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433" r:id="rId3"/>
    <p:sldId id="256" r:id="rId4"/>
    <p:sldId id="345" r:id="rId5"/>
    <p:sldId id="417" r:id="rId6"/>
    <p:sldId id="395" r:id="rId7"/>
    <p:sldId id="418" r:id="rId8"/>
    <p:sldId id="434" r:id="rId9"/>
    <p:sldId id="419" r:id="rId10"/>
    <p:sldId id="420" r:id="rId11"/>
    <p:sldId id="435" r:id="rId12"/>
    <p:sldId id="400" r:id="rId13"/>
    <p:sldId id="423" r:id="rId14"/>
    <p:sldId id="424" r:id="rId15"/>
    <p:sldId id="406" r:id="rId16"/>
    <p:sldId id="407" r:id="rId17"/>
    <p:sldId id="425" r:id="rId18"/>
    <p:sldId id="411" r:id="rId19"/>
    <p:sldId id="328" r:id="rId20"/>
    <p:sldId id="427" r:id="rId21"/>
    <p:sldId id="428" r:id="rId22"/>
    <p:sldId id="430" r:id="rId23"/>
    <p:sldId id="429" r:id="rId24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4787"/>
    <a:srgbClr val="B2E0F8"/>
    <a:srgbClr val="E4F4FD"/>
    <a:srgbClr val="FFFFFF"/>
    <a:srgbClr val="332926"/>
    <a:srgbClr val="E0F0E9"/>
    <a:srgbClr val="FAFF72"/>
    <a:srgbClr val="FAF2D1"/>
    <a:srgbClr val="FF8936"/>
    <a:srgbClr val="F05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4660" autoAdjust="0"/>
  </p:normalViewPr>
  <p:slideViewPr>
    <p:cSldViewPr snapToGrid="0">
      <p:cViewPr varScale="1">
        <p:scale>
          <a:sx n="146" d="100"/>
          <a:sy n="146" d="100"/>
        </p:scale>
        <p:origin x="546" y="114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4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D11E8CF-BE2C-40C7-9807-A38AC084CFF9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A6044EC-283B-4FA8-805A-535832D7D28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20688"/>
            <a:ext cx="9144000" cy="4302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20688"/>
            <a:ext cx="9144000" cy="492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73600"/>
            <a:ext cx="9144000" cy="492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03200" y="209550"/>
            <a:ext cx="8737600" cy="4722813"/>
          </a:xfrm>
          <a:prstGeom prst="roundRect">
            <a:avLst>
              <a:gd name="adj" fmla="val 5130"/>
            </a:avLst>
          </a:prstGeom>
          <a:solidFill>
            <a:srgbClr val="FFFFFF"/>
          </a:solidFill>
          <a:ln w="38100">
            <a:solidFill>
              <a:schemeClr val="tx1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0B165F3-EDF2-4C2A-89EE-CF08397A02D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29.jpeg"/><Relationship Id="rId1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3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3" name="图片 8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新课导入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7" name="图片 6" descr="D:\桌面\011110309.png01111030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96279" y="639557"/>
            <a:ext cx="3863975" cy="3864387"/>
          </a:xfrm>
          <a:prstGeom prst="rect">
            <a:avLst/>
          </a:prstGeom>
        </p:spPr>
      </p:pic>
      <p:pic>
        <p:nvPicPr>
          <p:cNvPr id="8" name="Picture 23" descr="两小豆形象之聪聪PPT用（反边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4145" y="3335337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870200" y="2098642"/>
            <a:ext cx="2774338" cy="946216"/>
          </a:xfrm>
          <a:prstGeom prst="wedgeRoundRectCallout">
            <a:avLst>
              <a:gd name="adj1" fmla="val -33650"/>
              <a:gd name="adj2" fmla="val 86749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你知道这个瓶子的容积是多少吗？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86333" y="1336425"/>
            <a:ext cx="815436" cy="1235325"/>
          </a:xfrm>
          <a:prstGeom prst="rect">
            <a:avLst/>
          </a:prstGeom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5270411" y="836888"/>
            <a:ext cx="2287954" cy="1395701"/>
          </a:xfrm>
          <a:prstGeom prst="wedgeRoundRectCallout">
            <a:avLst>
              <a:gd name="adj1" fmla="val 64564"/>
              <a:gd name="adj2" fmla="val 27468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可以看标签上的“净含量”是多少 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15091" y="3203430"/>
            <a:ext cx="986678" cy="1284432"/>
          </a:xfrm>
          <a:prstGeom prst="rect">
            <a:avLst/>
          </a:prstGeom>
        </p:spPr>
      </p:pic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5270411" y="2454680"/>
            <a:ext cx="2287954" cy="1845186"/>
          </a:xfrm>
          <a:prstGeom prst="wedgeRoundRectCallout">
            <a:avLst>
              <a:gd name="adj1" fmla="val 64564"/>
              <a:gd name="adj2" fmla="val 27468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将瓶子里灌满水，把这些水倒入量杯或量筒中。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3" grpId="1" animBg="1"/>
      <p:bldP spid="15" grpId="0" animBg="1"/>
      <p:bldP spid="15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2849563" y="2936875"/>
            <a:ext cx="4589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3938588" y="2898775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4" name="标题 5"/>
          <p:cNvSpPr txBox="1">
            <a:spLocks noChangeArrowheads="1"/>
          </p:cNvSpPr>
          <p:nvPr/>
        </p:nvSpPr>
        <p:spPr bwMode="auto">
          <a:xfrm>
            <a:off x="3244850" y="2273300"/>
            <a:ext cx="414020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圆柱的体积（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4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785" y="2017713"/>
            <a:ext cx="1206179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Box 1"/>
          <p:cNvSpPr txBox="1">
            <a:spLocks noChangeArrowheads="1"/>
          </p:cNvSpPr>
          <p:nvPr/>
        </p:nvSpPr>
        <p:spPr bwMode="auto">
          <a:xfrm>
            <a:off x="4032250" y="1758950"/>
            <a:ext cx="21605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1. 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圆 柱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4" name="图片 8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latin typeface="幼圆" panose="02010509060101010101" pitchFamily="49" charset="-122"/>
                  <a:ea typeface="幼圆" panose="02010509060101010101" pitchFamily="49" charset="-122"/>
                </a:rPr>
                <a:t>探索新知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6" name="Picture 83" descr="6B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782" y="1330189"/>
            <a:ext cx="692629" cy="2610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3" descr="两小豆形象之聪聪PPT用（反边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0883" y="1482735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562530" y="1330189"/>
            <a:ext cx="6151087" cy="946216"/>
          </a:xfrm>
          <a:prstGeom prst="wedgeRoundRectCallout">
            <a:avLst>
              <a:gd name="adj1" fmla="val -54450"/>
              <a:gd name="adj2" fmla="val 1220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原本这是一个装满水的瓶子，已经喝了一部分，你能根据它来提一个数学问题吗？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04718" y="257175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瓶子里还有多少水？</a:t>
            </a:r>
            <a:endParaRPr kumimoji="0" lang="en-US" altLang="zh-CN" sz="2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动作按钮: 前进或下一项 10">
            <a:hlinkClick r:id="" action="ppaction://noaction" highlightClick="1"/>
          </p:cNvPr>
          <p:cNvSpPr/>
          <p:nvPr/>
        </p:nvSpPr>
        <p:spPr bwMode="auto">
          <a:xfrm>
            <a:off x="1537514" y="2624354"/>
            <a:ext cx="418012" cy="418012"/>
          </a:xfrm>
          <a:prstGeom prst="actionButtonForwardNex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动作按钮: 前进或下一项 11">
            <a:hlinkClick r:id="" action="ppaction://noaction" highlightClick="1"/>
          </p:cNvPr>
          <p:cNvSpPr/>
          <p:nvPr/>
        </p:nvSpPr>
        <p:spPr bwMode="auto">
          <a:xfrm>
            <a:off x="1537514" y="3249761"/>
            <a:ext cx="418012" cy="418012"/>
          </a:xfrm>
          <a:prstGeom prst="actionButtonForwardNex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动作按钮: 前进或下一项 12">
            <a:hlinkClick r:id="" action="ppaction://noaction" highlightClick="1"/>
          </p:cNvPr>
          <p:cNvSpPr/>
          <p:nvPr/>
        </p:nvSpPr>
        <p:spPr bwMode="auto">
          <a:xfrm>
            <a:off x="1537514" y="3875168"/>
            <a:ext cx="418012" cy="418012"/>
          </a:xfrm>
          <a:prstGeom prst="actionButtonForwardNex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04718" y="3197157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喝了多少水</a:t>
            </a:r>
            <a:r>
              <a:rPr kumimoji="0" lang="zh-CN" altLang="zh-CN" sz="2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kumimoji="0" lang="en-US" altLang="zh-CN" sz="2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04718" y="3822564"/>
            <a:ext cx="50903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这个瓶子一共能装多少水</a:t>
            </a:r>
            <a:r>
              <a:rPr kumimoji="0" lang="zh-CN" altLang="zh-CN" sz="2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endParaRPr kumimoji="0" lang="en-US" altLang="zh-CN" sz="2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25810" y="4333352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B2E0F8"/>
                </a:solidFill>
                <a:latin typeface="+mj-lt"/>
                <a:ea typeface="+mj-ea"/>
              </a:rPr>
              <a:t>点击按钮出问题</a:t>
            </a:r>
            <a:endParaRPr lang="zh-CN" altLang="en-US" sz="1400" b="1" dirty="0">
              <a:solidFill>
                <a:srgbClr val="B2E0F8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组合 2"/>
          <p:cNvGrpSpPr/>
          <p:nvPr/>
        </p:nvGrpSpPr>
        <p:grpSpPr bwMode="auto">
          <a:xfrm>
            <a:off x="2378075" y="1009650"/>
            <a:ext cx="5799138" cy="3265488"/>
            <a:chOff x="1319348" y="156754"/>
            <a:chExt cx="5799909" cy="3265715"/>
          </a:xfrm>
        </p:grpSpPr>
        <p:pic>
          <p:nvPicPr>
            <p:cNvPr id="12292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0" t="19810" r="6201" b="16698"/>
            <a:stretch>
              <a:fillRect/>
            </a:stretch>
          </p:blipFill>
          <p:spPr bwMode="auto">
            <a:xfrm rot="-275396">
              <a:off x="1319348" y="156754"/>
              <a:ext cx="5799909" cy="3265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3" name="矩形 7"/>
            <p:cNvSpPr>
              <a:spLocks noChangeArrowheads="1"/>
            </p:cNvSpPr>
            <p:nvPr/>
          </p:nvSpPr>
          <p:spPr bwMode="auto">
            <a:xfrm>
              <a:off x="2012497" y="764223"/>
              <a:ext cx="4401366" cy="1865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91313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  想一想，求不规则的物体的体积，我们通常会用到什么方法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?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2" name="Picture 83" descr="6B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12" y="1330189"/>
            <a:ext cx="692629" cy="2610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367" y="469400"/>
            <a:ext cx="984546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椭圆 7"/>
          <p:cNvSpPr/>
          <p:nvPr/>
        </p:nvSpPr>
        <p:spPr>
          <a:xfrm>
            <a:off x="2679700" y="1852613"/>
            <a:ext cx="736600" cy="60801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lIns="91374" tIns="45687" rIns="91374" bIns="45687" anchor="ctr"/>
          <a:lstStyle/>
          <a:p>
            <a:pPr algn="ctr" defTabSz="913130" eaLnBrk="1" hangingPunct="1">
              <a:buFont typeface="Arial" panose="020B0604020202020204" pitchFamily="34" charset="0"/>
              <a:buNone/>
              <a:defRPr/>
            </a:pPr>
            <a:endParaRPr lang="zh-CN" altLang="en-US" sz="19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62050" y="2744788"/>
            <a:ext cx="5654675" cy="663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066800"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32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瓶子的容积＝</a:t>
            </a:r>
            <a:r>
              <a:rPr lang="en-US" altLang="zh-CN" sz="32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zh-CN" sz="3200" b="1" kern="100" baseline="-25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水  </a:t>
            </a:r>
            <a:r>
              <a:rPr lang="zh-CN" altLang="zh-CN" sz="32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zh-CN" sz="3200" b="1" kern="100" baseline="-25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空气</a:t>
            </a:r>
            <a:endParaRPr lang="zh-CN" altLang="zh-CN" sz="3200" b="1" kern="1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536825" y="520700"/>
            <a:ext cx="1060450" cy="1323975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</a:ln>
          <a:effectLst/>
        </p:spPr>
        <p:txBody>
          <a:bodyPr lIns="91374" tIns="45687" rIns="91374" bIns="45687" anchor="ctr"/>
          <a:lstStyle/>
          <a:p>
            <a:pPr algn="ctr" defTabSz="913130" eaLnBrk="1" hangingPunct="1">
              <a:buFont typeface="Arial" panose="020B0604020202020204" pitchFamily="34" charset="0"/>
              <a:buNone/>
              <a:defRPr/>
            </a:pPr>
            <a:endParaRPr lang="zh-CN" altLang="en-US" sz="19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下箭头 14"/>
          <p:cNvSpPr>
            <a:spLocks noChangeArrowheads="1"/>
          </p:cNvSpPr>
          <p:nvPr/>
        </p:nvSpPr>
        <p:spPr bwMode="auto">
          <a:xfrm rot="16200000">
            <a:off x="4269582" y="1193006"/>
            <a:ext cx="249238" cy="94297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B0F0"/>
          </a:solidFill>
          <a:ln w="38100">
            <a:noFill/>
            <a:round/>
          </a:ln>
        </p:spPr>
        <p:txBody>
          <a:bodyPr lIns="91374" tIns="45687" rIns="91374" bIns="45687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kern="0">
              <a:solidFill>
                <a:sysClr val="windowText" lastClr="000000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12" name="Picture 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036" y="577850"/>
            <a:ext cx="776527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椭圆 12"/>
          <p:cNvSpPr/>
          <p:nvPr/>
        </p:nvSpPr>
        <p:spPr>
          <a:xfrm>
            <a:off x="5241925" y="1789113"/>
            <a:ext cx="766763" cy="74612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lIns="91374" tIns="45687" rIns="91374" bIns="45687" anchor="ctr"/>
          <a:lstStyle/>
          <a:p>
            <a:pPr algn="ctr" defTabSz="913130" eaLnBrk="1" hangingPunct="1">
              <a:buFont typeface="Arial" panose="020B0604020202020204" pitchFamily="34" charset="0"/>
              <a:buNone/>
              <a:defRPr/>
            </a:pPr>
            <a:endParaRPr lang="zh-CN" altLang="en-US" sz="190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文本框 6"/>
          <p:cNvSpPr txBox="1">
            <a:spLocks noChangeArrowheads="1"/>
          </p:cNvSpPr>
          <p:nvPr/>
        </p:nvSpPr>
        <p:spPr bwMode="auto">
          <a:xfrm>
            <a:off x="4075113" y="1814513"/>
            <a:ext cx="679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＝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072063" y="544513"/>
            <a:ext cx="1060450" cy="1270000"/>
          </a:xfrm>
          <a:prstGeom prst="ellipse">
            <a:avLst/>
          </a:prstGeom>
          <a:noFill/>
          <a:ln w="19050" cap="flat" cmpd="sng" algn="ctr">
            <a:solidFill>
              <a:srgbClr val="00B050"/>
            </a:solidFill>
            <a:prstDash val="solid"/>
          </a:ln>
          <a:effectLst/>
        </p:spPr>
        <p:txBody>
          <a:bodyPr lIns="91374" tIns="45687" rIns="91374" bIns="45687" anchor="ctr"/>
          <a:lstStyle/>
          <a:p>
            <a:pPr algn="ctr" defTabSz="913130" eaLnBrk="1" hangingPunct="1">
              <a:buFont typeface="Arial" panose="020B0604020202020204" pitchFamily="34" charset="0"/>
              <a:buNone/>
              <a:defRPr/>
            </a:pPr>
            <a:endParaRPr lang="zh-CN" altLang="en-US" sz="19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文本框 6"/>
          <p:cNvSpPr txBox="1">
            <a:spLocks noChangeArrowheads="1"/>
          </p:cNvSpPr>
          <p:nvPr/>
        </p:nvSpPr>
        <p:spPr bwMode="auto">
          <a:xfrm>
            <a:off x="4054475" y="792163"/>
            <a:ext cx="679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00B05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＝</a:t>
            </a:r>
            <a:endParaRPr lang="zh-CN" altLang="en-US" sz="3600" b="1">
              <a:solidFill>
                <a:srgbClr val="00B05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80025" y="3313113"/>
            <a:ext cx="2339975" cy="6635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066800"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32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转化</a:t>
            </a:r>
            <a:endParaRPr lang="zh-CN" altLang="zh-CN" sz="3200" b="1" kern="1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下箭头 14"/>
          <p:cNvSpPr>
            <a:spLocks noChangeArrowheads="1"/>
          </p:cNvSpPr>
          <p:nvPr/>
        </p:nvSpPr>
        <p:spPr bwMode="auto">
          <a:xfrm>
            <a:off x="6196013" y="3509963"/>
            <a:ext cx="157162" cy="444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B0F0"/>
          </a:solidFill>
          <a:ln w="38100">
            <a:noFill/>
            <a:round/>
          </a:ln>
        </p:spPr>
        <p:txBody>
          <a:bodyPr lIns="91374" tIns="45687" rIns="91374" bIns="45687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b="1" kern="0" dirty="0">
                <a:solidFill>
                  <a:sysClr val="windowText" lastClr="000000"/>
                </a:solidFill>
                <a:latin typeface="+mn-lt"/>
                <a:ea typeface="楷体" panose="02010609060101010101" pitchFamily="49" charset="-122"/>
              </a:rPr>
              <a:t>      </a:t>
            </a:r>
            <a:endParaRPr lang="en-US" altLang="en-US" b="1" kern="0" dirty="0">
              <a:solidFill>
                <a:sysClr val="windowText" lastClr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69988" y="3914775"/>
            <a:ext cx="6550025" cy="6635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066800"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zh-CN" sz="32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瓶子的容积＝</a:t>
            </a:r>
            <a:r>
              <a:rPr lang="en-US" altLang="zh-CN" sz="32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zh-CN" sz="3200" b="1" kern="100" baseline="-25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圆柱</a:t>
            </a:r>
            <a:r>
              <a:rPr lang="en-US" altLang="zh-CN" sz="3200" b="1" kern="100" baseline="-25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32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i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zh-CN" sz="3200" b="1" kern="100" baseline="-25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圆柱</a:t>
            </a:r>
            <a:r>
              <a:rPr lang="en-US" altLang="zh-CN" sz="3200" b="1" kern="100" baseline="-25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5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59075" y="1789113"/>
            <a:ext cx="6111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zh-CN" sz="2000" b="1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圆柱</a:t>
            </a:r>
            <a:r>
              <a:rPr lang="en-US" altLang="zh-CN" sz="2000" b="1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000" b="1" dirty="0"/>
          </a:p>
        </p:txBody>
      </p:sp>
      <p:sp>
        <p:nvSpPr>
          <p:cNvPr id="21" name="矩形 20"/>
          <p:cNvSpPr/>
          <p:nvPr/>
        </p:nvSpPr>
        <p:spPr>
          <a:xfrm>
            <a:off x="5321300" y="911225"/>
            <a:ext cx="6111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zh-CN" sz="2000" b="1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圆柱</a:t>
            </a:r>
            <a:r>
              <a:rPr lang="en-US" altLang="zh-CN" sz="2000" b="1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 animBg="1"/>
      <p:bldP spid="13" grpId="0" animBg="1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 bwMode="auto">
          <a:xfrm>
            <a:off x="4865914" y="2034858"/>
            <a:ext cx="3122023" cy="514350"/>
          </a:xfrm>
          <a:prstGeom prst="rect">
            <a:avLst/>
          </a:prstGeom>
          <a:solidFill>
            <a:srgbClr val="FAFF72"/>
          </a:solidFill>
          <a:ln w="19050">
            <a:noFill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4338" name="矩形 28"/>
          <p:cNvSpPr>
            <a:spLocks noChangeArrowheads="1"/>
          </p:cNvSpPr>
          <p:nvPr/>
        </p:nvSpPr>
        <p:spPr bwMode="auto">
          <a:xfrm>
            <a:off x="436563" y="982663"/>
            <a:ext cx="8328025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        一个底面内直径是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8cm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的瓶子里，水的高度是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7cm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，把瓶盖拧紧，把瓶子倒置、放平，无水部分是圆柱形，高度是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18cm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。这个瓶子的容积是多少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4339" name="Picture 5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44" y="1014413"/>
            <a:ext cx="650268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2" name="组合 9"/>
          <p:cNvGrpSpPr/>
          <p:nvPr/>
        </p:nvGrpSpPr>
        <p:grpSpPr bwMode="auto">
          <a:xfrm>
            <a:off x="369888" y="315913"/>
            <a:ext cx="2214562" cy="687387"/>
            <a:chOff x="369268" y="316696"/>
            <a:chExt cx="2214593" cy="686741"/>
          </a:xfrm>
        </p:grpSpPr>
        <p:pic>
          <p:nvPicPr>
            <p:cNvPr id="14343" name="图片 10"/>
            <p:cNvPicPr>
              <a:picLocks noChangeAspect="1"/>
            </p:cNvPicPr>
            <p:nvPr/>
          </p:nvPicPr>
          <p:blipFill>
            <a:blip r:embed="rId2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latin typeface="幼圆" panose="02010509060101010101" pitchFamily="49" charset="-122"/>
                  <a:ea typeface="幼圆" panose="02010509060101010101" pitchFamily="49" charset="-122"/>
                </a:rPr>
                <a:t>自主探究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285" y="2571750"/>
            <a:ext cx="1059814" cy="216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165" y="2571750"/>
            <a:ext cx="866038" cy="2160000"/>
          </a:xfrm>
          <a:prstGeom prst="rect">
            <a:avLst/>
          </a:prstGeom>
        </p:spPr>
      </p:pic>
      <p:pic>
        <p:nvPicPr>
          <p:cNvPr id="2" name="Picture 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2710939"/>
            <a:ext cx="2734174" cy="57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3" descr="两小豆形象之聪聪PPT用（反边）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5344" y="3572461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706992" y="3419915"/>
            <a:ext cx="3687968" cy="946216"/>
          </a:xfrm>
          <a:prstGeom prst="wedgeRoundRectCallout">
            <a:avLst>
              <a:gd name="adj1" fmla="val -59385"/>
              <a:gd name="adj2" fmla="val 2669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知道了哪些数学信息，要求的问题是什么？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979023" y="1508760"/>
            <a:ext cx="297833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727099" y="1508760"/>
            <a:ext cx="203748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79461" y="2037807"/>
            <a:ext cx="100520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880779" y="2521131"/>
            <a:ext cx="207073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" grpId="0" animBg="1"/>
      <p:bldP spid="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594762"/>
            <a:ext cx="2797718" cy="5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491" y="1258932"/>
            <a:ext cx="1059814" cy="216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371" y="1258932"/>
            <a:ext cx="866038" cy="2160000"/>
          </a:xfrm>
          <a:prstGeom prst="rect">
            <a:avLst/>
          </a:prstGeom>
        </p:spPr>
      </p:pic>
      <p:pic>
        <p:nvPicPr>
          <p:cNvPr id="7" name="Picture 26" descr="6B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91" y="1385026"/>
            <a:ext cx="72707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582463" y="1274884"/>
            <a:ext cx="4307230" cy="1395700"/>
          </a:xfrm>
          <a:prstGeom prst="wedgeRoundRectCallout">
            <a:avLst>
              <a:gd name="adj1" fmla="val -58949"/>
              <a:gd name="adj2" fmla="val -1712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不管是正放还是倒置，瓶子里的容积都是由水的体积和无水部分的体积组成的。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Picture 59" descr="6B5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247" y="2884847"/>
            <a:ext cx="114141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194753" y="3000446"/>
            <a:ext cx="3468687" cy="1395701"/>
          </a:xfrm>
          <a:prstGeom prst="wedgeRoundRectCallout">
            <a:avLst>
              <a:gd name="adj1" fmla="val 64384"/>
              <a:gd name="adj2" fmla="val -3199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倒置前后，水和无水部分的形状发生了变化，但体积都没有变。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491" y="2349681"/>
            <a:ext cx="1059814" cy="216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371" y="2349681"/>
            <a:ext cx="866038" cy="2160000"/>
          </a:xfrm>
          <a:prstGeom prst="rect">
            <a:avLst/>
          </a:prstGeom>
        </p:spPr>
      </p:pic>
      <p:pic>
        <p:nvPicPr>
          <p:cNvPr id="8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594762"/>
            <a:ext cx="2797718" cy="5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369888" y="1278525"/>
            <a:ext cx="61852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瓶子的容积＝水的体积＋无水部分的体积</a:t>
            </a:r>
            <a:endParaRPr lang="zh-CN" altLang="en-US" sz="4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6632042" y="3820886"/>
            <a:ext cx="866038" cy="708388"/>
          </a:xfrm>
          <a:prstGeom prst="ellipse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7761596" y="2261510"/>
            <a:ext cx="866038" cy="1631221"/>
          </a:xfrm>
          <a:prstGeom prst="ellipse">
            <a:avLst/>
          </a:prstGeom>
          <a:noFill/>
          <a:ln w="19050">
            <a:solidFill>
              <a:srgbClr val="FF0000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898240" y="1806674"/>
            <a:ext cx="6350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7cm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高的圆柱体积＋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18cm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高的圆柱体积</a:t>
            </a:r>
            <a:endParaRPr lang="zh-CN" altLang="en-US" sz="4800" b="1" baseline="-2500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1898240" y="2263336"/>
            <a:ext cx="5373901" cy="23063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(8÷2)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π×7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(8÷2)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l-GR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π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×18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112π+288π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400π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1256 (cm</a:t>
            </a:r>
            <a:r>
              <a:rPr lang="zh-CN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³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1256 (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mL)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5" grpId="0" animBg="1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594762"/>
            <a:ext cx="2797718" cy="5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3" descr="两小豆形象之聪聪PPT用（反边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9888" y="1469341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1449387" y="1375577"/>
            <a:ext cx="3867195" cy="496732"/>
          </a:xfrm>
          <a:prstGeom prst="wedgeRoundRectCallout">
            <a:avLst>
              <a:gd name="adj1" fmla="val -56374"/>
              <a:gd name="adj2" fmla="val 3721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你还能想到别的方法吗？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2" name="Picture 76" descr="6B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598" y="2046060"/>
            <a:ext cx="630305" cy="23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83" descr="6B6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41" y="2045603"/>
            <a:ext cx="629663" cy="237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8" name="组合 16397"/>
          <p:cNvGrpSpPr/>
          <p:nvPr/>
        </p:nvGrpSpPr>
        <p:grpSpPr>
          <a:xfrm>
            <a:off x="2954010" y="3704085"/>
            <a:ext cx="579600" cy="692944"/>
            <a:chOff x="3913818" y="3702844"/>
            <a:chExt cx="579600" cy="692944"/>
          </a:xfrm>
        </p:grpSpPr>
        <p:sp>
          <p:nvSpPr>
            <p:cNvPr id="16399" name="圆柱体 16398"/>
            <p:cNvSpPr/>
            <p:nvPr/>
          </p:nvSpPr>
          <p:spPr bwMode="auto">
            <a:xfrm>
              <a:off x="3914773" y="3702844"/>
              <a:ext cx="578645" cy="692944"/>
            </a:xfrm>
            <a:prstGeom prst="can">
              <a:avLst>
                <a:gd name="adj" fmla="val 28292"/>
              </a:avLst>
            </a:prstGeom>
            <a:solidFill>
              <a:srgbClr val="B2E0F8"/>
            </a:solidFill>
            <a:ln w="9525">
              <a:solidFill>
                <a:srgbClr val="332926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6400" name="椭圆 16399"/>
            <p:cNvSpPr/>
            <p:nvPr/>
          </p:nvSpPr>
          <p:spPr bwMode="auto">
            <a:xfrm>
              <a:off x="3913818" y="4231482"/>
              <a:ext cx="579600" cy="164306"/>
            </a:xfrm>
            <a:prstGeom prst="ellipse">
              <a:avLst/>
            </a:prstGeom>
            <a:solidFill>
              <a:srgbClr val="B2E0F8"/>
            </a:solidFill>
            <a:ln w="9525">
              <a:solidFill>
                <a:srgbClr val="332926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6401" name="椭圆 16400"/>
            <p:cNvSpPr/>
            <p:nvPr/>
          </p:nvSpPr>
          <p:spPr bwMode="auto">
            <a:xfrm>
              <a:off x="3913818" y="3702844"/>
              <a:ext cx="579600" cy="164306"/>
            </a:xfrm>
            <a:prstGeom prst="ellipse">
              <a:avLst/>
            </a:prstGeom>
            <a:solidFill>
              <a:srgbClr val="E4F4FD"/>
            </a:solidFill>
            <a:ln w="19050">
              <a:solidFill>
                <a:srgbClr val="E4F4FD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6395" name="组合 16394"/>
          <p:cNvGrpSpPr/>
          <p:nvPr/>
        </p:nvGrpSpPr>
        <p:grpSpPr>
          <a:xfrm>
            <a:off x="5605950" y="2061925"/>
            <a:ext cx="579600" cy="1504841"/>
            <a:chOff x="4876810" y="2062272"/>
            <a:chExt cx="579600" cy="1504841"/>
          </a:xfrm>
        </p:grpSpPr>
        <p:sp>
          <p:nvSpPr>
            <p:cNvPr id="16396" name="圆柱体 16395"/>
            <p:cNvSpPr/>
            <p:nvPr/>
          </p:nvSpPr>
          <p:spPr bwMode="auto">
            <a:xfrm>
              <a:off x="4877288" y="2062272"/>
              <a:ext cx="578645" cy="1504841"/>
            </a:xfrm>
            <a:prstGeom prst="can">
              <a:avLst>
                <a:gd name="adj" fmla="val 31996"/>
              </a:avLst>
            </a:prstGeom>
            <a:solidFill>
              <a:schemeClr val="bg1"/>
            </a:solidFill>
            <a:ln w="9525">
              <a:solidFill>
                <a:srgbClr val="332926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6397" name="椭圆 16396"/>
            <p:cNvSpPr/>
            <p:nvPr/>
          </p:nvSpPr>
          <p:spPr bwMode="auto">
            <a:xfrm>
              <a:off x="4876810" y="3402807"/>
              <a:ext cx="579600" cy="164306"/>
            </a:xfrm>
            <a:prstGeom prst="ellipse">
              <a:avLst/>
            </a:prstGeom>
            <a:solidFill>
              <a:srgbClr val="E4F4FD"/>
            </a:solidFill>
            <a:ln w="12700">
              <a:solidFill>
                <a:srgbClr val="E4F4FD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grpSp>
        <p:nvGrpSpPr>
          <p:cNvPr id="16417" name="组合 16416"/>
          <p:cNvGrpSpPr/>
          <p:nvPr/>
        </p:nvGrpSpPr>
        <p:grpSpPr>
          <a:xfrm>
            <a:off x="2022587" y="3566766"/>
            <a:ext cx="926470" cy="837454"/>
            <a:chOff x="2022587" y="3566766"/>
            <a:chExt cx="926470" cy="837454"/>
          </a:xfrm>
        </p:grpSpPr>
        <p:sp>
          <p:nvSpPr>
            <p:cNvPr id="16409" name="Line 85"/>
            <p:cNvSpPr>
              <a:spLocks noChangeShapeType="1"/>
            </p:cNvSpPr>
            <p:nvPr/>
          </p:nvSpPr>
          <p:spPr bwMode="auto">
            <a:xfrm rot="16200000">
              <a:off x="2671239" y="3488328"/>
              <a:ext cx="0" cy="5556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0" name="Line 86"/>
            <p:cNvSpPr>
              <a:spLocks noChangeShapeType="1"/>
            </p:cNvSpPr>
            <p:nvPr/>
          </p:nvSpPr>
          <p:spPr bwMode="auto">
            <a:xfrm rot="16200000">
              <a:off x="2671239" y="4039166"/>
              <a:ext cx="0" cy="5556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1" name="Line 87"/>
            <p:cNvSpPr>
              <a:spLocks noChangeShapeType="1"/>
            </p:cNvSpPr>
            <p:nvPr/>
          </p:nvSpPr>
          <p:spPr bwMode="auto">
            <a:xfrm rot="5400000">
              <a:off x="2448163" y="4043930"/>
              <a:ext cx="5440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2" name="Text Box 88"/>
            <p:cNvSpPr txBox="1">
              <a:spLocks noChangeArrowheads="1"/>
            </p:cNvSpPr>
            <p:nvPr/>
          </p:nvSpPr>
          <p:spPr bwMode="auto">
            <a:xfrm rot="16200000">
              <a:off x="1804575" y="3784778"/>
              <a:ext cx="837454" cy="4014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latin typeface="+mj-lt"/>
                  <a:ea typeface="楷体" panose="02010609060101010101" pitchFamily="49" charset="-122"/>
                </a:rPr>
                <a:t>7</a:t>
              </a:r>
              <a:r>
                <a:rPr lang="en-US" altLang="zh-CN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cm</a:t>
              </a:r>
              <a:r>
                <a:rPr lang="en-US" altLang="zh-CN" dirty="0">
                  <a:latin typeface="+mj-lt"/>
                  <a:ea typeface="楷体" panose="02010609060101010101" pitchFamily="49" charset="-122"/>
                </a:rPr>
                <a:t>  </a:t>
              </a:r>
              <a:endParaRPr lang="en-US" altLang="zh-CN" dirty="0">
                <a:latin typeface="+mj-lt"/>
                <a:ea typeface="楷体" panose="02010609060101010101" pitchFamily="49" charset="-122"/>
              </a:endParaRPr>
            </a:p>
          </p:txBody>
        </p:sp>
      </p:grpSp>
      <p:grpSp>
        <p:nvGrpSpPr>
          <p:cNvPr id="16418" name="组合 16417"/>
          <p:cNvGrpSpPr/>
          <p:nvPr/>
        </p:nvGrpSpPr>
        <p:grpSpPr>
          <a:xfrm>
            <a:off x="6189472" y="2147891"/>
            <a:ext cx="637155" cy="1332992"/>
            <a:chOff x="6189472" y="2147891"/>
            <a:chExt cx="637155" cy="1332992"/>
          </a:xfrm>
        </p:grpSpPr>
        <p:sp>
          <p:nvSpPr>
            <p:cNvPr id="16413" name="Text Box 77"/>
            <p:cNvSpPr txBox="1">
              <a:spLocks noChangeArrowheads="1"/>
            </p:cNvSpPr>
            <p:nvPr/>
          </p:nvSpPr>
          <p:spPr bwMode="auto">
            <a:xfrm rot="16200000">
              <a:off x="6205947" y="2587172"/>
              <a:ext cx="844064" cy="39729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latin typeface="+mj-lt"/>
                  <a:ea typeface="楷体" panose="02010609060101010101" pitchFamily="49" charset="-122"/>
                </a:rPr>
                <a:t>18</a:t>
              </a:r>
              <a:r>
                <a:rPr lang="en-US" altLang="zh-CN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cm</a:t>
              </a:r>
              <a:r>
                <a:rPr lang="en-US" altLang="zh-CN" dirty="0">
                  <a:latin typeface="+mj-lt"/>
                  <a:ea typeface="楷体" panose="02010609060101010101" pitchFamily="49" charset="-122"/>
                </a:rPr>
                <a:t>  </a:t>
              </a:r>
              <a:endParaRPr lang="en-US" altLang="zh-CN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16414" name="Line 78"/>
            <p:cNvSpPr>
              <a:spLocks noChangeShapeType="1"/>
            </p:cNvSpPr>
            <p:nvPr/>
          </p:nvSpPr>
          <p:spPr bwMode="auto">
            <a:xfrm rot="16200000">
              <a:off x="6429331" y="1911174"/>
              <a:ext cx="0" cy="47971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5" name="Line 80"/>
            <p:cNvSpPr>
              <a:spLocks noChangeShapeType="1"/>
            </p:cNvSpPr>
            <p:nvPr/>
          </p:nvSpPr>
          <p:spPr bwMode="auto">
            <a:xfrm rot="5400000">
              <a:off x="5761238" y="2813870"/>
              <a:ext cx="133195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6" name="Line 81"/>
            <p:cNvSpPr>
              <a:spLocks noChangeShapeType="1"/>
            </p:cNvSpPr>
            <p:nvPr/>
          </p:nvSpPr>
          <p:spPr bwMode="auto">
            <a:xfrm rot="16200000">
              <a:off x="6429330" y="3241025"/>
              <a:ext cx="0" cy="47971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419" name="组合 16418"/>
          <p:cNvGrpSpPr/>
          <p:nvPr/>
        </p:nvGrpSpPr>
        <p:grpSpPr>
          <a:xfrm>
            <a:off x="3576237" y="3406481"/>
            <a:ext cx="687076" cy="837454"/>
            <a:chOff x="2261981" y="3523583"/>
            <a:chExt cx="687076" cy="837454"/>
          </a:xfrm>
        </p:grpSpPr>
        <p:sp>
          <p:nvSpPr>
            <p:cNvPr id="16420" name="Line 85"/>
            <p:cNvSpPr>
              <a:spLocks noChangeShapeType="1"/>
            </p:cNvSpPr>
            <p:nvPr/>
          </p:nvSpPr>
          <p:spPr bwMode="auto">
            <a:xfrm rot="16200000">
              <a:off x="2671239" y="3488328"/>
              <a:ext cx="0" cy="5556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1" name="Line 86"/>
            <p:cNvSpPr>
              <a:spLocks noChangeShapeType="1"/>
            </p:cNvSpPr>
            <p:nvPr/>
          </p:nvSpPr>
          <p:spPr bwMode="auto">
            <a:xfrm rot="16200000">
              <a:off x="2671239" y="4039166"/>
              <a:ext cx="0" cy="5556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2" name="Line 87"/>
            <p:cNvSpPr>
              <a:spLocks noChangeShapeType="1"/>
            </p:cNvSpPr>
            <p:nvPr/>
          </p:nvSpPr>
          <p:spPr bwMode="auto">
            <a:xfrm rot="5400000">
              <a:off x="2448163" y="4043930"/>
              <a:ext cx="5440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3" name="Text Box 88"/>
            <p:cNvSpPr txBox="1">
              <a:spLocks noChangeArrowheads="1"/>
            </p:cNvSpPr>
            <p:nvPr/>
          </p:nvSpPr>
          <p:spPr bwMode="auto">
            <a:xfrm rot="16200000">
              <a:off x="2043969" y="3741595"/>
              <a:ext cx="837454" cy="4014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latin typeface="+mj-lt"/>
                  <a:ea typeface="楷体" panose="02010609060101010101" pitchFamily="49" charset="-122"/>
                </a:rPr>
                <a:t>7</a:t>
              </a:r>
              <a:r>
                <a:rPr lang="en-US" altLang="zh-CN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cm</a:t>
              </a:r>
              <a:r>
                <a:rPr lang="en-US" altLang="zh-CN" dirty="0">
                  <a:latin typeface="+mj-lt"/>
                  <a:ea typeface="楷体" panose="02010609060101010101" pitchFamily="49" charset="-122"/>
                </a:rPr>
                <a:t>  </a:t>
              </a:r>
              <a:endParaRPr lang="en-US" altLang="zh-CN" dirty="0">
                <a:latin typeface="+mj-lt"/>
                <a:ea typeface="楷体" panose="02010609060101010101" pitchFamily="49" charset="-122"/>
              </a:endParaRPr>
            </a:p>
          </p:txBody>
        </p:sp>
      </p:grpSp>
      <p:grpSp>
        <p:nvGrpSpPr>
          <p:cNvPr id="16424" name="组合 16423"/>
          <p:cNvGrpSpPr/>
          <p:nvPr/>
        </p:nvGrpSpPr>
        <p:grpSpPr>
          <a:xfrm>
            <a:off x="4879937" y="2337997"/>
            <a:ext cx="637155" cy="1332992"/>
            <a:chOff x="6189472" y="2147891"/>
            <a:chExt cx="637155" cy="1332992"/>
          </a:xfrm>
        </p:grpSpPr>
        <p:sp>
          <p:nvSpPr>
            <p:cNvPr id="16425" name="Text Box 77"/>
            <p:cNvSpPr txBox="1">
              <a:spLocks noChangeArrowheads="1"/>
            </p:cNvSpPr>
            <p:nvPr/>
          </p:nvSpPr>
          <p:spPr bwMode="auto">
            <a:xfrm rot="16200000">
              <a:off x="6205947" y="2587172"/>
              <a:ext cx="844064" cy="39729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latin typeface="+mj-lt"/>
                  <a:ea typeface="楷体" panose="02010609060101010101" pitchFamily="49" charset="-122"/>
                </a:rPr>
                <a:t>18</a:t>
              </a:r>
              <a:r>
                <a:rPr lang="en-US" altLang="zh-CN" dirty="0">
                  <a:latin typeface="+mj-lt"/>
                  <a:ea typeface="宋体" panose="02010600030101010101" pitchFamily="2" charset="-122"/>
                  <a:cs typeface="Times New Roman" panose="02020603050405020304" pitchFamily="18" charset="0"/>
                </a:rPr>
                <a:t>cm</a:t>
              </a:r>
              <a:r>
                <a:rPr lang="en-US" altLang="zh-CN" dirty="0">
                  <a:latin typeface="+mj-lt"/>
                  <a:ea typeface="楷体" panose="02010609060101010101" pitchFamily="49" charset="-122"/>
                </a:rPr>
                <a:t>  </a:t>
              </a:r>
              <a:endParaRPr lang="en-US" altLang="zh-CN" dirty="0">
                <a:latin typeface="+mj-lt"/>
                <a:ea typeface="楷体" panose="02010609060101010101" pitchFamily="49" charset="-122"/>
              </a:endParaRPr>
            </a:p>
          </p:txBody>
        </p:sp>
        <p:sp>
          <p:nvSpPr>
            <p:cNvPr id="16426" name="Line 78"/>
            <p:cNvSpPr>
              <a:spLocks noChangeShapeType="1"/>
            </p:cNvSpPr>
            <p:nvPr/>
          </p:nvSpPr>
          <p:spPr bwMode="auto">
            <a:xfrm rot="16200000">
              <a:off x="6429331" y="1911174"/>
              <a:ext cx="0" cy="47971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7" name="Line 80"/>
            <p:cNvSpPr>
              <a:spLocks noChangeShapeType="1"/>
            </p:cNvSpPr>
            <p:nvPr/>
          </p:nvSpPr>
          <p:spPr bwMode="auto">
            <a:xfrm rot="5400000">
              <a:off x="5761238" y="2813870"/>
              <a:ext cx="133195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28" name="Line 81"/>
            <p:cNvSpPr>
              <a:spLocks noChangeShapeType="1"/>
            </p:cNvSpPr>
            <p:nvPr/>
          </p:nvSpPr>
          <p:spPr bwMode="auto">
            <a:xfrm rot="16200000">
              <a:off x="6429330" y="3241025"/>
              <a:ext cx="0" cy="47971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32099E-6 L 0.14531 -0.02593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7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22222E-6 L -0.14462 0.0364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40" y="1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27"/>
          <p:cNvSpPr>
            <a:spLocks noChangeArrowheads="1"/>
          </p:cNvSpPr>
          <p:nvPr/>
        </p:nvSpPr>
        <p:spPr bwMode="auto">
          <a:xfrm>
            <a:off x="5283531" y="884278"/>
            <a:ext cx="3490581" cy="2312903"/>
          </a:xfrm>
          <a:prstGeom prst="wedgeRoundRectCallout">
            <a:avLst>
              <a:gd name="adj1" fmla="val 36072"/>
              <a:gd name="adj2" fmla="val 59548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400" b="1">
                <a:latin typeface="+mn-lt"/>
                <a:ea typeface="楷体" panose="02010609060101010101" pitchFamily="49" charset="-122"/>
              </a:rPr>
              <a:t>在计算和圆有关的问题时，尤其是多步计算的问题，不必太早代入</a:t>
            </a:r>
            <a:r>
              <a:rPr lang="en-US" altLang="zh-CN" sz="2400" b="1">
                <a:latin typeface="+mn-lt"/>
                <a:ea typeface="楷体" panose="02010609060101010101" pitchFamily="49" charset="-122"/>
              </a:rPr>
              <a:t>π</a:t>
            </a:r>
            <a:r>
              <a:rPr lang="zh-CN" altLang="en-US" sz="2400" b="1">
                <a:latin typeface="+mn-lt"/>
                <a:ea typeface="楷体" panose="02010609060101010101" pitchFamily="49" charset="-122"/>
              </a:rPr>
              <a:t>的值，这样可以减少计算的错误哦！</a:t>
            </a:r>
            <a:endParaRPr lang="zh-CN" altLang="en-US" sz="2400" b="1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69888" y="1397650"/>
            <a:ext cx="1940855" cy="2007637"/>
            <a:chOff x="3576237" y="2252073"/>
            <a:chExt cx="1940855" cy="2007637"/>
          </a:xfrm>
        </p:grpSpPr>
        <p:grpSp>
          <p:nvGrpSpPr>
            <p:cNvPr id="2" name="组合 1"/>
            <p:cNvGrpSpPr/>
            <p:nvPr/>
          </p:nvGrpSpPr>
          <p:grpSpPr>
            <a:xfrm>
              <a:off x="4282200" y="3566766"/>
              <a:ext cx="579600" cy="692944"/>
              <a:chOff x="3913818" y="3702844"/>
              <a:chExt cx="579600" cy="692944"/>
            </a:xfrm>
          </p:grpSpPr>
          <p:sp>
            <p:nvSpPr>
              <p:cNvPr id="3" name="圆柱体 2"/>
              <p:cNvSpPr/>
              <p:nvPr/>
            </p:nvSpPr>
            <p:spPr bwMode="auto">
              <a:xfrm>
                <a:off x="3914773" y="3702844"/>
                <a:ext cx="578645" cy="692944"/>
              </a:xfrm>
              <a:prstGeom prst="can">
                <a:avLst>
                  <a:gd name="adj" fmla="val 28292"/>
                </a:avLst>
              </a:prstGeom>
              <a:solidFill>
                <a:srgbClr val="B2E0F8"/>
              </a:solidFill>
              <a:ln w="9525">
                <a:solidFill>
                  <a:srgbClr val="332926"/>
                </a:solidFill>
                <a:miter lim="800000"/>
              </a:ln>
            </p:spPr>
            <p:txBody>
              <a:bodyPr rtlCol="0"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4" name="椭圆 3"/>
              <p:cNvSpPr/>
              <p:nvPr/>
            </p:nvSpPr>
            <p:spPr bwMode="auto">
              <a:xfrm>
                <a:off x="3913818" y="4231482"/>
                <a:ext cx="579600" cy="164306"/>
              </a:xfrm>
              <a:prstGeom prst="ellipse">
                <a:avLst/>
              </a:prstGeom>
              <a:solidFill>
                <a:srgbClr val="B2E0F8"/>
              </a:solidFill>
              <a:ln w="9525">
                <a:solidFill>
                  <a:srgbClr val="332926"/>
                </a:solidFill>
                <a:miter lim="800000"/>
              </a:ln>
            </p:spPr>
            <p:txBody>
              <a:bodyPr rtlCol="0"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 bwMode="auto">
              <a:xfrm>
                <a:off x="3913818" y="3702844"/>
                <a:ext cx="579600" cy="164306"/>
              </a:xfrm>
              <a:prstGeom prst="ellipse">
                <a:avLst/>
              </a:prstGeom>
              <a:solidFill>
                <a:srgbClr val="E4F4FD"/>
              </a:solidFill>
              <a:ln w="19050">
                <a:solidFill>
                  <a:srgbClr val="E4F4FD"/>
                </a:solidFill>
                <a:miter lim="800000"/>
              </a:ln>
            </p:spPr>
            <p:txBody>
              <a:bodyPr rtlCol="0"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282200" y="2252073"/>
              <a:ext cx="579600" cy="1504841"/>
              <a:chOff x="4876810" y="2062272"/>
              <a:chExt cx="579600" cy="1504841"/>
            </a:xfrm>
          </p:grpSpPr>
          <p:sp>
            <p:nvSpPr>
              <p:cNvPr id="7" name="圆柱体 6"/>
              <p:cNvSpPr/>
              <p:nvPr/>
            </p:nvSpPr>
            <p:spPr bwMode="auto">
              <a:xfrm>
                <a:off x="4877288" y="2062272"/>
                <a:ext cx="578645" cy="1504841"/>
              </a:xfrm>
              <a:prstGeom prst="can">
                <a:avLst>
                  <a:gd name="adj" fmla="val 31996"/>
                </a:avLst>
              </a:prstGeom>
              <a:solidFill>
                <a:schemeClr val="bg1"/>
              </a:solidFill>
              <a:ln w="9525">
                <a:solidFill>
                  <a:srgbClr val="332926"/>
                </a:solidFill>
                <a:miter lim="800000"/>
              </a:ln>
            </p:spPr>
            <p:txBody>
              <a:bodyPr rtlCol="0"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 bwMode="auto">
              <a:xfrm>
                <a:off x="4876810" y="3402807"/>
                <a:ext cx="579600" cy="164306"/>
              </a:xfrm>
              <a:prstGeom prst="ellipse">
                <a:avLst/>
              </a:prstGeom>
              <a:solidFill>
                <a:srgbClr val="E4F4FD"/>
              </a:solidFill>
              <a:ln w="12700">
                <a:solidFill>
                  <a:srgbClr val="E4F4FD"/>
                </a:solidFill>
                <a:miter lim="800000"/>
              </a:ln>
            </p:spPr>
            <p:txBody>
              <a:bodyPr rtlCol="0"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3200" b="1" kern="0" dirty="0">
                  <a:solidFill>
                    <a:srgbClr val="1C1C1C"/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576237" y="3406481"/>
              <a:ext cx="687076" cy="837454"/>
              <a:chOff x="2261981" y="3523583"/>
              <a:chExt cx="687076" cy="837454"/>
            </a:xfrm>
          </p:grpSpPr>
          <p:sp>
            <p:nvSpPr>
              <p:cNvPr id="10" name="Line 85"/>
              <p:cNvSpPr>
                <a:spLocks noChangeShapeType="1"/>
              </p:cNvSpPr>
              <p:nvPr/>
            </p:nvSpPr>
            <p:spPr bwMode="auto">
              <a:xfrm rot="16200000">
                <a:off x="2671239" y="3488328"/>
                <a:ext cx="0" cy="5556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" name="Line 86"/>
              <p:cNvSpPr>
                <a:spLocks noChangeShapeType="1"/>
              </p:cNvSpPr>
              <p:nvPr/>
            </p:nvSpPr>
            <p:spPr bwMode="auto">
              <a:xfrm rot="16200000">
                <a:off x="2671239" y="4039166"/>
                <a:ext cx="0" cy="5556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" name="Line 87"/>
              <p:cNvSpPr>
                <a:spLocks noChangeShapeType="1"/>
              </p:cNvSpPr>
              <p:nvPr/>
            </p:nvSpPr>
            <p:spPr bwMode="auto">
              <a:xfrm rot="5400000">
                <a:off x="2448163" y="4043930"/>
                <a:ext cx="54405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" name="Text Box 88"/>
              <p:cNvSpPr txBox="1">
                <a:spLocks noChangeArrowheads="1"/>
              </p:cNvSpPr>
              <p:nvPr/>
            </p:nvSpPr>
            <p:spPr bwMode="auto">
              <a:xfrm rot="16200000">
                <a:off x="2043969" y="3741595"/>
                <a:ext cx="837454" cy="40143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dirty="0">
                    <a:latin typeface="+mj-lt"/>
                    <a:ea typeface="楷体" panose="02010609060101010101" pitchFamily="49" charset="-122"/>
                  </a:rPr>
                  <a:t>7</a:t>
                </a:r>
                <a:r>
                  <a:rPr lang="en-US" altLang="zh-CN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cm</a:t>
                </a:r>
                <a:r>
                  <a:rPr lang="en-US" altLang="zh-CN" dirty="0">
                    <a:latin typeface="+mj-lt"/>
                    <a:ea typeface="楷体" panose="02010609060101010101" pitchFamily="49" charset="-122"/>
                  </a:rPr>
                  <a:t>  </a:t>
                </a:r>
                <a:endParaRPr lang="en-US" altLang="zh-CN" dirty="0">
                  <a:latin typeface="+mj-lt"/>
                  <a:ea typeface="楷体" panose="02010609060101010101" pitchFamily="49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879937" y="2337997"/>
              <a:ext cx="637155" cy="1332992"/>
              <a:chOff x="6189472" y="2147891"/>
              <a:chExt cx="637155" cy="1332992"/>
            </a:xfrm>
          </p:grpSpPr>
          <p:sp>
            <p:nvSpPr>
              <p:cNvPr id="15" name="Text Box 77"/>
              <p:cNvSpPr txBox="1">
                <a:spLocks noChangeArrowheads="1"/>
              </p:cNvSpPr>
              <p:nvPr/>
            </p:nvSpPr>
            <p:spPr bwMode="auto">
              <a:xfrm rot="16200000">
                <a:off x="6205947" y="2587172"/>
                <a:ext cx="844064" cy="39729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000" b="1">
                    <a:solidFill>
                      <a:schemeClr val="tx1"/>
                    </a:solidFill>
                    <a:latin typeface="楷体_GB2312" panose="02010609030101010101" pitchFamily="49" charset="-122"/>
                    <a:ea typeface="楷体_GB2312" panose="02010609030101010101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  <a:defRPr/>
                </a:pPr>
                <a:r>
                  <a:rPr lang="en-US" altLang="zh-CN" dirty="0">
                    <a:latin typeface="+mj-lt"/>
                    <a:ea typeface="楷体" panose="02010609060101010101" pitchFamily="49" charset="-122"/>
                  </a:rPr>
                  <a:t>18</a:t>
                </a:r>
                <a:r>
                  <a:rPr lang="en-US" altLang="zh-CN" dirty="0">
                    <a:latin typeface="+mj-lt"/>
                    <a:ea typeface="宋体" panose="02010600030101010101" pitchFamily="2" charset="-122"/>
                    <a:cs typeface="Times New Roman" panose="02020603050405020304" pitchFamily="18" charset="0"/>
                  </a:rPr>
                  <a:t>cm</a:t>
                </a:r>
                <a:r>
                  <a:rPr lang="en-US" altLang="zh-CN" dirty="0">
                    <a:latin typeface="+mj-lt"/>
                    <a:ea typeface="楷体" panose="02010609060101010101" pitchFamily="49" charset="-122"/>
                  </a:rPr>
                  <a:t>  </a:t>
                </a:r>
                <a:endParaRPr lang="en-US" altLang="zh-CN" dirty="0">
                  <a:latin typeface="+mj-lt"/>
                  <a:ea typeface="楷体" panose="02010609060101010101" pitchFamily="49" charset="-122"/>
                </a:endParaRPr>
              </a:p>
            </p:txBody>
          </p:sp>
          <p:sp>
            <p:nvSpPr>
              <p:cNvPr id="16" name="Line 78"/>
              <p:cNvSpPr>
                <a:spLocks noChangeShapeType="1"/>
              </p:cNvSpPr>
              <p:nvPr/>
            </p:nvSpPr>
            <p:spPr bwMode="auto">
              <a:xfrm rot="16200000">
                <a:off x="6429331" y="1911174"/>
                <a:ext cx="0" cy="4797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7" name="Line 80"/>
              <p:cNvSpPr>
                <a:spLocks noChangeShapeType="1"/>
              </p:cNvSpPr>
              <p:nvPr/>
            </p:nvSpPr>
            <p:spPr bwMode="auto">
              <a:xfrm rot="5400000">
                <a:off x="5761238" y="2813870"/>
                <a:ext cx="133195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Line 81"/>
              <p:cNvSpPr>
                <a:spLocks noChangeShapeType="1"/>
              </p:cNvSpPr>
              <p:nvPr/>
            </p:nvSpPr>
            <p:spPr bwMode="auto">
              <a:xfrm rot="16200000">
                <a:off x="6429330" y="3241025"/>
                <a:ext cx="0" cy="4797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0" name="TextBox 6"/>
          <p:cNvSpPr txBox="1">
            <a:spLocks noChangeArrowheads="1"/>
          </p:cNvSpPr>
          <p:nvPr/>
        </p:nvSpPr>
        <p:spPr bwMode="auto">
          <a:xfrm>
            <a:off x="2400057" y="1411401"/>
            <a:ext cx="3617241" cy="23063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(8÷2)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π×(7+18)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16π×25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400π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1256 (cm</a:t>
            </a:r>
            <a:r>
              <a:rPr lang="zh-CN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³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1256 (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mL)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21" name="Picture 3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594762"/>
            <a:ext cx="2797718" cy="5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11"/>
          <p:cNvSpPr txBox="1">
            <a:spLocks noChangeArrowheads="1"/>
          </p:cNvSpPr>
          <p:nvPr/>
        </p:nvSpPr>
        <p:spPr bwMode="auto">
          <a:xfrm>
            <a:off x="1911333" y="3753897"/>
            <a:ext cx="5075175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答：这个瓶子的容积是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1256mL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24" name="Picture 23" descr="两小豆形象之聪聪PPT用（反边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050" y="3556499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0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594762"/>
            <a:ext cx="2733223" cy="5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369888" y="1268085"/>
            <a:ext cx="81969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>
                <a:latin typeface="FZSSK--GBK1-0"/>
              </a:rPr>
              <a:t>回顾解决这个问题的方法和过程</a:t>
            </a:r>
            <a:r>
              <a:rPr lang="zh-CN" altLang="en-US" sz="2800" b="1" i="0" u="none" strike="noStrike" baseline="0">
                <a:latin typeface="E-BZ"/>
              </a:rPr>
              <a:t>，</a:t>
            </a:r>
            <a:r>
              <a:rPr lang="zh-CN" altLang="en-US" sz="2800" b="1" i="0" u="none" strike="noStrike" baseline="0">
                <a:latin typeface="FZSSK--GBK1-0"/>
              </a:rPr>
              <a:t>你有哪些收获</a:t>
            </a:r>
            <a:r>
              <a:rPr lang="zh-CN" altLang="en-US" sz="2800" b="1">
                <a:latin typeface="E-BZ"/>
              </a:rPr>
              <a:t>？</a:t>
            </a:r>
            <a:endParaRPr lang="zh-CN" altLang="en-US" sz="5400" b="1"/>
          </a:p>
        </p:txBody>
      </p:sp>
      <p:pic>
        <p:nvPicPr>
          <p:cNvPr id="9" name="Picture 36" descr="6B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1888628"/>
            <a:ext cx="152876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2320513" y="1936451"/>
            <a:ext cx="5856835" cy="920869"/>
          </a:xfrm>
          <a:prstGeom prst="wedgeRoundRectCallout">
            <a:avLst>
              <a:gd name="adj1" fmla="val -54823"/>
              <a:gd name="adj2" fmla="val 3110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我们利用了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体积不变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的特性，把不规则图形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转化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成规则图形来计算体积。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Picture 37" descr="6B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308" y="3017429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2074999" y="3402307"/>
            <a:ext cx="4265521" cy="946216"/>
          </a:xfrm>
          <a:prstGeom prst="wedgeRoundRectCallout">
            <a:avLst>
              <a:gd name="adj1" fmla="val 58719"/>
              <a:gd name="adj2" fmla="val -3544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在五年级计算土豆的体积时，也是用了转化的方法。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80" name="组合 7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24581" name="图片 8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随堂练习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0762" y="1276699"/>
            <a:ext cx="6255169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右面这个长方形的长是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20cm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，宽是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10cm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。分别以长和宽为轴旋转一周，得到两个圆柱。它们的体积各是多少？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1487" y="2808967"/>
            <a:ext cx="2573384" cy="374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P29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练习五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14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grpSp>
        <p:nvGrpSpPr>
          <p:cNvPr id="5" name="Group 25"/>
          <p:cNvGrpSpPr/>
          <p:nvPr/>
        </p:nvGrpSpPr>
        <p:grpSpPr bwMode="auto">
          <a:xfrm>
            <a:off x="6565718" y="1402199"/>
            <a:ext cx="2333625" cy="1343025"/>
            <a:chOff x="4201" y="999"/>
            <a:chExt cx="1470" cy="846"/>
          </a:xfrm>
        </p:grpSpPr>
        <p:pic>
          <p:nvPicPr>
            <p:cNvPr id="6" name="Picture 22" descr="6B7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1" y="999"/>
              <a:ext cx="1270" cy="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23"/>
            <p:cNvSpPr txBox="1">
              <a:spLocks noChangeArrowheads="1"/>
            </p:cNvSpPr>
            <p:nvPr/>
          </p:nvSpPr>
          <p:spPr bwMode="auto">
            <a:xfrm>
              <a:off x="4649" y="1633"/>
              <a:ext cx="4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600" b="0">
                  <a:latin typeface="Arial" panose="020B0604020202020204" pitchFamily="34" charset="0"/>
                </a:rPr>
                <a:t>20</a:t>
              </a:r>
              <a:r>
                <a:rPr lang="en-US" altLang="zh-CN" sz="1600" b="0">
                  <a:latin typeface="Times New Roman" panose="02020603050405020304" pitchFamily="18" charset="0"/>
                </a:rPr>
                <a:t>cm</a:t>
              </a:r>
              <a:endParaRPr lang="en-US" altLang="zh-CN" sz="1600" b="0">
                <a:latin typeface="Times New Roman" panose="02020603050405020304" pitchFamily="18" charset="0"/>
              </a:endParaRPr>
            </a:p>
          </p:txBody>
        </p:sp>
        <p:sp>
          <p:nvSpPr>
            <p:cNvPr id="8" name="Text Box 24"/>
            <p:cNvSpPr txBox="1">
              <a:spLocks noChangeArrowheads="1"/>
            </p:cNvSpPr>
            <p:nvPr/>
          </p:nvSpPr>
          <p:spPr bwMode="auto">
            <a:xfrm rot="-5400000">
              <a:off x="5315" y="1152"/>
              <a:ext cx="4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600" b="0">
                  <a:latin typeface="Arial" panose="020B0604020202020204" pitchFamily="34" charset="0"/>
                </a:rPr>
                <a:t>10</a:t>
              </a:r>
              <a:r>
                <a:rPr lang="en-US" altLang="zh-CN" sz="1600" b="0">
                  <a:latin typeface="Times New Roman" panose="02020603050405020304" pitchFamily="18" charset="0"/>
                </a:rPr>
                <a:t>cm</a:t>
              </a:r>
              <a:endParaRPr lang="en-US" altLang="zh-CN" sz="1600" b="0">
                <a:latin typeface="Times New Roman" panose="02020603050405020304" pitchFamily="18" charset="0"/>
              </a:endParaRPr>
            </a:p>
          </p:txBody>
        </p:sp>
      </p:grp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856867" y="3244379"/>
            <a:ext cx="4478621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3.14×10</a:t>
            </a:r>
            <a:r>
              <a:rPr lang="en-US" altLang="zh-CN" sz="26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×20=6280(cm</a:t>
            </a:r>
            <a:r>
              <a:rPr lang="en-US" altLang="zh-CN" sz="26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907888" y="3751699"/>
            <a:ext cx="6376577" cy="892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defTabSz="913130" eaLnBrk="1" hangingPunct="1">
              <a:buFont typeface="Arial" panose="020B0604020202020204" pitchFamily="34" charset="0"/>
              <a:buNone/>
              <a:defRPr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 defTabSz="913130"/>
            <a:lvl3pPr marL="1143000" indent="-228600" defTabSz="913130"/>
            <a:lvl4pPr marL="1600200" indent="-228600" defTabSz="913130"/>
            <a:lvl5pPr marL="2057400" indent="-228600" defTabSz="913130"/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答：以长为轴旋转一周，得到的圆柱的体积是</a:t>
            </a:r>
            <a:r>
              <a:rPr lang="en-US" altLang="zh-CN"/>
              <a:t>6280cm</a:t>
            </a:r>
            <a:r>
              <a:rPr lang="zh-CN" altLang="zh-CN"/>
              <a:t>³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3" name="图片 8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随堂练习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80762" y="1276699"/>
            <a:ext cx="6255169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右面这个长方形的长是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20cm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，宽是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10cm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。分别以长和宽为轴旋转一周，得到两个圆柱。它们的体积各是多少？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1487" y="2808967"/>
            <a:ext cx="2573384" cy="374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P29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练习五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14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grpSp>
        <p:nvGrpSpPr>
          <p:cNvPr id="11" name="Group 25"/>
          <p:cNvGrpSpPr/>
          <p:nvPr/>
        </p:nvGrpSpPr>
        <p:grpSpPr bwMode="auto">
          <a:xfrm>
            <a:off x="6565718" y="1402199"/>
            <a:ext cx="2333625" cy="1343025"/>
            <a:chOff x="4201" y="999"/>
            <a:chExt cx="1470" cy="846"/>
          </a:xfrm>
        </p:grpSpPr>
        <p:pic>
          <p:nvPicPr>
            <p:cNvPr id="12" name="Picture 22" descr="6B7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1" y="999"/>
              <a:ext cx="1270" cy="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4649" y="1633"/>
              <a:ext cx="4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600" b="0">
                  <a:latin typeface="Arial" panose="020B0604020202020204" pitchFamily="34" charset="0"/>
                </a:rPr>
                <a:t>20</a:t>
              </a:r>
              <a:r>
                <a:rPr lang="en-US" altLang="zh-CN" sz="1600" b="0">
                  <a:latin typeface="Times New Roman" panose="02020603050405020304" pitchFamily="18" charset="0"/>
                </a:rPr>
                <a:t>cm</a:t>
              </a:r>
              <a:endParaRPr lang="en-US" altLang="zh-CN" sz="1600" b="0">
                <a:latin typeface="Times New Roman" panose="02020603050405020304" pitchFamily="18" charset="0"/>
              </a:endParaRPr>
            </a:p>
          </p:txBody>
        </p:sp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 rot="-5400000">
              <a:off x="5315" y="1152"/>
              <a:ext cx="4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600" b="0">
                  <a:latin typeface="Arial" panose="020B0604020202020204" pitchFamily="34" charset="0"/>
                </a:rPr>
                <a:t>10</a:t>
              </a:r>
              <a:r>
                <a:rPr lang="en-US" altLang="zh-CN" sz="1600" b="0">
                  <a:latin typeface="Times New Roman" panose="02020603050405020304" pitchFamily="18" charset="0"/>
                </a:rPr>
                <a:t>cm</a:t>
              </a:r>
              <a:endParaRPr lang="en-US" altLang="zh-CN" sz="1600" b="0">
                <a:latin typeface="Times New Roman" panose="02020603050405020304" pitchFamily="18" charset="0"/>
              </a:endParaRPr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1856867" y="3244379"/>
            <a:ext cx="4478621" cy="4914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3.14×20</a:t>
            </a:r>
            <a:r>
              <a:rPr lang="en-US" altLang="zh-CN" sz="26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×10=12560(cm</a:t>
            </a:r>
            <a:r>
              <a:rPr lang="en-US" altLang="zh-CN" sz="26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TextBox 9"/>
          <p:cNvSpPr txBox="1">
            <a:spLocks noChangeArrowheads="1"/>
          </p:cNvSpPr>
          <p:nvPr/>
        </p:nvSpPr>
        <p:spPr bwMode="auto">
          <a:xfrm>
            <a:off x="907888" y="3751699"/>
            <a:ext cx="6376577" cy="892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defTabSz="913130" eaLnBrk="1" hangingPunct="1">
              <a:buFont typeface="Arial" panose="020B0604020202020204" pitchFamily="34" charset="0"/>
              <a:buNone/>
              <a:defRPr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 defTabSz="913130"/>
            <a:lvl3pPr marL="1143000" indent="-228600" defTabSz="913130"/>
            <a:lvl4pPr marL="1600200" indent="-228600" defTabSz="913130"/>
            <a:lvl5pPr marL="2057400" indent="-228600" defTabSz="913130"/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答：以宽为轴旋转一周，得到的圆柱的体积是</a:t>
            </a:r>
            <a:r>
              <a:rPr lang="en-US" altLang="zh-CN"/>
              <a:t>12560cm</a:t>
            </a:r>
            <a:r>
              <a:rPr lang="zh-CN" altLang="zh-CN"/>
              <a:t>³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60198" y="977724"/>
            <a:ext cx="8423604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*下面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个图形的面积都是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36dm</a:t>
            </a:r>
            <a:r>
              <a:rPr lang="en-US" altLang="zh-CN" sz="28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。用这些图形分别卷成圆柱，哪个圆柱的体积最小？哪个圆柱的体积最大？你有什么发现？（单位：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62167" y="2129699"/>
            <a:ext cx="2573384" cy="374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P29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练习五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15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636" y="2698448"/>
            <a:ext cx="8312728" cy="123831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571018" y="1562741"/>
            <a:ext cx="6001964" cy="27091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+mn-ea"/>
              </a:rPr>
              <a:t>第一个图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3.14×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18÷3.14÷2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×2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51.59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或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3.14×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2÷3.14÷2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×18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5.73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+mn-ea"/>
              </a:rPr>
              <a:t>第二个图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3.14×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12÷3.14÷2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×3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34.39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或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3.14×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3÷3.14÷2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×12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8.60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356" y="528437"/>
            <a:ext cx="7557025" cy="11257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356" y="528437"/>
            <a:ext cx="7557025" cy="112574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8218" y="1438779"/>
            <a:ext cx="5918835" cy="23063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buFont typeface="Arial" panose="020B0604020202020204" pitchFamily="34" charset="0"/>
              <a:buNone/>
              <a:defRPr sz="2800" b="1">
                <a:solidFill>
                  <a:srgbClr val="FF0000"/>
                </a:solidFill>
                <a:latin typeface="+mn-lt"/>
                <a:ea typeface="+mn-ea"/>
              </a:defRPr>
            </a:lvl1pPr>
          </a:lstStyle>
          <a:p>
            <a:r>
              <a:rPr lang="zh-CN" altLang="en-US" sz="2400"/>
              <a:t>第三个图</a:t>
            </a:r>
            <a:endParaRPr lang="en-US" altLang="zh-CN" sz="2400" dirty="0"/>
          </a:p>
          <a:p>
            <a:r>
              <a:rPr lang="en-US" altLang="zh-CN" sz="2400" dirty="0"/>
              <a:t>3.14</a:t>
            </a:r>
            <a:r>
              <a:rPr lang="en-US" altLang="zh-CN" sz="2400"/>
              <a:t>×</a:t>
            </a:r>
            <a:r>
              <a:rPr lang="zh-CN" altLang="en-US" sz="2400"/>
              <a:t>（</a:t>
            </a:r>
            <a:r>
              <a:rPr lang="en-US" altLang="zh-CN" sz="2400"/>
              <a:t>9÷3.14÷2</a:t>
            </a:r>
            <a:r>
              <a:rPr lang="zh-CN" altLang="en-US" sz="2400"/>
              <a:t>）</a:t>
            </a:r>
            <a:r>
              <a:rPr lang="en-US" altLang="zh-CN" sz="2400" baseline="30000"/>
              <a:t>2</a:t>
            </a:r>
            <a:r>
              <a:rPr lang="en-US" altLang="zh-CN" sz="2400"/>
              <a:t>×4</a:t>
            </a:r>
            <a:r>
              <a:rPr lang="zh-CN" altLang="en-US" sz="2400"/>
              <a:t>≈</a:t>
            </a:r>
            <a:r>
              <a:rPr lang="en-US" altLang="zh-CN" sz="2400"/>
              <a:t>25.80</a:t>
            </a:r>
            <a:r>
              <a:rPr lang="zh-CN" altLang="en-US" sz="2400"/>
              <a:t>（</a:t>
            </a:r>
            <a:r>
              <a:rPr lang="en-US" altLang="zh-CN" sz="2400"/>
              <a:t>dm</a:t>
            </a:r>
            <a:r>
              <a:rPr lang="en-US" altLang="zh-CN" sz="2400" baseline="30000"/>
              <a:t>3</a:t>
            </a:r>
            <a:r>
              <a:rPr lang="zh-CN" altLang="en-US" sz="2400"/>
              <a:t>）</a:t>
            </a:r>
            <a:endParaRPr lang="en-US" altLang="zh-CN" sz="2400" dirty="0"/>
          </a:p>
          <a:p>
            <a:r>
              <a:rPr lang="zh-CN" altLang="en-US" sz="2400"/>
              <a:t>或</a:t>
            </a:r>
            <a:r>
              <a:rPr lang="en-US" altLang="zh-CN" sz="2400" dirty="0"/>
              <a:t>3.14</a:t>
            </a:r>
            <a:r>
              <a:rPr lang="en-US" altLang="zh-CN" sz="2400"/>
              <a:t>×</a:t>
            </a:r>
            <a:r>
              <a:rPr lang="zh-CN" altLang="en-US" sz="2400"/>
              <a:t>（</a:t>
            </a:r>
            <a:r>
              <a:rPr lang="en-US" altLang="zh-CN" sz="2400"/>
              <a:t>4÷3.14÷2</a:t>
            </a:r>
            <a:r>
              <a:rPr lang="zh-CN" altLang="en-US" sz="2400"/>
              <a:t>）</a:t>
            </a:r>
            <a:r>
              <a:rPr lang="en-US" altLang="zh-CN" sz="2400" baseline="30000"/>
              <a:t>2</a:t>
            </a:r>
            <a:r>
              <a:rPr lang="en-US" altLang="zh-CN" sz="2400"/>
              <a:t>×9</a:t>
            </a:r>
            <a:r>
              <a:rPr lang="zh-CN" altLang="en-US" sz="2400"/>
              <a:t>≈</a:t>
            </a:r>
            <a:r>
              <a:rPr lang="en-US" altLang="zh-CN" sz="2400"/>
              <a:t>11.46</a:t>
            </a:r>
            <a:r>
              <a:rPr lang="zh-CN" altLang="en-US" sz="2400"/>
              <a:t>（</a:t>
            </a:r>
            <a:r>
              <a:rPr lang="en-US" altLang="zh-CN" sz="2400"/>
              <a:t>dm</a:t>
            </a:r>
            <a:r>
              <a:rPr lang="en-US" altLang="zh-CN" sz="2400" baseline="30000"/>
              <a:t>3</a:t>
            </a:r>
            <a:r>
              <a:rPr lang="zh-CN" altLang="en-US" sz="2400"/>
              <a:t>）</a:t>
            </a:r>
            <a:endParaRPr lang="en-US" altLang="zh-CN" sz="2400" dirty="0"/>
          </a:p>
          <a:p>
            <a:r>
              <a:rPr lang="zh-CN" altLang="en-US" sz="2400"/>
              <a:t>第四个图</a:t>
            </a:r>
            <a:endParaRPr lang="en-US" altLang="zh-CN" sz="2400" dirty="0"/>
          </a:p>
          <a:p>
            <a:r>
              <a:rPr lang="en-US" altLang="zh-CN" sz="2400" dirty="0"/>
              <a:t>3.14</a:t>
            </a:r>
            <a:r>
              <a:rPr lang="en-US" altLang="zh-CN" sz="2400"/>
              <a:t>×</a:t>
            </a:r>
            <a:r>
              <a:rPr lang="zh-CN" altLang="en-US" sz="2400"/>
              <a:t>（</a:t>
            </a:r>
            <a:r>
              <a:rPr lang="en-US" altLang="zh-CN" sz="2400"/>
              <a:t>6÷3.14÷2</a:t>
            </a:r>
            <a:r>
              <a:rPr lang="zh-CN" altLang="en-US" sz="2400"/>
              <a:t>）</a:t>
            </a:r>
            <a:r>
              <a:rPr lang="en-US" altLang="zh-CN" sz="2400" baseline="30000"/>
              <a:t>2</a:t>
            </a:r>
            <a:r>
              <a:rPr lang="en-US" altLang="zh-CN" sz="2400"/>
              <a:t>×6</a:t>
            </a:r>
            <a:r>
              <a:rPr lang="zh-CN" altLang="en-US" sz="2400"/>
              <a:t>≈</a:t>
            </a:r>
            <a:r>
              <a:rPr lang="en-US" altLang="zh-CN" sz="2400"/>
              <a:t>17.20</a:t>
            </a:r>
            <a:r>
              <a:rPr lang="zh-CN" altLang="en-US" sz="2400"/>
              <a:t>（</a:t>
            </a:r>
            <a:r>
              <a:rPr lang="en-US" altLang="zh-CN" sz="2400"/>
              <a:t>dm</a:t>
            </a:r>
            <a:r>
              <a:rPr lang="en-US" altLang="zh-CN" sz="2400" baseline="30000"/>
              <a:t>3</a:t>
            </a:r>
            <a:r>
              <a:rPr lang="zh-CN" altLang="en-US" sz="2400"/>
              <a:t>）</a:t>
            </a:r>
            <a:endParaRPr lang="en-US" altLang="zh-CN" sz="2400" dirty="0"/>
          </a:p>
        </p:txBody>
      </p:sp>
      <p:sp>
        <p:nvSpPr>
          <p:cNvPr id="6" name="文本框 5"/>
          <p:cNvSpPr txBox="1"/>
          <p:nvPr/>
        </p:nvSpPr>
        <p:spPr>
          <a:xfrm>
            <a:off x="359897" y="3745002"/>
            <a:ext cx="8424206" cy="902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答：以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18dm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为圆柱的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底面周长、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2dm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为高的圆柱体体积最大；以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2dm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为圆柱的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底面周长、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18dm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为高的圆柱体体积最小。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36440" y="1762760"/>
            <a:ext cx="3935730" cy="15411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356" y="613340"/>
            <a:ext cx="7557025" cy="11257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42" y="1658212"/>
            <a:ext cx="3819533" cy="1779168"/>
          </a:xfrm>
          <a:prstGeom prst="rect">
            <a:avLst/>
          </a:prstGeom>
        </p:spPr>
      </p:pic>
      <p:pic>
        <p:nvPicPr>
          <p:cNvPr id="5" name="Picture 53" descr="6B42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009" y="3031897"/>
            <a:ext cx="72707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2483441" y="3437380"/>
            <a:ext cx="5256302" cy="1017725"/>
          </a:xfrm>
          <a:prstGeom prst="wedgeRoundRectCallout">
            <a:avLst>
              <a:gd name="adj1" fmla="val 56776"/>
              <a:gd name="adj2" fmla="val -42009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我发现：侧面积相等的圆柱，底面半径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或周长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大的体积就大。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6" name="组合 10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33797" name="图片 11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课堂小结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786973" y="1075146"/>
            <a:ext cx="357005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解决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瓶子容积</a:t>
            </a:r>
            <a:r>
              <a:rPr lang="zh-CN" altLang="en-US" sz="28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endParaRPr lang="zh-CN" altLang="en-US" sz="2800" b="1" dirty="0">
              <a:solidFill>
                <a:srgbClr val="0099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193" y="1195678"/>
            <a:ext cx="796254" cy="16228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445" y="1195678"/>
            <a:ext cx="650667" cy="16228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9888" y="1869312"/>
            <a:ext cx="61852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i="0" u="none" strike="noStrike" baseline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400" b="1" i="0" u="none" strike="noStrike" baseline="0">
                <a:latin typeface="黑体" panose="02010609060101010101" pitchFamily="49" charset="-122"/>
                <a:ea typeface="黑体" panose="02010609060101010101" pitchFamily="49" charset="-122"/>
              </a:rPr>
              <a:t>瓶子的容积＝水的体积＋无水部分的体积</a:t>
            </a:r>
            <a:endParaRPr lang="zh-CN" altLang="en-US" sz="4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9888" y="2621501"/>
            <a:ext cx="5162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将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不规则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图形转化成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规则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图形。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0" y="3076983"/>
            <a:ext cx="1424092" cy="141159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69888" y="3373690"/>
            <a:ext cx="67624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瓶子正放和倒置时空余部分的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EF4787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容积是相等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的。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9000" y="1326974"/>
            <a:ext cx="8226000" cy="1594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往一个底面</a:t>
            </a:r>
            <a:r>
              <a:rPr lang="zh-CN" altLang="zh-CN" sz="2800" b="1" kern="100">
                <a:latin typeface="+mn-lt"/>
                <a:ea typeface="+mn-ea"/>
                <a:cs typeface="Times New Roman" panose="02020603050405020304" pitchFamily="18" charset="0"/>
              </a:rPr>
              <a:t>直径是</a:t>
            </a:r>
            <a:r>
              <a:rPr lang="en-US" altLang="zh-CN" sz="2800" b="1" kern="100">
                <a:latin typeface="+mn-lt"/>
                <a:ea typeface="+mn-ea"/>
                <a:cs typeface="等线" panose="02010600030101010101" pitchFamily="2" charset="-122"/>
              </a:rPr>
              <a:t>8cm</a:t>
            </a:r>
            <a:r>
              <a:rPr lang="zh-CN" altLang="zh-CN" sz="2800" b="1" kern="100">
                <a:latin typeface="+mn-lt"/>
                <a:ea typeface="+mn-ea"/>
                <a:cs typeface="Times New Roman" panose="02020603050405020304" pitchFamily="18" charset="0"/>
              </a:rPr>
              <a:t>，高</a:t>
            </a:r>
            <a:r>
              <a:rPr lang="en-US" altLang="zh-CN" sz="2800" b="1" kern="100">
                <a:latin typeface="+mn-lt"/>
                <a:ea typeface="+mn-ea"/>
                <a:cs typeface="等线" panose="02010600030101010101" pitchFamily="2" charset="-122"/>
              </a:rPr>
              <a:t>10cm</a:t>
            </a:r>
            <a:r>
              <a:rPr lang="zh-CN" altLang="zh-CN" sz="2800" b="1" kern="100">
                <a:latin typeface="+mn-lt"/>
                <a:ea typeface="+mn-ea"/>
                <a:cs typeface="Times New Roman" panose="02020603050405020304" pitchFamily="18" charset="0"/>
              </a:rPr>
              <a:t>的</a:t>
            </a:r>
            <a:r>
              <a:rPr lang="zh-CN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圆柱形玻璃杯内倒入水，</a:t>
            </a:r>
            <a:r>
              <a:rPr lang="zh-CN" altLang="zh-CN" sz="2800" b="1" kern="100">
                <a:latin typeface="+mn-lt"/>
                <a:ea typeface="+mn-ea"/>
                <a:cs typeface="Times New Roman" panose="02020603050405020304" pitchFamily="18" charset="0"/>
              </a:rPr>
              <a:t>水面高</a:t>
            </a:r>
            <a:r>
              <a:rPr lang="en-US" altLang="zh-CN" sz="2800" b="1" kern="100">
                <a:latin typeface="+mn-lt"/>
                <a:ea typeface="+mn-ea"/>
                <a:cs typeface="等线" panose="02010600030101010101" pitchFamily="2" charset="-122"/>
              </a:rPr>
              <a:t>8cm</a:t>
            </a:r>
            <a:r>
              <a:rPr lang="zh-CN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。把一个小球浸没在杯内，水满后</a:t>
            </a:r>
            <a:r>
              <a:rPr lang="zh-CN" altLang="zh-CN" sz="2800" b="1" kern="100">
                <a:latin typeface="+mn-lt"/>
                <a:ea typeface="+mn-ea"/>
                <a:cs typeface="Times New Roman" panose="02020603050405020304" pitchFamily="18" charset="0"/>
              </a:rPr>
              <a:t>还溢出</a:t>
            </a:r>
            <a:r>
              <a:rPr lang="en-US" altLang="zh-CN" sz="2800" b="1" kern="100">
                <a:latin typeface="+mn-lt"/>
                <a:ea typeface="+mn-ea"/>
                <a:cs typeface="等线" panose="02010600030101010101" pitchFamily="2" charset="-122"/>
              </a:rPr>
              <a:t>12.52mL</a:t>
            </a:r>
            <a:r>
              <a:rPr lang="zh-CN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。求小球的体积。</a:t>
            </a:r>
            <a:endParaRPr lang="zh-CN" altLang="zh-CN" sz="2000" b="1" kern="100" dirty="0">
              <a:latin typeface="+mn-lt"/>
              <a:ea typeface="+mn-ea"/>
              <a:cs typeface="等线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666875" y="2921000"/>
            <a:ext cx="57943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12.52 mL=12.52 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3</a:t>
            </a:r>
            <a:endParaRPr lang="en-US" altLang="zh-CN" sz="2800" b="1" baseline="3000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3.14×(8÷2)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×(10-8)+12.52=113(cm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3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)</a:t>
            </a:r>
            <a:endParaRPr lang="zh-CN" altLang="zh-CN" sz="2800" b="1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60688" y="4348163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grpSp>
        <p:nvGrpSpPr>
          <p:cNvPr id="35845" name="组合 7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35846" name="图片 8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巩固练习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3"/>
          <p:cNvSpPr>
            <a:spLocks noChangeArrowheads="1"/>
          </p:cNvSpPr>
          <p:nvPr/>
        </p:nvSpPr>
        <p:spPr bwMode="auto">
          <a:xfrm>
            <a:off x="459000" y="870745"/>
            <a:ext cx="822600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如图，一个油瓶，瓶身是圆柱形，容积是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500 mL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。瓶里装有一些油，正放时，油深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18 cm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，盖紧瓶盖倒放时，空余部分高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2 cm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。求瓶中油的体积。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889000" y="2386013"/>
            <a:ext cx="4779963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500 mL = 500 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3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  500÷(18+2)×18 = 450(cm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3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)  450 cm 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3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= 450 mL</a:t>
            </a:r>
            <a:endParaRPr lang="zh-CN" altLang="zh-CN" sz="2800" b="1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6868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286" y="2493675"/>
            <a:ext cx="2082511" cy="18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2960688" y="4348163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9000" y="985838"/>
            <a:ext cx="8226000" cy="1643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3. 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一瓶装满果汁的饮料瓶的内</a:t>
            </a:r>
            <a:r>
              <a:rPr lang="zh-CN" altLang="zh-CN" sz="2800" b="1" kern="100">
                <a:latin typeface="+mn-lt"/>
                <a:ea typeface="+mj-ea"/>
                <a:cs typeface="Times New Roman" panose="02020603050405020304" pitchFamily="18" charset="0"/>
              </a:rPr>
              <a:t>直径是</a:t>
            </a:r>
            <a:r>
              <a:rPr lang="en-US" altLang="zh-CN" sz="2800" b="1" kern="100">
                <a:latin typeface="+mn-lt"/>
                <a:ea typeface="+mj-ea"/>
                <a:cs typeface="Times New Roman" panose="02020603050405020304" pitchFamily="18" charset="0"/>
              </a:rPr>
              <a:t>8cm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，状状全家喝了一些，把瓶盖拧紧后倒置放平，空</a:t>
            </a:r>
            <a:r>
              <a:rPr lang="zh-CN" altLang="zh-CN" sz="2800" b="1" kern="100">
                <a:latin typeface="+mn-lt"/>
                <a:ea typeface="+mj-ea"/>
                <a:cs typeface="Times New Roman" panose="02020603050405020304" pitchFamily="18" charset="0"/>
              </a:rPr>
              <a:t>的部分高</a:t>
            </a:r>
            <a:r>
              <a:rPr lang="en-US" altLang="zh-CN" sz="2800" b="1" kern="100">
                <a:latin typeface="+mn-lt"/>
                <a:ea typeface="+mj-ea"/>
                <a:cs typeface="Times New Roman" panose="02020603050405020304" pitchFamily="18" charset="0"/>
              </a:rPr>
              <a:t>15cm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。状状全家喝了多少果汁</a:t>
            </a:r>
            <a:r>
              <a:rPr lang="zh-CN" altLang="en-US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？</a:t>
            </a:r>
            <a:endParaRPr lang="zh-CN" altLang="en-US" sz="2800" b="1" kern="100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7891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38" y="2354263"/>
            <a:ext cx="1168400" cy="20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矩形 3"/>
          <p:cNvSpPr>
            <a:spLocks noChangeArrowheads="1"/>
          </p:cNvSpPr>
          <p:nvPr/>
        </p:nvSpPr>
        <p:spPr bwMode="auto">
          <a:xfrm>
            <a:off x="1377263" y="2795587"/>
            <a:ext cx="4608512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   3.14×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8÷2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×15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= 753.6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3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= 753.6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mL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zh-CN" altLang="zh-CN" sz="2000" b="1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60688" y="4348163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332" y="2742295"/>
            <a:ext cx="1731818" cy="1605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04111" y="977724"/>
            <a:ext cx="8535779" cy="1594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2800" b="1" kern="100" dirty="0">
                <a:latin typeface="+mn-lt"/>
                <a:ea typeface="+mj-ea"/>
                <a:cs typeface="等线" panose="02010600030101010101" pitchFamily="2" charset="-122"/>
              </a:rPr>
              <a:t>4.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如图，一个醋瓶</a:t>
            </a:r>
            <a:r>
              <a:rPr lang="zh-CN" altLang="zh-CN" sz="2800" b="1" kern="100">
                <a:latin typeface="+mn-lt"/>
                <a:ea typeface="+mj-ea"/>
                <a:cs typeface="Times New Roman" panose="02020603050405020304" pitchFamily="18" charset="0"/>
              </a:rPr>
              <a:t>里面深</a:t>
            </a:r>
            <a:r>
              <a:rPr lang="en-US" altLang="zh-CN" sz="2800" b="1" kern="100">
                <a:latin typeface="+mn-lt"/>
                <a:ea typeface="+mj-ea"/>
                <a:cs typeface="等线" panose="02010600030101010101" pitchFamily="2" charset="-122"/>
              </a:rPr>
              <a:t>30cm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，底面</a:t>
            </a:r>
            <a:r>
              <a:rPr lang="zh-CN" altLang="zh-CN" sz="2800" b="1" kern="100">
                <a:latin typeface="+mn-lt"/>
                <a:ea typeface="+mj-ea"/>
                <a:cs typeface="Times New Roman" panose="02020603050405020304" pitchFamily="18" charset="0"/>
              </a:rPr>
              <a:t>内直径</a:t>
            </a:r>
            <a:r>
              <a:rPr lang="en-US" altLang="zh-CN" sz="2800" b="1" kern="100">
                <a:latin typeface="+mn-lt"/>
                <a:ea typeface="+mj-ea"/>
                <a:cs typeface="等线" panose="02010600030101010101" pitchFamily="2" charset="-122"/>
              </a:rPr>
              <a:t>10cm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，瓶子里醋的</a:t>
            </a:r>
            <a:r>
              <a:rPr lang="zh-CN" altLang="zh-CN" sz="2800" b="1" kern="100">
                <a:latin typeface="+mn-lt"/>
                <a:ea typeface="+mj-ea"/>
                <a:cs typeface="Times New Roman" panose="02020603050405020304" pitchFamily="18" charset="0"/>
              </a:rPr>
              <a:t>高度是</a:t>
            </a:r>
            <a:r>
              <a:rPr lang="en-US" altLang="zh-CN" sz="2800" b="1" kern="100">
                <a:latin typeface="+mn-lt"/>
                <a:ea typeface="+mj-ea"/>
                <a:cs typeface="等线" panose="02010600030101010101" pitchFamily="2" charset="-122"/>
              </a:rPr>
              <a:t>15cm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。把瓶口塞紧后，使其瓶口向下倒立</a:t>
            </a:r>
            <a:r>
              <a:rPr lang="zh-CN" altLang="en-US" sz="2800" b="1" kern="100" dirty="0">
                <a:latin typeface="+mn-lt"/>
                <a:ea typeface="+mj-ea"/>
                <a:cs typeface="Times New Roman" panose="02020603050405020304" pitchFamily="18" charset="0"/>
              </a:rPr>
              <a:t>，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这时</a:t>
            </a:r>
            <a:r>
              <a:rPr lang="zh-CN" altLang="zh-CN" sz="2800" b="1" kern="100">
                <a:latin typeface="+mn-lt"/>
                <a:ea typeface="+mj-ea"/>
                <a:cs typeface="Times New Roman" panose="02020603050405020304" pitchFamily="18" charset="0"/>
              </a:rPr>
              <a:t>醋深</a:t>
            </a:r>
            <a:r>
              <a:rPr lang="en-US" altLang="zh-CN" sz="2800" b="1" kern="100">
                <a:latin typeface="+mn-lt"/>
                <a:ea typeface="+mj-ea"/>
                <a:cs typeface="等线" panose="02010600030101010101" pitchFamily="2" charset="-122"/>
              </a:rPr>
              <a:t>25cm</a:t>
            </a:r>
            <a:r>
              <a:rPr lang="zh-CN" altLang="zh-CN" sz="2800" b="1" kern="100" dirty="0">
                <a:latin typeface="+mn-lt"/>
                <a:ea typeface="+mj-ea"/>
                <a:cs typeface="Times New Roman" panose="02020603050405020304" pitchFamily="18" charset="0"/>
              </a:rPr>
              <a:t>。醋瓶的容积是多少毫升？</a:t>
            </a:r>
            <a:endParaRPr lang="zh-CN" altLang="zh-CN" sz="2000" b="1" kern="100" dirty="0">
              <a:latin typeface="+mn-lt"/>
              <a:ea typeface="+mj-ea"/>
              <a:cs typeface="等线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936625" y="2671763"/>
            <a:ext cx="579755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    3.14×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10÷2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×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30-25+15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= 1570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3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= 1570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mL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zh-CN" sz="2000" b="1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60688" y="4348163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1996</Words>
  <Application>WPS 演示</Application>
  <PresentationFormat>全屏显示(16:9)</PresentationFormat>
  <Paragraphs>184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1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楷体_GB2312</vt:lpstr>
      <vt:lpstr>Times New Roman</vt:lpstr>
      <vt:lpstr>Calibri</vt:lpstr>
      <vt:lpstr>微软雅黑</vt:lpstr>
      <vt:lpstr>Arial Unicode MS</vt:lpstr>
      <vt:lpstr>FZSSK--GBK1-0</vt:lpstr>
      <vt:lpstr>Segoe Print</vt:lpstr>
      <vt:lpstr>E-BZ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400</cp:revision>
  <dcterms:created xsi:type="dcterms:W3CDTF">2016-01-14T07:05:00Z</dcterms:created>
  <dcterms:modified xsi:type="dcterms:W3CDTF">2023-10-26T09:14:12Z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D88EE97F64DB4C18A35E73D6BF5A74A5</vt:lpwstr>
  </property>
</Properties>
</file>