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60" r:id="rId3"/>
    <p:sldId id="277" r:id="rId4"/>
    <p:sldId id="282" r:id="rId5"/>
    <p:sldId id="283" r:id="rId6"/>
    <p:sldId id="288" r:id="rId7"/>
    <p:sldId id="278" r:id="rId8"/>
    <p:sldId id="285" r:id="rId9"/>
    <p:sldId id="286" r:id="rId10"/>
    <p:sldId id="289" r:id="rId11"/>
    <p:sldId id="290" r:id="rId12"/>
    <p:sldId id="291" r:id="rId13"/>
    <p:sldId id="281" r:id="rId14"/>
    <p:sldId id="279" r:id="rId15"/>
    <p:sldId id="292" r:id="rId16"/>
    <p:sldId id="293" r:id="rId17"/>
    <p:sldId id="294" r:id="rId18"/>
    <p:sldId id="287" r:id="rId19"/>
    <p:sldId id="295" r:id="rId20"/>
    <p:sldId id="296" r:id="rId21"/>
    <p:sldId id="297" r:id="rId22"/>
    <p:sldId id="298" r:id="rId23"/>
    <p:sldId id="299" r:id="rId24"/>
    <p:sldId id="300" r:id="rId25"/>
    <p:sldId id="302" r:id="rId26"/>
  </p:sldIdLst>
  <p:sldSz cx="9144000" cy="5143500" type="screen16x9"/>
  <p:notesSz cx="6858000" cy="9144000"/>
  <p:custDataLst>
    <p:tags r:id="rId33"/>
  </p:custDataLst>
  <p:defaultTextStyle>
    <a:defPPr>
      <a:defRPr lang="zh-CN"/>
    </a:defPPr>
    <a:lvl1pPr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59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31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03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7530" indent="1905" algn="l" defTabSz="91313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19311A"/>
    <a:srgbClr val="0E2D07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18" autoAdjust="0"/>
    <p:restoredTop sz="94660"/>
  </p:normalViewPr>
  <p:slideViewPr>
    <p:cSldViewPr snapToGrid="0">
      <p:cViewPr varScale="1">
        <p:scale>
          <a:sx n="146" d="100"/>
          <a:sy n="146" d="100"/>
        </p:scale>
        <p:origin x="732" y="1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gs" Target="tags/tag4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notesMaster" Target="notesMasters/notesMaster1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0849793-19F1-4F39-98BE-67246E92A0FD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9144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F11D25F2-706E-4FCC-9475-C790583F3D34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9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1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3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530" algn="l" defTabSz="91313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449263"/>
            <a:ext cx="9144000" cy="4243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449263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-3175" y="4654550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4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10"/>
          <p:cNvSpPr/>
          <p:nvPr userDrawn="1"/>
        </p:nvSpPr>
        <p:spPr>
          <a:xfrm>
            <a:off x="196850" y="184150"/>
            <a:ext cx="8747125" cy="4773613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38100">
            <a:solidFill>
              <a:srgbClr val="E9A6A4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DDE9BE3-A839-4D19-A19B-A9741742936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850" y="33338"/>
            <a:ext cx="104775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图片 8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450" y="77788"/>
            <a:ext cx="7620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图片 3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标题 1"/>
          <p:cNvSpPr txBox="1"/>
          <p:nvPr userDrawn="1"/>
        </p:nvSpPr>
        <p:spPr>
          <a:xfrm>
            <a:off x="676275" y="798513"/>
            <a:ext cx="7772400" cy="140017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defTabSz="914400">
              <a:defRPr/>
            </a:pPr>
            <a:r>
              <a:rPr lang="zh-CN" altLang="en-US" noProof="1"/>
              <a:t>单击此处编辑母版标题样式</a:t>
            </a:r>
            <a:endParaRPr lang="zh-CN" altLang="en-US" noProof="1"/>
          </a:p>
        </p:txBody>
      </p:sp>
      <p:sp>
        <p:nvSpPr>
          <p:cNvPr id="6" name="副标题 2"/>
          <p:cNvSpPr txBox="1"/>
          <p:nvPr userDrawn="1"/>
        </p:nvSpPr>
        <p:spPr>
          <a:xfrm>
            <a:off x="1362075" y="2087563"/>
            <a:ext cx="6400800" cy="665162"/>
          </a:xfrm>
          <a:prstGeom prst="rect">
            <a:avLst/>
          </a:prstGeom>
        </p:spPr>
        <p:txBody>
          <a:bodyPr anchor="ctr"/>
          <a:lstStyle>
            <a:lvl1pPr marL="0" indent="0" algn="ctr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None/>
              <a:defRPr sz="2400" b="1" kern="120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  <a:cs typeface="+mn-cs"/>
              </a:defRPr>
            </a:lvl1pPr>
            <a:lvl2pPr marL="4572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defRPr/>
            </a:pPr>
            <a:r>
              <a:rPr lang="zh-CN" altLang="en-US" noProof="1"/>
              <a:t>单击此处编辑母版副标题样式</a:t>
            </a:r>
            <a:endParaRPr lang="zh-CN" altLang="en-US" noProof="1"/>
          </a:p>
        </p:txBody>
      </p:sp>
      <p:pic>
        <p:nvPicPr>
          <p:cNvPr id="1031" name="图片 7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33" name="图片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5"/>
          <p:cNvSpPr txBox="1">
            <a:spLocks noChangeArrowheads="1"/>
          </p:cNvSpPr>
          <p:nvPr/>
        </p:nvSpPr>
        <p:spPr bwMode="auto">
          <a:xfrm>
            <a:off x="2687638" y="1763713"/>
            <a:ext cx="37750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zh-CN" altLang="en-US" sz="4400" b="1" dirty="0"/>
              <a:t>练习五</a:t>
            </a:r>
            <a:endParaRPr lang="zh-CN" altLang="en-US" sz="4400" b="1" dirty="0"/>
          </a:p>
        </p:txBody>
      </p:sp>
      <p:sp>
        <p:nvSpPr>
          <p:cNvPr id="9219" name="标题 5"/>
          <p:cNvSpPr txBox="1">
            <a:spLocks noChangeArrowheads="1"/>
          </p:cNvSpPr>
          <p:nvPr/>
        </p:nvSpPr>
        <p:spPr bwMode="auto">
          <a:xfrm>
            <a:off x="2428875" y="2559050"/>
            <a:ext cx="4294188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（选自教材</a:t>
            </a:r>
            <a:r>
              <a:rPr lang="en-US" altLang="zh-CN" sz="2400" b="1">
                <a:latin typeface="楷体" panose="02010609060101010101" pitchFamily="49" charset="-122"/>
                <a:ea typeface="楷体" panose="02010609060101010101" pitchFamily="49" charset="-122"/>
              </a:rPr>
              <a:t>P27-P29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练习五）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7500" y="204788"/>
            <a:ext cx="7608888" cy="627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1.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计算下面各圆柱的体积。（单位：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cm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TextBox 2"/>
          <p:cNvSpPr txBox="1"/>
          <p:nvPr/>
        </p:nvSpPr>
        <p:spPr>
          <a:xfrm>
            <a:off x="2714625" y="1144588"/>
            <a:ext cx="4351338" cy="6826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3.14×5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×2=157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89025" y="2349500"/>
            <a:ext cx="6524625" cy="627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3.14×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4÷2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×12=150.72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82813" y="3879850"/>
            <a:ext cx="6297612" cy="627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3.14×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8÷2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×8=401.92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82" y="954437"/>
            <a:ext cx="2344371" cy="898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178" y="1333500"/>
            <a:ext cx="1162675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441" y="3151211"/>
            <a:ext cx="1626108" cy="1457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10519" y="2321247"/>
            <a:ext cx="7073900" cy="6270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3.14×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60÷2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×90=254340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80444" y="3016316"/>
            <a:ext cx="5734050" cy="68199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254340cm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=254340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mL=254.34L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74141" y="693016"/>
            <a:ext cx="7240587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一个圆柱形油桶的底面直径是60cm，高是90cm，这个油桶最多可以装多少油？(数据是从油桶里面测量得到的。)</a:t>
            </a:r>
            <a:endParaRPr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727175" y="3716147"/>
            <a:ext cx="7240587" cy="62671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答：这个油桶最多可以装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254.34L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油。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414202" y="1131889"/>
            <a:ext cx="8315596" cy="1641475"/>
          </a:xfrm>
          <a:prstGeom prst="rect">
            <a:avLst/>
          </a:prstGeom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atin typeface="+mj-lt"/>
                <a:ea typeface="+mj-ea"/>
              </a:rPr>
              <a:t>3.</a:t>
            </a:r>
            <a:r>
              <a:rPr sz="2800" b="1">
                <a:latin typeface="+mj-lt"/>
                <a:ea typeface="+mj-ea"/>
              </a:rPr>
              <a:t>学校建了两个同样大小的圆柱形花坛。花坛的底面内直径是4m，高是0.8m。如果里面填土的高度是0.5m，两个花坛一共需要填土多少立方米?</a:t>
            </a:r>
            <a:endParaRPr sz="2800" b="1">
              <a:latin typeface="+mj-lt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25216" y="2803714"/>
            <a:ext cx="7693568" cy="1594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3.14</a:t>
            </a:r>
            <a:r>
              <a:rPr lang="zh-CN" altLang="zh-CN" sz="2800" b="1">
                <a:solidFill>
                  <a:srgbClr val="FF0000"/>
                </a:solidFill>
                <a:latin typeface="+mj-lt"/>
                <a:ea typeface="+mj-ea"/>
              </a:rPr>
              <a:t>×（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+mj-ea"/>
              </a:rPr>
              <a:t>4÷2</a:t>
            </a:r>
            <a:r>
              <a:rPr lang="zh-CN" altLang="zh-CN" sz="2800" b="1" dirty="0">
                <a:solidFill>
                  <a:srgbClr val="FF0000"/>
                </a:solidFill>
                <a:latin typeface="+mj-lt"/>
                <a:ea typeface="+mj-ea"/>
              </a:rPr>
              <a:t>）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r>
              <a:rPr lang="zh-CN" altLang="zh-CN" sz="2800" b="1">
                <a:solidFill>
                  <a:srgbClr val="FF0000"/>
                </a:solidFill>
                <a:latin typeface="+mj-lt"/>
                <a:ea typeface="+mj-ea"/>
              </a:rPr>
              <a:t>×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+mj-ea"/>
              </a:rPr>
              <a:t>0.5=6.28</a:t>
            </a:r>
            <a:r>
              <a:rPr lang="zh-CN" altLang="zh-CN" sz="2800" b="1">
                <a:solidFill>
                  <a:srgbClr val="FF0000"/>
                </a:solidFill>
                <a:latin typeface="+mj-lt"/>
                <a:ea typeface="+mj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r>
              <a:rPr lang="zh-CN" altLang="zh-CN" sz="2800" b="1" dirty="0">
                <a:solidFill>
                  <a:srgbClr val="FF0000"/>
                </a:solidFill>
                <a:latin typeface="+mj-lt"/>
                <a:ea typeface="+mj-ea"/>
              </a:rPr>
              <a:t>）</a:t>
            </a:r>
            <a:endParaRPr lang="zh-CN" altLang="zh-CN" sz="2800" b="1" dirty="0">
              <a:solidFill>
                <a:srgbClr val="FF0000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solidFill>
                  <a:srgbClr val="FF0000"/>
                </a:solidFill>
                <a:latin typeface="+mj-lt"/>
                <a:ea typeface="+mj-ea"/>
              </a:rPr>
              <a:t>6.28</a:t>
            </a:r>
            <a:r>
              <a:rPr lang="zh-CN" altLang="zh-CN" sz="2800" b="1">
                <a:solidFill>
                  <a:srgbClr val="FF0000"/>
                </a:solidFill>
                <a:latin typeface="+mj-lt"/>
                <a:ea typeface="+mj-ea"/>
              </a:rPr>
              <a:t>×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+mj-ea"/>
              </a:rPr>
              <a:t>2=12.65</a:t>
            </a:r>
            <a:r>
              <a:rPr lang="zh-CN" altLang="zh-CN" sz="2800" b="1">
                <a:solidFill>
                  <a:srgbClr val="FF0000"/>
                </a:solidFill>
                <a:latin typeface="+mj-lt"/>
                <a:ea typeface="+mj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+mj-ea"/>
              </a:rPr>
              <a:t>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r>
              <a:rPr lang="zh-CN" altLang="zh-CN" sz="2800" b="1" dirty="0">
                <a:solidFill>
                  <a:srgbClr val="FF0000"/>
                </a:solidFill>
                <a:latin typeface="+mj-lt"/>
                <a:ea typeface="+mj-ea"/>
              </a:rPr>
              <a:t>）</a:t>
            </a:r>
            <a:endParaRPr lang="zh-CN" altLang="zh-CN" sz="2800" b="1" dirty="0">
              <a:solidFill>
                <a:srgbClr val="FF0000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zh-CN" sz="2800" b="1" dirty="0">
                <a:solidFill>
                  <a:srgbClr val="FF0000"/>
                </a:solidFill>
                <a:latin typeface="+mj-lt"/>
                <a:ea typeface="+mj-ea"/>
              </a:rPr>
              <a:t>答：两个</a:t>
            </a:r>
            <a:r>
              <a:rPr lang="zh-CN" altLang="zh-CN" sz="2800" b="1">
                <a:solidFill>
                  <a:srgbClr val="FF0000"/>
                </a:solidFill>
                <a:latin typeface="+mj-lt"/>
                <a:ea typeface="+mj-ea"/>
              </a:rPr>
              <a:t>花坛中</a:t>
            </a:r>
            <a:r>
              <a:rPr lang="zh-CN" altLang="en-US" sz="2800" b="1">
                <a:solidFill>
                  <a:srgbClr val="FF0000"/>
                </a:solidFill>
                <a:latin typeface="+mj-lt"/>
                <a:ea typeface="+mj-ea"/>
              </a:rPr>
              <a:t>一</a:t>
            </a:r>
            <a:r>
              <a:rPr lang="zh-CN" altLang="zh-CN" sz="2800" b="1">
                <a:solidFill>
                  <a:srgbClr val="FF0000"/>
                </a:solidFill>
                <a:latin typeface="+mj-lt"/>
                <a:ea typeface="+mj-ea"/>
              </a:rPr>
              <a:t>共</a:t>
            </a:r>
            <a:r>
              <a:rPr lang="zh-CN" altLang="zh-CN" sz="2800" b="1" dirty="0">
                <a:solidFill>
                  <a:srgbClr val="FF0000"/>
                </a:solidFill>
                <a:latin typeface="+mj-lt"/>
                <a:ea typeface="+mj-ea"/>
              </a:rPr>
              <a:t>需要</a:t>
            </a:r>
            <a:r>
              <a:rPr lang="zh-CN" altLang="zh-CN" sz="2800" b="1">
                <a:solidFill>
                  <a:srgbClr val="FF0000"/>
                </a:solidFill>
                <a:latin typeface="+mj-lt"/>
                <a:ea typeface="+mj-ea"/>
              </a:rPr>
              <a:t>填土</a:t>
            </a:r>
            <a:r>
              <a:rPr lang="en-US" altLang="zh-CN" sz="2800" b="1">
                <a:solidFill>
                  <a:srgbClr val="FF0000"/>
                </a:solidFill>
                <a:latin typeface="+mj-lt"/>
                <a:ea typeface="+mj-ea"/>
              </a:rPr>
              <a:t>12.56</a:t>
            </a:r>
            <a:r>
              <a:rPr lang="zh-CN" altLang="zh-CN" sz="2800" b="1">
                <a:solidFill>
                  <a:srgbClr val="FF0000"/>
                </a:solidFill>
                <a:latin typeface="+mj-lt"/>
                <a:ea typeface="+mj-ea"/>
              </a:rPr>
              <a:t>立方米</a:t>
            </a:r>
            <a:r>
              <a:rPr lang="zh-CN" altLang="zh-CN" sz="2800" b="1" dirty="0">
                <a:solidFill>
                  <a:srgbClr val="FF0000"/>
                </a:solidFill>
                <a:latin typeface="+mj-lt"/>
                <a:ea typeface="+mj-ea"/>
              </a:rPr>
              <a:t>。</a:t>
            </a:r>
            <a:endParaRPr lang="zh-CN" altLang="zh-CN" sz="28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54256" y="1327150"/>
            <a:ext cx="7835489" cy="1272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+mj-ea"/>
              </a:rPr>
              <a:t>        4.</a:t>
            </a:r>
            <a:r>
              <a:rPr altLang="zh-CN" sz="3200" b="1" dirty="0">
                <a:latin typeface="+mj-lt"/>
                <a:ea typeface="+mj-ea"/>
              </a:rPr>
              <a:t>一个圆柱的体积是80cm</a:t>
            </a:r>
            <a:r>
              <a:rPr altLang="zh-CN" sz="3200" b="1" baseline="30000" dirty="0">
                <a:latin typeface="+mj-lt"/>
                <a:ea typeface="+mj-ea"/>
              </a:rPr>
              <a:t>3</a:t>
            </a:r>
            <a:r>
              <a:rPr altLang="zh-CN" sz="3200" b="1" dirty="0">
                <a:latin typeface="+mj-lt"/>
                <a:ea typeface="+mj-ea"/>
              </a:rPr>
              <a:t>，底面积是16cm</a:t>
            </a:r>
            <a:r>
              <a:rPr altLang="zh-CN" sz="3200" b="1" baseline="30000" dirty="0">
                <a:latin typeface="+mj-lt"/>
                <a:ea typeface="+mj-ea"/>
              </a:rPr>
              <a:t>2</a:t>
            </a:r>
            <a:r>
              <a:rPr altLang="zh-CN" sz="3200" b="1" dirty="0">
                <a:latin typeface="+mj-lt"/>
                <a:ea typeface="+mj-ea"/>
              </a:rPr>
              <a:t>，它的高是多少厘米？</a:t>
            </a:r>
            <a:endParaRPr altLang="zh-CN" sz="3200" b="1" dirty="0">
              <a:latin typeface="+mj-lt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00175" y="2703513"/>
            <a:ext cx="6021388" cy="12747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                80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+mj-ea"/>
              </a:rPr>
              <a:t>÷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16=5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+mj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cm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+mj-ea"/>
              </a:rPr>
              <a:t>）</a:t>
            </a:r>
            <a:endParaRPr lang="zh-CN" altLang="zh-CN" sz="3200" b="1" dirty="0">
              <a:solidFill>
                <a:srgbClr val="FF0000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        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+mj-ea"/>
              </a:rPr>
              <a:t>答：圆柱的高是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5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+mj-ea"/>
              </a:rPr>
              <a:t>厘米。</a:t>
            </a:r>
            <a:endParaRPr lang="zh-CN" altLang="zh-CN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2"/>
          <p:cNvSpPr>
            <a:spLocks noChangeArrowheads="1"/>
          </p:cNvSpPr>
          <p:nvPr/>
        </p:nvSpPr>
        <p:spPr bwMode="auto">
          <a:xfrm>
            <a:off x="327025" y="273050"/>
            <a:ext cx="7432675" cy="1863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一个圆柱形粮囤，从里面量得底面半径是1m，高是2m。如果每立方米玉米约重750kg，这个粮囤能装多少吨玉米？</a:t>
            </a:r>
            <a:endParaRPr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27025" y="2798763"/>
            <a:ext cx="6591300" cy="19446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6.28</a:t>
            </a:r>
            <a:r>
              <a:rPr lang="zh-CN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750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4710</a:t>
            </a:r>
            <a:r>
              <a:rPr lang="zh-CN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kg</a:t>
            </a:r>
            <a:r>
              <a:rPr lang="zh-CN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 </a:t>
            </a:r>
            <a:endParaRPr lang="en-US" altLang="zh-CN" sz="32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4710kg</a:t>
            </a:r>
            <a:r>
              <a:rPr lang="zh-CN" altLang="en-US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4.71t</a:t>
            </a:r>
            <a:endParaRPr lang="zh-CN" altLang="zh-CN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答：这个粮囤</a:t>
            </a:r>
            <a:r>
              <a:rPr lang="zh-CN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能装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4.71</a:t>
            </a:r>
            <a:r>
              <a:rPr lang="zh-CN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吨</a:t>
            </a:r>
            <a:r>
              <a:rPr lang="zh-CN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玉米。</a:t>
            </a:r>
            <a:endParaRPr lang="zh-CN" altLang="zh-CN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TextBox 16"/>
          <p:cNvSpPr txBox="1"/>
          <p:nvPr/>
        </p:nvSpPr>
        <p:spPr>
          <a:xfrm>
            <a:off x="327025" y="2138363"/>
            <a:ext cx="1619250" cy="627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V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＝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π</a:t>
            </a: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r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h</a:t>
            </a:r>
            <a:endParaRPr lang="zh-CN" altLang="en-US" sz="3200" b="1" i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763713" y="2211388"/>
            <a:ext cx="7078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3.14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en-US" altLang="zh-CN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6.28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en-US" altLang="zh-CN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56815" y="2981221"/>
            <a:ext cx="1458518" cy="18027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85763" y="1809750"/>
            <a:ext cx="8421687" cy="2457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体积：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3.14×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6÷2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×12=339.12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表面积：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3.14×6×12+3.14×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6÷2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×2=282.6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250858" y="1012427"/>
            <a:ext cx="8456612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求下面图形的表面积和体积。（单位：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6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070" y="1569460"/>
            <a:ext cx="1098400" cy="200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25463" y="1708150"/>
            <a:ext cx="7985125" cy="24558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体积：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15×10×20=3000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表面积：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15×10+15×20+10×20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×2=1300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4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263" y="979487"/>
            <a:ext cx="1901519" cy="235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31480" y="2083636"/>
            <a:ext cx="8802687" cy="21110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体积：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3.14×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14÷2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×5=</a:t>
            </a:r>
            <a:r>
              <a:rPr lang="en-US" altLang="zh-CN" sz="2800" b="1" dirty="0">
                <a:solidFill>
                  <a:srgbClr val="FF0000"/>
                </a:solidFill>
                <a:ea typeface="黑体" panose="02010609060101010101" pitchFamily="49" charset="-122"/>
              </a:rPr>
              <a:t> 769.3 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表面积：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3.14×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14÷2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×2+3.14×14×5=527.52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4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957" y="948773"/>
            <a:ext cx="2294430" cy="1285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"/>
          <p:cNvSpPr txBox="1">
            <a:spLocks noChangeArrowheads="1"/>
          </p:cNvSpPr>
          <p:nvPr/>
        </p:nvSpPr>
        <p:spPr bwMode="auto">
          <a:xfrm>
            <a:off x="453492" y="816685"/>
            <a:ext cx="5128823" cy="3634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某公园要修一道围墙，原计划用土石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35m</a:t>
            </a:r>
            <a:r>
              <a:rPr lang="en-US" altLang="zh-CN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。后来多开了一个厚度为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25cm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的月亮门（见右图），减少了土石的用量。现在用了多少立方米土石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4624" y="1475403"/>
            <a:ext cx="2833769" cy="215432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06639" y="1667464"/>
            <a:ext cx="7530723" cy="1808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  35-3.14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2÷2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200" b="1" baseline="3000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25÷100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en-US" altLang="zh-CN" sz="3200" b="1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=34.215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（立方米）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现在用了</a:t>
            </a: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34.215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立方米土石。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/>
          <p:cNvSpPr txBox="1"/>
          <p:nvPr/>
        </p:nvSpPr>
        <p:spPr>
          <a:xfrm>
            <a:off x="303076" y="2111551"/>
            <a:ext cx="5316538" cy="2400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3.14×(6÷2)</a:t>
            </a:r>
            <a:r>
              <a:rPr lang="en-US" altLang="zh-CN" sz="30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×11=310.86(mL)</a:t>
            </a:r>
            <a:endParaRPr lang="en-US" altLang="zh-CN" sz="3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1L=1000mL</a:t>
            </a:r>
            <a:endParaRPr lang="en-US" altLang="zh-CN" sz="3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1000÷310.86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≈</a:t>
            </a: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3.22</a:t>
            </a:r>
            <a:endParaRPr lang="en-US" altLang="zh-CN" sz="3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3.22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＞</a:t>
            </a: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endParaRPr lang="en-US" altLang="zh-CN" sz="3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答：够明明</a:t>
            </a:r>
            <a:r>
              <a:rPr lang="zh-CN" altLang="en-US" sz="30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和客人们每人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一杯。</a:t>
            </a:r>
            <a:endParaRPr lang="zh-CN" altLang="en-US" sz="3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303076" y="517525"/>
            <a:ext cx="7728294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明明家里来了两位小客人，妈妈榨了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1L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果汁。如果用右图中的玻璃杯喝果汁，够明明和客人们每人一杯吗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?(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数据是从杯子内部测量得到的。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5559" y="2576568"/>
            <a:ext cx="2413704" cy="17007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9275" y="1089660"/>
            <a:ext cx="7997825" cy="18653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+mj-ea"/>
              </a:rPr>
              <a:t>9.</a:t>
            </a:r>
            <a:r>
              <a:rPr lang="zh-CN" altLang="zh-CN" sz="3200" b="1" dirty="0">
                <a:latin typeface="+mj-lt"/>
                <a:ea typeface="+mj-ea"/>
              </a:rPr>
              <a:t>两个底面积相等的圆柱，一个高为</a:t>
            </a:r>
            <a:r>
              <a:rPr lang="en-US" altLang="zh-CN" sz="3200" b="1" dirty="0">
                <a:latin typeface="+mj-lt"/>
                <a:ea typeface="+mj-ea"/>
              </a:rPr>
              <a:t>4.5dm</a:t>
            </a:r>
            <a:r>
              <a:rPr lang="zh-CN" altLang="zh-CN" sz="3200" b="1" dirty="0">
                <a:latin typeface="+mj-lt"/>
                <a:ea typeface="+mj-ea"/>
              </a:rPr>
              <a:t>，体积为</a:t>
            </a:r>
            <a:r>
              <a:rPr lang="en-US" altLang="zh-CN" sz="3200" b="1" dirty="0">
                <a:latin typeface="+mj-lt"/>
                <a:ea typeface="+mj-ea"/>
              </a:rPr>
              <a:t>81dm</a:t>
            </a:r>
            <a:r>
              <a:rPr lang="en-US" altLang="zh-CN" sz="3200" b="1" baseline="30000" dirty="0">
                <a:latin typeface="+mj-lt"/>
                <a:ea typeface="+mj-ea"/>
              </a:rPr>
              <a:t>3</a:t>
            </a:r>
            <a:r>
              <a:rPr lang="zh-CN" altLang="zh-CN" sz="3200" b="1" dirty="0">
                <a:latin typeface="+mj-lt"/>
                <a:ea typeface="+mj-ea"/>
              </a:rPr>
              <a:t>。另一个高为</a:t>
            </a:r>
            <a:r>
              <a:rPr lang="en-US" altLang="zh-CN" sz="3200" b="1" dirty="0">
                <a:latin typeface="+mj-lt"/>
                <a:ea typeface="+mj-ea"/>
              </a:rPr>
              <a:t>3dm</a:t>
            </a:r>
            <a:r>
              <a:rPr lang="zh-CN" altLang="zh-CN" sz="3200" b="1" dirty="0">
                <a:latin typeface="+mj-lt"/>
                <a:ea typeface="+mj-ea"/>
              </a:rPr>
              <a:t>，它的体积是多少？</a:t>
            </a:r>
            <a:endParaRPr lang="zh-CN" altLang="zh-CN" sz="3200" b="1" dirty="0">
              <a:latin typeface="+mj-lt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33538" y="2954973"/>
            <a:ext cx="5364162" cy="127476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        81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+mj-ea"/>
              </a:rPr>
              <a:t>÷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4.5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+mj-ea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3=54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+mj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dm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+mj-ea"/>
              </a:rPr>
              <a:t>）</a:t>
            </a:r>
            <a:endParaRPr lang="zh-CN" altLang="zh-CN" sz="3200" b="1" dirty="0">
              <a:solidFill>
                <a:srgbClr val="FF0000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        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+mj-ea"/>
              </a:rPr>
              <a:t>答：它的体积是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54dm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+mj-ea"/>
              </a:rPr>
              <a:t>。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601788" y="2398768"/>
            <a:ext cx="6253162" cy="6270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3.14×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10÷2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×2=157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01788" y="3187724"/>
            <a:ext cx="5992812" cy="627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</a:t>
            </a: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：</a:t>
            </a:r>
            <a:r>
              <a:rPr lang="zh-CN" altLang="en-US" sz="3200" b="1">
                <a:solidFill>
                  <a:srgbClr val="FF0000"/>
                </a:solidFill>
                <a:ea typeface="黑体" panose="02010609060101010101" pitchFamily="49" charset="-122"/>
              </a:rPr>
              <a:t>这个铁块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的体积是</a:t>
            </a: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157cm</a:t>
            </a:r>
            <a:r>
              <a:rPr lang="en-US" altLang="zh-CN" sz="3200" b="1" baseline="30000" dirty="0">
                <a:solidFill>
                  <a:srgbClr val="FF0000"/>
                </a:solidFill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2"/>
          <p:cNvSpPr txBox="1">
            <a:spLocks noChangeArrowheads="1"/>
          </p:cNvSpPr>
          <p:nvPr/>
        </p:nvSpPr>
        <p:spPr bwMode="auto">
          <a:xfrm>
            <a:off x="205942" y="642849"/>
            <a:ext cx="7882982" cy="1594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一个装水的圆柱形容器的底面内直径是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10cm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，一个铁块完全浸没在这个容器的水中，将铁块取出后，水面下降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2cm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。这个铁块的体积是多少？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13179" y="1379538"/>
            <a:ext cx="8117642" cy="1808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11.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一种内直径是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1.2cm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的水龙头，打开后水的流速是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20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厘米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/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秒。用一个容积为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1L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的保温壶接水，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50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秒能接满吗</a:t>
            </a: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+mn-cs"/>
              </a:rPr>
              <a:t>?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862013" y="1024141"/>
            <a:ext cx="7251700" cy="627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313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3.14×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（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1.2÷2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）</a:t>
            </a:r>
            <a:r>
              <a:rPr kumimoji="0" lang="en-US" altLang="zh-CN" sz="32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2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×20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＝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22.608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（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cm</a:t>
            </a:r>
            <a:r>
              <a:rPr kumimoji="0" lang="en-US" altLang="zh-CN" sz="32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3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）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629025" y="2202066"/>
            <a:ext cx="3068638" cy="625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313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1L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＝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1000cm</a:t>
            </a:r>
            <a:r>
              <a:rPr kumimoji="0" lang="en-US" altLang="zh-CN" sz="32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3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2374900" y="3487941"/>
            <a:ext cx="3992563" cy="627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313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答：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 50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秒能接满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水。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2155825" y="1651203"/>
            <a:ext cx="5137150" cy="627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313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22.608×50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＝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1130.4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（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cm</a:t>
            </a:r>
            <a:r>
              <a:rPr kumimoji="0" lang="en-US" altLang="zh-CN" sz="32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3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）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2374900" y="2845003"/>
            <a:ext cx="3844925" cy="627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313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1130.4cm</a:t>
            </a:r>
            <a:r>
              <a:rPr kumimoji="0" lang="en-US" altLang="zh-CN" sz="32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3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＞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1000cm</a:t>
            </a:r>
            <a:r>
              <a:rPr kumimoji="0" lang="en-US" altLang="zh-CN" sz="32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3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楷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1500" y="518756"/>
            <a:ext cx="7129762" cy="1217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j-lt"/>
                <a:ea typeface="+mj-ea"/>
              </a:rPr>
              <a:t>12.</a:t>
            </a:r>
            <a:r>
              <a:rPr lang="zh-CN" altLang="zh-CN" sz="3200" b="1" dirty="0">
                <a:latin typeface="+mj-lt"/>
                <a:ea typeface="+mj-ea"/>
              </a:rPr>
              <a:t>下面是一根钢管，求它所用钢材的体积。（单位：</a:t>
            </a:r>
            <a:r>
              <a:rPr lang="en-US" altLang="zh-CN" sz="3200" b="1" dirty="0">
                <a:latin typeface="+mj-lt"/>
                <a:ea typeface="+mj-ea"/>
              </a:rPr>
              <a:t>cm</a:t>
            </a:r>
            <a:r>
              <a:rPr lang="zh-CN" altLang="zh-CN" sz="3200" b="1" dirty="0">
                <a:latin typeface="+mj-lt"/>
                <a:ea typeface="+mj-ea"/>
              </a:rPr>
              <a:t>）</a:t>
            </a:r>
            <a:endParaRPr lang="zh-CN" altLang="zh-CN" sz="3200" b="1" dirty="0">
              <a:latin typeface="+mj-lt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71500" y="2711450"/>
            <a:ext cx="7773988" cy="186531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        3.14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+mj-ea"/>
              </a:rPr>
              <a:t>×［（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10÷2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+mj-ea"/>
              </a:rPr>
              <a:t>）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-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+mj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8÷2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+mj-ea"/>
              </a:rPr>
              <a:t>）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+mj-ea"/>
              </a:rPr>
              <a:t>2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+mj-ea"/>
              </a:rPr>
              <a:t>］×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80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=2260.8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+mj-ea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+mj-ea"/>
              </a:rPr>
              <a:t>）</a:t>
            </a:r>
            <a:endParaRPr lang="zh-CN" altLang="zh-CN" sz="3200" b="1" dirty="0">
              <a:solidFill>
                <a:srgbClr val="FF0000"/>
              </a:solidFill>
              <a:latin typeface="+mj-lt"/>
              <a:ea typeface="+mj-ea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        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+mj-ea"/>
              </a:rPr>
              <a:t>答：它所用钢材的体积是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2260.8cm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+mj-ea"/>
              </a:rPr>
              <a:t>3</a:t>
            </a:r>
            <a:r>
              <a:rPr lang="zh-CN" altLang="zh-CN" sz="3200" b="1" dirty="0">
                <a:solidFill>
                  <a:srgbClr val="FF0000"/>
                </a:solidFill>
                <a:latin typeface="+mj-lt"/>
                <a:ea typeface="+mj-ea"/>
              </a:rPr>
              <a:t>。</a:t>
            </a:r>
            <a:endParaRPr lang="zh-CN" altLang="zh-CN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9263" y="1736369"/>
            <a:ext cx="6245475" cy="10540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526553" y="3062190"/>
            <a:ext cx="6450013" cy="627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30×10×4÷6=200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=200mL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78090" y="3779649"/>
            <a:ext cx="4868863" cy="627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平均每杯倒</a:t>
            </a: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200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毫升。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27400" y="1155912"/>
            <a:ext cx="8089200" cy="181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13.</a:t>
            </a:r>
            <a:r>
              <a:rPr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小雨家有6个从里面量得底面积是30cm</a:t>
            </a:r>
            <a:r>
              <a:rPr sz="28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、高是10cm的圆柱形水杯，沏一壶茶水正好能倒满4杯。有一天来了6位客人，小雨沏了一壶茶水，将这壶茶水倒入6个杯中，平均每杯倒多少毫升？</a:t>
            </a:r>
            <a:endParaRPr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4"/>
          <p:cNvSpPr txBox="1">
            <a:spLocks noChangeArrowheads="1"/>
          </p:cNvSpPr>
          <p:nvPr/>
        </p:nvSpPr>
        <p:spPr bwMode="auto">
          <a:xfrm>
            <a:off x="421976" y="1047750"/>
            <a:ext cx="4987691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*右面这个长方形的长是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20cm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，宽是</a:t>
            </a: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10cm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。分别以长和宽为轴旋转一周，得到两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个圆柱。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它们的体积各是多少？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7108" y="1528918"/>
            <a:ext cx="3204916" cy="178050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425450" y="1012825"/>
            <a:ext cx="5348288" cy="30464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以长为轴旋转一周的体积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3.14×10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×20=6280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以宽为轴旋转一周的体积</a:t>
            </a:r>
            <a:endParaRPr lang="en-US" altLang="zh-CN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3.14×20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×10=12560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cm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02546" y="1554496"/>
            <a:ext cx="3204916" cy="17805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5444" y="1198785"/>
            <a:ext cx="8253112" cy="1594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15.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*下面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个图形的面积都是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36dm</a:t>
            </a:r>
            <a:r>
              <a:rPr lang="en-US" altLang="zh-CN" sz="2800" b="1" baseline="30000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。用这些图形分别卷成圆柱，哪个圆柱的体积最小？哪个圆柱的体积最大？你有什么发现？（单位：</a:t>
            </a:r>
            <a:r>
              <a:rPr lang="en-US" altLang="zh-CN" sz="2800" b="1" dirty="0" err="1">
                <a:latin typeface="+mj-lt"/>
                <a:ea typeface="黑体" panose="02010609060101010101" pitchFamily="49" charset="-122"/>
              </a:rPr>
              <a:t>dm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4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50" y="2969733"/>
            <a:ext cx="7556500" cy="1032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30238" y="866775"/>
            <a:ext cx="8140700" cy="36385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第一个图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3.14×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18÷3.14÷2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51.59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dm</a:t>
            </a:r>
            <a:r>
              <a:rPr lang="en-US" altLang="zh-CN" sz="32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或</a:t>
            </a: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3.14×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2÷3.14÷2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）</a:t>
            </a:r>
            <a:r>
              <a:rPr lang="en-US" altLang="zh-CN" sz="3200" b="1" baseline="30000" dirty="0">
                <a:solidFill>
                  <a:srgbClr val="FF0000"/>
                </a:solidFill>
                <a:ea typeface="黑体" panose="02010609060101010101" pitchFamily="49" charset="-122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×18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≈</a:t>
            </a: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5.73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dm</a:t>
            </a:r>
            <a:r>
              <a:rPr lang="en-US" altLang="zh-CN" sz="3200" b="1" baseline="30000" dirty="0">
                <a:solidFill>
                  <a:srgbClr val="FF0000"/>
                </a:solidFill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）</a:t>
            </a:r>
            <a:endParaRPr lang="en-US" altLang="zh-CN" sz="3200" b="1" dirty="0">
              <a:solidFill>
                <a:srgbClr val="FF0000"/>
              </a:solidFill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第二个图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3.14×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12÷3.14÷2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）</a:t>
            </a:r>
            <a:r>
              <a:rPr lang="en-US" altLang="zh-CN" sz="3200" b="1" baseline="30000" dirty="0">
                <a:solidFill>
                  <a:srgbClr val="FF0000"/>
                </a:solidFill>
                <a:ea typeface="黑体" panose="02010609060101010101" pitchFamily="49" charset="-122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×3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≈</a:t>
            </a: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34.39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dm</a:t>
            </a:r>
            <a:r>
              <a:rPr lang="en-US" altLang="zh-CN" sz="3200" b="1" baseline="30000" dirty="0">
                <a:solidFill>
                  <a:srgbClr val="FF0000"/>
                </a:solidFill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）</a:t>
            </a:r>
            <a:endParaRPr lang="en-US" altLang="zh-CN" sz="3200" b="1" dirty="0">
              <a:solidFill>
                <a:srgbClr val="FF0000"/>
              </a:solidFill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或</a:t>
            </a: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3.14×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3÷3.14÷2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）</a:t>
            </a:r>
            <a:r>
              <a:rPr lang="en-US" altLang="zh-CN" sz="3200" b="1" baseline="30000" dirty="0">
                <a:solidFill>
                  <a:srgbClr val="FF0000"/>
                </a:solidFill>
                <a:ea typeface="黑体" panose="02010609060101010101" pitchFamily="49" charset="-122"/>
              </a:rPr>
              <a:t>2</a:t>
            </a: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×12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≈</a:t>
            </a: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8.60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dm</a:t>
            </a:r>
            <a:r>
              <a:rPr lang="en-US" altLang="zh-CN" sz="3200" b="1" baseline="30000" dirty="0">
                <a:solidFill>
                  <a:srgbClr val="FF0000"/>
                </a:solidFill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ea typeface="黑体" panose="02010609060101010101" pitchFamily="49" charset="-122"/>
              </a:rPr>
              <a:t>）</a:t>
            </a:r>
            <a:endParaRPr lang="en-US" altLang="zh-CN" sz="32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3550" y="288925"/>
            <a:ext cx="7431088" cy="30162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spcBef>
                <a:spcPts val="1200"/>
              </a:spcBef>
              <a:buFont typeface="Arial" panose="020B0604020202020204" pitchFamily="34" charset="0"/>
              <a:buNone/>
              <a:defRPr/>
            </a:pPr>
            <a:r>
              <a:rPr lang="zh-CN" altLang="en-US" sz="30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第三个图</a:t>
            </a:r>
            <a:endParaRPr lang="en-US" altLang="zh-CN" sz="3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spcBef>
                <a:spcPts val="1200"/>
              </a:spcBef>
              <a:defRPr/>
            </a:pP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3.14×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9÷3.14÷2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0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×4</a:t>
            </a:r>
            <a:r>
              <a:rPr lang="zh-CN" altLang="en-US" sz="3000" b="1" dirty="0">
                <a:solidFill>
                  <a:srgbClr val="FF0000"/>
                </a:solidFill>
                <a:ea typeface="黑体" panose="02010609060101010101" pitchFamily="49" charset="-122"/>
              </a:rPr>
              <a:t>≈</a:t>
            </a:r>
            <a:r>
              <a:rPr lang="en-US" altLang="zh-CN" sz="3000" b="1" dirty="0">
                <a:solidFill>
                  <a:srgbClr val="FF0000"/>
                </a:solidFill>
                <a:ea typeface="黑体" panose="02010609060101010101" pitchFamily="49" charset="-122"/>
              </a:rPr>
              <a:t>25.80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dm</a:t>
            </a:r>
            <a:r>
              <a:rPr lang="en-US" altLang="zh-CN" sz="30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en-US" altLang="zh-CN" sz="3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spcBef>
                <a:spcPts val="1200"/>
              </a:spcBef>
              <a:defRPr/>
            </a:pPr>
            <a:r>
              <a:rPr lang="zh-CN" altLang="en-US" sz="30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或</a:t>
            </a:r>
            <a:r>
              <a:rPr lang="en-US" altLang="zh-CN" sz="3000" b="1" dirty="0">
                <a:solidFill>
                  <a:srgbClr val="FF0000"/>
                </a:solidFill>
                <a:ea typeface="黑体" panose="02010609060101010101" pitchFamily="49" charset="-122"/>
              </a:rPr>
              <a:t>3.14×</a:t>
            </a:r>
            <a:r>
              <a:rPr lang="zh-CN" altLang="en-US" sz="3000" b="1" dirty="0">
                <a:solidFill>
                  <a:srgbClr val="FF0000"/>
                </a:solidFill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solidFill>
                  <a:srgbClr val="FF0000"/>
                </a:solidFill>
                <a:ea typeface="黑体" panose="02010609060101010101" pitchFamily="49" charset="-122"/>
              </a:rPr>
              <a:t>4÷3.14÷2</a:t>
            </a:r>
            <a:r>
              <a:rPr lang="zh-CN" altLang="en-US" sz="3000" b="1" dirty="0">
                <a:solidFill>
                  <a:srgbClr val="FF0000"/>
                </a:solidFill>
                <a:ea typeface="黑体" panose="02010609060101010101" pitchFamily="49" charset="-122"/>
              </a:rPr>
              <a:t>）</a:t>
            </a:r>
            <a:r>
              <a:rPr lang="en-US" altLang="zh-CN" sz="3000" b="1" baseline="30000" dirty="0">
                <a:solidFill>
                  <a:srgbClr val="FF0000"/>
                </a:solidFill>
                <a:ea typeface="黑体" panose="02010609060101010101" pitchFamily="49" charset="-122"/>
              </a:rPr>
              <a:t>2</a:t>
            </a:r>
            <a:r>
              <a:rPr lang="en-US" altLang="zh-CN" sz="3000" b="1" dirty="0">
                <a:solidFill>
                  <a:srgbClr val="FF0000"/>
                </a:solidFill>
                <a:ea typeface="黑体" panose="02010609060101010101" pitchFamily="49" charset="-122"/>
              </a:rPr>
              <a:t>×9</a:t>
            </a:r>
            <a:r>
              <a:rPr lang="zh-CN" altLang="en-US" sz="3000" b="1" dirty="0">
                <a:solidFill>
                  <a:srgbClr val="FF0000"/>
                </a:solidFill>
                <a:ea typeface="黑体" panose="02010609060101010101" pitchFamily="49" charset="-122"/>
              </a:rPr>
              <a:t>≈</a:t>
            </a:r>
            <a:r>
              <a:rPr lang="en-US" altLang="zh-CN" sz="3000" b="1" dirty="0">
                <a:solidFill>
                  <a:srgbClr val="FF0000"/>
                </a:solidFill>
                <a:ea typeface="黑体" panose="02010609060101010101" pitchFamily="49" charset="-122"/>
              </a:rPr>
              <a:t>11.46</a:t>
            </a:r>
            <a:r>
              <a:rPr lang="zh-CN" altLang="en-US" sz="3000" b="1" dirty="0">
                <a:solidFill>
                  <a:srgbClr val="FF0000"/>
                </a:solidFill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solidFill>
                  <a:srgbClr val="FF0000"/>
                </a:solidFill>
                <a:ea typeface="黑体" panose="02010609060101010101" pitchFamily="49" charset="-122"/>
              </a:rPr>
              <a:t>dm</a:t>
            </a:r>
            <a:r>
              <a:rPr lang="en-US" altLang="zh-CN" sz="3000" b="1" baseline="30000" dirty="0">
                <a:solidFill>
                  <a:srgbClr val="FF0000"/>
                </a:solidFill>
                <a:ea typeface="黑体" panose="02010609060101010101" pitchFamily="49" charset="-122"/>
              </a:rPr>
              <a:t>3</a:t>
            </a:r>
            <a:r>
              <a:rPr lang="zh-CN" altLang="en-US" sz="3000" b="1" dirty="0">
                <a:solidFill>
                  <a:srgbClr val="FF0000"/>
                </a:solidFill>
                <a:ea typeface="黑体" panose="02010609060101010101" pitchFamily="49" charset="-122"/>
              </a:rPr>
              <a:t>）</a:t>
            </a:r>
            <a:endParaRPr lang="en-US" altLang="zh-CN" sz="3000" b="1" dirty="0">
              <a:solidFill>
                <a:srgbClr val="FF0000"/>
              </a:solidFill>
              <a:ea typeface="黑体" panose="02010609060101010101" pitchFamily="49" charset="-122"/>
            </a:endParaRPr>
          </a:p>
          <a:p>
            <a:pPr eaLnBrk="1" hangingPunct="1">
              <a:spcBef>
                <a:spcPts val="1200"/>
              </a:spcBef>
              <a:buFont typeface="Arial" panose="020B0604020202020204" pitchFamily="34" charset="0"/>
              <a:buNone/>
              <a:defRPr/>
            </a:pPr>
            <a:r>
              <a:rPr lang="zh-CN" altLang="en-US" sz="3000" b="1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第四个图</a:t>
            </a:r>
            <a:endParaRPr lang="en-US" altLang="zh-CN" sz="30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spcBef>
                <a:spcPts val="1200"/>
              </a:spcBef>
              <a:defRPr/>
            </a:pPr>
            <a:r>
              <a:rPr lang="en-US" altLang="zh-CN" sz="3000" b="1" dirty="0">
                <a:solidFill>
                  <a:srgbClr val="FF0000"/>
                </a:solidFill>
                <a:ea typeface="黑体" panose="02010609060101010101" pitchFamily="49" charset="-122"/>
              </a:rPr>
              <a:t>3.14×</a:t>
            </a:r>
            <a:r>
              <a:rPr lang="zh-CN" altLang="en-US" sz="3000" b="1" dirty="0">
                <a:solidFill>
                  <a:srgbClr val="FF0000"/>
                </a:solidFill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solidFill>
                  <a:srgbClr val="FF0000"/>
                </a:solidFill>
                <a:ea typeface="黑体" panose="02010609060101010101" pitchFamily="49" charset="-122"/>
              </a:rPr>
              <a:t>6÷3.14÷2</a:t>
            </a:r>
            <a:r>
              <a:rPr lang="zh-CN" altLang="en-US" sz="3000" b="1" dirty="0">
                <a:solidFill>
                  <a:srgbClr val="FF0000"/>
                </a:solidFill>
                <a:ea typeface="黑体" panose="02010609060101010101" pitchFamily="49" charset="-122"/>
              </a:rPr>
              <a:t>）</a:t>
            </a:r>
            <a:r>
              <a:rPr lang="en-US" altLang="zh-CN" sz="3000" b="1" baseline="30000" dirty="0">
                <a:solidFill>
                  <a:srgbClr val="FF0000"/>
                </a:solidFill>
                <a:ea typeface="黑体" panose="02010609060101010101" pitchFamily="49" charset="-122"/>
              </a:rPr>
              <a:t>2</a:t>
            </a:r>
            <a:r>
              <a:rPr lang="en-US" altLang="zh-CN" sz="3000" b="1" dirty="0">
                <a:solidFill>
                  <a:srgbClr val="FF0000"/>
                </a:solidFill>
                <a:ea typeface="黑体" panose="02010609060101010101" pitchFamily="49" charset="-122"/>
              </a:rPr>
              <a:t>×6</a:t>
            </a:r>
            <a:r>
              <a:rPr lang="zh-CN" altLang="en-US" sz="3000" b="1" dirty="0">
                <a:solidFill>
                  <a:srgbClr val="FF0000"/>
                </a:solidFill>
                <a:ea typeface="黑体" panose="02010609060101010101" pitchFamily="49" charset="-122"/>
              </a:rPr>
              <a:t>≈</a:t>
            </a:r>
            <a:r>
              <a:rPr lang="en-US" altLang="zh-CN" sz="3000" b="1" dirty="0">
                <a:solidFill>
                  <a:srgbClr val="FF0000"/>
                </a:solidFill>
                <a:ea typeface="黑体" panose="02010609060101010101" pitchFamily="49" charset="-122"/>
              </a:rPr>
              <a:t>17.20</a:t>
            </a:r>
            <a:r>
              <a:rPr lang="zh-CN" altLang="en-US" sz="3000" b="1" dirty="0">
                <a:solidFill>
                  <a:srgbClr val="FF0000"/>
                </a:solidFill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solidFill>
                  <a:srgbClr val="FF0000"/>
                </a:solidFill>
                <a:ea typeface="黑体" panose="02010609060101010101" pitchFamily="49" charset="-122"/>
              </a:rPr>
              <a:t>dm</a:t>
            </a:r>
            <a:r>
              <a:rPr lang="en-US" altLang="zh-CN" sz="3000" b="1" baseline="30000" dirty="0">
                <a:solidFill>
                  <a:srgbClr val="FF0000"/>
                </a:solidFill>
                <a:ea typeface="黑体" panose="02010609060101010101" pitchFamily="49" charset="-122"/>
              </a:rPr>
              <a:t>3</a:t>
            </a:r>
            <a:r>
              <a:rPr lang="zh-CN" altLang="en-US" sz="3000" b="1" dirty="0">
                <a:solidFill>
                  <a:srgbClr val="FF0000"/>
                </a:solidFill>
                <a:ea typeface="黑体" panose="02010609060101010101" pitchFamily="49" charset="-122"/>
              </a:rPr>
              <a:t>）</a:t>
            </a:r>
            <a:endParaRPr lang="en-US" altLang="zh-CN" sz="30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3550" y="3305175"/>
            <a:ext cx="8266113" cy="1514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答：以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18dm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为圆柱的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底面周长、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2dm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为高的圆柱体体积最大；以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2dm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为圆柱的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底面周长、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18dm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为高的圆柱体体积最小。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852488" y="1492250"/>
            <a:ext cx="7440612" cy="1495560"/>
            <a:chOff x="1102044" y="1716922"/>
            <a:chExt cx="7440489" cy="1495246"/>
          </a:xfrm>
        </p:grpSpPr>
        <p:sp>
          <p:nvSpPr>
            <p:cNvPr id="3" name="Rectangle 8"/>
            <p:cNvSpPr>
              <a:spLocks noChangeArrowheads="1"/>
            </p:cNvSpPr>
            <p:nvPr/>
          </p:nvSpPr>
          <p:spPr bwMode="auto">
            <a:xfrm>
              <a:off x="1102044" y="1878813"/>
              <a:ext cx="7261105" cy="1333355"/>
            </a:xfrm>
            <a:prstGeom prst="rect">
              <a:avLst/>
            </a:prstGeom>
            <a:solidFill>
              <a:srgbClr val="E0F0E9"/>
            </a:solidFill>
            <a:ln>
              <a:noFill/>
            </a:ln>
          </p:spPr>
          <p:txBody>
            <a:bodyPr>
              <a:spAutoFit/>
            </a:bodyPr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defTabSz="457200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600" b="1" ker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发现：当圆柱的侧面积相同时，底面半径（或周长）大的体积就大。</a:t>
              </a:r>
              <a:endParaRPr lang="zh-CN" altLang="en-US" sz="36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4" name="AutoShape 29"/>
            <p:cNvSpPr/>
            <p:nvPr/>
          </p:nvSpPr>
          <p:spPr bwMode="auto">
            <a:xfrm>
              <a:off x="8182177" y="1716922"/>
              <a:ext cx="360356" cy="325370"/>
            </a:xfrm>
            <a:custGeom>
              <a:avLst/>
              <a:gdLst>
                <a:gd name="T0" fmla="+- 0 10736 439"/>
                <a:gd name="T1" fmla="*/ T0 w 20595"/>
                <a:gd name="T2" fmla="+- 0 10869 621"/>
                <a:gd name="T3" fmla="*/ 10869 h 20497"/>
                <a:gd name="T4" fmla="+- 0 10736 439"/>
                <a:gd name="T5" fmla="*/ T4 w 20595"/>
                <a:gd name="T6" fmla="+- 0 10869 621"/>
                <a:gd name="T7" fmla="*/ 10869 h 20497"/>
                <a:gd name="T8" fmla="+- 0 10736 439"/>
                <a:gd name="T9" fmla="*/ T8 w 20595"/>
                <a:gd name="T10" fmla="+- 0 10869 621"/>
                <a:gd name="T11" fmla="*/ 10869 h 20497"/>
                <a:gd name="T12" fmla="+- 0 10736 439"/>
                <a:gd name="T13" fmla="*/ T12 w 20595"/>
                <a:gd name="T14" fmla="+- 0 10869 621"/>
                <a:gd name="T15" fmla="*/ 10869 h 204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95" h="20497">
                  <a:moveTo>
                    <a:pt x="18898" y="1863"/>
                  </a:moveTo>
                  <a:cubicBezTo>
                    <a:pt x="16636" y="-621"/>
                    <a:pt x="12968" y="-621"/>
                    <a:pt x="10707" y="1863"/>
                  </a:cubicBezTo>
                  <a:lnTo>
                    <a:pt x="1317" y="12053"/>
                  </a:lnTo>
                  <a:cubicBezTo>
                    <a:pt x="-439" y="13982"/>
                    <a:pt x="-439" y="17121"/>
                    <a:pt x="1317" y="19050"/>
                  </a:cubicBezTo>
                  <a:cubicBezTo>
                    <a:pt x="3073" y="20979"/>
                    <a:pt x="5931" y="20979"/>
                    <a:pt x="7687" y="19050"/>
                  </a:cubicBezTo>
                  <a:lnTo>
                    <a:pt x="17078" y="8860"/>
                  </a:lnTo>
                  <a:cubicBezTo>
                    <a:pt x="18335" y="7479"/>
                    <a:pt x="18335" y="5242"/>
                    <a:pt x="17078" y="3862"/>
                  </a:cubicBezTo>
                  <a:cubicBezTo>
                    <a:pt x="15821" y="2482"/>
                    <a:pt x="13783" y="2482"/>
                    <a:pt x="12527" y="3862"/>
                  </a:cubicBezTo>
                  <a:lnTo>
                    <a:pt x="5467" y="11614"/>
                  </a:lnTo>
                  <a:cubicBezTo>
                    <a:pt x="5216" y="11891"/>
                    <a:pt x="5216" y="12337"/>
                    <a:pt x="5467" y="12614"/>
                  </a:cubicBezTo>
                  <a:cubicBezTo>
                    <a:pt x="5719" y="12890"/>
                    <a:pt x="6126" y="12890"/>
                    <a:pt x="6378" y="12614"/>
                  </a:cubicBezTo>
                  <a:lnTo>
                    <a:pt x="13437" y="4861"/>
                  </a:lnTo>
                  <a:cubicBezTo>
                    <a:pt x="14190" y="4035"/>
                    <a:pt x="15414" y="4035"/>
                    <a:pt x="16167" y="4861"/>
                  </a:cubicBezTo>
                  <a:cubicBezTo>
                    <a:pt x="16920" y="5688"/>
                    <a:pt x="16920" y="7034"/>
                    <a:pt x="16167" y="7860"/>
                  </a:cubicBezTo>
                  <a:lnTo>
                    <a:pt x="6777" y="18050"/>
                  </a:lnTo>
                  <a:cubicBezTo>
                    <a:pt x="5520" y="19430"/>
                    <a:pt x="3484" y="19430"/>
                    <a:pt x="2227" y="18050"/>
                  </a:cubicBezTo>
                  <a:cubicBezTo>
                    <a:pt x="970" y="16670"/>
                    <a:pt x="970" y="14433"/>
                    <a:pt x="2227" y="13053"/>
                  </a:cubicBezTo>
                  <a:lnTo>
                    <a:pt x="11525" y="2963"/>
                  </a:lnTo>
                  <a:cubicBezTo>
                    <a:pt x="13285" y="1030"/>
                    <a:pt x="16139" y="1030"/>
                    <a:pt x="17896" y="2963"/>
                  </a:cubicBezTo>
                  <a:cubicBezTo>
                    <a:pt x="19657" y="4896"/>
                    <a:pt x="19657" y="8027"/>
                    <a:pt x="17897" y="9959"/>
                  </a:cubicBezTo>
                  <a:lnTo>
                    <a:pt x="10929" y="17611"/>
                  </a:lnTo>
                  <a:cubicBezTo>
                    <a:pt x="10677" y="17888"/>
                    <a:pt x="10677" y="18334"/>
                    <a:pt x="10929" y="18610"/>
                  </a:cubicBezTo>
                  <a:cubicBezTo>
                    <a:pt x="11181" y="18887"/>
                    <a:pt x="11588" y="18887"/>
                    <a:pt x="11839" y="18610"/>
                  </a:cubicBezTo>
                  <a:lnTo>
                    <a:pt x="18898" y="10859"/>
                  </a:lnTo>
                  <a:cubicBezTo>
                    <a:pt x="21160" y="8375"/>
                    <a:pt x="21160" y="4347"/>
                    <a:pt x="18898" y="1863"/>
                  </a:cubicBezTo>
                </a:path>
              </a:pathLst>
            </a:custGeom>
            <a:solidFill>
              <a:srgbClr val="FF0000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6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2135</Words>
  <Application>WPS 演示</Application>
  <PresentationFormat>全屏显示(16:9)</PresentationFormat>
  <Paragraphs>133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Arial</vt:lpstr>
      <vt:lpstr>宋体</vt:lpstr>
      <vt:lpstr>Wingdings</vt:lpstr>
      <vt:lpstr>Times New Roman</vt:lpstr>
      <vt:lpstr>黑体</vt:lpstr>
      <vt:lpstr>楷体_GB2312</vt:lpstr>
      <vt:lpstr>等线</vt:lpstr>
      <vt:lpstr>楷体</vt:lpstr>
      <vt:lpstr>微软雅黑</vt:lpstr>
      <vt:lpstr>Arial Unicode MS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冰氷</cp:lastModifiedBy>
  <cp:revision>40</cp:revision>
  <dcterms:created xsi:type="dcterms:W3CDTF">2014-04-24T10:36:00Z</dcterms:created>
  <dcterms:modified xsi:type="dcterms:W3CDTF">2023-10-26T09:05:03Z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360FF69CA3174741A8255B36D0B7770F</vt:lpwstr>
  </property>
  <property fmtid="{D5CDD505-2E9C-101B-9397-08002B2CF9AE}" pid="3" name="KSOProductBuildVer">
    <vt:lpwstr>2052-12.1.0.15374</vt:lpwstr>
  </property>
</Properties>
</file>