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0" r:id="rId3"/>
    <p:sldId id="261" r:id="rId4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>
        <p:guide orient="horz" pos="162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2" Type="http://schemas.openxmlformats.org/officeDocument/2006/relationships/tags" Target="tags/tag4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99DD5-932F-4C3D-BB75-6F4BA899DE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37BC0-4B1D-422C-B4E9-4EE49025CC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37BC0-4B1D-422C-B4E9-4EE49025CC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37BC0-4B1D-422C-B4E9-4EE49025CC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-1" y="449773"/>
            <a:ext cx="9144001" cy="4242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774"/>
            <a:ext cx="9144001" cy="7632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664" y="4654538"/>
            <a:ext cx="9144001" cy="7632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2" name="圆角矩形 1"/>
          <p:cNvSpPr/>
          <p:nvPr userDrawn="1"/>
        </p:nvSpPr>
        <p:spPr>
          <a:xfrm>
            <a:off x="196369" y="184467"/>
            <a:ext cx="8747598" cy="4773535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A3E2DA2-E02F-45EE-889B-FBFFEF47845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noProof="1">
                <a:latin typeface="楷体" panose="02010609060101010101" pitchFamily="49" charset="-122"/>
                <a:ea typeface="楷体" panose="02010609060101010101" pitchFamily="49" charset="-122"/>
              </a:rPr>
              <a:t>单击此处编辑母版副标题样式</a:t>
            </a:r>
            <a:endParaRPr lang="zh-CN" altLang="en-US" noProof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5"/>
          <p:cNvSpPr txBox="1">
            <a:spLocks noChangeArrowheads="1"/>
          </p:cNvSpPr>
          <p:nvPr/>
        </p:nvSpPr>
        <p:spPr bwMode="auto">
          <a:xfrm>
            <a:off x="2688103" y="1763582"/>
            <a:ext cx="3775075" cy="79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3130" eaLnBrk="1" hangingPunct="1"/>
            <a:r>
              <a:rPr lang="zh-CN" altLang="en-US" sz="4400" dirty="0"/>
              <a:t>练习四</a:t>
            </a:r>
            <a:endParaRPr lang="zh-CN" altLang="en-US" sz="4400" dirty="0"/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2428548" y="2559420"/>
            <a:ext cx="4294187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（选自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P22-P23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四）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8173" y="626851"/>
            <a:ext cx="7560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/>
              <a:t>1.</a:t>
            </a:r>
            <a:r>
              <a:rPr lang="zh-CN" altLang="en-US" sz="3200" b="1" dirty="0"/>
              <a:t>求下面各圆柱的表面积。（单位：</a:t>
            </a:r>
            <a:r>
              <a:rPr lang="en-US" altLang="zh-CN" sz="3200" b="1" dirty="0"/>
              <a:t>cm</a:t>
            </a:r>
            <a:r>
              <a:rPr lang="zh-CN" altLang="en-US" sz="3200" b="1" dirty="0"/>
              <a:t>）</a:t>
            </a:r>
            <a:endParaRPr lang="zh-CN" altLang="en-US" sz="3200" b="1" dirty="0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1824249"/>
            <a:ext cx="2686050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633413" y="1390862"/>
            <a:ext cx="5303837" cy="312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侧面积：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3.14×40×3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376.8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底面积：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40÷2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1256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376.8+1256×2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2888.8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14" y="1458912"/>
            <a:ext cx="1189584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2989263" y="1019175"/>
            <a:ext cx="4799012" cy="10769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侧面积：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侧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＝π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dh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3.14×4×8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100.48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08313" y="3200400"/>
            <a:ext cx="5443537" cy="10769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100.48+12.56×2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125.6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89263" y="2103437"/>
            <a:ext cx="5221287" cy="10769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底面积：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en-US" sz="2800" b="1" kern="100" baseline="-25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底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＝π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r</a:t>
            </a:r>
            <a:r>
              <a:rPr lang="en-US" altLang="zh-CN" sz="2800" b="1" kern="100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endParaRPr lang="en-US" altLang="zh-CN" sz="2800" b="1" baseline="30000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4÷2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12.56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" y="1559028"/>
            <a:ext cx="1850936" cy="18213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31060" y="1172845"/>
            <a:ext cx="670750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侧面积：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</a:rPr>
              <a:t>              3.14×18×15=847.8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底面积：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</a:rPr>
              <a:t>              3.14×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18÷2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</a:rPr>
              <a:t>=254.34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表面积：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</a:rPr>
              <a:t>              847.8+254.34×2=1356.48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41246" y="2656447"/>
            <a:ext cx="4903907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3.14×1.2×2=7.536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371" y="3369783"/>
            <a:ext cx="6051657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答：压路的面积是</a:t>
            </a:r>
            <a:r>
              <a:rPr lang="en-US" altLang="zh-CN" sz="3200" b="1" dirty="0">
                <a:solidFill>
                  <a:srgbClr val="FF0000"/>
                </a:solidFill>
              </a:rPr>
              <a:t>7.536</a:t>
            </a:r>
            <a:r>
              <a:rPr lang="zh-CN" altLang="en-US" sz="3200" b="1" dirty="0">
                <a:solidFill>
                  <a:srgbClr val="FF0000"/>
                </a:solidFill>
              </a:rPr>
              <a:t>平方米。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2905" y="598805"/>
            <a:ext cx="7503795" cy="1863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2.</a:t>
            </a:r>
            <a:r>
              <a:rPr lang="zh-CN" altLang="en-US" sz="3200" b="1">
                <a:latin typeface="+mn-lt"/>
                <a:ea typeface="+mn-ea"/>
              </a:rPr>
              <a:t>一台压路机的前轮是圆柱形，轮宽</a:t>
            </a:r>
            <a:r>
              <a:rPr lang="en-US" altLang="zh-CN" sz="3200" b="1">
                <a:latin typeface="+mn-lt"/>
                <a:ea typeface="+mn-ea"/>
              </a:rPr>
              <a:t>2m</a:t>
            </a:r>
            <a:r>
              <a:rPr lang="zh-CN" altLang="en-US" sz="3200" b="1">
                <a:latin typeface="+mn-lt"/>
                <a:ea typeface="+mn-ea"/>
              </a:rPr>
              <a:t>，直径</a:t>
            </a:r>
            <a:r>
              <a:rPr lang="en-US" altLang="zh-CN" sz="3200" b="1">
                <a:latin typeface="+mn-lt"/>
                <a:ea typeface="+mn-ea"/>
              </a:rPr>
              <a:t>1.2m</a:t>
            </a:r>
            <a:r>
              <a:rPr lang="zh-CN" altLang="en-US" sz="3200" b="1">
                <a:latin typeface="+mn-lt"/>
                <a:ea typeface="+mn-ea"/>
              </a:rPr>
              <a:t>。前轮转动一周，压路的面积是多少平方米</a:t>
            </a:r>
            <a:r>
              <a:rPr lang="en-US" altLang="zh-CN" sz="3200" b="1">
                <a:latin typeface="+mn-lt"/>
                <a:ea typeface="+mn-ea"/>
              </a:rPr>
              <a:t>?</a:t>
            </a:r>
            <a:endParaRPr lang="zh-CN" altLang="en-US" sz="3200" b="1" dirty="0">
              <a:latin typeface="+mn-lt"/>
              <a:ea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2571" y="2323087"/>
            <a:ext cx="2402886" cy="17687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63934" y="2688777"/>
            <a:ext cx="5394234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3.14×1.5×2.5=11.775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07472" y="3386946"/>
            <a:ext cx="7535846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答：能张贴海报的最大面积是</a:t>
            </a:r>
            <a:r>
              <a:rPr lang="en-US" altLang="zh-CN" sz="3200" b="1">
                <a:solidFill>
                  <a:srgbClr val="FF0000"/>
                </a:solidFill>
              </a:rPr>
              <a:t>11.775m</a:t>
            </a:r>
            <a:r>
              <a:rPr lang="en-US" altLang="zh-CN" sz="3200" b="1" baseline="30000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2125" y="657225"/>
            <a:ext cx="7340600" cy="1865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prstClr val="black"/>
                </a:solidFill>
                <a:latin typeface="+mn-lt"/>
                <a:ea typeface="+mn-ea"/>
              </a:rPr>
              <a:t>3.</a:t>
            </a:r>
            <a:r>
              <a:rPr lang="zh-CN" altLang="en-US" sz="3200" b="1">
                <a:solidFill>
                  <a:prstClr val="black"/>
                </a:solidFill>
                <a:latin typeface="+mn-lt"/>
                <a:ea typeface="+mn-ea"/>
              </a:rPr>
              <a:t>在一个底面直径是</a:t>
            </a:r>
            <a:r>
              <a:rPr lang="en-US" altLang="zh-CN" sz="3200" b="1">
                <a:solidFill>
                  <a:prstClr val="black"/>
                </a:solidFill>
                <a:latin typeface="+mn-lt"/>
                <a:ea typeface="+mn-ea"/>
              </a:rPr>
              <a:t>1.5 m</a:t>
            </a:r>
            <a:r>
              <a:rPr lang="zh-CN" altLang="en-US" sz="3200" b="1">
                <a:solidFill>
                  <a:prstClr val="black"/>
                </a:solidFill>
                <a:latin typeface="+mn-lt"/>
                <a:ea typeface="+mn-ea"/>
              </a:rPr>
              <a:t>、高是</a:t>
            </a:r>
            <a:r>
              <a:rPr lang="en-US" altLang="zh-CN" sz="3200" b="1">
                <a:solidFill>
                  <a:prstClr val="black"/>
                </a:solidFill>
                <a:latin typeface="+mn-lt"/>
                <a:ea typeface="+mn-ea"/>
              </a:rPr>
              <a:t>2.5 m</a:t>
            </a:r>
            <a:r>
              <a:rPr lang="zh-CN" altLang="en-US" sz="3200" b="1">
                <a:solidFill>
                  <a:prstClr val="black"/>
                </a:solidFill>
                <a:latin typeface="+mn-lt"/>
                <a:ea typeface="+mn-ea"/>
              </a:rPr>
              <a:t>的圆柱形广告柱子侧面张贴海报，能张贴海报的最大面积是多少</a:t>
            </a:r>
            <a:r>
              <a:rPr lang="en-US" altLang="zh-CN" sz="3200" b="1">
                <a:solidFill>
                  <a:prstClr val="black"/>
                </a:solidFill>
                <a:latin typeface="+mn-lt"/>
                <a:ea typeface="+mn-ea"/>
              </a:rPr>
              <a:t>?</a:t>
            </a:r>
            <a:endParaRPr lang="zh-CN" altLang="en-US" sz="3200" b="1" dirty="0">
              <a:solidFill>
                <a:prstClr val="black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782" y="847108"/>
            <a:ext cx="8417490" cy="245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/>
              <a:t>4.</a:t>
            </a:r>
            <a:r>
              <a:rPr lang="zh-CN" altLang="en-US" sz="3200" b="1"/>
              <a:t> 某种饮料罐的形状为圆柱形，底面直径为</a:t>
            </a:r>
            <a:r>
              <a:rPr lang="en-US" altLang="zh-CN" sz="3200" b="1"/>
              <a:t>6cm</a:t>
            </a:r>
            <a:r>
              <a:rPr lang="zh-CN" altLang="en-US" sz="3200" b="1"/>
              <a:t>，高为</a:t>
            </a:r>
            <a:r>
              <a:rPr lang="en-US" altLang="zh-CN" sz="3200" b="1"/>
              <a:t>12cm</a:t>
            </a:r>
            <a:r>
              <a:rPr lang="zh-CN" altLang="en-US" sz="3200" b="1"/>
              <a:t>，将</a:t>
            </a:r>
            <a:r>
              <a:rPr lang="en-US" altLang="zh-CN" sz="3200" b="1"/>
              <a:t>24</a:t>
            </a:r>
            <a:r>
              <a:rPr lang="zh-CN" altLang="en-US" sz="3200" b="1"/>
              <a:t>罐这种饮料按如图所示的方式放入箱内，这个箱子的长、宽、高至少是多少厘米</a:t>
            </a:r>
            <a:r>
              <a:rPr lang="en-US" altLang="zh-CN" sz="3200" b="1"/>
              <a:t>?</a:t>
            </a:r>
            <a:endParaRPr lang="zh-CN" altLang="en-US" sz="32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6080" y="2871338"/>
            <a:ext cx="2822138" cy="17385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5774" y="988825"/>
            <a:ext cx="3823483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长：</a:t>
            </a:r>
            <a:r>
              <a:rPr lang="en-US" altLang="zh-CN" sz="3200" b="1" dirty="0">
                <a:solidFill>
                  <a:srgbClr val="FF0000"/>
                </a:solidFill>
              </a:rPr>
              <a:t>6×6=36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5774" y="1672089"/>
            <a:ext cx="3823483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宽：</a:t>
            </a:r>
            <a:r>
              <a:rPr lang="en-US" altLang="zh-CN" sz="3200" b="1" dirty="0">
                <a:solidFill>
                  <a:srgbClr val="FF0000"/>
                </a:solidFill>
              </a:rPr>
              <a:t>6×4=24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5774" y="2355353"/>
            <a:ext cx="1943161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高：</a:t>
            </a:r>
            <a:r>
              <a:rPr lang="en-US" altLang="zh-CN" sz="3200" b="1" dirty="0">
                <a:solidFill>
                  <a:srgbClr val="FF0000"/>
                </a:solidFill>
              </a:rPr>
              <a:t>12cm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5774" y="3113060"/>
            <a:ext cx="6534290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答：这个箱子的长、宽、高至少是</a:t>
            </a:r>
            <a:r>
              <a:rPr lang="en-US" altLang="zh-CN" sz="3200" b="1" dirty="0">
                <a:solidFill>
                  <a:srgbClr val="FF0000"/>
                </a:solidFill>
              </a:rPr>
              <a:t>36cm</a:t>
            </a:r>
            <a:r>
              <a:rPr lang="zh-CN" altLang="en-US" sz="3200" b="1" dirty="0">
                <a:solidFill>
                  <a:srgbClr val="FF0000"/>
                </a:solidFill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</a:rPr>
              <a:t>24cm</a:t>
            </a:r>
            <a:r>
              <a:rPr lang="zh-CN" altLang="en-US" sz="3200" b="1" dirty="0">
                <a:solidFill>
                  <a:srgbClr val="FF0000"/>
                </a:solidFill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</a:rPr>
              <a:t>12cm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6080" y="1161174"/>
            <a:ext cx="2822138" cy="17385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1845" y="891017"/>
            <a:ext cx="514139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/>
              <a:t>5.</a:t>
            </a:r>
            <a:r>
              <a:rPr lang="zh-CN" altLang="en-US" sz="3200" b="1" dirty="0"/>
              <a:t>求下面各图形的表面积。</a:t>
            </a:r>
            <a:endParaRPr lang="zh-CN" altLang="en-US" sz="32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561845" y="2079243"/>
            <a:ext cx="5791970" cy="12741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10×10+10×15+10×15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×2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=800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图片 18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962" y="1410734"/>
            <a:ext cx="2099206" cy="250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71492" y="3584546"/>
            <a:ext cx="4003019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6×6×6=216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4" name="图片 2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572" y="932244"/>
            <a:ext cx="2372857" cy="237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87955" y="1296670"/>
            <a:ext cx="628967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侧面积：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</a:rPr>
              <a:t>              3.14×5×2×12=376.8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底面积：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</a:rPr>
              <a:t>              3.14×5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</a:rPr>
              <a:t>=78.5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zh-CN" altLang="en-US" sz="2800" b="1" dirty="0">
                <a:solidFill>
                  <a:srgbClr val="FF0000"/>
                </a:solidFill>
              </a:rPr>
              <a:t>表面积：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</a:rPr>
              <a:t>              376.8+78.5×2=533.8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图片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26" y="1278495"/>
            <a:ext cx="2078387" cy="236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0080" y="1141730"/>
            <a:ext cx="7846060" cy="186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/>
              <a:t>6.</a:t>
            </a:r>
            <a:r>
              <a:rPr lang="zh-CN" altLang="en-US" sz="3200" b="1"/>
              <a:t>一顶帽子，上面是圆柱形，用黑布做；帽檐部分是一个圆环，用红布做。做这顶帽子，哪种颜色的布用得多</a:t>
            </a:r>
            <a:r>
              <a:rPr lang="en-US" altLang="zh-CN" sz="3200" b="1"/>
              <a:t>?</a:t>
            </a:r>
            <a:endParaRPr lang="zh-CN" altLang="en-US" sz="32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2720" y="2708910"/>
            <a:ext cx="3122741" cy="15050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9402" y="1068552"/>
            <a:ext cx="87093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黑布：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3.14×20×10+3.14×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20÷2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</a:rPr>
              <a:t>=942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红布：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40÷2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</a:rPr>
              <a:t>-3.14×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20÷2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</a:rPr>
              <a:t>=942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答：两种颜色的布用得一样多。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7453" y="1223678"/>
            <a:ext cx="6203657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/>
              <a:t>7.</a:t>
            </a:r>
            <a:r>
              <a:rPr lang="zh-CN" altLang="en-US" sz="3200" b="1"/>
              <a:t>林叔叔用彩纸做了一个圆柱形的灯笼（如右图）。上下底面的中间分别留出了</a:t>
            </a:r>
            <a:r>
              <a:rPr lang="en-US" altLang="zh-CN" sz="3200" b="1"/>
              <a:t>78.5cm</a:t>
            </a:r>
            <a:r>
              <a:rPr lang="en-US" altLang="zh-CN" sz="3200" b="1" baseline="30000"/>
              <a:t>2</a:t>
            </a:r>
            <a:r>
              <a:rPr lang="zh-CN" altLang="en-US" sz="3200" b="1"/>
              <a:t>的圆孔，他用了多少彩纸</a:t>
            </a:r>
            <a:r>
              <a:rPr lang="en-US" altLang="zh-CN" sz="3200" b="1"/>
              <a:t>?</a:t>
            </a:r>
            <a:endParaRPr lang="zh-CN" altLang="en-US" sz="32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59" y="1410928"/>
            <a:ext cx="2511202" cy="23628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1274" y="914612"/>
            <a:ext cx="73890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侧面：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          3.14×20×30=1884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底面：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          3.14×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20÷2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</a:rPr>
              <a:t>=314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用的彩纸：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          1884+314×2-78.5×2=2355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答：他用了</a:t>
            </a:r>
            <a:r>
              <a:rPr lang="en-US" altLang="zh-CN" sz="3200" b="1" dirty="0">
                <a:solidFill>
                  <a:srgbClr val="FF0000"/>
                </a:solidFill>
              </a:rPr>
              <a:t>2355cm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彩纸。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0250" y="1294130"/>
            <a:ext cx="74714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fontAlgn="auto">
              <a:lnSpc>
                <a:spcPct val="150000"/>
              </a:lnSpc>
            </a:pPr>
            <a:r>
              <a:rPr lang="en-US" altLang="zh-CN" sz="3200" b="1"/>
              <a:t>8.</a:t>
            </a:r>
            <a:r>
              <a:rPr lang="zh-CN" altLang="en-US" sz="3200" b="1" dirty="0"/>
              <a:t>一个圆柱形铁皮水桶（无盖），高</a:t>
            </a:r>
            <a:r>
              <a:rPr lang="en-US" altLang="zh-CN" sz="3200" b="1" dirty="0"/>
              <a:t>12dm</a:t>
            </a:r>
            <a:r>
              <a:rPr lang="zh-CN" altLang="en-US" sz="3200" b="1" dirty="0"/>
              <a:t>，底面直径是高的   。做这个水桶大约要用多少铁皮？</a:t>
            </a:r>
            <a:endParaRPr lang="zh-CN" altLang="en-US" sz="3200" b="1" dirty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262333" y="2055175"/>
          <a:ext cx="314890" cy="83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Equation" r:id="rId1" imgW="3657600" imgH="9753600" progId="Equation.DSMT4">
                  <p:embed/>
                </p:oleObj>
              </mc:Choice>
              <mc:Fallback>
                <p:oleObj name="Equation" r:id="rId1" imgW="3657600" imgH="9753600" progId="Equation.DSMT4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62333" y="2055175"/>
                        <a:ext cx="314890" cy="83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3244" y="820357"/>
            <a:ext cx="7991290" cy="3503820"/>
            <a:chOff x="881031" y="557310"/>
            <a:chExt cx="7991290" cy="3503820"/>
          </a:xfrm>
        </p:grpSpPr>
        <p:grpSp>
          <p:nvGrpSpPr>
            <p:cNvPr id="6" name="组合 5"/>
            <p:cNvGrpSpPr/>
            <p:nvPr/>
          </p:nvGrpSpPr>
          <p:grpSpPr>
            <a:xfrm>
              <a:off x="881031" y="557310"/>
              <a:ext cx="4633691" cy="940426"/>
              <a:chOff x="1328220" y="550635"/>
              <a:chExt cx="4633691" cy="940426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2609711" y="550635"/>
                <a:ext cx="3352200" cy="940426"/>
                <a:chOff x="700818" y="323703"/>
                <a:chExt cx="3352200" cy="940426"/>
              </a:xfrm>
            </p:grpSpPr>
            <p:sp>
              <p:nvSpPr>
                <p:cNvPr id="2" name="文本框 1"/>
                <p:cNvSpPr txBox="1"/>
                <p:nvPr/>
              </p:nvSpPr>
              <p:spPr>
                <a:xfrm>
                  <a:off x="700818" y="480561"/>
                  <a:ext cx="3352200" cy="6267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altLang="zh-CN" sz="3200" b="1" dirty="0">
                      <a:solidFill>
                        <a:srgbClr val="FF0000"/>
                      </a:solidFill>
                    </a:rPr>
                    <a:t>12</a:t>
                  </a:r>
                  <a:r>
                    <a:rPr lang="en-US" altLang="zh-CN" sz="3200" b="1">
                      <a:solidFill>
                        <a:srgbClr val="FF0000"/>
                      </a:solidFill>
                    </a:rPr>
                    <a:t>×     =8</a:t>
                  </a:r>
                  <a:r>
                    <a:rPr lang="zh-CN" altLang="en-US" sz="3200" b="1">
                      <a:solidFill>
                        <a:srgbClr val="FF0000"/>
                      </a:solidFill>
                    </a:rPr>
                    <a:t>（</a:t>
                  </a:r>
                  <a:r>
                    <a:rPr lang="en-US" altLang="zh-CN" sz="3200" b="1" dirty="0" err="1">
                      <a:solidFill>
                        <a:srgbClr val="FF0000"/>
                      </a:solidFill>
                    </a:rPr>
                    <a:t>dm</a:t>
                  </a:r>
                  <a:r>
                    <a:rPr lang="zh-CN" altLang="en-US" sz="3200" b="1" dirty="0">
                      <a:solidFill>
                        <a:srgbClr val="FF0000"/>
                      </a:solidFill>
                    </a:rPr>
                    <a:t>）</a:t>
                  </a:r>
                  <a:endParaRPr lang="zh-CN" altLang="en-US" sz="3200" b="1" dirty="0">
                    <a:solidFill>
                      <a:srgbClr val="FF0000"/>
                    </a:solidFill>
                  </a:endParaRPr>
                </a:p>
              </p:txBody>
            </p:sp>
            <p:graphicFrame>
              <p:nvGraphicFramePr>
                <p:cNvPr id="3" name="对象 2"/>
                <p:cNvGraphicFramePr>
                  <a:graphicFrameLocks noChangeAspect="1"/>
                </p:cNvGraphicFramePr>
                <p:nvPr/>
              </p:nvGraphicFramePr>
              <p:xfrm>
                <a:off x="1638300" y="323703"/>
                <a:ext cx="364036" cy="94042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4" name="Equation" r:id="rId1" imgW="3657600" imgH="9448800" progId="Equation.DSMT4">
                        <p:embed/>
                      </p:oleObj>
                    </mc:Choice>
                    <mc:Fallback>
                      <p:oleObj name="Equation" r:id="rId1" imgW="3657600" imgH="9448800" progId="Equation.DSMT4">
                        <p:embed/>
                        <p:pic>
                          <p:nvPicPr>
                            <p:cNvPr id="0" name="图片 13"/>
                            <p:cNvPicPr/>
                            <p:nvPr/>
                          </p:nvPicPr>
                          <p:blipFill>
                            <a:blip r:embed="rId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638300" y="323703"/>
                              <a:ext cx="364036" cy="940426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5" name="文本框 4"/>
              <p:cNvSpPr txBox="1"/>
              <p:nvPr/>
            </p:nvSpPr>
            <p:spPr>
              <a:xfrm>
                <a:off x="1328220" y="707493"/>
                <a:ext cx="1420582" cy="626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3200" b="1" dirty="0">
                    <a:solidFill>
                      <a:srgbClr val="FF0000"/>
                    </a:solidFill>
                  </a:rPr>
                  <a:t>直径：</a:t>
                </a:r>
                <a:endParaRPr lang="zh-CN" altLang="en-US" sz="32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881031" y="1482496"/>
              <a:ext cx="6882012" cy="62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</a:rPr>
                <a:t>侧面积</a:t>
              </a:r>
              <a:r>
                <a:rPr lang="zh-CN" altLang="en-US" sz="3200" b="1">
                  <a:solidFill>
                    <a:srgbClr val="FF0000"/>
                  </a:solidFill>
                </a:rPr>
                <a:t>：</a:t>
              </a:r>
              <a:r>
                <a:rPr lang="en-US" altLang="zh-CN" sz="3200" b="1">
                  <a:solidFill>
                    <a:srgbClr val="FF0000"/>
                  </a:solidFill>
                </a:rPr>
                <a:t>3.14×8×12=301.44</a:t>
              </a:r>
              <a:r>
                <a:rPr lang="zh-CN" altLang="en-US" sz="3200" b="1">
                  <a:solidFill>
                    <a:srgbClr val="FF0000"/>
                  </a:solidFill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</a:rPr>
                <a:t>dm</a:t>
              </a:r>
              <a:r>
                <a:rPr lang="en-US" altLang="zh-CN" sz="3200" b="1" baseline="30000" dirty="0">
                  <a:solidFill>
                    <a:srgbClr val="FF0000"/>
                  </a:solidFill>
                </a:rPr>
                <a:t>2</a:t>
              </a:r>
              <a:r>
                <a:rPr lang="zh-CN" altLang="en-US" sz="3200" b="1" dirty="0">
                  <a:solidFill>
                    <a:srgbClr val="FF0000"/>
                  </a:solidFill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81031" y="2124446"/>
              <a:ext cx="7637027" cy="62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</a:rPr>
                <a:t>底面积：</a:t>
              </a:r>
              <a:r>
                <a:rPr lang="en-US" altLang="zh-CN" sz="3200" b="1" dirty="0">
                  <a:solidFill>
                    <a:srgbClr val="FF0000"/>
                  </a:solidFill>
                </a:rPr>
                <a:t>3.14</a:t>
              </a:r>
              <a:r>
                <a:rPr lang="en-US" altLang="zh-CN" sz="3200" b="1">
                  <a:solidFill>
                    <a:srgbClr val="FF0000"/>
                  </a:solidFill>
                </a:rPr>
                <a:t>×</a:t>
              </a:r>
              <a:r>
                <a:rPr lang="zh-CN" altLang="en-US" sz="3200" b="1">
                  <a:solidFill>
                    <a:srgbClr val="FF0000"/>
                  </a:solidFill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</a:rPr>
                <a:t>8÷2</a:t>
              </a:r>
              <a:r>
                <a:rPr lang="zh-CN" altLang="en-US" sz="3200" b="1">
                  <a:solidFill>
                    <a:srgbClr val="FF0000"/>
                  </a:solidFill>
                </a:rPr>
                <a:t>）</a:t>
              </a:r>
              <a:r>
                <a:rPr lang="en-US" altLang="zh-CN" sz="3200" b="1" baseline="30000">
                  <a:solidFill>
                    <a:srgbClr val="FF0000"/>
                  </a:solidFill>
                </a:rPr>
                <a:t>2</a:t>
              </a:r>
              <a:r>
                <a:rPr lang="en-US" altLang="zh-CN" sz="3200" b="1">
                  <a:solidFill>
                    <a:srgbClr val="FF0000"/>
                  </a:solidFill>
                </a:rPr>
                <a:t>=50.24</a:t>
              </a:r>
              <a:r>
                <a:rPr lang="zh-CN" altLang="en-US" sz="3200" b="1">
                  <a:solidFill>
                    <a:srgbClr val="FF0000"/>
                  </a:solidFill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</a:rPr>
                <a:t>dm</a:t>
              </a:r>
              <a:r>
                <a:rPr lang="en-US" altLang="zh-CN" sz="3200" b="1" baseline="30000" dirty="0">
                  <a:solidFill>
                    <a:srgbClr val="FF0000"/>
                  </a:solidFill>
                </a:rPr>
                <a:t>2</a:t>
              </a:r>
              <a:r>
                <a:rPr lang="zh-CN" altLang="en-US" sz="3200" b="1" dirty="0">
                  <a:solidFill>
                    <a:srgbClr val="FF0000"/>
                  </a:solidFill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21940" y="2751156"/>
              <a:ext cx="5362365" cy="62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301.44+50.24=351.68</a:t>
              </a:r>
              <a:r>
                <a:rPr lang="zh-CN" altLang="en-US" sz="3200" b="1">
                  <a:solidFill>
                    <a:srgbClr val="FF0000"/>
                  </a:solidFill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</a:rPr>
                <a:t>dm</a:t>
              </a:r>
              <a:r>
                <a:rPr lang="en-US" altLang="zh-CN" sz="3200" b="1" baseline="30000" dirty="0">
                  <a:solidFill>
                    <a:srgbClr val="FF0000"/>
                  </a:solidFill>
                </a:rPr>
                <a:t>2</a:t>
              </a:r>
              <a:r>
                <a:rPr lang="zh-CN" altLang="en-US" sz="3200" b="1" dirty="0">
                  <a:solidFill>
                    <a:srgbClr val="FF0000"/>
                  </a:solidFill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1031" y="3434420"/>
              <a:ext cx="7991290" cy="62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</a:rPr>
                <a:t>答：做这个水桶大约</a:t>
              </a:r>
              <a:r>
                <a:rPr lang="zh-CN" altLang="en-US" sz="3200" b="1">
                  <a:solidFill>
                    <a:srgbClr val="FF0000"/>
                  </a:solidFill>
                </a:rPr>
                <a:t>要用</a:t>
              </a:r>
              <a:r>
                <a:rPr lang="en-US" altLang="zh-CN" sz="3200" b="1">
                  <a:solidFill>
                    <a:srgbClr val="FF0000"/>
                  </a:solidFill>
                </a:rPr>
                <a:t>351.68dm</a:t>
              </a:r>
              <a:r>
                <a:rPr lang="en-US" altLang="zh-CN" sz="3200" b="1" baseline="30000">
                  <a:solidFill>
                    <a:srgbClr val="FF0000"/>
                  </a:solidFill>
                </a:rPr>
                <a:t>2</a:t>
              </a:r>
              <a:r>
                <a:rPr lang="zh-CN" altLang="en-US" sz="3200" b="1" dirty="0">
                  <a:solidFill>
                    <a:srgbClr val="FF0000"/>
                  </a:solidFill>
                </a:rPr>
                <a:t>铁皮。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0688" y="1314194"/>
            <a:ext cx="6571774" cy="2453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/>
              <a:t>9.</a:t>
            </a:r>
            <a:r>
              <a:rPr lang="zh-CN" altLang="en-US" sz="3200" b="1" dirty="0"/>
              <a:t>（</a:t>
            </a:r>
            <a:r>
              <a:rPr lang="en-US" altLang="zh-CN" sz="3200" b="1"/>
              <a:t>1</a:t>
            </a:r>
            <a:r>
              <a:rPr lang="zh-CN" altLang="en-US" sz="3200" b="1"/>
              <a:t>）要将街心花园的路灯柱刷上白色的油漆（如右图，圆柱的上、下底面不刷漆），要刷多少平方米</a:t>
            </a:r>
            <a:r>
              <a:rPr lang="en-US" altLang="zh-CN" sz="3200" b="1"/>
              <a:t>?</a:t>
            </a:r>
            <a:r>
              <a:rPr lang="zh-CN" altLang="en-US" sz="3200" b="1"/>
              <a:t>（</a:t>
            </a:r>
            <a:r>
              <a:rPr lang="zh-CN" altLang="en-US" sz="3200" b="1"/>
              <a:t>得数保留一位小数。）</a:t>
            </a:r>
            <a:endParaRPr lang="zh-CN" altLang="en-US" sz="3200" b="1" dirty="0"/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" r="4305"/>
          <a:stretch>
            <a:fillRect/>
          </a:stretch>
        </p:blipFill>
        <p:spPr bwMode="auto">
          <a:xfrm>
            <a:off x="7362099" y="1312077"/>
            <a:ext cx="1069863" cy="302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3299" y="174359"/>
            <a:ext cx="7542132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圆柱侧面：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3.14×12×55=2072.4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长方体：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12×12+12×16+12×16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×2 – 3.14×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12÷2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</a:rPr>
              <a:t>=942.96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</a:rPr>
              <a:t>总油漆：</a:t>
            </a:r>
            <a:r>
              <a:rPr lang="en-US" altLang="zh-CN" sz="3200" b="1" dirty="0">
                <a:solidFill>
                  <a:srgbClr val="FF0000"/>
                </a:solidFill>
              </a:rPr>
              <a:t>2072.4+942.96=3015.36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>
                <a:solidFill>
                  <a:srgbClr val="FF0000"/>
                </a:solidFill>
              </a:rPr>
              <a:t>0.301536</a:t>
            </a:r>
            <a:r>
              <a:rPr lang="zh-CN" altLang="zh-CN" sz="3200" b="1">
                <a:solidFill>
                  <a:srgbClr val="FF0000"/>
                </a:solidFill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m</a:t>
            </a:r>
            <a:r>
              <a:rPr lang="en-US" altLang="zh-CN" sz="3200" b="1" baseline="30000">
                <a:solidFill>
                  <a:srgbClr val="FF0000"/>
                </a:solidFill>
              </a:rPr>
              <a:t>2</a:t>
            </a:r>
            <a:r>
              <a:rPr lang="zh-CN" altLang="zh-CN" sz="3200" b="1">
                <a:solidFill>
                  <a:srgbClr val="FF0000"/>
                </a:solidFill>
              </a:rPr>
              <a:t>）</a:t>
            </a:r>
            <a:r>
              <a:rPr lang="en-US" altLang="zh-CN" sz="3200" b="1">
                <a:solidFill>
                  <a:srgbClr val="FF0000"/>
                </a:solidFill>
              </a:rPr>
              <a:t>≈0.3(m</a:t>
            </a:r>
            <a:r>
              <a:rPr lang="en-US" altLang="zh-CN" sz="3200" b="1" baseline="30000">
                <a:solidFill>
                  <a:srgbClr val="FF0000"/>
                </a:solidFill>
              </a:rPr>
              <a:t>2</a:t>
            </a:r>
            <a:r>
              <a:rPr lang="en-US" altLang="zh-CN" sz="3200" b="1">
                <a:solidFill>
                  <a:srgbClr val="FF0000"/>
                </a:solidFill>
              </a:rPr>
              <a:t>) </a:t>
            </a:r>
            <a:endParaRPr lang="zh-CN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</a:t>
            </a:r>
            <a:r>
              <a:rPr lang="zh-CN" altLang="en-US" sz="3200" b="1">
                <a:solidFill>
                  <a:srgbClr val="FF0000"/>
                </a:solidFill>
              </a:rPr>
              <a:t>：要刷</a:t>
            </a:r>
            <a:r>
              <a:rPr lang="en-US" altLang="zh-CN" sz="3200" b="1">
                <a:solidFill>
                  <a:srgbClr val="FF0000"/>
                </a:solidFill>
              </a:rPr>
              <a:t>0.3</a:t>
            </a:r>
            <a:r>
              <a:rPr lang="zh-CN" altLang="en-US" sz="3200" b="1">
                <a:solidFill>
                  <a:srgbClr val="FF0000"/>
                </a:solidFill>
              </a:rPr>
              <a:t>平方米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" r="4305"/>
          <a:stretch>
            <a:fillRect/>
          </a:stretch>
        </p:blipFill>
        <p:spPr bwMode="auto">
          <a:xfrm>
            <a:off x="7714312" y="1312077"/>
            <a:ext cx="1069863" cy="302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361" y="1062531"/>
            <a:ext cx="8610008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/>
              <a:t>（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）有</a:t>
            </a:r>
            <a:r>
              <a:rPr lang="en-US" altLang="zh-CN" sz="3200" b="1" dirty="0"/>
              <a:t>30</a:t>
            </a:r>
            <a:r>
              <a:rPr lang="zh-CN" altLang="en-US" sz="3200" b="1" dirty="0"/>
              <a:t>个这样的路灯柱，如果刷油漆的人工费为每平方米</a:t>
            </a:r>
            <a:r>
              <a:rPr lang="en-US" altLang="zh-CN" sz="3200" b="1" dirty="0"/>
              <a:t>15</a:t>
            </a:r>
            <a:r>
              <a:rPr lang="zh-CN" altLang="en-US" sz="3200" b="1" dirty="0"/>
              <a:t>元，一共需要人工费多少元</a:t>
            </a:r>
            <a:r>
              <a:rPr lang="en-US" altLang="zh-CN" sz="3200" b="1" dirty="0"/>
              <a:t>?</a:t>
            </a:r>
            <a:endParaRPr lang="zh-CN" altLang="en-US" sz="32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2009392" y="2693370"/>
            <a:ext cx="4427815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0.3×30×15=135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45232" y="3454259"/>
            <a:ext cx="5331909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答：一共需要人工费</a:t>
            </a:r>
            <a:r>
              <a:rPr lang="en-US" altLang="zh-CN" sz="3200" b="1" dirty="0">
                <a:solidFill>
                  <a:srgbClr val="FF0000"/>
                </a:solidFill>
              </a:rPr>
              <a:t>135</a:t>
            </a:r>
            <a:r>
              <a:rPr lang="zh-CN" altLang="en-US" sz="3200" b="1" dirty="0">
                <a:solidFill>
                  <a:srgbClr val="FF0000"/>
                </a:solidFill>
              </a:rPr>
              <a:t>元。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" r="4305"/>
          <a:stretch>
            <a:fillRect/>
          </a:stretch>
        </p:blipFill>
        <p:spPr bwMode="auto">
          <a:xfrm>
            <a:off x="7569104" y="2232600"/>
            <a:ext cx="862857" cy="244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7685" y="1305560"/>
            <a:ext cx="8172450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/>
              <a:t>10.</a:t>
            </a:r>
            <a:r>
              <a:rPr lang="zh-CN" altLang="en-US" sz="3200" b="1" dirty="0"/>
              <a:t>一个圆柱的侧面积是</a:t>
            </a:r>
            <a:r>
              <a:rPr lang="en-US" altLang="zh-CN" sz="3200" b="1" dirty="0"/>
              <a:t>188.4dm</a:t>
            </a:r>
            <a:r>
              <a:rPr lang="en-US" altLang="zh-CN" sz="3200" b="1" baseline="30000" dirty="0"/>
              <a:t>2</a:t>
            </a:r>
            <a:r>
              <a:rPr lang="zh-CN" altLang="en-US" sz="3200" b="1" dirty="0"/>
              <a:t>，底面半径是</a:t>
            </a:r>
            <a:r>
              <a:rPr lang="en-US" altLang="zh-CN" sz="3200" b="1" dirty="0"/>
              <a:t>2dm</a:t>
            </a:r>
            <a:r>
              <a:rPr lang="zh-CN" altLang="en-US" sz="3200" b="1" dirty="0"/>
              <a:t>。它的高是多少？</a:t>
            </a:r>
            <a:endParaRPr lang="zh-CN" altLang="en-US" sz="32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438481" y="2765600"/>
            <a:ext cx="6064609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188.4÷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2×3.14×2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=15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 err="1">
                <a:solidFill>
                  <a:srgbClr val="FF0000"/>
                </a:solidFill>
              </a:rPr>
              <a:t>dm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92410" y="3559573"/>
            <a:ext cx="3756749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答：它的高是</a:t>
            </a:r>
            <a:r>
              <a:rPr lang="en-US" altLang="zh-CN" sz="3200" b="1" dirty="0">
                <a:solidFill>
                  <a:srgbClr val="FF0000"/>
                </a:solidFill>
              </a:rPr>
              <a:t>15dm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1657" y="594198"/>
            <a:ext cx="7232183" cy="2255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000" b="1"/>
              <a:t>11.</a:t>
            </a:r>
            <a:r>
              <a:rPr lang="zh-CN" altLang="en-US" sz="3000" b="1"/>
              <a:t>一根圆柱形木料的底面半径是</a:t>
            </a:r>
            <a:r>
              <a:rPr lang="en-US" altLang="zh-CN" sz="3000" b="1"/>
              <a:t>0.5m</a:t>
            </a:r>
            <a:r>
              <a:rPr lang="zh-CN" altLang="en-US" sz="3000" b="1"/>
              <a:t>，长是</a:t>
            </a:r>
            <a:r>
              <a:rPr lang="en-US" altLang="zh-CN" sz="3000" b="1"/>
              <a:t>2m</a:t>
            </a:r>
            <a:r>
              <a:rPr lang="zh-CN" altLang="en-US" sz="3000" b="1"/>
              <a:t>。如图所示，将它截成</a:t>
            </a:r>
            <a:r>
              <a:rPr lang="en-US" altLang="zh-CN" sz="3000" b="1"/>
              <a:t>4</a:t>
            </a:r>
            <a:r>
              <a:rPr lang="zh-CN" altLang="en-US" sz="3000" b="1"/>
              <a:t>段，这些木料的表面积之和比原木料的表面积增加了多少平方米</a:t>
            </a:r>
            <a:r>
              <a:rPr lang="en-US" altLang="zh-CN" sz="3000" b="1"/>
              <a:t>?</a:t>
            </a:r>
            <a:endParaRPr lang="zh-CN" altLang="en-US" sz="30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720262" y="3092359"/>
            <a:ext cx="570347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</a:rPr>
              <a:t>3.14×0.5</a:t>
            </a:r>
            <a:r>
              <a:rPr lang="en-US" altLang="zh-CN" sz="2800" b="1" baseline="30000">
                <a:solidFill>
                  <a:srgbClr val="FF0000"/>
                </a:solidFill>
              </a:rPr>
              <a:t>2</a:t>
            </a:r>
            <a:r>
              <a:rPr lang="en-US" altLang="zh-CN" sz="2800" b="1">
                <a:solidFill>
                  <a:srgbClr val="FF0000"/>
                </a:solidFill>
              </a:rPr>
              <a:t>×6=4.71</a:t>
            </a:r>
            <a:r>
              <a:rPr lang="zh-CN" altLang="en-US" sz="2800" b="1">
                <a:solidFill>
                  <a:srgbClr val="FF0000"/>
                </a:solidFill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</a:rPr>
              <a:t>平方米）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1657" y="3652256"/>
            <a:ext cx="7706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答：这些木料</a:t>
            </a:r>
            <a:r>
              <a:rPr lang="zh-CN" altLang="en-US" sz="2800" b="1">
                <a:solidFill>
                  <a:srgbClr val="FF0000"/>
                </a:solidFill>
              </a:rPr>
              <a:t>的表面积之和比原木料的表面积增加了</a:t>
            </a:r>
            <a:r>
              <a:rPr lang="en-US" altLang="zh-CN" sz="2800" b="1">
                <a:solidFill>
                  <a:srgbClr val="FF0000"/>
                </a:solidFill>
              </a:rPr>
              <a:t>4.71</a:t>
            </a:r>
            <a:r>
              <a:rPr lang="zh-CN" altLang="en-US" sz="2800" b="1">
                <a:solidFill>
                  <a:srgbClr val="FF0000"/>
                </a:solidFill>
              </a:rPr>
              <a:t>平方米</a:t>
            </a:r>
            <a:r>
              <a:rPr lang="zh-CN" altLang="en-US" sz="2800" b="1" dirty="0">
                <a:solidFill>
                  <a:srgbClr val="FF0000"/>
                </a:solidFill>
              </a:rPr>
              <a:t>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671" y="2319062"/>
            <a:ext cx="5522139" cy="77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0385" y="720090"/>
            <a:ext cx="7339330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/>
              <a:t>12.</a:t>
            </a:r>
            <a:r>
              <a:rPr lang="zh-CN" altLang="en-US" sz="3200" b="1" dirty="0"/>
              <a:t>*一个圆柱的侧面展开图是一个正方形，求这个圆柱的底面直径与高的比。</a:t>
            </a:r>
            <a:endParaRPr lang="zh-CN" altLang="en-US" sz="32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3368" t="2748" r="3082" b="3332"/>
          <a:stretch>
            <a:fillRect/>
          </a:stretch>
        </p:blipFill>
        <p:spPr>
          <a:xfrm>
            <a:off x="588723" y="2182347"/>
            <a:ext cx="5148197" cy="224215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332365" y="2383412"/>
            <a:ext cx="1075936" cy="631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π</a:t>
            </a:r>
            <a:r>
              <a:rPr lang="en-US" altLang="zh-CN" sz="3200" b="1" i="1" dirty="0">
                <a:solidFill>
                  <a:srgbClr val="FF0000"/>
                </a:solidFill>
              </a:rPr>
              <a:t>d</a:t>
            </a:r>
            <a:r>
              <a:rPr lang="en-US" altLang="zh-CN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 i="1" dirty="0">
                <a:solidFill>
                  <a:srgbClr val="FF0000"/>
                </a:solidFill>
              </a:rPr>
              <a:t>h</a:t>
            </a:r>
            <a:endParaRPr lang="zh-CN" altLang="en-US" sz="3200" b="1" i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32365" y="3015123"/>
            <a:ext cx="2105063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</a:rPr>
              <a:t>d</a:t>
            </a:r>
            <a:r>
              <a:rPr lang="zh-CN" altLang="en-US" sz="3200" b="1" dirty="0">
                <a:solidFill>
                  <a:srgbClr val="FF0000"/>
                </a:solidFill>
              </a:rPr>
              <a:t>∶</a:t>
            </a:r>
            <a:r>
              <a:rPr lang="en-US" altLang="zh-CN" sz="3200" b="1" i="1" dirty="0">
                <a:solidFill>
                  <a:srgbClr val="FF0000"/>
                </a:solidFill>
              </a:rPr>
              <a:t>h</a:t>
            </a:r>
            <a:r>
              <a:rPr lang="en-US" altLang="zh-CN" sz="3200" b="1" dirty="0">
                <a:solidFill>
                  <a:srgbClr val="FF0000"/>
                </a:solidFill>
              </a:rPr>
              <a:t>=1</a:t>
            </a:r>
            <a:r>
              <a:rPr lang="zh-CN" altLang="en-US" sz="3200" b="1" dirty="0">
                <a:solidFill>
                  <a:srgbClr val="FF0000"/>
                </a:solidFill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</a:rPr>
              <a:t>π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1805</Words>
  <Application>WPS 演示</Application>
  <PresentationFormat>全屏显示(16:9)</PresentationFormat>
  <Paragraphs>130</Paragraphs>
  <Slides>25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Times New Roman</vt:lpstr>
      <vt:lpstr>黑体</vt:lpstr>
      <vt:lpstr>楷体_GB2312</vt:lpstr>
      <vt:lpstr>楷体</vt:lpstr>
      <vt:lpstr>等线</vt:lpstr>
      <vt:lpstr>微软雅黑</vt:lpstr>
      <vt:lpstr>Arial Unicode MS</vt:lpstr>
      <vt:lpstr>Calibri</vt:lpstr>
      <vt:lpstr>1_Office 主题​​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122</cp:revision>
  <dcterms:created xsi:type="dcterms:W3CDTF">2014-04-24T10:36:00Z</dcterms:created>
  <dcterms:modified xsi:type="dcterms:W3CDTF">2023-10-26T09:05:30Z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8D67CA8F0C06457B9A3142AC906190E9</vt:lpwstr>
  </property>
  <property fmtid="{D5CDD505-2E9C-101B-9397-08002B2CF9AE}" pid="3" name="KSOProductBuildVer">
    <vt:lpwstr>2052-12.1.0.15374</vt:lpwstr>
  </property>
</Properties>
</file>