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346" r:id="rId3"/>
    <p:sldId id="256" r:id="rId4"/>
    <p:sldId id="418" r:id="rId5"/>
    <p:sldId id="445" r:id="rId6"/>
    <p:sldId id="417" r:id="rId7"/>
    <p:sldId id="272" r:id="rId8"/>
    <p:sldId id="269" r:id="rId9"/>
    <p:sldId id="270" r:id="rId10"/>
    <p:sldId id="271" r:id="rId11"/>
    <p:sldId id="273" r:id="rId12"/>
    <p:sldId id="274" r:id="rId13"/>
    <p:sldId id="275" r:id="rId14"/>
    <p:sldId id="279" r:id="rId15"/>
    <p:sldId id="276" r:id="rId16"/>
    <p:sldId id="277" r:id="rId17"/>
    <p:sldId id="278" r:id="rId18"/>
    <p:sldId id="280" r:id="rId19"/>
    <p:sldId id="281" r:id="rId20"/>
    <p:sldId id="282" r:id="rId21"/>
    <p:sldId id="283" r:id="rId22"/>
    <p:sldId id="284" r:id="rId23"/>
    <p:sldId id="285" r:id="rId24"/>
    <p:sldId id="287" r:id="rId25"/>
    <p:sldId id="289" r:id="rId26"/>
    <p:sldId id="288" r:id="rId27"/>
    <p:sldId id="290" r:id="rId28"/>
    <p:sldId id="446" r:id="rId29"/>
    <p:sldId id="395" r:id="rId30"/>
    <p:sldId id="419" r:id="rId31"/>
    <p:sldId id="420" r:id="rId32"/>
    <p:sldId id="423" r:id="rId33"/>
    <p:sldId id="427" r:id="rId34"/>
    <p:sldId id="428" r:id="rId35"/>
    <p:sldId id="406" r:id="rId36"/>
    <p:sldId id="407" r:id="rId37"/>
    <p:sldId id="425" r:id="rId38"/>
    <p:sldId id="426" r:id="rId39"/>
    <p:sldId id="328" r:id="rId40"/>
    <p:sldId id="430" r:id="rId41"/>
    <p:sldId id="440" r:id="rId42"/>
    <p:sldId id="442" r:id="rId43"/>
    <p:sldId id="443" r:id="rId44"/>
    <p:sldId id="441" r:id="rId45"/>
    <p:sldId id="444" r:id="rId46"/>
  </p:sldIdLst>
  <p:sldSz cx="9144000" cy="5143500" type="screen16x9"/>
  <p:notesSz cx="6858000" cy="9144000"/>
  <p:custDataLst>
    <p:tags r:id="rId5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  <a:srgbClr val="3ABC75"/>
    <a:srgbClr val="7FD7A7"/>
    <a:srgbClr val="5FCD91"/>
    <a:srgbClr val="ADE5C6"/>
    <a:srgbClr val="C83C23"/>
    <a:srgbClr val="FAFF72"/>
    <a:srgbClr val="E0C89A"/>
    <a:srgbClr val="E0F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666" y="108"/>
      </p:cViewPr>
      <p:guideLst>
        <p:guide orient="horz" pos="1620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tags" Target="tags/tag4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notesMaster" Target="notesMasters/notesMaster1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A63272-A16E-42DA-A12D-31B4364FAE4B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EC1A296-594C-40BB-B114-52533BDD30A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/>
          <p:cNvGrpSpPr/>
          <p:nvPr userDrawn="1"/>
        </p:nvGrpSpPr>
        <p:grpSpPr bwMode="auto">
          <a:xfrm>
            <a:off x="427038" y="935038"/>
            <a:ext cx="8289925" cy="3230562"/>
            <a:chOff x="800100" y="1126270"/>
            <a:chExt cx="7543800" cy="2939564"/>
          </a:xfrm>
        </p:grpSpPr>
        <p:sp>
          <p:nvSpPr>
            <p:cNvPr id="4" name="矩形 3"/>
            <p:cNvSpPr/>
            <p:nvPr userDrawn="1"/>
          </p:nvSpPr>
          <p:spPr>
            <a:xfrm>
              <a:off x="800100" y="1126270"/>
              <a:ext cx="7543800" cy="2890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100" y="2807446"/>
              <a:ext cx="3941375" cy="120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8964" y="3407276"/>
              <a:ext cx="842261" cy="65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9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4003" y="3338434"/>
              <a:ext cx="583510" cy="630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76250"/>
            <a:ext cx="9144000" cy="419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76250"/>
            <a:ext cx="9144000" cy="85725"/>
          </a:xfrm>
          <a:prstGeom prst="rect">
            <a:avLst/>
          </a:prstGeom>
          <a:solidFill>
            <a:srgbClr val="BAC8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581525"/>
            <a:ext cx="9144000" cy="85725"/>
          </a:xfrm>
          <a:prstGeom prst="rect">
            <a:avLst/>
          </a:prstGeom>
          <a:solidFill>
            <a:srgbClr val="BAC8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247650" y="238125"/>
            <a:ext cx="8648700" cy="4667250"/>
          </a:xfrm>
          <a:prstGeom prst="roundRect">
            <a:avLst>
              <a:gd name="adj" fmla="val 6071"/>
            </a:avLst>
          </a:prstGeom>
          <a:solidFill>
            <a:schemeClr val="bg1"/>
          </a:solidFill>
          <a:ln w="38100">
            <a:solidFill>
              <a:srgbClr val="BAC89B"/>
            </a:solidFill>
            <a:prstDash val="lgDash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9A22566-E9AF-4099-88AC-4BD441153A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wmf"/><Relationship Id="rId8" Type="http://schemas.openxmlformats.org/officeDocument/2006/relationships/oleObject" Target="../embeddings/oleObject9.bin"/><Relationship Id="rId7" Type="http://schemas.openxmlformats.org/officeDocument/2006/relationships/oleObject" Target="../embeddings/oleObject8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3" Type="http://schemas.openxmlformats.org/officeDocument/2006/relationships/oleObject" Target="../embeddings/oleObject5.bin"/><Relationship Id="rId2" Type="http://schemas.openxmlformats.org/officeDocument/2006/relationships/image" Target="../media/image22.wmf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3.xml"/><Relationship Id="rId1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7.wmf"/><Relationship Id="rId1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31.wmf"/><Relationship Id="rId1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4.bin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15.bin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wmf"/><Relationship Id="rId1" Type="http://schemas.openxmlformats.org/officeDocument/2006/relationships/oleObject" Target="../embeddings/oleObject16.bin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3" Type="http://schemas.openxmlformats.org/officeDocument/2006/relationships/image" Target="../media/image20.wmf"/><Relationship Id="rId2" Type="http://schemas.openxmlformats.org/officeDocument/2006/relationships/oleObject" Target="../embeddings/oleObject17.bin"/><Relationship Id="rId1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0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wmf"/><Relationship Id="rId2" Type="http://schemas.openxmlformats.org/officeDocument/2006/relationships/oleObject" Target="../embeddings/oleObject18.bin"/><Relationship Id="rId1" Type="http://schemas.openxmlformats.org/officeDocument/2006/relationships/image" Target="../media/image35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wmf"/><Relationship Id="rId1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254907" y="1463794"/>
            <a:ext cx="8634186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       工地上有一堆沙子，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其形状近似于一个圆锥（如下图）。这堆沙子的体积大约是多少？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219" name="Picture 6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066" y="2452371"/>
            <a:ext cx="2640292" cy="1543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3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9224" name="图片 2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新课导入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050486" y="3828551"/>
            <a:ext cx="4650922" cy="527378"/>
          </a:xfrm>
          <a:prstGeom prst="wedgeRoundRectCallout">
            <a:avLst>
              <a:gd name="adj1" fmla="val -56779"/>
              <a:gd name="adj2" fmla="val -2859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求这堆沙子的体积就是求什么？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19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99" y="337026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004765" y="3667130"/>
            <a:ext cx="4330721" cy="1082371"/>
          </a:xfrm>
          <a:prstGeom prst="wedgeRoundRectCallout">
            <a:avLst>
              <a:gd name="adj1" fmla="val -58136"/>
              <a:gd name="adj2" fmla="val -2409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你有没有办法求出这个圆锥形沙堆的体积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422525" y="2619375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543300" y="2654300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2349500" y="1795463"/>
            <a:ext cx="60610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圆锥的体积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423" y="1235075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标题 5"/>
          <p:cNvSpPr txBox="1">
            <a:spLocks noChangeArrowheads="1"/>
          </p:cNvSpPr>
          <p:nvPr/>
        </p:nvSpPr>
        <p:spPr bwMode="auto">
          <a:xfrm>
            <a:off x="3576638" y="1127125"/>
            <a:ext cx="36052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</a:rPr>
              <a:t>圆锥</a:t>
            </a:r>
            <a:endParaRPr lang="zh-CN" altLang="en-US" sz="4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11272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3" name="Picture 19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686" y="155346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605588" y="1059267"/>
            <a:ext cx="4944675" cy="1170321"/>
          </a:xfrm>
          <a:prstGeom prst="wedgeRoundRectCallout">
            <a:avLst>
              <a:gd name="adj1" fmla="val -57343"/>
              <a:gd name="adj2" fmla="val 3729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你觉得圆锥的体积可能与哪种图形的体积有关？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35" descr="6B10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617" y="2510812"/>
            <a:ext cx="131762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 descr="6B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760" y="2331425"/>
            <a:ext cx="765175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41" y="638142"/>
            <a:ext cx="739843" cy="71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1111284" y="684834"/>
            <a:ext cx="679174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+mj-lt"/>
                <a:ea typeface="黑体" panose="02010609060101010101" pitchFamily="49" charset="-122"/>
              </a:rPr>
              <a:t>下面通过实验，探究一下圆锥和圆柱体积之间的关系。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TextBox 26"/>
          <p:cNvSpPr txBox="1"/>
          <p:nvPr/>
        </p:nvSpPr>
        <p:spPr>
          <a:xfrm>
            <a:off x="923381" y="1808487"/>
            <a:ext cx="8769350" cy="5598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1</a:t>
            </a:r>
            <a:r>
              <a:rPr lang="zh-CN" altLang="en-US" sz="2800" b="1">
                <a:latin typeface="+mj-lt"/>
                <a:ea typeface="+mj-ea"/>
              </a:rPr>
              <a:t>）各组准备好等底、等高的圆柱和圆锥形容器。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46"/>
          <a:stretch>
            <a:fillRect/>
          </a:stretch>
        </p:blipFill>
        <p:spPr bwMode="auto">
          <a:xfrm>
            <a:off x="1770104" y="2542863"/>
            <a:ext cx="1071271" cy="186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8" t="61058" r="68256" b="23677"/>
          <a:stretch>
            <a:fillRect/>
          </a:stretch>
        </p:blipFill>
        <p:spPr bwMode="auto">
          <a:xfrm>
            <a:off x="3083648" y="3582610"/>
            <a:ext cx="600082" cy="28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2"/>
          <a:stretch>
            <a:fillRect/>
          </a:stretch>
        </p:blipFill>
        <p:spPr bwMode="auto">
          <a:xfrm>
            <a:off x="3926003" y="2542863"/>
            <a:ext cx="4232264" cy="186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2275" y="2408514"/>
            <a:ext cx="3868971" cy="2146614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352758" y="613052"/>
            <a:ext cx="741203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）用倒沙子或水的方法试一试。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352758" y="1942833"/>
            <a:ext cx="2329517" cy="1453451"/>
          </a:xfrm>
          <a:prstGeom prst="wedgeRoundRectCallout">
            <a:avLst>
              <a:gd name="adj1" fmla="val 61715"/>
              <a:gd name="adj2" fmla="val 3699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我把圆柱装满沙子，再往圆锥里倒。</a:t>
            </a:r>
            <a:endParaRPr lang="en-US" altLang="zh-CN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3281312" y="1136272"/>
            <a:ext cx="4321635" cy="1063279"/>
          </a:xfrm>
          <a:prstGeom prst="wedgeRoundRectCallout">
            <a:avLst>
              <a:gd name="adj1" fmla="val -32964"/>
              <a:gd name="adj2" fmla="val 812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圆锥装满后，我把沙子倒进盒子里，正好倒了三次。</a:t>
            </a:r>
            <a:endParaRPr lang="en-US" altLang="zh-CN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6291177" y="2426148"/>
            <a:ext cx="2491717" cy="521673"/>
          </a:xfrm>
          <a:prstGeom prst="wedgeRoundRectCallout">
            <a:avLst>
              <a:gd name="adj1" fmla="val -59928"/>
              <a:gd name="adj2" fmla="val 363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三次正好倒满。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4347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4348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4349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39" name="组合 9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14345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6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 flipH="1">
            <a:off x="536575" y="2806700"/>
            <a:ext cx="76454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71488" y="4371975"/>
            <a:ext cx="777398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Line 3"/>
          <p:cNvSpPr>
            <a:spLocks noChangeShapeType="1"/>
          </p:cNvSpPr>
          <p:nvPr/>
        </p:nvSpPr>
        <p:spPr bwMode="auto">
          <a:xfrm flipH="1">
            <a:off x="6091238" y="2806700"/>
            <a:ext cx="12700" cy="15652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3"/>
          <p:cNvSpPr>
            <a:spLocks noChangeShapeType="1"/>
          </p:cNvSpPr>
          <p:nvPr/>
        </p:nvSpPr>
        <p:spPr bwMode="auto">
          <a:xfrm>
            <a:off x="2809875" y="2806700"/>
            <a:ext cx="7938" cy="15684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3919538" y="1328738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等高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5367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5368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5369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0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15365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6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2305050" y="103505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等底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46914E-6 L -0.35938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69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4"/>
          <p:cNvGrpSpPr/>
          <p:nvPr/>
        </p:nvGrpSpPr>
        <p:grpSpPr bwMode="auto">
          <a:xfrm flipH="1">
            <a:off x="6672796" y="1968920"/>
            <a:ext cx="1789112" cy="838200"/>
            <a:chOff x="2208" y="1872"/>
            <a:chExt cx="1200" cy="528"/>
          </a:xfrm>
          <a:solidFill>
            <a:srgbClr val="92D050"/>
          </a:solidFill>
        </p:grpSpPr>
        <p:grpSp>
          <p:nvGrpSpPr>
            <p:cNvPr id="11" name="Group 15"/>
            <p:cNvGrpSpPr/>
            <p:nvPr/>
          </p:nvGrpSpPr>
          <p:grpSpPr bwMode="auto">
            <a:xfrm>
              <a:off x="2208" y="1872"/>
              <a:ext cx="912" cy="528"/>
              <a:chOff x="1824" y="1392"/>
              <a:chExt cx="2112" cy="1056"/>
            </a:xfrm>
            <a:grpFill/>
          </p:grpSpPr>
          <p:sp>
            <p:nvSpPr>
              <p:cNvPr id="14" name="Oval 16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5" name="Oval 17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6" name="Rectangle 18"/>
              <p:cNvSpPr>
                <a:spLocks noChangeArrowheads="1"/>
              </p:cNvSpPr>
              <p:nvPr/>
            </p:nvSpPr>
            <p:spPr bwMode="auto">
              <a:xfrm>
                <a:off x="1824" y="2112"/>
                <a:ext cx="1440" cy="4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7" name="Rectangle 19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8" name="Rectangle 20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9" name="Freeform 21"/>
              <p:cNvSpPr/>
              <p:nvPr/>
            </p:nvSpPr>
            <p:spPr bwMode="auto">
              <a:xfrm>
                <a:off x="3216" y="1632"/>
                <a:ext cx="720" cy="576"/>
              </a:xfrm>
              <a:custGeom>
                <a:avLst/>
                <a:gdLst>
                  <a:gd name="T0" fmla="*/ 0 w 960"/>
                  <a:gd name="T1" fmla="*/ 450 h 624"/>
                  <a:gd name="T2" fmla="*/ 0 w 960"/>
                  <a:gd name="T3" fmla="*/ 0 h 624"/>
                  <a:gd name="T4" fmla="*/ 270 w 960"/>
                  <a:gd name="T5" fmla="*/ 0 h 624"/>
                  <a:gd name="T6" fmla="*/ 324 w 960"/>
                  <a:gd name="T7" fmla="*/ 246 h 624"/>
                  <a:gd name="T8" fmla="*/ 540 w 960"/>
                  <a:gd name="T9" fmla="*/ 246 h 624"/>
                  <a:gd name="T10" fmla="*/ 540 w 960"/>
                  <a:gd name="T11" fmla="*/ 532 h 624"/>
                  <a:gd name="T12" fmla="*/ 135 w 960"/>
                  <a:gd name="T13" fmla="*/ 532 h 624"/>
                  <a:gd name="T14" fmla="*/ 108 w 960"/>
                  <a:gd name="T15" fmla="*/ 450 h 624"/>
                  <a:gd name="T16" fmla="*/ 0 w 960"/>
                  <a:gd name="T17" fmla="*/ 450 h 6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60" h="624">
                    <a:moveTo>
                      <a:pt x="0" y="528"/>
                    </a:moveTo>
                    <a:lnTo>
                      <a:pt x="0" y="0"/>
                    </a:lnTo>
                    <a:lnTo>
                      <a:pt x="480" y="0"/>
                    </a:lnTo>
                    <a:lnTo>
                      <a:pt x="576" y="288"/>
                    </a:lnTo>
                    <a:lnTo>
                      <a:pt x="960" y="288"/>
                    </a:lnTo>
                    <a:lnTo>
                      <a:pt x="960" y="624"/>
                    </a:lnTo>
                    <a:lnTo>
                      <a:pt x="240" y="624"/>
                    </a:lnTo>
                    <a:lnTo>
                      <a:pt x="192" y="528"/>
                    </a:lnTo>
                    <a:lnTo>
                      <a:pt x="0" y="528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264" y="1680"/>
                <a:ext cx="320" cy="224"/>
              </a:xfrm>
              <a:custGeom>
                <a:avLst/>
                <a:gdLst>
                  <a:gd name="T0" fmla="*/ 0 w 320"/>
                  <a:gd name="T1" fmla="*/ 32 h 224"/>
                  <a:gd name="T2" fmla="*/ 192 w 320"/>
                  <a:gd name="T3" fmla="*/ 32 h 224"/>
                  <a:gd name="T4" fmla="*/ 288 w 320"/>
                  <a:gd name="T5" fmla="*/ 224 h 224"/>
                  <a:gd name="T6" fmla="*/ 0 w 320"/>
                  <a:gd name="T7" fmla="*/ 224 h 224"/>
                  <a:gd name="T8" fmla="*/ 0 w 320"/>
                  <a:gd name="T9" fmla="*/ 32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0" h="224">
                    <a:moveTo>
                      <a:pt x="0" y="32"/>
                    </a:moveTo>
                    <a:cubicBezTo>
                      <a:pt x="72" y="16"/>
                      <a:pt x="144" y="0"/>
                      <a:pt x="192" y="32"/>
                    </a:cubicBezTo>
                    <a:cubicBezTo>
                      <a:pt x="240" y="64"/>
                      <a:pt x="320" y="192"/>
                      <a:pt x="288" y="224"/>
                    </a:cubicBezTo>
                    <a:lnTo>
                      <a:pt x="0" y="224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1" name="Freeform 23"/>
              <p:cNvSpPr/>
              <p:nvPr/>
            </p:nvSpPr>
            <p:spPr bwMode="auto">
              <a:xfrm>
                <a:off x="1920" y="1632"/>
                <a:ext cx="1200" cy="384"/>
              </a:xfrm>
              <a:custGeom>
                <a:avLst/>
                <a:gdLst>
                  <a:gd name="T0" fmla="*/ 0 w 1200"/>
                  <a:gd name="T1" fmla="*/ 384 h 384"/>
                  <a:gd name="T2" fmla="*/ 1152 w 1200"/>
                  <a:gd name="T3" fmla="*/ 384 h 384"/>
                  <a:gd name="T4" fmla="*/ 1200 w 1200"/>
                  <a:gd name="T5" fmla="*/ 336 h 384"/>
                  <a:gd name="T6" fmla="*/ 1200 w 1200"/>
                  <a:gd name="T7" fmla="*/ 48 h 384"/>
                  <a:gd name="T8" fmla="*/ 1152 w 1200"/>
                  <a:gd name="T9" fmla="*/ 0 h 384"/>
                  <a:gd name="T10" fmla="*/ 1056 w 1200"/>
                  <a:gd name="T11" fmla="*/ 0 h 384"/>
                  <a:gd name="T12" fmla="*/ 48 w 1200"/>
                  <a:gd name="T13" fmla="*/ 0 h 384"/>
                  <a:gd name="T14" fmla="*/ 0 w 1200"/>
                  <a:gd name="T15" fmla="*/ 48 h 384"/>
                  <a:gd name="T16" fmla="*/ 0 w 1200"/>
                  <a:gd name="T17" fmla="*/ 144 h 384"/>
                  <a:gd name="T18" fmla="*/ 0 w 1200"/>
                  <a:gd name="T19" fmla="*/ 384 h 3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00" h="384">
                    <a:moveTo>
                      <a:pt x="0" y="384"/>
                    </a:moveTo>
                    <a:lnTo>
                      <a:pt x="1152" y="384"/>
                    </a:lnTo>
                    <a:lnTo>
                      <a:pt x="1200" y="336"/>
                    </a:lnTo>
                    <a:lnTo>
                      <a:pt x="1200" y="48"/>
                    </a:lnTo>
                    <a:lnTo>
                      <a:pt x="1152" y="0"/>
                    </a:lnTo>
                    <a:lnTo>
                      <a:pt x="1056" y="0"/>
                    </a:lnTo>
                    <a:lnTo>
                      <a:pt x="48" y="0"/>
                    </a:lnTo>
                    <a:lnTo>
                      <a:pt x="0" y="48"/>
                    </a:lnTo>
                    <a:lnTo>
                      <a:pt x="0" y="144"/>
                    </a:lnTo>
                    <a:lnTo>
                      <a:pt x="0" y="384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144" cy="48"/>
              </a:xfrm>
              <a:prstGeom prst="rect">
                <a:avLst/>
              </a:prstGeom>
              <a:grpFill/>
              <a:ln w="9525">
                <a:solidFill>
                  <a:srgbClr val="3399FF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3" name="Rectangle 25"/>
              <p:cNvSpPr>
                <a:spLocks noChangeArrowheads="1"/>
              </p:cNvSpPr>
              <p:nvPr/>
            </p:nvSpPr>
            <p:spPr bwMode="auto">
              <a:xfrm>
                <a:off x="1872" y="1872"/>
                <a:ext cx="48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4" name="AutoShape 26"/>
              <p:cNvSpPr>
                <a:spLocks noChangeArrowheads="1"/>
              </p:cNvSpPr>
              <p:nvPr/>
            </p:nvSpPr>
            <p:spPr bwMode="auto">
              <a:xfrm>
                <a:off x="2832" y="1392"/>
                <a:ext cx="192" cy="192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1 h 21600"/>
                  <a:gd name="T4" fmla="*/ 0 w 21600"/>
                  <a:gd name="T5" fmla="*/ 2 h 21600"/>
                  <a:gd name="T6" fmla="*/ 2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375 w 21600"/>
                  <a:gd name="T13" fmla="*/ 2925 h 21600"/>
                  <a:gd name="T14" fmla="*/ 18225 w 21600"/>
                  <a:gd name="T15" fmla="*/ 92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grpFill/>
              <a:ln w="9525">
                <a:solidFill>
                  <a:srgbClr val="000066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12" name="Rectangle 27"/>
            <p:cNvSpPr>
              <a:spLocks noChangeArrowheads="1"/>
            </p:cNvSpPr>
            <p:nvPr/>
          </p:nvSpPr>
          <p:spPr bwMode="auto">
            <a:xfrm>
              <a:off x="2688" y="1872"/>
              <a:ext cx="576" cy="4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3" name="AutoShape 28"/>
            <p:cNvSpPr>
              <a:spLocks noChangeArrowheads="1"/>
            </p:cNvSpPr>
            <p:nvPr/>
          </p:nvSpPr>
          <p:spPr bwMode="auto">
            <a:xfrm rot="5476815">
              <a:off x="3168" y="1872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3780 h 21600"/>
                <a:gd name="T14" fmla="*/ 19440 w 21600"/>
                <a:gd name="T15" fmla="*/ 83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930" y="0"/>
                  </a:lnTo>
                  <a:lnTo>
                    <a:pt x="15930" y="3780"/>
                  </a:lnTo>
                  <a:lnTo>
                    <a:pt x="12427" y="3780"/>
                  </a:lnTo>
                  <a:cubicBezTo>
                    <a:pt x="5564" y="3780"/>
                    <a:pt x="0" y="7531"/>
                    <a:pt x="0" y="12158"/>
                  </a:cubicBezTo>
                  <a:lnTo>
                    <a:pt x="0" y="21600"/>
                  </a:lnTo>
                  <a:lnTo>
                    <a:pt x="4700" y="21600"/>
                  </a:lnTo>
                  <a:lnTo>
                    <a:pt x="4700" y="12158"/>
                  </a:lnTo>
                  <a:cubicBezTo>
                    <a:pt x="4700" y="10070"/>
                    <a:pt x="8159" y="8378"/>
                    <a:pt x="12427" y="8378"/>
                  </a:cubicBezTo>
                  <a:lnTo>
                    <a:pt x="15930" y="8378"/>
                  </a:lnTo>
                  <a:lnTo>
                    <a:pt x="15930" y="12158"/>
                  </a:lnTo>
                  <a:lnTo>
                    <a:pt x="21600" y="60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6387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6396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6397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6398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388" name="组合 41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16394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6356350" y="2387600"/>
            <a:ext cx="495300" cy="595313"/>
            <a:chOff x="7393612" y="3040380"/>
            <a:chExt cx="496072" cy="594532"/>
          </a:xfrm>
        </p:grpSpPr>
        <p:cxnSp>
          <p:nvCxnSpPr>
            <p:cNvPr id="26" name="直接连接符 25"/>
            <p:cNvCxnSpPr/>
            <p:nvPr/>
          </p:nvCxnSpPr>
          <p:spPr>
            <a:xfrm flipH="1">
              <a:off x="7393612" y="3040380"/>
              <a:ext cx="302095" cy="54538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889684" y="3086358"/>
              <a:ext cx="0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7643238" y="3086358"/>
              <a:ext cx="141507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2FCEAC">
              <a:alpha val="50196"/>
            </a:srgbClr>
          </a:solidFill>
        </p:grpSpPr>
        <p:sp>
          <p:nvSpPr>
            <p:cNvPr id="47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8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7415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7416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7417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8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1" name="组合 37"/>
          <p:cNvGrpSpPr/>
          <p:nvPr/>
        </p:nvGrpSpPr>
        <p:grpSpPr bwMode="auto">
          <a:xfrm rot="-1426786">
            <a:off x="4241800" y="1490663"/>
            <a:ext cx="2092325" cy="1909762"/>
            <a:chOff x="2331182" y="1325336"/>
            <a:chExt cx="2093194" cy="1909890"/>
          </a:xfrm>
        </p:grpSpPr>
        <p:sp>
          <p:nvSpPr>
            <p:cNvPr id="17413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4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20173214">
            <a:off x="4247622" y="1490844"/>
            <a:ext cx="2093194" cy="1909890"/>
            <a:chOff x="2331182" y="1325336"/>
            <a:chExt cx="2093194" cy="1909890"/>
          </a:xfrm>
          <a:solidFill>
            <a:srgbClr val="2FCEAC">
              <a:alpha val="50196"/>
            </a:srgbClr>
          </a:solidFill>
        </p:grpSpPr>
        <p:sp>
          <p:nvSpPr>
            <p:cNvPr id="42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advClick="0" advTm="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8439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8440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8441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35" name="组合 14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18437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38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18" name="Group 29"/>
          <p:cNvGrpSpPr/>
          <p:nvPr/>
        </p:nvGrpSpPr>
        <p:grpSpPr bwMode="auto">
          <a:xfrm>
            <a:off x="2482829" y="1380808"/>
            <a:ext cx="2481784" cy="2990302"/>
            <a:chOff x="3666" y="696"/>
            <a:chExt cx="3053" cy="3123"/>
          </a:xfrm>
          <a:solidFill>
            <a:srgbClr val="2FCEAC">
              <a:alpha val="50196"/>
            </a:srgbClr>
          </a:solidFill>
        </p:grpSpPr>
        <p:sp>
          <p:nvSpPr>
            <p:cNvPr id="19" name="Freeform 23"/>
            <p:cNvSpPr/>
            <p:nvPr/>
          </p:nvSpPr>
          <p:spPr bwMode="auto">
            <a:xfrm>
              <a:off x="3666" y="696"/>
              <a:ext cx="3053" cy="3123"/>
            </a:xfrm>
            <a:custGeom>
              <a:avLst/>
              <a:gdLst>
                <a:gd name="T0" fmla="*/ 441 w 3053"/>
                <a:gd name="T1" fmla="*/ 2275 h 3123"/>
                <a:gd name="T2" fmla="*/ 192 w 3053"/>
                <a:gd name="T3" fmla="*/ 2643 h 3123"/>
                <a:gd name="T4" fmla="*/ 0 w 3053"/>
                <a:gd name="T5" fmla="*/ 2870 h 3123"/>
                <a:gd name="T6" fmla="*/ 173 w 3053"/>
                <a:gd name="T7" fmla="*/ 2806 h 3123"/>
                <a:gd name="T8" fmla="*/ 58 w 3053"/>
                <a:gd name="T9" fmla="*/ 2921 h 3123"/>
                <a:gd name="T10" fmla="*/ 240 w 3053"/>
                <a:gd name="T11" fmla="*/ 3123 h 3123"/>
                <a:gd name="T12" fmla="*/ 413 w 3053"/>
                <a:gd name="T13" fmla="*/ 3085 h 3123"/>
                <a:gd name="T14" fmla="*/ 509 w 3053"/>
                <a:gd name="T15" fmla="*/ 2950 h 3123"/>
                <a:gd name="T16" fmla="*/ 442 w 3053"/>
                <a:gd name="T17" fmla="*/ 2777 h 3123"/>
                <a:gd name="T18" fmla="*/ 567 w 3053"/>
                <a:gd name="T19" fmla="*/ 2854 h 3123"/>
                <a:gd name="T20" fmla="*/ 739 w 3053"/>
                <a:gd name="T21" fmla="*/ 2854 h 3123"/>
                <a:gd name="T22" fmla="*/ 768 w 3053"/>
                <a:gd name="T23" fmla="*/ 2691 h 3123"/>
                <a:gd name="T24" fmla="*/ 682 w 3053"/>
                <a:gd name="T25" fmla="*/ 2528 h 3123"/>
                <a:gd name="T26" fmla="*/ 1661 w 3053"/>
                <a:gd name="T27" fmla="*/ 1443 h 3123"/>
                <a:gd name="T28" fmla="*/ 1805 w 3053"/>
                <a:gd name="T29" fmla="*/ 1443 h 3123"/>
                <a:gd name="T30" fmla="*/ 3053 w 3053"/>
                <a:gd name="T31" fmla="*/ 387 h 3123"/>
                <a:gd name="T32" fmla="*/ 2381 w 3053"/>
                <a:gd name="T33" fmla="*/ 51 h 3123"/>
                <a:gd name="T34" fmla="*/ 2250 w 3053"/>
                <a:gd name="T35" fmla="*/ 6 h 3123"/>
                <a:gd name="T36" fmla="*/ 2160 w 3053"/>
                <a:gd name="T37" fmla="*/ 0 h 3123"/>
                <a:gd name="T38" fmla="*/ 2051 w 3053"/>
                <a:gd name="T39" fmla="*/ 19 h 3123"/>
                <a:gd name="T40" fmla="*/ 1917 w 3053"/>
                <a:gd name="T41" fmla="*/ 57 h 3123"/>
                <a:gd name="T42" fmla="*/ 1738 w 3053"/>
                <a:gd name="T43" fmla="*/ 121 h 3123"/>
                <a:gd name="T44" fmla="*/ 1527 w 3053"/>
                <a:gd name="T45" fmla="*/ 233 h 3123"/>
                <a:gd name="T46" fmla="*/ 1335 w 3053"/>
                <a:gd name="T47" fmla="*/ 358 h 3123"/>
                <a:gd name="T48" fmla="*/ 1152 w 3053"/>
                <a:gd name="T49" fmla="*/ 569 h 3123"/>
                <a:gd name="T50" fmla="*/ 1027 w 3053"/>
                <a:gd name="T51" fmla="*/ 761 h 3123"/>
                <a:gd name="T52" fmla="*/ 960 w 3053"/>
                <a:gd name="T53" fmla="*/ 953 h 3123"/>
                <a:gd name="T54" fmla="*/ 864 w 3053"/>
                <a:gd name="T55" fmla="*/ 1174 h 3123"/>
                <a:gd name="T56" fmla="*/ 739 w 3053"/>
                <a:gd name="T57" fmla="*/ 1501 h 3123"/>
                <a:gd name="T58" fmla="*/ 614 w 3053"/>
                <a:gd name="T59" fmla="*/ 1757 h 3123"/>
                <a:gd name="T60" fmla="*/ 653 w 3053"/>
                <a:gd name="T61" fmla="*/ 1834 h 3123"/>
                <a:gd name="T62" fmla="*/ 547 w 3053"/>
                <a:gd name="T63" fmla="*/ 2074 h 3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connsiteX0" fmla="*/ 1444 w 10000"/>
                <a:gd name="connsiteY0" fmla="*/ 7285 h 10000"/>
                <a:gd name="connsiteX1" fmla="*/ 629 w 10000"/>
                <a:gd name="connsiteY1" fmla="*/ 8463 h 10000"/>
                <a:gd name="connsiteX2" fmla="*/ 0 w 10000"/>
                <a:gd name="connsiteY2" fmla="*/ 9190 h 10000"/>
                <a:gd name="connsiteX3" fmla="*/ 567 w 10000"/>
                <a:gd name="connsiteY3" fmla="*/ 8985 h 10000"/>
                <a:gd name="connsiteX4" fmla="*/ 190 w 10000"/>
                <a:gd name="connsiteY4" fmla="*/ 9353 h 10000"/>
                <a:gd name="connsiteX5" fmla="*/ 786 w 10000"/>
                <a:gd name="connsiteY5" fmla="*/ 10000 h 10000"/>
                <a:gd name="connsiteX6" fmla="*/ 1353 w 10000"/>
                <a:gd name="connsiteY6" fmla="*/ 9878 h 10000"/>
                <a:gd name="connsiteX7" fmla="*/ 1667 w 10000"/>
                <a:gd name="connsiteY7" fmla="*/ 9446 h 10000"/>
                <a:gd name="connsiteX8" fmla="*/ 1448 w 10000"/>
                <a:gd name="connsiteY8" fmla="*/ 8892 h 10000"/>
                <a:gd name="connsiteX9" fmla="*/ 1857 w 10000"/>
                <a:gd name="connsiteY9" fmla="*/ 9139 h 10000"/>
                <a:gd name="connsiteX10" fmla="*/ 2421 w 10000"/>
                <a:gd name="connsiteY10" fmla="*/ 9139 h 10000"/>
                <a:gd name="connsiteX11" fmla="*/ 2516 w 10000"/>
                <a:gd name="connsiteY11" fmla="*/ 8617 h 10000"/>
                <a:gd name="connsiteX12" fmla="*/ 2234 w 10000"/>
                <a:gd name="connsiteY12" fmla="*/ 8095 h 10000"/>
                <a:gd name="connsiteX13" fmla="*/ 5441 w 10000"/>
                <a:gd name="connsiteY13" fmla="*/ 4621 h 10000"/>
                <a:gd name="connsiteX14" fmla="*/ 5636 w 10000"/>
                <a:gd name="connsiteY14" fmla="*/ 4392 h 10000"/>
                <a:gd name="connsiteX15" fmla="*/ 10000 w 10000"/>
                <a:gd name="connsiteY15" fmla="*/ 1239 h 10000"/>
                <a:gd name="connsiteX16" fmla="*/ 7799 w 10000"/>
                <a:gd name="connsiteY16" fmla="*/ 163 h 10000"/>
                <a:gd name="connsiteX17" fmla="*/ 7370 w 10000"/>
                <a:gd name="connsiteY17" fmla="*/ 19 h 10000"/>
                <a:gd name="connsiteX18" fmla="*/ 7075 w 10000"/>
                <a:gd name="connsiteY18" fmla="*/ 0 h 10000"/>
                <a:gd name="connsiteX19" fmla="*/ 6718 w 10000"/>
                <a:gd name="connsiteY19" fmla="*/ 61 h 10000"/>
                <a:gd name="connsiteX20" fmla="*/ 6279 w 10000"/>
                <a:gd name="connsiteY20" fmla="*/ 183 h 10000"/>
                <a:gd name="connsiteX21" fmla="*/ 5693 w 10000"/>
                <a:gd name="connsiteY21" fmla="*/ 387 h 10000"/>
                <a:gd name="connsiteX22" fmla="*/ 5002 w 10000"/>
                <a:gd name="connsiteY22" fmla="*/ 746 h 10000"/>
                <a:gd name="connsiteX23" fmla="*/ 4373 w 10000"/>
                <a:gd name="connsiteY23" fmla="*/ 1146 h 10000"/>
                <a:gd name="connsiteX24" fmla="*/ 3773 w 10000"/>
                <a:gd name="connsiteY24" fmla="*/ 1822 h 10000"/>
                <a:gd name="connsiteX25" fmla="*/ 3364 w 10000"/>
                <a:gd name="connsiteY25" fmla="*/ 2437 h 10000"/>
                <a:gd name="connsiteX26" fmla="*/ 3144 w 10000"/>
                <a:gd name="connsiteY26" fmla="*/ 3052 h 10000"/>
                <a:gd name="connsiteX27" fmla="*/ 2830 w 10000"/>
                <a:gd name="connsiteY27" fmla="*/ 3759 h 10000"/>
                <a:gd name="connsiteX28" fmla="*/ 2421 w 10000"/>
                <a:gd name="connsiteY28" fmla="*/ 4806 h 10000"/>
                <a:gd name="connsiteX29" fmla="*/ 2011 w 10000"/>
                <a:gd name="connsiteY29" fmla="*/ 5626 h 10000"/>
                <a:gd name="connsiteX30" fmla="*/ 2139 w 10000"/>
                <a:gd name="connsiteY30" fmla="*/ 5873 h 10000"/>
                <a:gd name="connsiteX31" fmla="*/ 1792 w 10000"/>
                <a:gd name="connsiteY31" fmla="*/ 6641 h 10000"/>
                <a:gd name="connsiteX0-1" fmla="*/ 1444 w 10000"/>
                <a:gd name="connsiteY0-2" fmla="*/ 7285 h 10000"/>
                <a:gd name="connsiteX1-3" fmla="*/ 629 w 10000"/>
                <a:gd name="connsiteY1-4" fmla="*/ 8463 h 10000"/>
                <a:gd name="connsiteX2-5" fmla="*/ 0 w 10000"/>
                <a:gd name="connsiteY2-6" fmla="*/ 9190 h 10000"/>
                <a:gd name="connsiteX3-7" fmla="*/ 567 w 10000"/>
                <a:gd name="connsiteY3-8" fmla="*/ 8985 h 10000"/>
                <a:gd name="connsiteX4-9" fmla="*/ 190 w 10000"/>
                <a:gd name="connsiteY4-10" fmla="*/ 9353 h 10000"/>
                <a:gd name="connsiteX5-11" fmla="*/ 786 w 10000"/>
                <a:gd name="connsiteY5-12" fmla="*/ 10000 h 10000"/>
                <a:gd name="connsiteX6-13" fmla="*/ 1353 w 10000"/>
                <a:gd name="connsiteY6-14" fmla="*/ 9878 h 10000"/>
                <a:gd name="connsiteX7-15" fmla="*/ 1667 w 10000"/>
                <a:gd name="connsiteY7-16" fmla="*/ 9446 h 10000"/>
                <a:gd name="connsiteX8-17" fmla="*/ 1448 w 10000"/>
                <a:gd name="connsiteY8-18" fmla="*/ 8892 h 10000"/>
                <a:gd name="connsiteX9-19" fmla="*/ 1857 w 10000"/>
                <a:gd name="connsiteY9-20" fmla="*/ 9139 h 10000"/>
                <a:gd name="connsiteX10-21" fmla="*/ 2421 w 10000"/>
                <a:gd name="connsiteY10-22" fmla="*/ 9139 h 10000"/>
                <a:gd name="connsiteX11-23" fmla="*/ 2516 w 10000"/>
                <a:gd name="connsiteY11-24" fmla="*/ 8617 h 10000"/>
                <a:gd name="connsiteX12-25" fmla="*/ 2234 w 10000"/>
                <a:gd name="connsiteY12-26" fmla="*/ 8095 h 10000"/>
                <a:gd name="connsiteX13-27" fmla="*/ 5257 w 10000"/>
                <a:gd name="connsiteY13-28" fmla="*/ 4443 h 10000"/>
                <a:gd name="connsiteX14-29" fmla="*/ 5636 w 10000"/>
                <a:gd name="connsiteY14-30" fmla="*/ 4392 h 10000"/>
                <a:gd name="connsiteX15-31" fmla="*/ 10000 w 10000"/>
                <a:gd name="connsiteY15-32" fmla="*/ 1239 h 10000"/>
                <a:gd name="connsiteX16-33" fmla="*/ 7799 w 10000"/>
                <a:gd name="connsiteY16-34" fmla="*/ 163 h 10000"/>
                <a:gd name="connsiteX17-35" fmla="*/ 7370 w 10000"/>
                <a:gd name="connsiteY17-36" fmla="*/ 19 h 10000"/>
                <a:gd name="connsiteX18-37" fmla="*/ 7075 w 10000"/>
                <a:gd name="connsiteY18-38" fmla="*/ 0 h 10000"/>
                <a:gd name="connsiteX19-39" fmla="*/ 6718 w 10000"/>
                <a:gd name="connsiteY19-40" fmla="*/ 61 h 10000"/>
                <a:gd name="connsiteX20-41" fmla="*/ 6279 w 10000"/>
                <a:gd name="connsiteY20-42" fmla="*/ 183 h 10000"/>
                <a:gd name="connsiteX21-43" fmla="*/ 5693 w 10000"/>
                <a:gd name="connsiteY21-44" fmla="*/ 387 h 10000"/>
                <a:gd name="connsiteX22-45" fmla="*/ 5002 w 10000"/>
                <a:gd name="connsiteY22-46" fmla="*/ 746 h 10000"/>
                <a:gd name="connsiteX23-47" fmla="*/ 4373 w 10000"/>
                <a:gd name="connsiteY23-48" fmla="*/ 1146 h 10000"/>
                <a:gd name="connsiteX24-49" fmla="*/ 3773 w 10000"/>
                <a:gd name="connsiteY24-50" fmla="*/ 1822 h 10000"/>
                <a:gd name="connsiteX25-51" fmla="*/ 3364 w 10000"/>
                <a:gd name="connsiteY25-52" fmla="*/ 2437 h 10000"/>
                <a:gd name="connsiteX26-53" fmla="*/ 3144 w 10000"/>
                <a:gd name="connsiteY26-54" fmla="*/ 3052 h 10000"/>
                <a:gd name="connsiteX27-55" fmla="*/ 2830 w 10000"/>
                <a:gd name="connsiteY27-56" fmla="*/ 3759 h 10000"/>
                <a:gd name="connsiteX28-57" fmla="*/ 2421 w 10000"/>
                <a:gd name="connsiteY28-58" fmla="*/ 4806 h 10000"/>
                <a:gd name="connsiteX29-59" fmla="*/ 2011 w 10000"/>
                <a:gd name="connsiteY29-60" fmla="*/ 5626 h 10000"/>
                <a:gd name="connsiteX30-61" fmla="*/ 2139 w 10000"/>
                <a:gd name="connsiteY30-62" fmla="*/ 5873 h 10000"/>
                <a:gd name="connsiteX31-63" fmla="*/ 1792 w 10000"/>
                <a:gd name="connsiteY31-64" fmla="*/ 6641 h 10000"/>
                <a:gd name="connsiteX0-65" fmla="*/ 1444 w 10000"/>
                <a:gd name="connsiteY0-66" fmla="*/ 7285 h 10000"/>
                <a:gd name="connsiteX1-67" fmla="*/ 629 w 10000"/>
                <a:gd name="connsiteY1-68" fmla="*/ 8463 h 10000"/>
                <a:gd name="connsiteX2-69" fmla="*/ 0 w 10000"/>
                <a:gd name="connsiteY2-70" fmla="*/ 9190 h 10000"/>
                <a:gd name="connsiteX3-71" fmla="*/ 567 w 10000"/>
                <a:gd name="connsiteY3-72" fmla="*/ 8985 h 10000"/>
                <a:gd name="connsiteX4-73" fmla="*/ 190 w 10000"/>
                <a:gd name="connsiteY4-74" fmla="*/ 9353 h 10000"/>
                <a:gd name="connsiteX5-75" fmla="*/ 786 w 10000"/>
                <a:gd name="connsiteY5-76" fmla="*/ 10000 h 10000"/>
                <a:gd name="connsiteX6-77" fmla="*/ 1353 w 10000"/>
                <a:gd name="connsiteY6-78" fmla="*/ 9878 h 10000"/>
                <a:gd name="connsiteX7-79" fmla="*/ 1667 w 10000"/>
                <a:gd name="connsiteY7-80" fmla="*/ 9446 h 10000"/>
                <a:gd name="connsiteX8-81" fmla="*/ 1448 w 10000"/>
                <a:gd name="connsiteY8-82" fmla="*/ 8892 h 10000"/>
                <a:gd name="connsiteX9-83" fmla="*/ 1857 w 10000"/>
                <a:gd name="connsiteY9-84" fmla="*/ 9139 h 10000"/>
                <a:gd name="connsiteX10-85" fmla="*/ 2421 w 10000"/>
                <a:gd name="connsiteY10-86" fmla="*/ 9139 h 10000"/>
                <a:gd name="connsiteX11-87" fmla="*/ 2516 w 10000"/>
                <a:gd name="connsiteY11-88" fmla="*/ 8617 h 10000"/>
                <a:gd name="connsiteX12-89" fmla="*/ 2234 w 10000"/>
                <a:gd name="connsiteY12-90" fmla="*/ 8095 h 10000"/>
                <a:gd name="connsiteX13-91" fmla="*/ 5257 w 10000"/>
                <a:gd name="connsiteY13-92" fmla="*/ 4443 h 10000"/>
                <a:gd name="connsiteX14-93" fmla="*/ 5513 w 10000"/>
                <a:gd name="connsiteY14-94" fmla="*/ 4265 h 10000"/>
                <a:gd name="connsiteX15-95" fmla="*/ 10000 w 10000"/>
                <a:gd name="connsiteY15-96" fmla="*/ 1239 h 10000"/>
                <a:gd name="connsiteX16-97" fmla="*/ 7799 w 10000"/>
                <a:gd name="connsiteY16-98" fmla="*/ 163 h 10000"/>
                <a:gd name="connsiteX17-99" fmla="*/ 7370 w 10000"/>
                <a:gd name="connsiteY17-100" fmla="*/ 19 h 10000"/>
                <a:gd name="connsiteX18-101" fmla="*/ 7075 w 10000"/>
                <a:gd name="connsiteY18-102" fmla="*/ 0 h 10000"/>
                <a:gd name="connsiteX19-103" fmla="*/ 6718 w 10000"/>
                <a:gd name="connsiteY19-104" fmla="*/ 61 h 10000"/>
                <a:gd name="connsiteX20-105" fmla="*/ 6279 w 10000"/>
                <a:gd name="connsiteY20-106" fmla="*/ 183 h 10000"/>
                <a:gd name="connsiteX21-107" fmla="*/ 5693 w 10000"/>
                <a:gd name="connsiteY21-108" fmla="*/ 387 h 10000"/>
                <a:gd name="connsiteX22-109" fmla="*/ 5002 w 10000"/>
                <a:gd name="connsiteY22-110" fmla="*/ 746 h 10000"/>
                <a:gd name="connsiteX23-111" fmla="*/ 4373 w 10000"/>
                <a:gd name="connsiteY23-112" fmla="*/ 1146 h 10000"/>
                <a:gd name="connsiteX24-113" fmla="*/ 3773 w 10000"/>
                <a:gd name="connsiteY24-114" fmla="*/ 1822 h 10000"/>
                <a:gd name="connsiteX25-115" fmla="*/ 3364 w 10000"/>
                <a:gd name="connsiteY25-116" fmla="*/ 2437 h 10000"/>
                <a:gd name="connsiteX26-117" fmla="*/ 3144 w 10000"/>
                <a:gd name="connsiteY26-118" fmla="*/ 3052 h 10000"/>
                <a:gd name="connsiteX27-119" fmla="*/ 2830 w 10000"/>
                <a:gd name="connsiteY27-120" fmla="*/ 3759 h 10000"/>
                <a:gd name="connsiteX28-121" fmla="*/ 2421 w 10000"/>
                <a:gd name="connsiteY28-122" fmla="*/ 4806 h 10000"/>
                <a:gd name="connsiteX29-123" fmla="*/ 2011 w 10000"/>
                <a:gd name="connsiteY29-124" fmla="*/ 5626 h 10000"/>
                <a:gd name="connsiteX30-125" fmla="*/ 2139 w 10000"/>
                <a:gd name="connsiteY30-126" fmla="*/ 5873 h 10000"/>
                <a:gd name="connsiteX31-127" fmla="*/ 1792 w 10000"/>
                <a:gd name="connsiteY31-128" fmla="*/ 6641 h 10000"/>
                <a:gd name="connsiteX0-129" fmla="*/ 1444 w 10000"/>
                <a:gd name="connsiteY0-130" fmla="*/ 7285 h 10000"/>
                <a:gd name="connsiteX1-131" fmla="*/ 629 w 10000"/>
                <a:gd name="connsiteY1-132" fmla="*/ 8463 h 10000"/>
                <a:gd name="connsiteX2-133" fmla="*/ 0 w 10000"/>
                <a:gd name="connsiteY2-134" fmla="*/ 9190 h 10000"/>
                <a:gd name="connsiteX3-135" fmla="*/ 567 w 10000"/>
                <a:gd name="connsiteY3-136" fmla="*/ 8985 h 10000"/>
                <a:gd name="connsiteX4-137" fmla="*/ 190 w 10000"/>
                <a:gd name="connsiteY4-138" fmla="*/ 9353 h 10000"/>
                <a:gd name="connsiteX5-139" fmla="*/ 786 w 10000"/>
                <a:gd name="connsiteY5-140" fmla="*/ 10000 h 10000"/>
                <a:gd name="connsiteX6-141" fmla="*/ 1353 w 10000"/>
                <a:gd name="connsiteY6-142" fmla="*/ 9878 h 10000"/>
                <a:gd name="connsiteX7-143" fmla="*/ 1667 w 10000"/>
                <a:gd name="connsiteY7-144" fmla="*/ 9446 h 10000"/>
                <a:gd name="connsiteX8-145" fmla="*/ 1448 w 10000"/>
                <a:gd name="connsiteY8-146" fmla="*/ 8892 h 10000"/>
                <a:gd name="connsiteX9-147" fmla="*/ 1857 w 10000"/>
                <a:gd name="connsiteY9-148" fmla="*/ 9139 h 10000"/>
                <a:gd name="connsiteX10-149" fmla="*/ 2421 w 10000"/>
                <a:gd name="connsiteY10-150" fmla="*/ 9139 h 10000"/>
                <a:gd name="connsiteX11-151" fmla="*/ 2516 w 10000"/>
                <a:gd name="connsiteY11-152" fmla="*/ 8617 h 10000"/>
                <a:gd name="connsiteX12-153" fmla="*/ 2234 w 10000"/>
                <a:gd name="connsiteY12-154" fmla="*/ 8095 h 10000"/>
                <a:gd name="connsiteX13-155" fmla="*/ 5257 w 10000"/>
                <a:gd name="connsiteY13-156" fmla="*/ 4443 h 10000"/>
                <a:gd name="connsiteX14-157" fmla="*/ 5329 w 10000"/>
                <a:gd name="connsiteY14-158" fmla="*/ 4265 h 10000"/>
                <a:gd name="connsiteX15-159" fmla="*/ 10000 w 10000"/>
                <a:gd name="connsiteY15-160" fmla="*/ 1239 h 10000"/>
                <a:gd name="connsiteX16-161" fmla="*/ 7799 w 10000"/>
                <a:gd name="connsiteY16-162" fmla="*/ 163 h 10000"/>
                <a:gd name="connsiteX17-163" fmla="*/ 7370 w 10000"/>
                <a:gd name="connsiteY17-164" fmla="*/ 19 h 10000"/>
                <a:gd name="connsiteX18-165" fmla="*/ 7075 w 10000"/>
                <a:gd name="connsiteY18-166" fmla="*/ 0 h 10000"/>
                <a:gd name="connsiteX19-167" fmla="*/ 6718 w 10000"/>
                <a:gd name="connsiteY19-168" fmla="*/ 61 h 10000"/>
                <a:gd name="connsiteX20-169" fmla="*/ 6279 w 10000"/>
                <a:gd name="connsiteY20-170" fmla="*/ 183 h 10000"/>
                <a:gd name="connsiteX21-171" fmla="*/ 5693 w 10000"/>
                <a:gd name="connsiteY21-172" fmla="*/ 387 h 10000"/>
                <a:gd name="connsiteX22-173" fmla="*/ 5002 w 10000"/>
                <a:gd name="connsiteY22-174" fmla="*/ 746 h 10000"/>
                <a:gd name="connsiteX23-175" fmla="*/ 4373 w 10000"/>
                <a:gd name="connsiteY23-176" fmla="*/ 1146 h 10000"/>
                <a:gd name="connsiteX24-177" fmla="*/ 3773 w 10000"/>
                <a:gd name="connsiteY24-178" fmla="*/ 1822 h 10000"/>
                <a:gd name="connsiteX25-179" fmla="*/ 3364 w 10000"/>
                <a:gd name="connsiteY25-180" fmla="*/ 2437 h 10000"/>
                <a:gd name="connsiteX26-181" fmla="*/ 3144 w 10000"/>
                <a:gd name="connsiteY26-182" fmla="*/ 3052 h 10000"/>
                <a:gd name="connsiteX27-183" fmla="*/ 2830 w 10000"/>
                <a:gd name="connsiteY27-184" fmla="*/ 3759 h 10000"/>
                <a:gd name="connsiteX28-185" fmla="*/ 2421 w 10000"/>
                <a:gd name="connsiteY28-186" fmla="*/ 4806 h 10000"/>
                <a:gd name="connsiteX29-187" fmla="*/ 2011 w 10000"/>
                <a:gd name="connsiteY29-188" fmla="*/ 5626 h 10000"/>
                <a:gd name="connsiteX30-189" fmla="*/ 2139 w 10000"/>
                <a:gd name="connsiteY30-190" fmla="*/ 5873 h 10000"/>
                <a:gd name="connsiteX31-191" fmla="*/ 1792 w 10000"/>
                <a:gd name="connsiteY31-192" fmla="*/ 6641 h 10000"/>
                <a:gd name="connsiteX0-193" fmla="*/ 1444 w 10000"/>
                <a:gd name="connsiteY0-194" fmla="*/ 7285 h 10000"/>
                <a:gd name="connsiteX1-195" fmla="*/ 629 w 10000"/>
                <a:gd name="connsiteY1-196" fmla="*/ 8463 h 10000"/>
                <a:gd name="connsiteX2-197" fmla="*/ 0 w 10000"/>
                <a:gd name="connsiteY2-198" fmla="*/ 9190 h 10000"/>
                <a:gd name="connsiteX3-199" fmla="*/ 567 w 10000"/>
                <a:gd name="connsiteY3-200" fmla="*/ 8985 h 10000"/>
                <a:gd name="connsiteX4-201" fmla="*/ 190 w 10000"/>
                <a:gd name="connsiteY4-202" fmla="*/ 9353 h 10000"/>
                <a:gd name="connsiteX5-203" fmla="*/ 786 w 10000"/>
                <a:gd name="connsiteY5-204" fmla="*/ 10000 h 10000"/>
                <a:gd name="connsiteX6-205" fmla="*/ 1353 w 10000"/>
                <a:gd name="connsiteY6-206" fmla="*/ 9878 h 10000"/>
                <a:gd name="connsiteX7-207" fmla="*/ 1667 w 10000"/>
                <a:gd name="connsiteY7-208" fmla="*/ 9446 h 10000"/>
                <a:gd name="connsiteX8-209" fmla="*/ 1448 w 10000"/>
                <a:gd name="connsiteY8-210" fmla="*/ 8892 h 10000"/>
                <a:gd name="connsiteX9-211" fmla="*/ 1857 w 10000"/>
                <a:gd name="connsiteY9-212" fmla="*/ 9139 h 10000"/>
                <a:gd name="connsiteX10-213" fmla="*/ 2421 w 10000"/>
                <a:gd name="connsiteY10-214" fmla="*/ 9139 h 10000"/>
                <a:gd name="connsiteX11-215" fmla="*/ 2516 w 10000"/>
                <a:gd name="connsiteY11-216" fmla="*/ 8617 h 10000"/>
                <a:gd name="connsiteX12-217" fmla="*/ 2234 w 10000"/>
                <a:gd name="connsiteY12-218" fmla="*/ 8095 h 10000"/>
                <a:gd name="connsiteX13-219" fmla="*/ 5257 w 10000"/>
                <a:gd name="connsiteY13-220" fmla="*/ 4443 h 10000"/>
                <a:gd name="connsiteX14-221" fmla="*/ 5483 w 10000"/>
                <a:gd name="connsiteY14-222" fmla="*/ 4290 h 10000"/>
                <a:gd name="connsiteX15-223" fmla="*/ 10000 w 10000"/>
                <a:gd name="connsiteY15-224" fmla="*/ 1239 h 10000"/>
                <a:gd name="connsiteX16-225" fmla="*/ 7799 w 10000"/>
                <a:gd name="connsiteY16-226" fmla="*/ 163 h 10000"/>
                <a:gd name="connsiteX17-227" fmla="*/ 7370 w 10000"/>
                <a:gd name="connsiteY17-228" fmla="*/ 19 h 10000"/>
                <a:gd name="connsiteX18-229" fmla="*/ 7075 w 10000"/>
                <a:gd name="connsiteY18-230" fmla="*/ 0 h 10000"/>
                <a:gd name="connsiteX19-231" fmla="*/ 6718 w 10000"/>
                <a:gd name="connsiteY19-232" fmla="*/ 61 h 10000"/>
                <a:gd name="connsiteX20-233" fmla="*/ 6279 w 10000"/>
                <a:gd name="connsiteY20-234" fmla="*/ 183 h 10000"/>
                <a:gd name="connsiteX21-235" fmla="*/ 5693 w 10000"/>
                <a:gd name="connsiteY21-236" fmla="*/ 387 h 10000"/>
                <a:gd name="connsiteX22-237" fmla="*/ 5002 w 10000"/>
                <a:gd name="connsiteY22-238" fmla="*/ 746 h 10000"/>
                <a:gd name="connsiteX23-239" fmla="*/ 4373 w 10000"/>
                <a:gd name="connsiteY23-240" fmla="*/ 1146 h 10000"/>
                <a:gd name="connsiteX24-241" fmla="*/ 3773 w 10000"/>
                <a:gd name="connsiteY24-242" fmla="*/ 1822 h 10000"/>
                <a:gd name="connsiteX25-243" fmla="*/ 3364 w 10000"/>
                <a:gd name="connsiteY25-244" fmla="*/ 2437 h 10000"/>
                <a:gd name="connsiteX26-245" fmla="*/ 3144 w 10000"/>
                <a:gd name="connsiteY26-246" fmla="*/ 3052 h 10000"/>
                <a:gd name="connsiteX27-247" fmla="*/ 2830 w 10000"/>
                <a:gd name="connsiteY27-248" fmla="*/ 3759 h 10000"/>
                <a:gd name="connsiteX28-249" fmla="*/ 2421 w 10000"/>
                <a:gd name="connsiteY28-250" fmla="*/ 4806 h 10000"/>
                <a:gd name="connsiteX29-251" fmla="*/ 2011 w 10000"/>
                <a:gd name="connsiteY29-252" fmla="*/ 5626 h 10000"/>
                <a:gd name="connsiteX30-253" fmla="*/ 2139 w 10000"/>
                <a:gd name="connsiteY30-254" fmla="*/ 5873 h 10000"/>
                <a:gd name="connsiteX31-255" fmla="*/ 1792 w 10000"/>
                <a:gd name="connsiteY31-256" fmla="*/ 6641 h 10000"/>
                <a:gd name="connsiteX0-257" fmla="*/ 1444 w 10000"/>
                <a:gd name="connsiteY0-258" fmla="*/ 7285 h 10000"/>
                <a:gd name="connsiteX1-259" fmla="*/ 629 w 10000"/>
                <a:gd name="connsiteY1-260" fmla="*/ 8463 h 10000"/>
                <a:gd name="connsiteX2-261" fmla="*/ 0 w 10000"/>
                <a:gd name="connsiteY2-262" fmla="*/ 9190 h 10000"/>
                <a:gd name="connsiteX3-263" fmla="*/ 567 w 10000"/>
                <a:gd name="connsiteY3-264" fmla="*/ 8985 h 10000"/>
                <a:gd name="connsiteX4-265" fmla="*/ 190 w 10000"/>
                <a:gd name="connsiteY4-266" fmla="*/ 9353 h 10000"/>
                <a:gd name="connsiteX5-267" fmla="*/ 786 w 10000"/>
                <a:gd name="connsiteY5-268" fmla="*/ 10000 h 10000"/>
                <a:gd name="connsiteX6-269" fmla="*/ 1353 w 10000"/>
                <a:gd name="connsiteY6-270" fmla="*/ 9878 h 10000"/>
                <a:gd name="connsiteX7-271" fmla="*/ 1667 w 10000"/>
                <a:gd name="connsiteY7-272" fmla="*/ 9446 h 10000"/>
                <a:gd name="connsiteX8-273" fmla="*/ 1448 w 10000"/>
                <a:gd name="connsiteY8-274" fmla="*/ 8892 h 10000"/>
                <a:gd name="connsiteX9-275" fmla="*/ 1857 w 10000"/>
                <a:gd name="connsiteY9-276" fmla="*/ 9139 h 10000"/>
                <a:gd name="connsiteX10-277" fmla="*/ 2421 w 10000"/>
                <a:gd name="connsiteY10-278" fmla="*/ 9139 h 10000"/>
                <a:gd name="connsiteX11-279" fmla="*/ 2516 w 10000"/>
                <a:gd name="connsiteY11-280" fmla="*/ 8617 h 10000"/>
                <a:gd name="connsiteX12-281" fmla="*/ 2234 w 10000"/>
                <a:gd name="connsiteY12-282" fmla="*/ 8095 h 10000"/>
                <a:gd name="connsiteX13-283" fmla="*/ 5165 w 10000"/>
                <a:gd name="connsiteY13-284" fmla="*/ 4418 h 10000"/>
                <a:gd name="connsiteX14-285" fmla="*/ 5483 w 10000"/>
                <a:gd name="connsiteY14-286" fmla="*/ 4290 h 10000"/>
                <a:gd name="connsiteX15-287" fmla="*/ 10000 w 10000"/>
                <a:gd name="connsiteY15-288" fmla="*/ 1239 h 10000"/>
                <a:gd name="connsiteX16-289" fmla="*/ 7799 w 10000"/>
                <a:gd name="connsiteY16-290" fmla="*/ 163 h 10000"/>
                <a:gd name="connsiteX17-291" fmla="*/ 7370 w 10000"/>
                <a:gd name="connsiteY17-292" fmla="*/ 19 h 10000"/>
                <a:gd name="connsiteX18-293" fmla="*/ 7075 w 10000"/>
                <a:gd name="connsiteY18-294" fmla="*/ 0 h 10000"/>
                <a:gd name="connsiteX19-295" fmla="*/ 6718 w 10000"/>
                <a:gd name="connsiteY19-296" fmla="*/ 61 h 10000"/>
                <a:gd name="connsiteX20-297" fmla="*/ 6279 w 10000"/>
                <a:gd name="connsiteY20-298" fmla="*/ 183 h 10000"/>
                <a:gd name="connsiteX21-299" fmla="*/ 5693 w 10000"/>
                <a:gd name="connsiteY21-300" fmla="*/ 387 h 10000"/>
                <a:gd name="connsiteX22-301" fmla="*/ 5002 w 10000"/>
                <a:gd name="connsiteY22-302" fmla="*/ 746 h 10000"/>
                <a:gd name="connsiteX23-303" fmla="*/ 4373 w 10000"/>
                <a:gd name="connsiteY23-304" fmla="*/ 1146 h 10000"/>
                <a:gd name="connsiteX24-305" fmla="*/ 3773 w 10000"/>
                <a:gd name="connsiteY24-306" fmla="*/ 1822 h 10000"/>
                <a:gd name="connsiteX25-307" fmla="*/ 3364 w 10000"/>
                <a:gd name="connsiteY25-308" fmla="*/ 2437 h 10000"/>
                <a:gd name="connsiteX26-309" fmla="*/ 3144 w 10000"/>
                <a:gd name="connsiteY26-310" fmla="*/ 3052 h 10000"/>
                <a:gd name="connsiteX27-311" fmla="*/ 2830 w 10000"/>
                <a:gd name="connsiteY27-312" fmla="*/ 3759 h 10000"/>
                <a:gd name="connsiteX28-313" fmla="*/ 2421 w 10000"/>
                <a:gd name="connsiteY28-314" fmla="*/ 4806 h 10000"/>
                <a:gd name="connsiteX29-315" fmla="*/ 2011 w 10000"/>
                <a:gd name="connsiteY29-316" fmla="*/ 5626 h 10000"/>
                <a:gd name="connsiteX30-317" fmla="*/ 2139 w 10000"/>
                <a:gd name="connsiteY30-318" fmla="*/ 5873 h 10000"/>
                <a:gd name="connsiteX31-319" fmla="*/ 1792 w 10000"/>
                <a:gd name="connsiteY31-320" fmla="*/ 6641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10000" h="10000">
                  <a:moveTo>
                    <a:pt x="1444" y="7285"/>
                  </a:moveTo>
                  <a:lnTo>
                    <a:pt x="629" y="8463"/>
                  </a:lnTo>
                  <a:lnTo>
                    <a:pt x="0" y="9190"/>
                  </a:lnTo>
                  <a:lnTo>
                    <a:pt x="567" y="8985"/>
                  </a:lnTo>
                  <a:lnTo>
                    <a:pt x="190" y="9353"/>
                  </a:lnTo>
                  <a:lnTo>
                    <a:pt x="786" y="10000"/>
                  </a:lnTo>
                  <a:lnTo>
                    <a:pt x="1353" y="9878"/>
                  </a:lnTo>
                  <a:lnTo>
                    <a:pt x="1667" y="9446"/>
                  </a:lnTo>
                  <a:lnTo>
                    <a:pt x="1448" y="8892"/>
                  </a:lnTo>
                  <a:lnTo>
                    <a:pt x="1857" y="9139"/>
                  </a:lnTo>
                  <a:lnTo>
                    <a:pt x="2421" y="9139"/>
                  </a:lnTo>
                  <a:cubicBezTo>
                    <a:pt x="2453" y="8965"/>
                    <a:pt x="2484" y="8791"/>
                    <a:pt x="2516" y="8617"/>
                  </a:cubicBezTo>
                  <a:lnTo>
                    <a:pt x="2234" y="8095"/>
                  </a:lnTo>
                  <a:lnTo>
                    <a:pt x="5165" y="4418"/>
                  </a:lnTo>
                  <a:cubicBezTo>
                    <a:pt x="5189" y="4359"/>
                    <a:pt x="5459" y="4349"/>
                    <a:pt x="5483" y="4290"/>
                  </a:cubicBezTo>
                  <a:lnTo>
                    <a:pt x="10000" y="1239"/>
                  </a:lnTo>
                  <a:lnTo>
                    <a:pt x="7799" y="163"/>
                  </a:lnTo>
                  <a:lnTo>
                    <a:pt x="7370" y="19"/>
                  </a:lnTo>
                  <a:lnTo>
                    <a:pt x="7075" y="0"/>
                  </a:lnTo>
                  <a:lnTo>
                    <a:pt x="6718" y="61"/>
                  </a:lnTo>
                  <a:lnTo>
                    <a:pt x="6279" y="183"/>
                  </a:lnTo>
                  <a:lnTo>
                    <a:pt x="5693" y="387"/>
                  </a:lnTo>
                  <a:lnTo>
                    <a:pt x="5002" y="746"/>
                  </a:lnTo>
                  <a:lnTo>
                    <a:pt x="4373" y="1146"/>
                  </a:lnTo>
                  <a:lnTo>
                    <a:pt x="3773" y="1822"/>
                  </a:lnTo>
                  <a:lnTo>
                    <a:pt x="3364" y="2437"/>
                  </a:lnTo>
                  <a:cubicBezTo>
                    <a:pt x="3291" y="2642"/>
                    <a:pt x="3217" y="2847"/>
                    <a:pt x="3144" y="3052"/>
                  </a:cubicBezTo>
                  <a:lnTo>
                    <a:pt x="2830" y="3759"/>
                  </a:lnTo>
                  <a:lnTo>
                    <a:pt x="2421" y="4806"/>
                  </a:lnTo>
                  <a:lnTo>
                    <a:pt x="2011" y="5626"/>
                  </a:lnTo>
                  <a:cubicBezTo>
                    <a:pt x="2054" y="5708"/>
                    <a:pt x="2096" y="5791"/>
                    <a:pt x="2139" y="5873"/>
                  </a:cubicBezTo>
                  <a:lnTo>
                    <a:pt x="1792" y="6641"/>
                  </a:lnTo>
                </a:path>
              </a:pathLst>
            </a:custGeom>
            <a:grpFill/>
            <a:ln w="9525">
              <a:solidFill>
                <a:srgbClr val="2FCEAC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3920" y="1158"/>
              <a:ext cx="960" cy="2560"/>
            </a:xfrm>
            <a:custGeom>
              <a:avLst/>
              <a:gdLst>
                <a:gd name="T0" fmla="*/ 960 w 960"/>
                <a:gd name="T1" fmla="*/ 0 h 2560"/>
                <a:gd name="T2" fmla="*/ 768 w 960"/>
                <a:gd name="T3" fmla="*/ 336 h 2560"/>
                <a:gd name="T4" fmla="*/ 624 w 960"/>
                <a:gd name="T5" fmla="*/ 960 h 2560"/>
                <a:gd name="T6" fmla="*/ 768 w 960"/>
                <a:gd name="T7" fmla="*/ 912 h 2560"/>
                <a:gd name="T8" fmla="*/ 432 w 960"/>
                <a:gd name="T9" fmla="*/ 1536 h 2560"/>
                <a:gd name="T10" fmla="*/ 528 w 960"/>
                <a:gd name="T11" fmla="*/ 1536 h 2560"/>
                <a:gd name="T12" fmla="*/ 192 w 960"/>
                <a:gd name="T13" fmla="*/ 2448 h 2560"/>
                <a:gd name="T14" fmla="*/ 0 w 960"/>
                <a:gd name="T15" fmla="*/ 2208 h 2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60" h="2560">
                  <a:moveTo>
                    <a:pt x="960" y="0"/>
                  </a:moveTo>
                  <a:cubicBezTo>
                    <a:pt x="892" y="88"/>
                    <a:pt x="824" y="176"/>
                    <a:pt x="768" y="336"/>
                  </a:cubicBezTo>
                  <a:cubicBezTo>
                    <a:pt x="712" y="496"/>
                    <a:pt x="624" y="864"/>
                    <a:pt x="624" y="960"/>
                  </a:cubicBezTo>
                  <a:cubicBezTo>
                    <a:pt x="624" y="1056"/>
                    <a:pt x="800" y="816"/>
                    <a:pt x="768" y="912"/>
                  </a:cubicBezTo>
                  <a:cubicBezTo>
                    <a:pt x="736" y="1008"/>
                    <a:pt x="472" y="1432"/>
                    <a:pt x="432" y="1536"/>
                  </a:cubicBezTo>
                  <a:cubicBezTo>
                    <a:pt x="392" y="1640"/>
                    <a:pt x="568" y="1384"/>
                    <a:pt x="528" y="1536"/>
                  </a:cubicBezTo>
                  <a:cubicBezTo>
                    <a:pt x="488" y="1688"/>
                    <a:pt x="280" y="2336"/>
                    <a:pt x="192" y="2448"/>
                  </a:cubicBezTo>
                  <a:cubicBezTo>
                    <a:pt x="104" y="2560"/>
                    <a:pt x="52" y="2384"/>
                    <a:pt x="0" y="2208"/>
                  </a:cubicBezTo>
                </a:path>
              </a:pathLst>
            </a:custGeom>
            <a:solidFill>
              <a:srgbClr val="2FCEAC">
                <a:alpha val="50196"/>
              </a:srgbClr>
            </a:solidFill>
            <a:ln w="28575" cmpd="sng">
              <a:solidFill>
                <a:srgbClr val="2FCEAC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4591" y="860"/>
              <a:ext cx="912" cy="2016"/>
            </a:xfrm>
            <a:custGeom>
              <a:avLst/>
              <a:gdLst>
                <a:gd name="T0" fmla="*/ 912 w 912"/>
                <a:gd name="T1" fmla="*/ 0 h 2016"/>
                <a:gd name="T2" fmla="*/ 336 w 912"/>
                <a:gd name="T3" fmla="*/ 768 h 2016"/>
                <a:gd name="T4" fmla="*/ 480 w 912"/>
                <a:gd name="T5" fmla="*/ 816 h 2016"/>
                <a:gd name="T6" fmla="*/ 144 w 912"/>
                <a:gd name="T7" fmla="*/ 1488 h 2016"/>
                <a:gd name="T8" fmla="*/ 240 w 912"/>
                <a:gd name="T9" fmla="*/ 1488 h 2016"/>
                <a:gd name="T10" fmla="*/ 0 w 912"/>
                <a:gd name="T11" fmla="*/ 2016 h 2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12" h="2016">
                  <a:moveTo>
                    <a:pt x="912" y="0"/>
                  </a:moveTo>
                  <a:cubicBezTo>
                    <a:pt x="660" y="316"/>
                    <a:pt x="408" y="632"/>
                    <a:pt x="336" y="768"/>
                  </a:cubicBezTo>
                  <a:cubicBezTo>
                    <a:pt x="264" y="904"/>
                    <a:pt x="512" y="696"/>
                    <a:pt x="480" y="816"/>
                  </a:cubicBezTo>
                  <a:cubicBezTo>
                    <a:pt x="448" y="936"/>
                    <a:pt x="184" y="1376"/>
                    <a:pt x="144" y="1488"/>
                  </a:cubicBezTo>
                  <a:cubicBezTo>
                    <a:pt x="104" y="1600"/>
                    <a:pt x="264" y="1400"/>
                    <a:pt x="240" y="1488"/>
                  </a:cubicBezTo>
                  <a:cubicBezTo>
                    <a:pt x="216" y="1576"/>
                    <a:pt x="108" y="1796"/>
                    <a:pt x="0" y="2016"/>
                  </a:cubicBezTo>
                </a:path>
              </a:pathLst>
            </a:custGeom>
            <a:grpFill/>
            <a:ln w="28575" cmpd="sng">
              <a:solidFill>
                <a:srgbClr val="2FCEAC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MTA_0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19468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9469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19470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1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59" name="组合 6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19466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7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40" name="矩形 39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椭圆 42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0492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0493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0494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83" name="组合 27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20490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1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0484" name="组合 37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39" name="矩形 38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1522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1523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1524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Group 14"/>
          <p:cNvGrpSpPr/>
          <p:nvPr/>
        </p:nvGrpSpPr>
        <p:grpSpPr bwMode="auto">
          <a:xfrm flipH="1">
            <a:off x="6672796" y="1968920"/>
            <a:ext cx="1789112" cy="838200"/>
            <a:chOff x="2208" y="1872"/>
            <a:chExt cx="1200" cy="528"/>
          </a:xfrm>
          <a:solidFill>
            <a:srgbClr val="92D050"/>
          </a:solidFill>
        </p:grpSpPr>
        <p:grpSp>
          <p:nvGrpSpPr>
            <p:cNvPr id="14" name="Group 15"/>
            <p:cNvGrpSpPr/>
            <p:nvPr/>
          </p:nvGrpSpPr>
          <p:grpSpPr bwMode="auto">
            <a:xfrm>
              <a:off x="2208" y="1872"/>
              <a:ext cx="912" cy="528"/>
              <a:chOff x="1824" y="1392"/>
              <a:chExt cx="2112" cy="1056"/>
            </a:xfrm>
            <a:grpFill/>
          </p:grpSpPr>
          <p:sp>
            <p:nvSpPr>
              <p:cNvPr id="17" name="Oval 16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1824" y="2112"/>
                <a:ext cx="1440" cy="4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3216" y="1632"/>
                <a:ext cx="720" cy="576"/>
              </a:xfrm>
              <a:custGeom>
                <a:avLst/>
                <a:gdLst>
                  <a:gd name="T0" fmla="*/ 0 w 960"/>
                  <a:gd name="T1" fmla="*/ 450 h 624"/>
                  <a:gd name="T2" fmla="*/ 0 w 960"/>
                  <a:gd name="T3" fmla="*/ 0 h 624"/>
                  <a:gd name="T4" fmla="*/ 270 w 960"/>
                  <a:gd name="T5" fmla="*/ 0 h 624"/>
                  <a:gd name="T6" fmla="*/ 324 w 960"/>
                  <a:gd name="T7" fmla="*/ 246 h 624"/>
                  <a:gd name="T8" fmla="*/ 540 w 960"/>
                  <a:gd name="T9" fmla="*/ 246 h 624"/>
                  <a:gd name="T10" fmla="*/ 540 w 960"/>
                  <a:gd name="T11" fmla="*/ 532 h 624"/>
                  <a:gd name="T12" fmla="*/ 135 w 960"/>
                  <a:gd name="T13" fmla="*/ 532 h 624"/>
                  <a:gd name="T14" fmla="*/ 108 w 960"/>
                  <a:gd name="T15" fmla="*/ 450 h 624"/>
                  <a:gd name="T16" fmla="*/ 0 w 960"/>
                  <a:gd name="T17" fmla="*/ 450 h 6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60" h="624">
                    <a:moveTo>
                      <a:pt x="0" y="528"/>
                    </a:moveTo>
                    <a:lnTo>
                      <a:pt x="0" y="0"/>
                    </a:lnTo>
                    <a:lnTo>
                      <a:pt x="480" y="0"/>
                    </a:lnTo>
                    <a:lnTo>
                      <a:pt x="576" y="288"/>
                    </a:lnTo>
                    <a:lnTo>
                      <a:pt x="960" y="288"/>
                    </a:lnTo>
                    <a:lnTo>
                      <a:pt x="960" y="624"/>
                    </a:lnTo>
                    <a:lnTo>
                      <a:pt x="240" y="624"/>
                    </a:lnTo>
                    <a:lnTo>
                      <a:pt x="192" y="528"/>
                    </a:lnTo>
                    <a:lnTo>
                      <a:pt x="0" y="528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3264" y="1680"/>
                <a:ext cx="320" cy="224"/>
              </a:xfrm>
              <a:custGeom>
                <a:avLst/>
                <a:gdLst>
                  <a:gd name="T0" fmla="*/ 0 w 320"/>
                  <a:gd name="T1" fmla="*/ 32 h 224"/>
                  <a:gd name="T2" fmla="*/ 192 w 320"/>
                  <a:gd name="T3" fmla="*/ 32 h 224"/>
                  <a:gd name="T4" fmla="*/ 288 w 320"/>
                  <a:gd name="T5" fmla="*/ 224 h 224"/>
                  <a:gd name="T6" fmla="*/ 0 w 320"/>
                  <a:gd name="T7" fmla="*/ 224 h 224"/>
                  <a:gd name="T8" fmla="*/ 0 w 320"/>
                  <a:gd name="T9" fmla="*/ 32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0" h="224">
                    <a:moveTo>
                      <a:pt x="0" y="32"/>
                    </a:moveTo>
                    <a:cubicBezTo>
                      <a:pt x="72" y="16"/>
                      <a:pt x="144" y="0"/>
                      <a:pt x="192" y="32"/>
                    </a:cubicBezTo>
                    <a:cubicBezTo>
                      <a:pt x="240" y="64"/>
                      <a:pt x="320" y="192"/>
                      <a:pt x="288" y="224"/>
                    </a:cubicBezTo>
                    <a:lnTo>
                      <a:pt x="0" y="224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1920" y="1632"/>
                <a:ext cx="1200" cy="384"/>
              </a:xfrm>
              <a:custGeom>
                <a:avLst/>
                <a:gdLst>
                  <a:gd name="T0" fmla="*/ 0 w 1200"/>
                  <a:gd name="T1" fmla="*/ 384 h 384"/>
                  <a:gd name="T2" fmla="*/ 1152 w 1200"/>
                  <a:gd name="T3" fmla="*/ 384 h 384"/>
                  <a:gd name="T4" fmla="*/ 1200 w 1200"/>
                  <a:gd name="T5" fmla="*/ 336 h 384"/>
                  <a:gd name="T6" fmla="*/ 1200 w 1200"/>
                  <a:gd name="T7" fmla="*/ 48 h 384"/>
                  <a:gd name="T8" fmla="*/ 1152 w 1200"/>
                  <a:gd name="T9" fmla="*/ 0 h 384"/>
                  <a:gd name="T10" fmla="*/ 1056 w 1200"/>
                  <a:gd name="T11" fmla="*/ 0 h 384"/>
                  <a:gd name="T12" fmla="*/ 48 w 1200"/>
                  <a:gd name="T13" fmla="*/ 0 h 384"/>
                  <a:gd name="T14" fmla="*/ 0 w 1200"/>
                  <a:gd name="T15" fmla="*/ 48 h 384"/>
                  <a:gd name="T16" fmla="*/ 0 w 1200"/>
                  <a:gd name="T17" fmla="*/ 144 h 384"/>
                  <a:gd name="T18" fmla="*/ 0 w 1200"/>
                  <a:gd name="T19" fmla="*/ 384 h 3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00" h="384">
                    <a:moveTo>
                      <a:pt x="0" y="384"/>
                    </a:moveTo>
                    <a:lnTo>
                      <a:pt x="1152" y="384"/>
                    </a:lnTo>
                    <a:lnTo>
                      <a:pt x="1200" y="336"/>
                    </a:lnTo>
                    <a:lnTo>
                      <a:pt x="1200" y="48"/>
                    </a:lnTo>
                    <a:lnTo>
                      <a:pt x="1152" y="0"/>
                    </a:lnTo>
                    <a:lnTo>
                      <a:pt x="1056" y="0"/>
                    </a:lnTo>
                    <a:lnTo>
                      <a:pt x="48" y="0"/>
                    </a:lnTo>
                    <a:lnTo>
                      <a:pt x="0" y="48"/>
                    </a:lnTo>
                    <a:lnTo>
                      <a:pt x="0" y="144"/>
                    </a:lnTo>
                    <a:lnTo>
                      <a:pt x="0" y="384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144" cy="48"/>
              </a:xfrm>
              <a:prstGeom prst="rect">
                <a:avLst/>
              </a:prstGeom>
              <a:grpFill/>
              <a:ln w="9525">
                <a:solidFill>
                  <a:srgbClr val="3399FF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1872" y="1872"/>
                <a:ext cx="48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7" name="AutoShape 26"/>
              <p:cNvSpPr>
                <a:spLocks noChangeArrowheads="1"/>
              </p:cNvSpPr>
              <p:nvPr/>
            </p:nvSpPr>
            <p:spPr bwMode="auto">
              <a:xfrm>
                <a:off x="2832" y="1392"/>
                <a:ext cx="192" cy="192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1 h 21600"/>
                  <a:gd name="T4" fmla="*/ 0 w 21600"/>
                  <a:gd name="T5" fmla="*/ 2 h 21600"/>
                  <a:gd name="T6" fmla="*/ 2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375 w 21600"/>
                  <a:gd name="T13" fmla="*/ 2925 h 21600"/>
                  <a:gd name="T14" fmla="*/ 18225 w 21600"/>
                  <a:gd name="T15" fmla="*/ 92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grpFill/>
              <a:ln w="9525">
                <a:solidFill>
                  <a:srgbClr val="000066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2688" y="1872"/>
              <a:ext cx="576" cy="4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6" name="AutoShape 28"/>
            <p:cNvSpPr>
              <a:spLocks noChangeArrowheads="1"/>
            </p:cNvSpPr>
            <p:nvPr/>
          </p:nvSpPr>
          <p:spPr bwMode="auto">
            <a:xfrm rot="5476815">
              <a:off x="3168" y="1872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3780 h 21600"/>
                <a:gd name="T14" fmla="*/ 19440 w 21600"/>
                <a:gd name="T15" fmla="*/ 83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930" y="0"/>
                  </a:lnTo>
                  <a:lnTo>
                    <a:pt x="15930" y="3780"/>
                  </a:lnTo>
                  <a:lnTo>
                    <a:pt x="12427" y="3780"/>
                  </a:lnTo>
                  <a:cubicBezTo>
                    <a:pt x="5564" y="3780"/>
                    <a:pt x="0" y="7531"/>
                    <a:pt x="0" y="12158"/>
                  </a:cubicBezTo>
                  <a:lnTo>
                    <a:pt x="0" y="21600"/>
                  </a:lnTo>
                  <a:lnTo>
                    <a:pt x="4700" y="21600"/>
                  </a:lnTo>
                  <a:lnTo>
                    <a:pt x="4700" y="12158"/>
                  </a:lnTo>
                  <a:cubicBezTo>
                    <a:pt x="4700" y="10070"/>
                    <a:pt x="8159" y="8378"/>
                    <a:pt x="12427" y="8378"/>
                  </a:cubicBezTo>
                  <a:lnTo>
                    <a:pt x="15930" y="8378"/>
                  </a:lnTo>
                  <a:lnTo>
                    <a:pt x="15930" y="12158"/>
                  </a:lnTo>
                  <a:lnTo>
                    <a:pt x="21600" y="60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1508" name="组合 27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21520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1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6356350" y="2387600"/>
            <a:ext cx="495300" cy="595313"/>
            <a:chOff x="7393612" y="3040380"/>
            <a:chExt cx="496072" cy="594532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7393612" y="3040380"/>
              <a:ext cx="302095" cy="54538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889684" y="3086358"/>
              <a:ext cx="0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643238" y="3086358"/>
              <a:ext cx="141507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FF99FF">
              <a:alpha val="49804"/>
            </a:srgbClr>
          </a:solidFill>
        </p:grpSpPr>
        <p:sp>
          <p:nvSpPr>
            <p:cNvPr id="36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1511" name="组合 37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39" name="矩形 38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2541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2542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2543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4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1" name="组合 21"/>
          <p:cNvGrpSpPr/>
          <p:nvPr/>
        </p:nvGrpSpPr>
        <p:grpSpPr bwMode="auto">
          <a:xfrm rot="-1426786">
            <a:off x="4241800" y="1490663"/>
            <a:ext cx="2092325" cy="1909762"/>
            <a:chOff x="2331182" y="1325336"/>
            <a:chExt cx="2093194" cy="1909890"/>
          </a:xfrm>
        </p:grpSpPr>
        <p:sp>
          <p:nvSpPr>
            <p:cNvPr id="22539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0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rot="20173214">
            <a:off x="4247622" y="1490844"/>
            <a:ext cx="2093194" cy="1909890"/>
            <a:chOff x="2331182" y="1325336"/>
            <a:chExt cx="2093194" cy="1909890"/>
          </a:xfrm>
          <a:solidFill>
            <a:srgbClr val="FF99FF">
              <a:alpha val="50196"/>
            </a:srgbClr>
          </a:solidFill>
        </p:grpSpPr>
        <p:sp>
          <p:nvSpPr>
            <p:cNvPr id="26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2533" name="组合 27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9" name="矩形 28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500"/>
    </mc:Choice>
    <mc:Fallback>
      <p:transition advClick="0" advTm="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3565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3566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3567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55" name="组合 6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23563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4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10" name="Group 29"/>
          <p:cNvGrpSpPr/>
          <p:nvPr/>
        </p:nvGrpSpPr>
        <p:grpSpPr bwMode="auto">
          <a:xfrm>
            <a:off x="2482829" y="1380808"/>
            <a:ext cx="2481784" cy="2990302"/>
            <a:chOff x="3666" y="696"/>
            <a:chExt cx="3053" cy="3123"/>
          </a:xfrm>
          <a:solidFill>
            <a:srgbClr val="FF99FF">
              <a:alpha val="50196"/>
            </a:srgbClr>
          </a:solidFill>
        </p:grpSpPr>
        <p:sp>
          <p:nvSpPr>
            <p:cNvPr id="11" name="Freeform 23"/>
            <p:cNvSpPr/>
            <p:nvPr/>
          </p:nvSpPr>
          <p:spPr bwMode="auto">
            <a:xfrm>
              <a:off x="3666" y="696"/>
              <a:ext cx="3053" cy="3123"/>
            </a:xfrm>
            <a:custGeom>
              <a:avLst/>
              <a:gdLst>
                <a:gd name="T0" fmla="*/ 441 w 3053"/>
                <a:gd name="T1" fmla="*/ 2275 h 3123"/>
                <a:gd name="T2" fmla="*/ 192 w 3053"/>
                <a:gd name="T3" fmla="*/ 2643 h 3123"/>
                <a:gd name="T4" fmla="*/ 0 w 3053"/>
                <a:gd name="T5" fmla="*/ 2870 h 3123"/>
                <a:gd name="T6" fmla="*/ 173 w 3053"/>
                <a:gd name="T7" fmla="*/ 2806 h 3123"/>
                <a:gd name="T8" fmla="*/ 58 w 3053"/>
                <a:gd name="T9" fmla="*/ 2921 h 3123"/>
                <a:gd name="T10" fmla="*/ 240 w 3053"/>
                <a:gd name="T11" fmla="*/ 3123 h 3123"/>
                <a:gd name="T12" fmla="*/ 413 w 3053"/>
                <a:gd name="T13" fmla="*/ 3085 h 3123"/>
                <a:gd name="T14" fmla="*/ 509 w 3053"/>
                <a:gd name="T15" fmla="*/ 2950 h 3123"/>
                <a:gd name="T16" fmla="*/ 442 w 3053"/>
                <a:gd name="T17" fmla="*/ 2777 h 3123"/>
                <a:gd name="T18" fmla="*/ 567 w 3053"/>
                <a:gd name="T19" fmla="*/ 2854 h 3123"/>
                <a:gd name="T20" fmla="*/ 739 w 3053"/>
                <a:gd name="T21" fmla="*/ 2854 h 3123"/>
                <a:gd name="T22" fmla="*/ 768 w 3053"/>
                <a:gd name="T23" fmla="*/ 2691 h 3123"/>
                <a:gd name="T24" fmla="*/ 682 w 3053"/>
                <a:gd name="T25" fmla="*/ 2528 h 3123"/>
                <a:gd name="T26" fmla="*/ 1661 w 3053"/>
                <a:gd name="T27" fmla="*/ 1443 h 3123"/>
                <a:gd name="T28" fmla="*/ 1805 w 3053"/>
                <a:gd name="T29" fmla="*/ 1443 h 3123"/>
                <a:gd name="T30" fmla="*/ 3053 w 3053"/>
                <a:gd name="T31" fmla="*/ 387 h 3123"/>
                <a:gd name="T32" fmla="*/ 2381 w 3053"/>
                <a:gd name="T33" fmla="*/ 51 h 3123"/>
                <a:gd name="T34" fmla="*/ 2250 w 3053"/>
                <a:gd name="T35" fmla="*/ 6 h 3123"/>
                <a:gd name="T36" fmla="*/ 2160 w 3053"/>
                <a:gd name="T37" fmla="*/ 0 h 3123"/>
                <a:gd name="T38" fmla="*/ 2051 w 3053"/>
                <a:gd name="T39" fmla="*/ 19 h 3123"/>
                <a:gd name="T40" fmla="*/ 1917 w 3053"/>
                <a:gd name="T41" fmla="*/ 57 h 3123"/>
                <a:gd name="T42" fmla="*/ 1738 w 3053"/>
                <a:gd name="T43" fmla="*/ 121 h 3123"/>
                <a:gd name="T44" fmla="*/ 1527 w 3053"/>
                <a:gd name="T45" fmla="*/ 233 h 3123"/>
                <a:gd name="T46" fmla="*/ 1335 w 3053"/>
                <a:gd name="T47" fmla="*/ 358 h 3123"/>
                <a:gd name="T48" fmla="*/ 1152 w 3053"/>
                <a:gd name="T49" fmla="*/ 569 h 3123"/>
                <a:gd name="T50" fmla="*/ 1027 w 3053"/>
                <a:gd name="T51" fmla="*/ 761 h 3123"/>
                <a:gd name="T52" fmla="*/ 960 w 3053"/>
                <a:gd name="T53" fmla="*/ 953 h 3123"/>
                <a:gd name="T54" fmla="*/ 864 w 3053"/>
                <a:gd name="T55" fmla="*/ 1174 h 3123"/>
                <a:gd name="T56" fmla="*/ 739 w 3053"/>
                <a:gd name="T57" fmla="*/ 1501 h 3123"/>
                <a:gd name="T58" fmla="*/ 614 w 3053"/>
                <a:gd name="T59" fmla="*/ 1757 h 3123"/>
                <a:gd name="T60" fmla="*/ 653 w 3053"/>
                <a:gd name="T61" fmla="*/ 1834 h 3123"/>
                <a:gd name="T62" fmla="*/ 547 w 3053"/>
                <a:gd name="T63" fmla="*/ 2074 h 3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connsiteX0" fmla="*/ 1444 w 10000"/>
                <a:gd name="connsiteY0" fmla="*/ 7285 h 10000"/>
                <a:gd name="connsiteX1" fmla="*/ 629 w 10000"/>
                <a:gd name="connsiteY1" fmla="*/ 8463 h 10000"/>
                <a:gd name="connsiteX2" fmla="*/ 0 w 10000"/>
                <a:gd name="connsiteY2" fmla="*/ 9190 h 10000"/>
                <a:gd name="connsiteX3" fmla="*/ 567 w 10000"/>
                <a:gd name="connsiteY3" fmla="*/ 8985 h 10000"/>
                <a:gd name="connsiteX4" fmla="*/ 190 w 10000"/>
                <a:gd name="connsiteY4" fmla="*/ 9353 h 10000"/>
                <a:gd name="connsiteX5" fmla="*/ 786 w 10000"/>
                <a:gd name="connsiteY5" fmla="*/ 10000 h 10000"/>
                <a:gd name="connsiteX6" fmla="*/ 1353 w 10000"/>
                <a:gd name="connsiteY6" fmla="*/ 9878 h 10000"/>
                <a:gd name="connsiteX7" fmla="*/ 1667 w 10000"/>
                <a:gd name="connsiteY7" fmla="*/ 9446 h 10000"/>
                <a:gd name="connsiteX8" fmla="*/ 1448 w 10000"/>
                <a:gd name="connsiteY8" fmla="*/ 8892 h 10000"/>
                <a:gd name="connsiteX9" fmla="*/ 1857 w 10000"/>
                <a:gd name="connsiteY9" fmla="*/ 9139 h 10000"/>
                <a:gd name="connsiteX10" fmla="*/ 2421 w 10000"/>
                <a:gd name="connsiteY10" fmla="*/ 9139 h 10000"/>
                <a:gd name="connsiteX11" fmla="*/ 2516 w 10000"/>
                <a:gd name="connsiteY11" fmla="*/ 8617 h 10000"/>
                <a:gd name="connsiteX12" fmla="*/ 2234 w 10000"/>
                <a:gd name="connsiteY12" fmla="*/ 8095 h 10000"/>
                <a:gd name="connsiteX13" fmla="*/ 5441 w 10000"/>
                <a:gd name="connsiteY13" fmla="*/ 4621 h 10000"/>
                <a:gd name="connsiteX14" fmla="*/ 5636 w 10000"/>
                <a:gd name="connsiteY14" fmla="*/ 4392 h 10000"/>
                <a:gd name="connsiteX15" fmla="*/ 10000 w 10000"/>
                <a:gd name="connsiteY15" fmla="*/ 1239 h 10000"/>
                <a:gd name="connsiteX16" fmla="*/ 7799 w 10000"/>
                <a:gd name="connsiteY16" fmla="*/ 163 h 10000"/>
                <a:gd name="connsiteX17" fmla="*/ 7370 w 10000"/>
                <a:gd name="connsiteY17" fmla="*/ 19 h 10000"/>
                <a:gd name="connsiteX18" fmla="*/ 7075 w 10000"/>
                <a:gd name="connsiteY18" fmla="*/ 0 h 10000"/>
                <a:gd name="connsiteX19" fmla="*/ 6718 w 10000"/>
                <a:gd name="connsiteY19" fmla="*/ 61 h 10000"/>
                <a:gd name="connsiteX20" fmla="*/ 6279 w 10000"/>
                <a:gd name="connsiteY20" fmla="*/ 183 h 10000"/>
                <a:gd name="connsiteX21" fmla="*/ 5693 w 10000"/>
                <a:gd name="connsiteY21" fmla="*/ 387 h 10000"/>
                <a:gd name="connsiteX22" fmla="*/ 5002 w 10000"/>
                <a:gd name="connsiteY22" fmla="*/ 746 h 10000"/>
                <a:gd name="connsiteX23" fmla="*/ 4373 w 10000"/>
                <a:gd name="connsiteY23" fmla="*/ 1146 h 10000"/>
                <a:gd name="connsiteX24" fmla="*/ 3773 w 10000"/>
                <a:gd name="connsiteY24" fmla="*/ 1822 h 10000"/>
                <a:gd name="connsiteX25" fmla="*/ 3364 w 10000"/>
                <a:gd name="connsiteY25" fmla="*/ 2437 h 10000"/>
                <a:gd name="connsiteX26" fmla="*/ 3144 w 10000"/>
                <a:gd name="connsiteY26" fmla="*/ 3052 h 10000"/>
                <a:gd name="connsiteX27" fmla="*/ 2830 w 10000"/>
                <a:gd name="connsiteY27" fmla="*/ 3759 h 10000"/>
                <a:gd name="connsiteX28" fmla="*/ 2421 w 10000"/>
                <a:gd name="connsiteY28" fmla="*/ 4806 h 10000"/>
                <a:gd name="connsiteX29" fmla="*/ 2011 w 10000"/>
                <a:gd name="connsiteY29" fmla="*/ 5626 h 10000"/>
                <a:gd name="connsiteX30" fmla="*/ 2139 w 10000"/>
                <a:gd name="connsiteY30" fmla="*/ 5873 h 10000"/>
                <a:gd name="connsiteX31" fmla="*/ 1792 w 10000"/>
                <a:gd name="connsiteY31" fmla="*/ 6641 h 10000"/>
                <a:gd name="connsiteX0-1" fmla="*/ 1444 w 10000"/>
                <a:gd name="connsiteY0-2" fmla="*/ 7285 h 10000"/>
                <a:gd name="connsiteX1-3" fmla="*/ 629 w 10000"/>
                <a:gd name="connsiteY1-4" fmla="*/ 8463 h 10000"/>
                <a:gd name="connsiteX2-5" fmla="*/ 0 w 10000"/>
                <a:gd name="connsiteY2-6" fmla="*/ 9190 h 10000"/>
                <a:gd name="connsiteX3-7" fmla="*/ 567 w 10000"/>
                <a:gd name="connsiteY3-8" fmla="*/ 8985 h 10000"/>
                <a:gd name="connsiteX4-9" fmla="*/ 190 w 10000"/>
                <a:gd name="connsiteY4-10" fmla="*/ 9353 h 10000"/>
                <a:gd name="connsiteX5-11" fmla="*/ 786 w 10000"/>
                <a:gd name="connsiteY5-12" fmla="*/ 10000 h 10000"/>
                <a:gd name="connsiteX6-13" fmla="*/ 1353 w 10000"/>
                <a:gd name="connsiteY6-14" fmla="*/ 9878 h 10000"/>
                <a:gd name="connsiteX7-15" fmla="*/ 1667 w 10000"/>
                <a:gd name="connsiteY7-16" fmla="*/ 9446 h 10000"/>
                <a:gd name="connsiteX8-17" fmla="*/ 1448 w 10000"/>
                <a:gd name="connsiteY8-18" fmla="*/ 8892 h 10000"/>
                <a:gd name="connsiteX9-19" fmla="*/ 1857 w 10000"/>
                <a:gd name="connsiteY9-20" fmla="*/ 9139 h 10000"/>
                <a:gd name="connsiteX10-21" fmla="*/ 2421 w 10000"/>
                <a:gd name="connsiteY10-22" fmla="*/ 9139 h 10000"/>
                <a:gd name="connsiteX11-23" fmla="*/ 2516 w 10000"/>
                <a:gd name="connsiteY11-24" fmla="*/ 8617 h 10000"/>
                <a:gd name="connsiteX12-25" fmla="*/ 2234 w 10000"/>
                <a:gd name="connsiteY12-26" fmla="*/ 8095 h 10000"/>
                <a:gd name="connsiteX13-27" fmla="*/ 5257 w 10000"/>
                <a:gd name="connsiteY13-28" fmla="*/ 4443 h 10000"/>
                <a:gd name="connsiteX14-29" fmla="*/ 5636 w 10000"/>
                <a:gd name="connsiteY14-30" fmla="*/ 4392 h 10000"/>
                <a:gd name="connsiteX15-31" fmla="*/ 10000 w 10000"/>
                <a:gd name="connsiteY15-32" fmla="*/ 1239 h 10000"/>
                <a:gd name="connsiteX16-33" fmla="*/ 7799 w 10000"/>
                <a:gd name="connsiteY16-34" fmla="*/ 163 h 10000"/>
                <a:gd name="connsiteX17-35" fmla="*/ 7370 w 10000"/>
                <a:gd name="connsiteY17-36" fmla="*/ 19 h 10000"/>
                <a:gd name="connsiteX18-37" fmla="*/ 7075 w 10000"/>
                <a:gd name="connsiteY18-38" fmla="*/ 0 h 10000"/>
                <a:gd name="connsiteX19-39" fmla="*/ 6718 w 10000"/>
                <a:gd name="connsiteY19-40" fmla="*/ 61 h 10000"/>
                <a:gd name="connsiteX20-41" fmla="*/ 6279 w 10000"/>
                <a:gd name="connsiteY20-42" fmla="*/ 183 h 10000"/>
                <a:gd name="connsiteX21-43" fmla="*/ 5693 w 10000"/>
                <a:gd name="connsiteY21-44" fmla="*/ 387 h 10000"/>
                <a:gd name="connsiteX22-45" fmla="*/ 5002 w 10000"/>
                <a:gd name="connsiteY22-46" fmla="*/ 746 h 10000"/>
                <a:gd name="connsiteX23-47" fmla="*/ 4373 w 10000"/>
                <a:gd name="connsiteY23-48" fmla="*/ 1146 h 10000"/>
                <a:gd name="connsiteX24-49" fmla="*/ 3773 w 10000"/>
                <a:gd name="connsiteY24-50" fmla="*/ 1822 h 10000"/>
                <a:gd name="connsiteX25-51" fmla="*/ 3364 w 10000"/>
                <a:gd name="connsiteY25-52" fmla="*/ 2437 h 10000"/>
                <a:gd name="connsiteX26-53" fmla="*/ 3144 w 10000"/>
                <a:gd name="connsiteY26-54" fmla="*/ 3052 h 10000"/>
                <a:gd name="connsiteX27-55" fmla="*/ 2830 w 10000"/>
                <a:gd name="connsiteY27-56" fmla="*/ 3759 h 10000"/>
                <a:gd name="connsiteX28-57" fmla="*/ 2421 w 10000"/>
                <a:gd name="connsiteY28-58" fmla="*/ 4806 h 10000"/>
                <a:gd name="connsiteX29-59" fmla="*/ 2011 w 10000"/>
                <a:gd name="connsiteY29-60" fmla="*/ 5626 h 10000"/>
                <a:gd name="connsiteX30-61" fmla="*/ 2139 w 10000"/>
                <a:gd name="connsiteY30-62" fmla="*/ 5873 h 10000"/>
                <a:gd name="connsiteX31-63" fmla="*/ 1792 w 10000"/>
                <a:gd name="connsiteY31-64" fmla="*/ 6641 h 10000"/>
                <a:gd name="connsiteX0-65" fmla="*/ 1444 w 10000"/>
                <a:gd name="connsiteY0-66" fmla="*/ 7285 h 10000"/>
                <a:gd name="connsiteX1-67" fmla="*/ 629 w 10000"/>
                <a:gd name="connsiteY1-68" fmla="*/ 8463 h 10000"/>
                <a:gd name="connsiteX2-69" fmla="*/ 0 w 10000"/>
                <a:gd name="connsiteY2-70" fmla="*/ 9190 h 10000"/>
                <a:gd name="connsiteX3-71" fmla="*/ 567 w 10000"/>
                <a:gd name="connsiteY3-72" fmla="*/ 8985 h 10000"/>
                <a:gd name="connsiteX4-73" fmla="*/ 190 w 10000"/>
                <a:gd name="connsiteY4-74" fmla="*/ 9353 h 10000"/>
                <a:gd name="connsiteX5-75" fmla="*/ 786 w 10000"/>
                <a:gd name="connsiteY5-76" fmla="*/ 10000 h 10000"/>
                <a:gd name="connsiteX6-77" fmla="*/ 1353 w 10000"/>
                <a:gd name="connsiteY6-78" fmla="*/ 9878 h 10000"/>
                <a:gd name="connsiteX7-79" fmla="*/ 1667 w 10000"/>
                <a:gd name="connsiteY7-80" fmla="*/ 9446 h 10000"/>
                <a:gd name="connsiteX8-81" fmla="*/ 1448 w 10000"/>
                <a:gd name="connsiteY8-82" fmla="*/ 8892 h 10000"/>
                <a:gd name="connsiteX9-83" fmla="*/ 1857 w 10000"/>
                <a:gd name="connsiteY9-84" fmla="*/ 9139 h 10000"/>
                <a:gd name="connsiteX10-85" fmla="*/ 2421 w 10000"/>
                <a:gd name="connsiteY10-86" fmla="*/ 9139 h 10000"/>
                <a:gd name="connsiteX11-87" fmla="*/ 2516 w 10000"/>
                <a:gd name="connsiteY11-88" fmla="*/ 8617 h 10000"/>
                <a:gd name="connsiteX12-89" fmla="*/ 2234 w 10000"/>
                <a:gd name="connsiteY12-90" fmla="*/ 8095 h 10000"/>
                <a:gd name="connsiteX13-91" fmla="*/ 5257 w 10000"/>
                <a:gd name="connsiteY13-92" fmla="*/ 4443 h 10000"/>
                <a:gd name="connsiteX14-93" fmla="*/ 5513 w 10000"/>
                <a:gd name="connsiteY14-94" fmla="*/ 4265 h 10000"/>
                <a:gd name="connsiteX15-95" fmla="*/ 10000 w 10000"/>
                <a:gd name="connsiteY15-96" fmla="*/ 1239 h 10000"/>
                <a:gd name="connsiteX16-97" fmla="*/ 7799 w 10000"/>
                <a:gd name="connsiteY16-98" fmla="*/ 163 h 10000"/>
                <a:gd name="connsiteX17-99" fmla="*/ 7370 w 10000"/>
                <a:gd name="connsiteY17-100" fmla="*/ 19 h 10000"/>
                <a:gd name="connsiteX18-101" fmla="*/ 7075 w 10000"/>
                <a:gd name="connsiteY18-102" fmla="*/ 0 h 10000"/>
                <a:gd name="connsiteX19-103" fmla="*/ 6718 w 10000"/>
                <a:gd name="connsiteY19-104" fmla="*/ 61 h 10000"/>
                <a:gd name="connsiteX20-105" fmla="*/ 6279 w 10000"/>
                <a:gd name="connsiteY20-106" fmla="*/ 183 h 10000"/>
                <a:gd name="connsiteX21-107" fmla="*/ 5693 w 10000"/>
                <a:gd name="connsiteY21-108" fmla="*/ 387 h 10000"/>
                <a:gd name="connsiteX22-109" fmla="*/ 5002 w 10000"/>
                <a:gd name="connsiteY22-110" fmla="*/ 746 h 10000"/>
                <a:gd name="connsiteX23-111" fmla="*/ 4373 w 10000"/>
                <a:gd name="connsiteY23-112" fmla="*/ 1146 h 10000"/>
                <a:gd name="connsiteX24-113" fmla="*/ 3773 w 10000"/>
                <a:gd name="connsiteY24-114" fmla="*/ 1822 h 10000"/>
                <a:gd name="connsiteX25-115" fmla="*/ 3364 w 10000"/>
                <a:gd name="connsiteY25-116" fmla="*/ 2437 h 10000"/>
                <a:gd name="connsiteX26-117" fmla="*/ 3144 w 10000"/>
                <a:gd name="connsiteY26-118" fmla="*/ 3052 h 10000"/>
                <a:gd name="connsiteX27-119" fmla="*/ 2830 w 10000"/>
                <a:gd name="connsiteY27-120" fmla="*/ 3759 h 10000"/>
                <a:gd name="connsiteX28-121" fmla="*/ 2421 w 10000"/>
                <a:gd name="connsiteY28-122" fmla="*/ 4806 h 10000"/>
                <a:gd name="connsiteX29-123" fmla="*/ 2011 w 10000"/>
                <a:gd name="connsiteY29-124" fmla="*/ 5626 h 10000"/>
                <a:gd name="connsiteX30-125" fmla="*/ 2139 w 10000"/>
                <a:gd name="connsiteY30-126" fmla="*/ 5873 h 10000"/>
                <a:gd name="connsiteX31-127" fmla="*/ 1792 w 10000"/>
                <a:gd name="connsiteY31-128" fmla="*/ 6641 h 10000"/>
                <a:gd name="connsiteX0-129" fmla="*/ 1444 w 10000"/>
                <a:gd name="connsiteY0-130" fmla="*/ 7285 h 10000"/>
                <a:gd name="connsiteX1-131" fmla="*/ 629 w 10000"/>
                <a:gd name="connsiteY1-132" fmla="*/ 8463 h 10000"/>
                <a:gd name="connsiteX2-133" fmla="*/ 0 w 10000"/>
                <a:gd name="connsiteY2-134" fmla="*/ 9190 h 10000"/>
                <a:gd name="connsiteX3-135" fmla="*/ 567 w 10000"/>
                <a:gd name="connsiteY3-136" fmla="*/ 8985 h 10000"/>
                <a:gd name="connsiteX4-137" fmla="*/ 190 w 10000"/>
                <a:gd name="connsiteY4-138" fmla="*/ 9353 h 10000"/>
                <a:gd name="connsiteX5-139" fmla="*/ 786 w 10000"/>
                <a:gd name="connsiteY5-140" fmla="*/ 10000 h 10000"/>
                <a:gd name="connsiteX6-141" fmla="*/ 1353 w 10000"/>
                <a:gd name="connsiteY6-142" fmla="*/ 9878 h 10000"/>
                <a:gd name="connsiteX7-143" fmla="*/ 1667 w 10000"/>
                <a:gd name="connsiteY7-144" fmla="*/ 9446 h 10000"/>
                <a:gd name="connsiteX8-145" fmla="*/ 1448 w 10000"/>
                <a:gd name="connsiteY8-146" fmla="*/ 8892 h 10000"/>
                <a:gd name="connsiteX9-147" fmla="*/ 1857 w 10000"/>
                <a:gd name="connsiteY9-148" fmla="*/ 9139 h 10000"/>
                <a:gd name="connsiteX10-149" fmla="*/ 2421 w 10000"/>
                <a:gd name="connsiteY10-150" fmla="*/ 9139 h 10000"/>
                <a:gd name="connsiteX11-151" fmla="*/ 2516 w 10000"/>
                <a:gd name="connsiteY11-152" fmla="*/ 8617 h 10000"/>
                <a:gd name="connsiteX12-153" fmla="*/ 2234 w 10000"/>
                <a:gd name="connsiteY12-154" fmla="*/ 8095 h 10000"/>
                <a:gd name="connsiteX13-155" fmla="*/ 5257 w 10000"/>
                <a:gd name="connsiteY13-156" fmla="*/ 4443 h 10000"/>
                <a:gd name="connsiteX14-157" fmla="*/ 5329 w 10000"/>
                <a:gd name="connsiteY14-158" fmla="*/ 4265 h 10000"/>
                <a:gd name="connsiteX15-159" fmla="*/ 10000 w 10000"/>
                <a:gd name="connsiteY15-160" fmla="*/ 1239 h 10000"/>
                <a:gd name="connsiteX16-161" fmla="*/ 7799 w 10000"/>
                <a:gd name="connsiteY16-162" fmla="*/ 163 h 10000"/>
                <a:gd name="connsiteX17-163" fmla="*/ 7370 w 10000"/>
                <a:gd name="connsiteY17-164" fmla="*/ 19 h 10000"/>
                <a:gd name="connsiteX18-165" fmla="*/ 7075 w 10000"/>
                <a:gd name="connsiteY18-166" fmla="*/ 0 h 10000"/>
                <a:gd name="connsiteX19-167" fmla="*/ 6718 w 10000"/>
                <a:gd name="connsiteY19-168" fmla="*/ 61 h 10000"/>
                <a:gd name="connsiteX20-169" fmla="*/ 6279 w 10000"/>
                <a:gd name="connsiteY20-170" fmla="*/ 183 h 10000"/>
                <a:gd name="connsiteX21-171" fmla="*/ 5693 w 10000"/>
                <a:gd name="connsiteY21-172" fmla="*/ 387 h 10000"/>
                <a:gd name="connsiteX22-173" fmla="*/ 5002 w 10000"/>
                <a:gd name="connsiteY22-174" fmla="*/ 746 h 10000"/>
                <a:gd name="connsiteX23-175" fmla="*/ 4373 w 10000"/>
                <a:gd name="connsiteY23-176" fmla="*/ 1146 h 10000"/>
                <a:gd name="connsiteX24-177" fmla="*/ 3773 w 10000"/>
                <a:gd name="connsiteY24-178" fmla="*/ 1822 h 10000"/>
                <a:gd name="connsiteX25-179" fmla="*/ 3364 w 10000"/>
                <a:gd name="connsiteY25-180" fmla="*/ 2437 h 10000"/>
                <a:gd name="connsiteX26-181" fmla="*/ 3144 w 10000"/>
                <a:gd name="connsiteY26-182" fmla="*/ 3052 h 10000"/>
                <a:gd name="connsiteX27-183" fmla="*/ 2830 w 10000"/>
                <a:gd name="connsiteY27-184" fmla="*/ 3759 h 10000"/>
                <a:gd name="connsiteX28-185" fmla="*/ 2421 w 10000"/>
                <a:gd name="connsiteY28-186" fmla="*/ 4806 h 10000"/>
                <a:gd name="connsiteX29-187" fmla="*/ 2011 w 10000"/>
                <a:gd name="connsiteY29-188" fmla="*/ 5626 h 10000"/>
                <a:gd name="connsiteX30-189" fmla="*/ 2139 w 10000"/>
                <a:gd name="connsiteY30-190" fmla="*/ 5873 h 10000"/>
                <a:gd name="connsiteX31-191" fmla="*/ 1792 w 10000"/>
                <a:gd name="connsiteY31-192" fmla="*/ 6641 h 10000"/>
                <a:gd name="connsiteX0-193" fmla="*/ 1444 w 10000"/>
                <a:gd name="connsiteY0-194" fmla="*/ 7285 h 10000"/>
                <a:gd name="connsiteX1-195" fmla="*/ 629 w 10000"/>
                <a:gd name="connsiteY1-196" fmla="*/ 8463 h 10000"/>
                <a:gd name="connsiteX2-197" fmla="*/ 0 w 10000"/>
                <a:gd name="connsiteY2-198" fmla="*/ 9190 h 10000"/>
                <a:gd name="connsiteX3-199" fmla="*/ 567 w 10000"/>
                <a:gd name="connsiteY3-200" fmla="*/ 8985 h 10000"/>
                <a:gd name="connsiteX4-201" fmla="*/ 190 w 10000"/>
                <a:gd name="connsiteY4-202" fmla="*/ 9353 h 10000"/>
                <a:gd name="connsiteX5-203" fmla="*/ 786 w 10000"/>
                <a:gd name="connsiteY5-204" fmla="*/ 10000 h 10000"/>
                <a:gd name="connsiteX6-205" fmla="*/ 1353 w 10000"/>
                <a:gd name="connsiteY6-206" fmla="*/ 9878 h 10000"/>
                <a:gd name="connsiteX7-207" fmla="*/ 1667 w 10000"/>
                <a:gd name="connsiteY7-208" fmla="*/ 9446 h 10000"/>
                <a:gd name="connsiteX8-209" fmla="*/ 1448 w 10000"/>
                <a:gd name="connsiteY8-210" fmla="*/ 8892 h 10000"/>
                <a:gd name="connsiteX9-211" fmla="*/ 1857 w 10000"/>
                <a:gd name="connsiteY9-212" fmla="*/ 9139 h 10000"/>
                <a:gd name="connsiteX10-213" fmla="*/ 2421 w 10000"/>
                <a:gd name="connsiteY10-214" fmla="*/ 9139 h 10000"/>
                <a:gd name="connsiteX11-215" fmla="*/ 2516 w 10000"/>
                <a:gd name="connsiteY11-216" fmla="*/ 8617 h 10000"/>
                <a:gd name="connsiteX12-217" fmla="*/ 2234 w 10000"/>
                <a:gd name="connsiteY12-218" fmla="*/ 8095 h 10000"/>
                <a:gd name="connsiteX13-219" fmla="*/ 5257 w 10000"/>
                <a:gd name="connsiteY13-220" fmla="*/ 4443 h 10000"/>
                <a:gd name="connsiteX14-221" fmla="*/ 5483 w 10000"/>
                <a:gd name="connsiteY14-222" fmla="*/ 4290 h 10000"/>
                <a:gd name="connsiteX15-223" fmla="*/ 10000 w 10000"/>
                <a:gd name="connsiteY15-224" fmla="*/ 1239 h 10000"/>
                <a:gd name="connsiteX16-225" fmla="*/ 7799 w 10000"/>
                <a:gd name="connsiteY16-226" fmla="*/ 163 h 10000"/>
                <a:gd name="connsiteX17-227" fmla="*/ 7370 w 10000"/>
                <a:gd name="connsiteY17-228" fmla="*/ 19 h 10000"/>
                <a:gd name="connsiteX18-229" fmla="*/ 7075 w 10000"/>
                <a:gd name="connsiteY18-230" fmla="*/ 0 h 10000"/>
                <a:gd name="connsiteX19-231" fmla="*/ 6718 w 10000"/>
                <a:gd name="connsiteY19-232" fmla="*/ 61 h 10000"/>
                <a:gd name="connsiteX20-233" fmla="*/ 6279 w 10000"/>
                <a:gd name="connsiteY20-234" fmla="*/ 183 h 10000"/>
                <a:gd name="connsiteX21-235" fmla="*/ 5693 w 10000"/>
                <a:gd name="connsiteY21-236" fmla="*/ 387 h 10000"/>
                <a:gd name="connsiteX22-237" fmla="*/ 5002 w 10000"/>
                <a:gd name="connsiteY22-238" fmla="*/ 746 h 10000"/>
                <a:gd name="connsiteX23-239" fmla="*/ 4373 w 10000"/>
                <a:gd name="connsiteY23-240" fmla="*/ 1146 h 10000"/>
                <a:gd name="connsiteX24-241" fmla="*/ 3773 w 10000"/>
                <a:gd name="connsiteY24-242" fmla="*/ 1822 h 10000"/>
                <a:gd name="connsiteX25-243" fmla="*/ 3364 w 10000"/>
                <a:gd name="connsiteY25-244" fmla="*/ 2437 h 10000"/>
                <a:gd name="connsiteX26-245" fmla="*/ 3144 w 10000"/>
                <a:gd name="connsiteY26-246" fmla="*/ 3052 h 10000"/>
                <a:gd name="connsiteX27-247" fmla="*/ 2830 w 10000"/>
                <a:gd name="connsiteY27-248" fmla="*/ 3759 h 10000"/>
                <a:gd name="connsiteX28-249" fmla="*/ 2421 w 10000"/>
                <a:gd name="connsiteY28-250" fmla="*/ 4806 h 10000"/>
                <a:gd name="connsiteX29-251" fmla="*/ 2011 w 10000"/>
                <a:gd name="connsiteY29-252" fmla="*/ 5626 h 10000"/>
                <a:gd name="connsiteX30-253" fmla="*/ 2139 w 10000"/>
                <a:gd name="connsiteY30-254" fmla="*/ 5873 h 10000"/>
                <a:gd name="connsiteX31-255" fmla="*/ 1792 w 10000"/>
                <a:gd name="connsiteY31-256" fmla="*/ 6641 h 10000"/>
                <a:gd name="connsiteX0-257" fmla="*/ 1444 w 10000"/>
                <a:gd name="connsiteY0-258" fmla="*/ 7285 h 10000"/>
                <a:gd name="connsiteX1-259" fmla="*/ 629 w 10000"/>
                <a:gd name="connsiteY1-260" fmla="*/ 8463 h 10000"/>
                <a:gd name="connsiteX2-261" fmla="*/ 0 w 10000"/>
                <a:gd name="connsiteY2-262" fmla="*/ 9190 h 10000"/>
                <a:gd name="connsiteX3-263" fmla="*/ 567 w 10000"/>
                <a:gd name="connsiteY3-264" fmla="*/ 8985 h 10000"/>
                <a:gd name="connsiteX4-265" fmla="*/ 190 w 10000"/>
                <a:gd name="connsiteY4-266" fmla="*/ 9353 h 10000"/>
                <a:gd name="connsiteX5-267" fmla="*/ 786 w 10000"/>
                <a:gd name="connsiteY5-268" fmla="*/ 10000 h 10000"/>
                <a:gd name="connsiteX6-269" fmla="*/ 1353 w 10000"/>
                <a:gd name="connsiteY6-270" fmla="*/ 9878 h 10000"/>
                <a:gd name="connsiteX7-271" fmla="*/ 1667 w 10000"/>
                <a:gd name="connsiteY7-272" fmla="*/ 9446 h 10000"/>
                <a:gd name="connsiteX8-273" fmla="*/ 1448 w 10000"/>
                <a:gd name="connsiteY8-274" fmla="*/ 8892 h 10000"/>
                <a:gd name="connsiteX9-275" fmla="*/ 1857 w 10000"/>
                <a:gd name="connsiteY9-276" fmla="*/ 9139 h 10000"/>
                <a:gd name="connsiteX10-277" fmla="*/ 2421 w 10000"/>
                <a:gd name="connsiteY10-278" fmla="*/ 9139 h 10000"/>
                <a:gd name="connsiteX11-279" fmla="*/ 2516 w 10000"/>
                <a:gd name="connsiteY11-280" fmla="*/ 8617 h 10000"/>
                <a:gd name="connsiteX12-281" fmla="*/ 2234 w 10000"/>
                <a:gd name="connsiteY12-282" fmla="*/ 8095 h 10000"/>
                <a:gd name="connsiteX13-283" fmla="*/ 5165 w 10000"/>
                <a:gd name="connsiteY13-284" fmla="*/ 4418 h 10000"/>
                <a:gd name="connsiteX14-285" fmla="*/ 5483 w 10000"/>
                <a:gd name="connsiteY14-286" fmla="*/ 4290 h 10000"/>
                <a:gd name="connsiteX15-287" fmla="*/ 10000 w 10000"/>
                <a:gd name="connsiteY15-288" fmla="*/ 1239 h 10000"/>
                <a:gd name="connsiteX16-289" fmla="*/ 7799 w 10000"/>
                <a:gd name="connsiteY16-290" fmla="*/ 163 h 10000"/>
                <a:gd name="connsiteX17-291" fmla="*/ 7370 w 10000"/>
                <a:gd name="connsiteY17-292" fmla="*/ 19 h 10000"/>
                <a:gd name="connsiteX18-293" fmla="*/ 7075 w 10000"/>
                <a:gd name="connsiteY18-294" fmla="*/ 0 h 10000"/>
                <a:gd name="connsiteX19-295" fmla="*/ 6718 w 10000"/>
                <a:gd name="connsiteY19-296" fmla="*/ 61 h 10000"/>
                <a:gd name="connsiteX20-297" fmla="*/ 6279 w 10000"/>
                <a:gd name="connsiteY20-298" fmla="*/ 183 h 10000"/>
                <a:gd name="connsiteX21-299" fmla="*/ 5693 w 10000"/>
                <a:gd name="connsiteY21-300" fmla="*/ 387 h 10000"/>
                <a:gd name="connsiteX22-301" fmla="*/ 5002 w 10000"/>
                <a:gd name="connsiteY22-302" fmla="*/ 746 h 10000"/>
                <a:gd name="connsiteX23-303" fmla="*/ 4373 w 10000"/>
                <a:gd name="connsiteY23-304" fmla="*/ 1146 h 10000"/>
                <a:gd name="connsiteX24-305" fmla="*/ 3773 w 10000"/>
                <a:gd name="connsiteY24-306" fmla="*/ 1822 h 10000"/>
                <a:gd name="connsiteX25-307" fmla="*/ 3364 w 10000"/>
                <a:gd name="connsiteY25-308" fmla="*/ 2437 h 10000"/>
                <a:gd name="connsiteX26-309" fmla="*/ 3144 w 10000"/>
                <a:gd name="connsiteY26-310" fmla="*/ 3052 h 10000"/>
                <a:gd name="connsiteX27-311" fmla="*/ 2830 w 10000"/>
                <a:gd name="connsiteY27-312" fmla="*/ 3759 h 10000"/>
                <a:gd name="connsiteX28-313" fmla="*/ 2421 w 10000"/>
                <a:gd name="connsiteY28-314" fmla="*/ 4806 h 10000"/>
                <a:gd name="connsiteX29-315" fmla="*/ 2011 w 10000"/>
                <a:gd name="connsiteY29-316" fmla="*/ 5626 h 10000"/>
                <a:gd name="connsiteX30-317" fmla="*/ 2139 w 10000"/>
                <a:gd name="connsiteY30-318" fmla="*/ 5873 h 10000"/>
                <a:gd name="connsiteX31-319" fmla="*/ 1792 w 10000"/>
                <a:gd name="connsiteY31-320" fmla="*/ 6641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10000" h="10000">
                  <a:moveTo>
                    <a:pt x="1444" y="7285"/>
                  </a:moveTo>
                  <a:lnTo>
                    <a:pt x="629" y="8463"/>
                  </a:lnTo>
                  <a:lnTo>
                    <a:pt x="0" y="9190"/>
                  </a:lnTo>
                  <a:lnTo>
                    <a:pt x="567" y="8985"/>
                  </a:lnTo>
                  <a:lnTo>
                    <a:pt x="190" y="9353"/>
                  </a:lnTo>
                  <a:lnTo>
                    <a:pt x="786" y="10000"/>
                  </a:lnTo>
                  <a:lnTo>
                    <a:pt x="1353" y="9878"/>
                  </a:lnTo>
                  <a:lnTo>
                    <a:pt x="1667" y="9446"/>
                  </a:lnTo>
                  <a:lnTo>
                    <a:pt x="1448" y="8892"/>
                  </a:lnTo>
                  <a:lnTo>
                    <a:pt x="1857" y="9139"/>
                  </a:lnTo>
                  <a:lnTo>
                    <a:pt x="2421" y="9139"/>
                  </a:lnTo>
                  <a:cubicBezTo>
                    <a:pt x="2453" y="8965"/>
                    <a:pt x="2484" y="8791"/>
                    <a:pt x="2516" y="8617"/>
                  </a:cubicBezTo>
                  <a:lnTo>
                    <a:pt x="2234" y="8095"/>
                  </a:lnTo>
                  <a:lnTo>
                    <a:pt x="5165" y="4418"/>
                  </a:lnTo>
                  <a:cubicBezTo>
                    <a:pt x="5189" y="4359"/>
                    <a:pt x="5459" y="4349"/>
                    <a:pt x="5483" y="4290"/>
                  </a:cubicBezTo>
                  <a:lnTo>
                    <a:pt x="10000" y="1239"/>
                  </a:lnTo>
                  <a:lnTo>
                    <a:pt x="7799" y="163"/>
                  </a:lnTo>
                  <a:lnTo>
                    <a:pt x="7370" y="19"/>
                  </a:lnTo>
                  <a:lnTo>
                    <a:pt x="7075" y="0"/>
                  </a:lnTo>
                  <a:lnTo>
                    <a:pt x="6718" y="61"/>
                  </a:lnTo>
                  <a:lnTo>
                    <a:pt x="6279" y="183"/>
                  </a:lnTo>
                  <a:lnTo>
                    <a:pt x="5693" y="387"/>
                  </a:lnTo>
                  <a:lnTo>
                    <a:pt x="5002" y="746"/>
                  </a:lnTo>
                  <a:lnTo>
                    <a:pt x="4373" y="1146"/>
                  </a:lnTo>
                  <a:lnTo>
                    <a:pt x="3773" y="1822"/>
                  </a:lnTo>
                  <a:lnTo>
                    <a:pt x="3364" y="2437"/>
                  </a:lnTo>
                  <a:cubicBezTo>
                    <a:pt x="3291" y="2642"/>
                    <a:pt x="3217" y="2847"/>
                    <a:pt x="3144" y="3052"/>
                  </a:cubicBezTo>
                  <a:lnTo>
                    <a:pt x="2830" y="3759"/>
                  </a:lnTo>
                  <a:lnTo>
                    <a:pt x="2421" y="4806"/>
                  </a:lnTo>
                  <a:lnTo>
                    <a:pt x="2011" y="5626"/>
                  </a:lnTo>
                  <a:cubicBezTo>
                    <a:pt x="2054" y="5708"/>
                    <a:pt x="2096" y="5791"/>
                    <a:pt x="2139" y="5873"/>
                  </a:cubicBezTo>
                  <a:lnTo>
                    <a:pt x="1792" y="6641"/>
                  </a:lnTo>
                </a:path>
              </a:pathLst>
            </a:custGeom>
            <a:grpFill/>
            <a:ln w="9525">
              <a:solidFill>
                <a:srgbClr val="FF99FF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12" name="Freeform 24"/>
            <p:cNvSpPr/>
            <p:nvPr/>
          </p:nvSpPr>
          <p:spPr bwMode="auto">
            <a:xfrm>
              <a:off x="3920" y="1158"/>
              <a:ext cx="960" cy="2560"/>
            </a:xfrm>
            <a:custGeom>
              <a:avLst/>
              <a:gdLst>
                <a:gd name="T0" fmla="*/ 960 w 960"/>
                <a:gd name="T1" fmla="*/ 0 h 2560"/>
                <a:gd name="T2" fmla="*/ 768 w 960"/>
                <a:gd name="T3" fmla="*/ 336 h 2560"/>
                <a:gd name="T4" fmla="*/ 624 w 960"/>
                <a:gd name="T5" fmla="*/ 960 h 2560"/>
                <a:gd name="T6" fmla="*/ 768 w 960"/>
                <a:gd name="T7" fmla="*/ 912 h 2560"/>
                <a:gd name="T8" fmla="*/ 432 w 960"/>
                <a:gd name="T9" fmla="*/ 1536 h 2560"/>
                <a:gd name="T10" fmla="*/ 528 w 960"/>
                <a:gd name="T11" fmla="*/ 1536 h 2560"/>
                <a:gd name="T12" fmla="*/ 192 w 960"/>
                <a:gd name="T13" fmla="*/ 2448 h 2560"/>
                <a:gd name="T14" fmla="*/ 0 w 960"/>
                <a:gd name="T15" fmla="*/ 2208 h 2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60" h="2560">
                  <a:moveTo>
                    <a:pt x="960" y="0"/>
                  </a:moveTo>
                  <a:cubicBezTo>
                    <a:pt x="892" y="88"/>
                    <a:pt x="824" y="176"/>
                    <a:pt x="768" y="336"/>
                  </a:cubicBezTo>
                  <a:cubicBezTo>
                    <a:pt x="712" y="496"/>
                    <a:pt x="624" y="864"/>
                    <a:pt x="624" y="960"/>
                  </a:cubicBezTo>
                  <a:cubicBezTo>
                    <a:pt x="624" y="1056"/>
                    <a:pt x="800" y="816"/>
                    <a:pt x="768" y="912"/>
                  </a:cubicBezTo>
                  <a:cubicBezTo>
                    <a:pt x="736" y="1008"/>
                    <a:pt x="472" y="1432"/>
                    <a:pt x="432" y="1536"/>
                  </a:cubicBezTo>
                  <a:cubicBezTo>
                    <a:pt x="392" y="1640"/>
                    <a:pt x="568" y="1384"/>
                    <a:pt x="528" y="1536"/>
                  </a:cubicBezTo>
                  <a:cubicBezTo>
                    <a:pt x="488" y="1688"/>
                    <a:pt x="280" y="2336"/>
                    <a:pt x="192" y="2448"/>
                  </a:cubicBezTo>
                  <a:cubicBezTo>
                    <a:pt x="104" y="2560"/>
                    <a:pt x="52" y="2384"/>
                    <a:pt x="0" y="2208"/>
                  </a:cubicBezTo>
                </a:path>
              </a:pathLst>
            </a:custGeom>
            <a:grpFill/>
            <a:ln w="28575" cmpd="sng">
              <a:solidFill>
                <a:srgbClr val="FF99FF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Freeform 26"/>
            <p:cNvSpPr/>
            <p:nvPr/>
          </p:nvSpPr>
          <p:spPr bwMode="auto">
            <a:xfrm>
              <a:off x="4591" y="860"/>
              <a:ext cx="912" cy="2016"/>
            </a:xfrm>
            <a:custGeom>
              <a:avLst/>
              <a:gdLst>
                <a:gd name="T0" fmla="*/ 912 w 912"/>
                <a:gd name="T1" fmla="*/ 0 h 2016"/>
                <a:gd name="T2" fmla="*/ 336 w 912"/>
                <a:gd name="T3" fmla="*/ 768 h 2016"/>
                <a:gd name="T4" fmla="*/ 480 w 912"/>
                <a:gd name="T5" fmla="*/ 816 h 2016"/>
                <a:gd name="T6" fmla="*/ 144 w 912"/>
                <a:gd name="T7" fmla="*/ 1488 h 2016"/>
                <a:gd name="T8" fmla="*/ 240 w 912"/>
                <a:gd name="T9" fmla="*/ 1488 h 2016"/>
                <a:gd name="T10" fmla="*/ 0 w 912"/>
                <a:gd name="T11" fmla="*/ 2016 h 2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12" h="2016">
                  <a:moveTo>
                    <a:pt x="912" y="0"/>
                  </a:moveTo>
                  <a:cubicBezTo>
                    <a:pt x="660" y="316"/>
                    <a:pt x="408" y="632"/>
                    <a:pt x="336" y="768"/>
                  </a:cubicBezTo>
                  <a:cubicBezTo>
                    <a:pt x="264" y="904"/>
                    <a:pt x="512" y="696"/>
                    <a:pt x="480" y="816"/>
                  </a:cubicBezTo>
                  <a:cubicBezTo>
                    <a:pt x="448" y="936"/>
                    <a:pt x="184" y="1376"/>
                    <a:pt x="144" y="1488"/>
                  </a:cubicBezTo>
                  <a:cubicBezTo>
                    <a:pt x="104" y="1600"/>
                    <a:pt x="264" y="1400"/>
                    <a:pt x="240" y="1488"/>
                  </a:cubicBezTo>
                  <a:cubicBezTo>
                    <a:pt x="216" y="1576"/>
                    <a:pt x="108" y="1796"/>
                    <a:pt x="0" y="2016"/>
                  </a:cubicBezTo>
                </a:path>
              </a:pathLst>
            </a:custGeom>
            <a:grpFill/>
            <a:ln w="28575" cmpd="sng">
              <a:solidFill>
                <a:srgbClr val="FF99FF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3557" name="组合 19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1" name="矩形 20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MTA_0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4589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4590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4591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2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79" name="组合 6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24587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8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4580" name="组合 21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3" name="矩形 22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29" name="矩形 28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5613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5614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5615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6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03" name="组合 18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25611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2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5604" name="组合 21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3" name="矩形 22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29" name="矩形 28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6643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6644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6645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Group 14"/>
          <p:cNvGrpSpPr/>
          <p:nvPr/>
        </p:nvGrpSpPr>
        <p:grpSpPr bwMode="auto">
          <a:xfrm flipH="1">
            <a:off x="6672796" y="1968920"/>
            <a:ext cx="1789112" cy="838200"/>
            <a:chOff x="2208" y="1872"/>
            <a:chExt cx="1200" cy="528"/>
          </a:xfrm>
          <a:solidFill>
            <a:srgbClr val="92D050"/>
          </a:solidFill>
        </p:grpSpPr>
        <p:grpSp>
          <p:nvGrpSpPr>
            <p:cNvPr id="20" name="Group 15"/>
            <p:cNvGrpSpPr/>
            <p:nvPr/>
          </p:nvGrpSpPr>
          <p:grpSpPr bwMode="auto">
            <a:xfrm>
              <a:off x="2208" y="1872"/>
              <a:ext cx="912" cy="528"/>
              <a:chOff x="1824" y="1392"/>
              <a:chExt cx="2112" cy="1056"/>
            </a:xfrm>
            <a:grpFill/>
          </p:grpSpPr>
          <p:sp>
            <p:nvSpPr>
              <p:cNvPr id="23" name="Oval 16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4" name="Oval 17"/>
              <p:cNvSpPr>
                <a:spLocks noChangeArrowheads="1"/>
              </p:cNvSpPr>
              <p:nvPr/>
            </p:nvSpPr>
            <p:spPr bwMode="auto">
              <a:xfrm>
                <a:off x="3168" y="2160"/>
                <a:ext cx="288" cy="2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5" name="Rectangle 18"/>
              <p:cNvSpPr>
                <a:spLocks noChangeArrowheads="1"/>
              </p:cNvSpPr>
              <p:nvPr/>
            </p:nvSpPr>
            <p:spPr bwMode="auto">
              <a:xfrm>
                <a:off x="1824" y="2112"/>
                <a:ext cx="1440" cy="4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6" name="Rectangle 19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7" name="Rectangle 20"/>
              <p:cNvSpPr>
                <a:spLocks noChangeArrowheads="1"/>
              </p:cNvSpPr>
              <p:nvPr/>
            </p:nvSpPr>
            <p:spPr bwMode="auto">
              <a:xfrm>
                <a:off x="2688" y="2016"/>
                <a:ext cx="96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28" name="Freeform 21"/>
              <p:cNvSpPr/>
              <p:nvPr/>
            </p:nvSpPr>
            <p:spPr bwMode="auto">
              <a:xfrm>
                <a:off x="3216" y="1632"/>
                <a:ext cx="720" cy="576"/>
              </a:xfrm>
              <a:custGeom>
                <a:avLst/>
                <a:gdLst>
                  <a:gd name="T0" fmla="*/ 0 w 960"/>
                  <a:gd name="T1" fmla="*/ 450 h 624"/>
                  <a:gd name="T2" fmla="*/ 0 w 960"/>
                  <a:gd name="T3" fmla="*/ 0 h 624"/>
                  <a:gd name="T4" fmla="*/ 270 w 960"/>
                  <a:gd name="T5" fmla="*/ 0 h 624"/>
                  <a:gd name="T6" fmla="*/ 324 w 960"/>
                  <a:gd name="T7" fmla="*/ 246 h 624"/>
                  <a:gd name="T8" fmla="*/ 540 w 960"/>
                  <a:gd name="T9" fmla="*/ 246 h 624"/>
                  <a:gd name="T10" fmla="*/ 540 w 960"/>
                  <a:gd name="T11" fmla="*/ 532 h 624"/>
                  <a:gd name="T12" fmla="*/ 135 w 960"/>
                  <a:gd name="T13" fmla="*/ 532 h 624"/>
                  <a:gd name="T14" fmla="*/ 108 w 960"/>
                  <a:gd name="T15" fmla="*/ 450 h 624"/>
                  <a:gd name="T16" fmla="*/ 0 w 960"/>
                  <a:gd name="T17" fmla="*/ 450 h 6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60" h="624">
                    <a:moveTo>
                      <a:pt x="0" y="528"/>
                    </a:moveTo>
                    <a:lnTo>
                      <a:pt x="0" y="0"/>
                    </a:lnTo>
                    <a:lnTo>
                      <a:pt x="480" y="0"/>
                    </a:lnTo>
                    <a:lnTo>
                      <a:pt x="576" y="288"/>
                    </a:lnTo>
                    <a:lnTo>
                      <a:pt x="960" y="288"/>
                    </a:lnTo>
                    <a:lnTo>
                      <a:pt x="960" y="624"/>
                    </a:lnTo>
                    <a:lnTo>
                      <a:pt x="240" y="624"/>
                    </a:lnTo>
                    <a:lnTo>
                      <a:pt x="192" y="528"/>
                    </a:lnTo>
                    <a:lnTo>
                      <a:pt x="0" y="528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" name="Freeform 22"/>
              <p:cNvSpPr/>
              <p:nvPr/>
            </p:nvSpPr>
            <p:spPr bwMode="auto">
              <a:xfrm>
                <a:off x="3264" y="1680"/>
                <a:ext cx="320" cy="224"/>
              </a:xfrm>
              <a:custGeom>
                <a:avLst/>
                <a:gdLst>
                  <a:gd name="T0" fmla="*/ 0 w 320"/>
                  <a:gd name="T1" fmla="*/ 32 h 224"/>
                  <a:gd name="T2" fmla="*/ 192 w 320"/>
                  <a:gd name="T3" fmla="*/ 32 h 224"/>
                  <a:gd name="T4" fmla="*/ 288 w 320"/>
                  <a:gd name="T5" fmla="*/ 224 h 224"/>
                  <a:gd name="T6" fmla="*/ 0 w 320"/>
                  <a:gd name="T7" fmla="*/ 224 h 224"/>
                  <a:gd name="T8" fmla="*/ 0 w 320"/>
                  <a:gd name="T9" fmla="*/ 32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0" h="224">
                    <a:moveTo>
                      <a:pt x="0" y="32"/>
                    </a:moveTo>
                    <a:cubicBezTo>
                      <a:pt x="72" y="16"/>
                      <a:pt x="144" y="0"/>
                      <a:pt x="192" y="32"/>
                    </a:cubicBezTo>
                    <a:cubicBezTo>
                      <a:pt x="240" y="64"/>
                      <a:pt x="320" y="192"/>
                      <a:pt x="288" y="224"/>
                    </a:cubicBezTo>
                    <a:lnTo>
                      <a:pt x="0" y="224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0" name="Freeform 23"/>
              <p:cNvSpPr/>
              <p:nvPr/>
            </p:nvSpPr>
            <p:spPr bwMode="auto">
              <a:xfrm>
                <a:off x="1920" y="1632"/>
                <a:ext cx="1200" cy="384"/>
              </a:xfrm>
              <a:custGeom>
                <a:avLst/>
                <a:gdLst>
                  <a:gd name="T0" fmla="*/ 0 w 1200"/>
                  <a:gd name="T1" fmla="*/ 384 h 384"/>
                  <a:gd name="T2" fmla="*/ 1152 w 1200"/>
                  <a:gd name="T3" fmla="*/ 384 h 384"/>
                  <a:gd name="T4" fmla="*/ 1200 w 1200"/>
                  <a:gd name="T5" fmla="*/ 336 h 384"/>
                  <a:gd name="T6" fmla="*/ 1200 w 1200"/>
                  <a:gd name="T7" fmla="*/ 48 h 384"/>
                  <a:gd name="T8" fmla="*/ 1152 w 1200"/>
                  <a:gd name="T9" fmla="*/ 0 h 384"/>
                  <a:gd name="T10" fmla="*/ 1056 w 1200"/>
                  <a:gd name="T11" fmla="*/ 0 h 384"/>
                  <a:gd name="T12" fmla="*/ 48 w 1200"/>
                  <a:gd name="T13" fmla="*/ 0 h 384"/>
                  <a:gd name="T14" fmla="*/ 0 w 1200"/>
                  <a:gd name="T15" fmla="*/ 48 h 384"/>
                  <a:gd name="T16" fmla="*/ 0 w 1200"/>
                  <a:gd name="T17" fmla="*/ 144 h 384"/>
                  <a:gd name="T18" fmla="*/ 0 w 1200"/>
                  <a:gd name="T19" fmla="*/ 384 h 3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00" h="384">
                    <a:moveTo>
                      <a:pt x="0" y="384"/>
                    </a:moveTo>
                    <a:lnTo>
                      <a:pt x="1152" y="384"/>
                    </a:lnTo>
                    <a:lnTo>
                      <a:pt x="1200" y="336"/>
                    </a:lnTo>
                    <a:lnTo>
                      <a:pt x="1200" y="48"/>
                    </a:lnTo>
                    <a:lnTo>
                      <a:pt x="1152" y="0"/>
                    </a:lnTo>
                    <a:lnTo>
                      <a:pt x="1056" y="0"/>
                    </a:lnTo>
                    <a:lnTo>
                      <a:pt x="48" y="0"/>
                    </a:lnTo>
                    <a:lnTo>
                      <a:pt x="0" y="48"/>
                    </a:lnTo>
                    <a:lnTo>
                      <a:pt x="0" y="144"/>
                    </a:lnTo>
                    <a:lnTo>
                      <a:pt x="0" y="384"/>
                    </a:ln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144" cy="48"/>
              </a:xfrm>
              <a:prstGeom prst="rect">
                <a:avLst/>
              </a:prstGeom>
              <a:grpFill/>
              <a:ln w="9525">
                <a:solidFill>
                  <a:srgbClr val="3399FF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32" name="Rectangle 25"/>
              <p:cNvSpPr>
                <a:spLocks noChangeArrowheads="1"/>
              </p:cNvSpPr>
              <p:nvPr/>
            </p:nvSpPr>
            <p:spPr bwMode="auto">
              <a:xfrm>
                <a:off x="1872" y="1872"/>
                <a:ext cx="48" cy="9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>
                <a:lvl1pPr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1pPr>
                <a:lvl2pPr marL="742950" indent="-28575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2pPr>
                <a:lvl3pPr marL="11430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3pPr>
                <a:lvl4pPr marL="16002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4pPr>
                <a:lvl5pPr marL="2057400" indent="-228600" eaLnBrk="0" hangingPunct="0"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kumimoji="1" sz="5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行楷" panose="020108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33" name="AutoShape 26"/>
              <p:cNvSpPr>
                <a:spLocks noChangeArrowheads="1"/>
              </p:cNvSpPr>
              <p:nvPr/>
            </p:nvSpPr>
            <p:spPr bwMode="auto">
              <a:xfrm>
                <a:off x="2832" y="1392"/>
                <a:ext cx="192" cy="192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1 h 21600"/>
                  <a:gd name="T4" fmla="*/ 0 w 21600"/>
                  <a:gd name="T5" fmla="*/ 2 h 21600"/>
                  <a:gd name="T6" fmla="*/ 2 w 21600"/>
                  <a:gd name="T7" fmla="*/ 0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375 w 21600"/>
                  <a:gd name="T13" fmla="*/ 2925 h 21600"/>
                  <a:gd name="T14" fmla="*/ 18225 w 21600"/>
                  <a:gd name="T15" fmla="*/ 92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grpFill/>
              <a:ln w="9525">
                <a:solidFill>
                  <a:srgbClr val="000066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2688" y="1872"/>
              <a:ext cx="576" cy="4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 rot="5476815">
              <a:off x="3168" y="1872"/>
              <a:ext cx="240" cy="240"/>
            </a:xfrm>
            <a:custGeom>
              <a:avLst/>
              <a:gdLst>
                <a:gd name="T0" fmla="*/ 2 w 21600"/>
                <a:gd name="T1" fmla="*/ 0 h 21600"/>
                <a:gd name="T2" fmla="*/ 2 w 21600"/>
                <a:gd name="T3" fmla="*/ 2 h 21600"/>
                <a:gd name="T4" fmla="*/ 0 w 21600"/>
                <a:gd name="T5" fmla="*/ 3 h 21600"/>
                <a:gd name="T6" fmla="*/ 3 w 21600"/>
                <a:gd name="T7" fmla="*/ 1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0 w 21600"/>
                <a:gd name="T13" fmla="*/ 3780 h 21600"/>
                <a:gd name="T14" fmla="*/ 19440 w 21600"/>
                <a:gd name="T15" fmla="*/ 83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930" y="0"/>
                  </a:lnTo>
                  <a:lnTo>
                    <a:pt x="15930" y="3780"/>
                  </a:lnTo>
                  <a:lnTo>
                    <a:pt x="12427" y="3780"/>
                  </a:lnTo>
                  <a:cubicBezTo>
                    <a:pt x="5564" y="3780"/>
                    <a:pt x="0" y="7531"/>
                    <a:pt x="0" y="12158"/>
                  </a:cubicBezTo>
                  <a:lnTo>
                    <a:pt x="0" y="21600"/>
                  </a:lnTo>
                  <a:lnTo>
                    <a:pt x="4700" y="21600"/>
                  </a:lnTo>
                  <a:lnTo>
                    <a:pt x="4700" y="12158"/>
                  </a:lnTo>
                  <a:cubicBezTo>
                    <a:pt x="4700" y="10070"/>
                    <a:pt x="8159" y="8378"/>
                    <a:pt x="12427" y="8378"/>
                  </a:cubicBezTo>
                  <a:lnTo>
                    <a:pt x="15930" y="8378"/>
                  </a:lnTo>
                  <a:lnTo>
                    <a:pt x="15930" y="12158"/>
                  </a:lnTo>
                  <a:lnTo>
                    <a:pt x="21600" y="6079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6628" name="组合 33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26641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6356350" y="2387600"/>
            <a:ext cx="495300" cy="595313"/>
            <a:chOff x="7393612" y="3040380"/>
            <a:chExt cx="496072" cy="594532"/>
          </a:xfrm>
        </p:grpSpPr>
        <p:cxnSp>
          <p:nvCxnSpPr>
            <p:cNvPr id="38" name="直接连接符 37"/>
            <p:cNvCxnSpPr/>
            <p:nvPr/>
          </p:nvCxnSpPr>
          <p:spPr>
            <a:xfrm flipH="1">
              <a:off x="7393612" y="3040380"/>
              <a:ext cx="302095" cy="54538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889684" y="3086358"/>
              <a:ext cx="0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7643238" y="3086358"/>
              <a:ext cx="141507" cy="548554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E46C0A">
              <a:alpha val="49804"/>
            </a:srgbClr>
          </a:solidFill>
        </p:grpSpPr>
        <p:sp>
          <p:nvSpPr>
            <p:cNvPr id="42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3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6631" name="组合 43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45" name="矩形 44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51" name="矩形 50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7660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7661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7662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3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 rot="20173214">
            <a:off x="4241224" y="1490844"/>
            <a:ext cx="2093194" cy="1909890"/>
            <a:chOff x="2331182" y="1325336"/>
            <a:chExt cx="2093194" cy="1909890"/>
          </a:xfrm>
          <a:solidFill>
            <a:srgbClr val="E46C0A">
              <a:alpha val="50196"/>
            </a:srgbClr>
          </a:solidFill>
        </p:grpSpPr>
        <p:sp>
          <p:nvSpPr>
            <p:cNvPr id="20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solidFill>
                <a:schemeClr val="tx1"/>
              </a:solidFill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rot="20173214">
            <a:off x="4247622" y="1490844"/>
            <a:ext cx="2093194" cy="1909890"/>
            <a:chOff x="2331182" y="1325336"/>
            <a:chExt cx="2093194" cy="1909890"/>
          </a:xfrm>
          <a:solidFill>
            <a:srgbClr val="E46C0A">
              <a:alpha val="50196"/>
            </a:srgbClr>
          </a:solidFill>
        </p:grpSpPr>
        <p:sp>
          <p:nvSpPr>
            <p:cNvPr id="23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7653" name="组合 24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6" name="矩形 25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32" name="矩形 31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椭圆 34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00"/>
    </mc:Choice>
    <mc:Fallback>
      <p:transition advTm="5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8686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8687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8688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9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75" name="组合 12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28684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5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16" name="Group 29"/>
          <p:cNvGrpSpPr/>
          <p:nvPr/>
        </p:nvGrpSpPr>
        <p:grpSpPr bwMode="auto">
          <a:xfrm>
            <a:off x="2482829" y="1380808"/>
            <a:ext cx="2481784" cy="2990302"/>
            <a:chOff x="3666" y="696"/>
            <a:chExt cx="3053" cy="3123"/>
          </a:xfrm>
          <a:solidFill>
            <a:srgbClr val="E46C0A">
              <a:alpha val="50196"/>
            </a:srgbClr>
          </a:solidFill>
        </p:grpSpPr>
        <p:sp>
          <p:nvSpPr>
            <p:cNvPr id="17" name="Freeform 23"/>
            <p:cNvSpPr/>
            <p:nvPr/>
          </p:nvSpPr>
          <p:spPr bwMode="auto">
            <a:xfrm>
              <a:off x="3666" y="696"/>
              <a:ext cx="3053" cy="3123"/>
            </a:xfrm>
            <a:custGeom>
              <a:avLst/>
              <a:gdLst>
                <a:gd name="T0" fmla="*/ 441 w 3053"/>
                <a:gd name="T1" fmla="*/ 2275 h 3123"/>
                <a:gd name="T2" fmla="*/ 192 w 3053"/>
                <a:gd name="T3" fmla="*/ 2643 h 3123"/>
                <a:gd name="T4" fmla="*/ 0 w 3053"/>
                <a:gd name="T5" fmla="*/ 2870 h 3123"/>
                <a:gd name="T6" fmla="*/ 173 w 3053"/>
                <a:gd name="T7" fmla="*/ 2806 h 3123"/>
                <a:gd name="T8" fmla="*/ 58 w 3053"/>
                <a:gd name="T9" fmla="*/ 2921 h 3123"/>
                <a:gd name="T10" fmla="*/ 240 w 3053"/>
                <a:gd name="T11" fmla="*/ 3123 h 3123"/>
                <a:gd name="T12" fmla="*/ 413 w 3053"/>
                <a:gd name="T13" fmla="*/ 3085 h 3123"/>
                <a:gd name="T14" fmla="*/ 509 w 3053"/>
                <a:gd name="T15" fmla="*/ 2950 h 3123"/>
                <a:gd name="T16" fmla="*/ 442 w 3053"/>
                <a:gd name="T17" fmla="*/ 2777 h 3123"/>
                <a:gd name="T18" fmla="*/ 567 w 3053"/>
                <a:gd name="T19" fmla="*/ 2854 h 3123"/>
                <a:gd name="T20" fmla="*/ 739 w 3053"/>
                <a:gd name="T21" fmla="*/ 2854 h 3123"/>
                <a:gd name="T22" fmla="*/ 768 w 3053"/>
                <a:gd name="T23" fmla="*/ 2691 h 3123"/>
                <a:gd name="T24" fmla="*/ 682 w 3053"/>
                <a:gd name="T25" fmla="*/ 2528 h 3123"/>
                <a:gd name="T26" fmla="*/ 1661 w 3053"/>
                <a:gd name="T27" fmla="*/ 1443 h 3123"/>
                <a:gd name="T28" fmla="*/ 1805 w 3053"/>
                <a:gd name="T29" fmla="*/ 1443 h 3123"/>
                <a:gd name="T30" fmla="*/ 3053 w 3053"/>
                <a:gd name="T31" fmla="*/ 387 h 3123"/>
                <a:gd name="T32" fmla="*/ 2381 w 3053"/>
                <a:gd name="T33" fmla="*/ 51 h 3123"/>
                <a:gd name="T34" fmla="*/ 2250 w 3053"/>
                <a:gd name="T35" fmla="*/ 6 h 3123"/>
                <a:gd name="T36" fmla="*/ 2160 w 3053"/>
                <a:gd name="T37" fmla="*/ 0 h 3123"/>
                <a:gd name="T38" fmla="*/ 2051 w 3053"/>
                <a:gd name="T39" fmla="*/ 19 h 3123"/>
                <a:gd name="T40" fmla="*/ 1917 w 3053"/>
                <a:gd name="T41" fmla="*/ 57 h 3123"/>
                <a:gd name="T42" fmla="*/ 1738 w 3053"/>
                <a:gd name="T43" fmla="*/ 121 h 3123"/>
                <a:gd name="T44" fmla="*/ 1527 w 3053"/>
                <a:gd name="T45" fmla="*/ 233 h 3123"/>
                <a:gd name="T46" fmla="*/ 1335 w 3053"/>
                <a:gd name="T47" fmla="*/ 358 h 3123"/>
                <a:gd name="T48" fmla="*/ 1152 w 3053"/>
                <a:gd name="T49" fmla="*/ 569 h 3123"/>
                <a:gd name="T50" fmla="*/ 1027 w 3053"/>
                <a:gd name="T51" fmla="*/ 761 h 3123"/>
                <a:gd name="T52" fmla="*/ 960 w 3053"/>
                <a:gd name="T53" fmla="*/ 953 h 3123"/>
                <a:gd name="T54" fmla="*/ 864 w 3053"/>
                <a:gd name="T55" fmla="*/ 1174 h 3123"/>
                <a:gd name="T56" fmla="*/ 739 w 3053"/>
                <a:gd name="T57" fmla="*/ 1501 h 3123"/>
                <a:gd name="T58" fmla="*/ 614 w 3053"/>
                <a:gd name="T59" fmla="*/ 1757 h 3123"/>
                <a:gd name="T60" fmla="*/ 653 w 3053"/>
                <a:gd name="T61" fmla="*/ 1834 h 3123"/>
                <a:gd name="T62" fmla="*/ 547 w 3053"/>
                <a:gd name="T63" fmla="*/ 2074 h 312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connsiteX0" fmla="*/ 1444 w 10000"/>
                <a:gd name="connsiteY0" fmla="*/ 7285 h 10000"/>
                <a:gd name="connsiteX1" fmla="*/ 629 w 10000"/>
                <a:gd name="connsiteY1" fmla="*/ 8463 h 10000"/>
                <a:gd name="connsiteX2" fmla="*/ 0 w 10000"/>
                <a:gd name="connsiteY2" fmla="*/ 9190 h 10000"/>
                <a:gd name="connsiteX3" fmla="*/ 567 w 10000"/>
                <a:gd name="connsiteY3" fmla="*/ 8985 h 10000"/>
                <a:gd name="connsiteX4" fmla="*/ 190 w 10000"/>
                <a:gd name="connsiteY4" fmla="*/ 9353 h 10000"/>
                <a:gd name="connsiteX5" fmla="*/ 786 w 10000"/>
                <a:gd name="connsiteY5" fmla="*/ 10000 h 10000"/>
                <a:gd name="connsiteX6" fmla="*/ 1353 w 10000"/>
                <a:gd name="connsiteY6" fmla="*/ 9878 h 10000"/>
                <a:gd name="connsiteX7" fmla="*/ 1667 w 10000"/>
                <a:gd name="connsiteY7" fmla="*/ 9446 h 10000"/>
                <a:gd name="connsiteX8" fmla="*/ 1448 w 10000"/>
                <a:gd name="connsiteY8" fmla="*/ 8892 h 10000"/>
                <a:gd name="connsiteX9" fmla="*/ 1857 w 10000"/>
                <a:gd name="connsiteY9" fmla="*/ 9139 h 10000"/>
                <a:gd name="connsiteX10" fmla="*/ 2421 w 10000"/>
                <a:gd name="connsiteY10" fmla="*/ 9139 h 10000"/>
                <a:gd name="connsiteX11" fmla="*/ 2516 w 10000"/>
                <a:gd name="connsiteY11" fmla="*/ 8617 h 10000"/>
                <a:gd name="connsiteX12" fmla="*/ 2234 w 10000"/>
                <a:gd name="connsiteY12" fmla="*/ 8095 h 10000"/>
                <a:gd name="connsiteX13" fmla="*/ 5441 w 10000"/>
                <a:gd name="connsiteY13" fmla="*/ 4621 h 10000"/>
                <a:gd name="connsiteX14" fmla="*/ 5636 w 10000"/>
                <a:gd name="connsiteY14" fmla="*/ 4392 h 10000"/>
                <a:gd name="connsiteX15" fmla="*/ 10000 w 10000"/>
                <a:gd name="connsiteY15" fmla="*/ 1239 h 10000"/>
                <a:gd name="connsiteX16" fmla="*/ 7799 w 10000"/>
                <a:gd name="connsiteY16" fmla="*/ 163 h 10000"/>
                <a:gd name="connsiteX17" fmla="*/ 7370 w 10000"/>
                <a:gd name="connsiteY17" fmla="*/ 19 h 10000"/>
                <a:gd name="connsiteX18" fmla="*/ 7075 w 10000"/>
                <a:gd name="connsiteY18" fmla="*/ 0 h 10000"/>
                <a:gd name="connsiteX19" fmla="*/ 6718 w 10000"/>
                <a:gd name="connsiteY19" fmla="*/ 61 h 10000"/>
                <a:gd name="connsiteX20" fmla="*/ 6279 w 10000"/>
                <a:gd name="connsiteY20" fmla="*/ 183 h 10000"/>
                <a:gd name="connsiteX21" fmla="*/ 5693 w 10000"/>
                <a:gd name="connsiteY21" fmla="*/ 387 h 10000"/>
                <a:gd name="connsiteX22" fmla="*/ 5002 w 10000"/>
                <a:gd name="connsiteY22" fmla="*/ 746 h 10000"/>
                <a:gd name="connsiteX23" fmla="*/ 4373 w 10000"/>
                <a:gd name="connsiteY23" fmla="*/ 1146 h 10000"/>
                <a:gd name="connsiteX24" fmla="*/ 3773 w 10000"/>
                <a:gd name="connsiteY24" fmla="*/ 1822 h 10000"/>
                <a:gd name="connsiteX25" fmla="*/ 3364 w 10000"/>
                <a:gd name="connsiteY25" fmla="*/ 2437 h 10000"/>
                <a:gd name="connsiteX26" fmla="*/ 3144 w 10000"/>
                <a:gd name="connsiteY26" fmla="*/ 3052 h 10000"/>
                <a:gd name="connsiteX27" fmla="*/ 2830 w 10000"/>
                <a:gd name="connsiteY27" fmla="*/ 3759 h 10000"/>
                <a:gd name="connsiteX28" fmla="*/ 2421 w 10000"/>
                <a:gd name="connsiteY28" fmla="*/ 4806 h 10000"/>
                <a:gd name="connsiteX29" fmla="*/ 2011 w 10000"/>
                <a:gd name="connsiteY29" fmla="*/ 5626 h 10000"/>
                <a:gd name="connsiteX30" fmla="*/ 2139 w 10000"/>
                <a:gd name="connsiteY30" fmla="*/ 5873 h 10000"/>
                <a:gd name="connsiteX31" fmla="*/ 1792 w 10000"/>
                <a:gd name="connsiteY31" fmla="*/ 6641 h 10000"/>
                <a:gd name="connsiteX0-1" fmla="*/ 1444 w 10000"/>
                <a:gd name="connsiteY0-2" fmla="*/ 7285 h 10000"/>
                <a:gd name="connsiteX1-3" fmla="*/ 629 w 10000"/>
                <a:gd name="connsiteY1-4" fmla="*/ 8463 h 10000"/>
                <a:gd name="connsiteX2-5" fmla="*/ 0 w 10000"/>
                <a:gd name="connsiteY2-6" fmla="*/ 9190 h 10000"/>
                <a:gd name="connsiteX3-7" fmla="*/ 567 w 10000"/>
                <a:gd name="connsiteY3-8" fmla="*/ 8985 h 10000"/>
                <a:gd name="connsiteX4-9" fmla="*/ 190 w 10000"/>
                <a:gd name="connsiteY4-10" fmla="*/ 9353 h 10000"/>
                <a:gd name="connsiteX5-11" fmla="*/ 786 w 10000"/>
                <a:gd name="connsiteY5-12" fmla="*/ 10000 h 10000"/>
                <a:gd name="connsiteX6-13" fmla="*/ 1353 w 10000"/>
                <a:gd name="connsiteY6-14" fmla="*/ 9878 h 10000"/>
                <a:gd name="connsiteX7-15" fmla="*/ 1667 w 10000"/>
                <a:gd name="connsiteY7-16" fmla="*/ 9446 h 10000"/>
                <a:gd name="connsiteX8-17" fmla="*/ 1448 w 10000"/>
                <a:gd name="connsiteY8-18" fmla="*/ 8892 h 10000"/>
                <a:gd name="connsiteX9-19" fmla="*/ 1857 w 10000"/>
                <a:gd name="connsiteY9-20" fmla="*/ 9139 h 10000"/>
                <a:gd name="connsiteX10-21" fmla="*/ 2421 w 10000"/>
                <a:gd name="connsiteY10-22" fmla="*/ 9139 h 10000"/>
                <a:gd name="connsiteX11-23" fmla="*/ 2516 w 10000"/>
                <a:gd name="connsiteY11-24" fmla="*/ 8617 h 10000"/>
                <a:gd name="connsiteX12-25" fmla="*/ 2234 w 10000"/>
                <a:gd name="connsiteY12-26" fmla="*/ 8095 h 10000"/>
                <a:gd name="connsiteX13-27" fmla="*/ 5257 w 10000"/>
                <a:gd name="connsiteY13-28" fmla="*/ 4443 h 10000"/>
                <a:gd name="connsiteX14-29" fmla="*/ 5636 w 10000"/>
                <a:gd name="connsiteY14-30" fmla="*/ 4392 h 10000"/>
                <a:gd name="connsiteX15-31" fmla="*/ 10000 w 10000"/>
                <a:gd name="connsiteY15-32" fmla="*/ 1239 h 10000"/>
                <a:gd name="connsiteX16-33" fmla="*/ 7799 w 10000"/>
                <a:gd name="connsiteY16-34" fmla="*/ 163 h 10000"/>
                <a:gd name="connsiteX17-35" fmla="*/ 7370 w 10000"/>
                <a:gd name="connsiteY17-36" fmla="*/ 19 h 10000"/>
                <a:gd name="connsiteX18-37" fmla="*/ 7075 w 10000"/>
                <a:gd name="connsiteY18-38" fmla="*/ 0 h 10000"/>
                <a:gd name="connsiteX19-39" fmla="*/ 6718 w 10000"/>
                <a:gd name="connsiteY19-40" fmla="*/ 61 h 10000"/>
                <a:gd name="connsiteX20-41" fmla="*/ 6279 w 10000"/>
                <a:gd name="connsiteY20-42" fmla="*/ 183 h 10000"/>
                <a:gd name="connsiteX21-43" fmla="*/ 5693 w 10000"/>
                <a:gd name="connsiteY21-44" fmla="*/ 387 h 10000"/>
                <a:gd name="connsiteX22-45" fmla="*/ 5002 w 10000"/>
                <a:gd name="connsiteY22-46" fmla="*/ 746 h 10000"/>
                <a:gd name="connsiteX23-47" fmla="*/ 4373 w 10000"/>
                <a:gd name="connsiteY23-48" fmla="*/ 1146 h 10000"/>
                <a:gd name="connsiteX24-49" fmla="*/ 3773 w 10000"/>
                <a:gd name="connsiteY24-50" fmla="*/ 1822 h 10000"/>
                <a:gd name="connsiteX25-51" fmla="*/ 3364 w 10000"/>
                <a:gd name="connsiteY25-52" fmla="*/ 2437 h 10000"/>
                <a:gd name="connsiteX26-53" fmla="*/ 3144 w 10000"/>
                <a:gd name="connsiteY26-54" fmla="*/ 3052 h 10000"/>
                <a:gd name="connsiteX27-55" fmla="*/ 2830 w 10000"/>
                <a:gd name="connsiteY27-56" fmla="*/ 3759 h 10000"/>
                <a:gd name="connsiteX28-57" fmla="*/ 2421 w 10000"/>
                <a:gd name="connsiteY28-58" fmla="*/ 4806 h 10000"/>
                <a:gd name="connsiteX29-59" fmla="*/ 2011 w 10000"/>
                <a:gd name="connsiteY29-60" fmla="*/ 5626 h 10000"/>
                <a:gd name="connsiteX30-61" fmla="*/ 2139 w 10000"/>
                <a:gd name="connsiteY30-62" fmla="*/ 5873 h 10000"/>
                <a:gd name="connsiteX31-63" fmla="*/ 1792 w 10000"/>
                <a:gd name="connsiteY31-64" fmla="*/ 6641 h 10000"/>
                <a:gd name="connsiteX0-65" fmla="*/ 1444 w 10000"/>
                <a:gd name="connsiteY0-66" fmla="*/ 7285 h 10000"/>
                <a:gd name="connsiteX1-67" fmla="*/ 629 w 10000"/>
                <a:gd name="connsiteY1-68" fmla="*/ 8463 h 10000"/>
                <a:gd name="connsiteX2-69" fmla="*/ 0 w 10000"/>
                <a:gd name="connsiteY2-70" fmla="*/ 9190 h 10000"/>
                <a:gd name="connsiteX3-71" fmla="*/ 567 w 10000"/>
                <a:gd name="connsiteY3-72" fmla="*/ 8985 h 10000"/>
                <a:gd name="connsiteX4-73" fmla="*/ 190 w 10000"/>
                <a:gd name="connsiteY4-74" fmla="*/ 9353 h 10000"/>
                <a:gd name="connsiteX5-75" fmla="*/ 786 w 10000"/>
                <a:gd name="connsiteY5-76" fmla="*/ 10000 h 10000"/>
                <a:gd name="connsiteX6-77" fmla="*/ 1353 w 10000"/>
                <a:gd name="connsiteY6-78" fmla="*/ 9878 h 10000"/>
                <a:gd name="connsiteX7-79" fmla="*/ 1667 w 10000"/>
                <a:gd name="connsiteY7-80" fmla="*/ 9446 h 10000"/>
                <a:gd name="connsiteX8-81" fmla="*/ 1448 w 10000"/>
                <a:gd name="connsiteY8-82" fmla="*/ 8892 h 10000"/>
                <a:gd name="connsiteX9-83" fmla="*/ 1857 w 10000"/>
                <a:gd name="connsiteY9-84" fmla="*/ 9139 h 10000"/>
                <a:gd name="connsiteX10-85" fmla="*/ 2421 w 10000"/>
                <a:gd name="connsiteY10-86" fmla="*/ 9139 h 10000"/>
                <a:gd name="connsiteX11-87" fmla="*/ 2516 w 10000"/>
                <a:gd name="connsiteY11-88" fmla="*/ 8617 h 10000"/>
                <a:gd name="connsiteX12-89" fmla="*/ 2234 w 10000"/>
                <a:gd name="connsiteY12-90" fmla="*/ 8095 h 10000"/>
                <a:gd name="connsiteX13-91" fmla="*/ 5257 w 10000"/>
                <a:gd name="connsiteY13-92" fmla="*/ 4443 h 10000"/>
                <a:gd name="connsiteX14-93" fmla="*/ 5513 w 10000"/>
                <a:gd name="connsiteY14-94" fmla="*/ 4265 h 10000"/>
                <a:gd name="connsiteX15-95" fmla="*/ 10000 w 10000"/>
                <a:gd name="connsiteY15-96" fmla="*/ 1239 h 10000"/>
                <a:gd name="connsiteX16-97" fmla="*/ 7799 w 10000"/>
                <a:gd name="connsiteY16-98" fmla="*/ 163 h 10000"/>
                <a:gd name="connsiteX17-99" fmla="*/ 7370 w 10000"/>
                <a:gd name="connsiteY17-100" fmla="*/ 19 h 10000"/>
                <a:gd name="connsiteX18-101" fmla="*/ 7075 w 10000"/>
                <a:gd name="connsiteY18-102" fmla="*/ 0 h 10000"/>
                <a:gd name="connsiteX19-103" fmla="*/ 6718 w 10000"/>
                <a:gd name="connsiteY19-104" fmla="*/ 61 h 10000"/>
                <a:gd name="connsiteX20-105" fmla="*/ 6279 w 10000"/>
                <a:gd name="connsiteY20-106" fmla="*/ 183 h 10000"/>
                <a:gd name="connsiteX21-107" fmla="*/ 5693 w 10000"/>
                <a:gd name="connsiteY21-108" fmla="*/ 387 h 10000"/>
                <a:gd name="connsiteX22-109" fmla="*/ 5002 w 10000"/>
                <a:gd name="connsiteY22-110" fmla="*/ 746 h 10000"/>
                <a:gd name="connsiteX23-111" fmla="*/ 4373 w 10000"/>
                <a:gd name="connsiteY23-112" fmla="*/ 1146 h 10000"/>
                <a:gd name="connsiteX24-113" fmla="*/ 3773 w 10000"/>
                <a:gd name="connsiteY24-114" fmla="*/ 1822 h 10000"/>
                <a:gd name="connsiteX25-115" fmla="*/ 3364 w 10000"/>
                <a:gd name="connsiteY25-116" fmla="*/ 2437 h 10000"/>
                <a:gd name="connsiteX26-117" fmla="*/ 3144 w 10000"/>
                <a:gd name="connsiteY26-118" fmla="*/ 3052 h 10000"/>
                <a:gd name="connsiteX27-119" fmla="*/ 2830 w 10000"/>
                <a:gd name="connsiteY27-120" fmla="*/ 3759 h 10000"/>
                <a:gd name="connsiteX28-121" fmla="*/ 2421 w 10000"/>
                <a:gd name="connsiteY28-122" fmla="*/ 4806 h 10000"/>
                <a:gd name="connsiteX29-123" fmla="*/ 2011 w 10000"/>
                <a:gd name="connsiteY29-124" fmla="*/ 5626 h 10000"/>
                <a:gd name="connsiteX30-125" fmla="*/ 2139 w 10000"/>
                <a:gd name="connsiteY30-126" fmla="*/ 5873 h 10000"/>
                <a:gd name="connsiteX31-127" fmla="*/ 1792 w 10000"/>
                <a:gd name="connsiteY31-128" fmla="*/ 6641 h 10000"/>
                <a:gd name="connsiteX0-129" fmla="*/ 1444 w 10000"/>
                <a:gd name="connsiteY0-130" fmla="*/ 7285 h 10000"/>
                <a:gd name="connsiteX1-131" fmla="*/ 629 w 10000"/>
                <a:gd name="connsiteY1-132" fmla="*/ 8463 h 10000"/>
                <a:gd name="connsiteX2-133" fmla="*/ 0 w 10000"/>
                <a:gd name="connsiteY2-134" fmla="*/ 9190 h 10000"/>
                <a:gd name="connsiteX3-135" fmla="*/ 567 w 10000"/>
                <a:gd name="connsiteY3-136" fmla="*/ 8985 h 10000"/>
                <a:gd name="connsiteX4-137" fmla="*/ 190 w 10000"/>
                <a:gd name="connsiteY4-138" fmla="*/ 9353 h 10000"/>
                <a:gd name="connsiteX5-139" fmla="*/ 786 w 10000"/>
                <a:gd name="connsiteY5-140" fmla="*/ 10000 h 10000"/>
                <a:gd name="connsiteX6-141" fmla="*/ 1353 w 10000"/>
                <a:gd name="connsiteY6-142" fmla="*/ 9878 h 10000"/>
                <a:gd name="connsiteX7-143" fmla="*/ 1667 w 10000"/>
                <a:gd name="connsiteY7-144" fmla="*/ 9446 h 10000"/>
                <a:gd name="connsiteX8-145" fmla="*/ 1448 w 10000"/>
                <a:gd name="connsiteY8-146" fmla="*/ 8892 h 10000"/>
                <a:gd name="connsiteX9-147" fmla="*/ 1857 w 10000"/>
                <a:gd name="connsiteY9-148" fmla="*/ 9139 h 10000"/>
                <a:gd name="connsiteX10-149" fmla="*/ 2421 w 10000"/>
                <a:gd name="connsiteY10-150" fmla="*/ 9139 h 10000"/>
                <a:gd name="connsiteX11-151" fmla="*/ 2516 w 10000"/>
                <a:gd name="connsiteY11-152" fmla="*/ 8617 h 10000"/>
                <a:gd name="connsiteX12-153" fmla="*/ 2234 w 10000"/>
                <a:gd name="connsiteY12-154" fmla="*/ 8095 h 10000"/>
                <a:gd name="connsiteX13-155" fmla="*/ 5257 w 10000"/>
                <a:gd name="connsiteY13-156" fmla="*/ 4443 h 10000"/>
                <a:gd name="connsiteX14-157" fmla="*/ 5329 w 10000"/>
                <a:gd name="connsiteY14-158" fmla="*/ 4265 h 10000"/>
                <a:gd name="connsiteX15-159" fmla="*/ 10000 w 10000"/>
                <a:gd name="connsiteY15-160" fmla="*/ 1239 h 10000"/>
                <a:gd name="connsiteX16-161" fmla="*/ 7799 w 10000"/>
                <a:gd name="connsiteY16-162" fmla="*/ 163 h 10000"/>
                <a:gd name="connsiteX17-163" fmla="*/ 7370 w 10000"/>
                <a:gd name="connsiteY17-164" fmla="*/ 19 h 10000"/>
                <a:gd name="connsiteX18-165" fmla="*/ 7075 w 10000"/>
                <a:gd name="connsiteY18-166" fmla="*/ 0 h 10000"/>
                <a:gd name="connsiteX19-167" fmla="*/ 6718 w 10000"/>
                <a:gd name="connsiteY19-168" fmla="*/ 61 h 10000"/>
                <a:gd name="connsiteX20-169" fmla="*/ 6279 w 10000"/>
                <a:gd name="connsiteY20-170" fmla="*/ 183 h 10000"/>
                <a:gd name="connsiteX21-171" fmla="*/ 5693 w 10000"/>
                <a:gd name="connsiteY21-172" fmla="*/ 387 h 10000"/>
                <a:gd name="connsiteX22-173" fmla="*/ 5002 w 10000"/>
                <a:gd name="connsiteY22-174" fmla="*/ 746 h 10000"/>
                <a:gd name="connsiteX23-175" fmla="*/ 4373 w 10000"/>
                <a:gd name="connsiteY23-176" fmla="*/ 1146 h 10000"/>
                <a:gd name="connsiteX24-177" fmla="*/ 3773 w 10000"/>
                <a:gd name="connsiteY24-178" fmla="*/ 1822 h 10000"/>
                <a:gd name="connsiteX25-179" fmla="*/ 3364 w 10000"/>
                <a:gd name="connsiteY25-180" fmla="*/ 2437 h 10000"/>
                <a:gd name="connsiteX26-181" fmla="*/ 3144 w 10000"/>
                <a:gd name="connsiteY26-182" fmla="*/ 3052 h 10000"/>
                <a:gd name="connsiteX27-183" fmla="*/ 2830 w 10000"/>
                <a:gd name="connsiteY27-184" fmla="*/ 3759 h 10000"/>
                <a:gd name="connsiteX28-185" fmla="*/ 2421 w 10000"/>
                <a:gd name="connsiteY28-186" fmla="*/ 4806 h 10000"/>
                <a:gd name="connsiteX29-187" fmla="*/ 2011 w 10000"/>
                <a:gd name="connsiteY29-188" fmla="*/ 5626 h 10000"/>
                <a:gd name="connsiteX30-189" fmla="*/ 2139 w 10000"/>
                <a:gd name="connsiteY30-190" fmla="*/ 5873 h 10000"/>
                <a:gd name="connsiteX31-191" fmla="*/ 1792 w 10000"/>
                <a:gd name="connsiteY31-192" fmla="*/ 6641 h 10000"/>
                <a:gd name="connsiteX0-193" fmla="*/ 1444 w 10000"/>
                <a:gd name="connsiteY0-194" fmla="*/ 7285 h 10000"/>
                <a:gd name="connsiteX1-195" fmla="*/ 629 w 10000"/>
                <a:gd name="connsiteY1-196" fmla="*/ 8463 h 10000"/>
                <a:gd name="connsiteX2-197" fmla="*/ 0 w 10000"/>
                <a:gd name="connsiteY2-198" fmla="*/ 9190 h 10000"/>
                <a:gd name="connsiteX3-199" fmla="*/ 567 w 10000"/>
                <a:gd name="connsiteY3-200" fmla="*/ 8985 h 10000"/>
                <a:gd name="connsiteX4-201" fmla="*/ 190 w 10000"/>
                <a:gd name="connsiteY4-202" fmla="*/ 9353 h 10000"/>
                <a:gd name="connsiteX5-203" fmla="*/ 786 w 10000"/>
                <a:gd name="connsiteY5-204" fmla="*/ 10000 h 10000"/>
                <a:gd name="connsiteX6-205" fmla="*/ 1353 w 10000"/>
                <a:gd name="connsiteY6-206" fmla="*/ 9878 h 10000"/>
                <a:gd name="connsiteX7-207" fmla="*/ 1667 w 10000"/>
                <a:gd name="connsiteY7-208" fmla="*/ 9446 h 10000"/>
                <a:gd name="connsiteX8-209" fmla="*/ 1448 w 10000"/>
                <a:gd name="connsiteY8-210" fmla="*/ 8892 h 10000"/>
                <a:gd name="connsiteX9-211" fmla="*/ 1857 w 10000"/>
                <a:gd name="connsiteY9-212" fmla="*/ 9139 h 10000"/>
                <a:gd name="connsiteX10-213" fmla="*/ 2421 w 10000"/>
                <a:gd name="connsiteY10-214" fmla="*/ 9139 h 10000"/>
                <a:gd name="connsiteX11-215" fmla="*/ 2516 w 10000"/>
                <a:gd name="connsiteY11-216" fmla="*/ 8617 h 10000"/>
                <a:gd name="connsiteX12-217" fmla="*/ 2234 w 10000"/>
                <a:gd name="connsiteY12-218" fmla="*/ 8095 h 10000"/>
                <a:gd name="connsiteX13-219" fmla="*/ 5257 w 10000"/>
                <a:gd name="connsiteY13-220" fmla="*/ 4443 h 10000"/>
                <a:gd name="connsiteX14-221" fmla="*/ 5483 w 10000"/>
                <a:gd name="connsiteY14-222" fmla="*/ 4290 h 10000"/>
                <a:gd name="connsiteX15-223" fmla="*/ 10000 w 10000"/>
                <a:gd name="connsiteY15-224" fmla="*/ 1239 h 10000"/>
                <a:gd name="connsiteX16-225" fmla="*/ 7799 w 10000"/>
                <a:gd name="connsiteY16-226" fmla="*/ 163 h 10000"/>
                <a:gd name="connsiteX17-227" fmla="*/ 7370 w 10000"/>
                <a:gd name="connsiteY17-228" fmla="*/ 19 h 10000"/>
                <a:gd name="connsiteX18-229" fmla="*/ 7075 w 10000"/>
                <a:gd name="connsiteY18-230" fmla="*/ 0 h 10000"/>
                <a:gd name="connsiteX19-231" fmla="*/ 6718 w 10000"/>
                <a:gd name="connsiteY19-232" fmla="*/ 61 h 10000"/>
                <a:gd name="connsiteX20-233" fmla="*/ 6279 w 10000"/>
                <a:gd name="connsiteY20-234" fmla="*/ 183 h 10000"/>
                <a:gd name="connsiteX21-235" fmla="*/ 5693 w 10000"/>
                <a:gd name="connsiteY21-236" fmla="*/ 387 h 10000"/>
                <a:gd name="connsiteX22-237" fmla="*/ 5002 w 10000"/>
                <a:gd name="connsiteY22-238" fmla="*/ 746 h 10000"/>
                <a:gd name="connsiteX23-239" fmla="*/ 4373 w 10000"/>
                <a:gd name="connsiteY23-240" fmla="*/ 1146 h 10000"/>
                <a:gd name="connsiteX24-241" fmla="*/ 3773 w 10000"/>
                <a:gd name="connsiteY24-242" fmla="*/ 1822 h 10000"/>
                <a:gd name="connsiteX25-243" fmla="*/ 3364 w 10000"/>
                <a:gd name="connsiteY25-244" fmla="*/ 2437 h 10000"/>
                <a:gd name="connsiteX26-245" fmla="*/ 3144 w 10000"/>
                <a:gd name="connsiteY26-246" fmla="*/ 3052 h 10000"/>
                <a:gd name="connsiteX27-247" fmla="*/ 2830 w 10000"/>
                <a:gd name="connsiteY27-248" fmla="*/ 3759 h 10000"/>
                <a:gd name="connsiteX28-249" fmla="*/ 2421 w 10000"/>
                <a:gd name="connsiteY28-250" fmla="*/ 4806 h 10000"/>
                <a:gd name="connsiteX29-251" fmla="*/ 2011 w 10000"/>
                <a:gd name="connsiteY29-252" fmla="*/ 5626 h 10000"/>
                <a:gd name="connsiteX30-253" fmla="*/ 2139 w 10000"/>
                <a:gd name="connsiteY30-254" fmla="*/ 5873 h 10000"/>
                <a:gd name="connsiteX31-255" fmla="*/ 1792 w 10000"/>
                <a:gd name="connsiteY31-256" fmla="*/ 6641 h 10000"/>
                <a:gd name="connsiteX0-257" fmla="*/ 1444 w 10000"/>
                <a:gd name="connsiteY0-258" fmla="*/ 7285 h 10000"/>
                <a:gd name="connsiteX1-259" fmla="*/ 629 w 10000"/>
                <a:gd name="connsiteY1-260" fmla="*/ 8463 h 10000"/>
                <a:gd name="connsiteX2-261" fmla="*/ 0 w 10000"/>
                <a:gd name="connsiteY2-262" fmla="*/ 9190 h 10000"/>
                <a:gd name="connsiteX3-263" fmla="*/ 567 w 10000"/>
                <a:gd name="connsiteY3-264" fmla="*/ 8985 h 10000"/>
                <a:gd name="connsiteX4-265" fmla="*/ 190 w 10000"/>
                <a:gd name="connsiteY4-266" fmla="*/ 9353 h 10000"/>
                <a:gd name="connsiteX5-267" fmla="*/ 786 w 10000"/>
                <a:gd name="connsiteY5-268" fmla="*/ 10000 h 10000"/>
                <a:gd name="connsiteX6-269" fmla="*/ 1353 w 10000"/>
                <a:gd name="connsiteY6-270" fmla="*/ 9878 h 10000"/>
                <a:gd name="connsiteX7-271" fmla="*/ 1667 w 10000"/>
                <a:gd name="connsiteY7-272" fmla="*/ 9446 h 10000"/>
                <a:gd name="connsiteX8-273" fmla="*/ 1448 w 10000"/>
                <a:gd name="connsiteY8-274" fmla="*/ 8892 h 10000"/>
                <a:gd name="connsiteX9-275" fmla="*/ 1857 w 10000"/>
                <a:gd name="connsiteY9-276" fmla="*/ 9139 h 10000"/>
                <a:gd name="connsiteX10-277" fmla="*/ 2421 w 10000"/>
                <a:gd name="connsiteY10-278" fmla="*/ 9139 h 10000"/>
                <a:gd name="connsiteX11-279" fmla="*/ 2516 w 10000"/>
                <a:gd name="connsiteY11-280" fmla="*/ 8617 h 10000"/>
                <a:gd name="connsiteX12-281" fmla="*/ 2234 w 10000"/>
                <a:gd name="connsiteY12-282" fmla="*/ 8095 h 10000"/>
                <a:gd name="connsiteX13-283" fmla="*/ 5165 w 10000"/>
                <a:gd name="connsiteY13-284" fmla="*/ 4418 h 10000"/>
                <a:gd name="connsiteX14-285" fmla="*/ 5483 w 10000"/>
                <a:gd name="connsiteY14-286" fmla="*/ 4290 h 10000"/>
                <a:gd name="connsiteX15-287" fmla="*/ 10000 w 10000"/>
                <a:gd name="connsiteY15-288" fmla="*/ 1239 h 10000"/>
                <a:gd name="connsiteX16-289" fmla="*/ 7799 w 10000"/>
                <a:gd name="connsiteY16-290" fmla="*/ 163 h 10000"/>
                <a:gd name="connsiteX17-291" fmla="*/ 7370 w 10000"/>
                <a:gd name="connsiteY17-292" fmla="*/ 19 h 10000"/>
                <a:gd name="connsiteX18-293" fmla="*/ 7075 w 10000"/>
                <a:gd name="connsiteY18-294" fmla="*/ 0 h 10000"/>
                <a:gd name="connsiteX19-295" fmla="*/ 6718 w 10000"/>
                <a:gd name="connsiteY19-296" fmla="*/ 61 h 10000"/>
                <a:gd name="connsiteX20-297" fmla="*/ 6279 w 10000"/>
                <a:gd name="connsiteY20-298" fmla="*/ 183 h 10000"/>
                <a:gd name="connsiteX21-299" fmla="*/ 5693 w 10000"/>
                <a:gd name="connsiteY21-300" fmla="*/ 387 h 10000"/>
                <a:gd name="connsiteX22-301" fmla="*/ 5002 w 10000"/>
                <a:gd name="connsiteY22-302" fmla="*/ 746 h 10000"/>
                <a:gd name="connsiteX23-303" fmla="*/ 4373 w 10000"/>
                <a:gd name="connsiteY23-304" fmla="*/ 1146 h 10000"/>
                <a:gd name="connsiteX24-305" fmla="*/ 3773 w 10000"/>
                <a:gd name="connsiteY24-306" fmla="*/ 1822 h 10000"/>
                <a:gd name="connsiteX25-307" fmla="*/ 3364 w 10000"/>
                <a:gd name="connsiteY25-308" fmla="*/ 2437 h 10000"/>
                <a:gd name="connsiteX26-309" fmla="*/ 3144 w 10000"/>
                <a:gd name="connsiteY26-310" fmla="*/ 3052 h 10000"/>
                <a:gd name="connsiteX27-311" fmla="*/ 2830 w 10000"/>
                <a:gd name="connsiteY27-312" fmla="*/ 3759 h 10000"/>
                <a:gd name="connsiteX28-313" fmla="*/ 2421 w 10000"/>
                <a:gd name="connsiteY28-314" fmla="*/ 4806 h 10000"/>
                <a:gd name="connsiteX29-315" fmla="*/ 2011 w 10000"/>
                <a:gd name="connsiteY29-316" fmla="*/ 5626 h 10000"/>
                <a:gd name="connsiteX30-317" fmla="*/ 2139 w 10000"/>
                <a:gd name="connsiteY30-318" fmla="*/ 5873 h 10000"/>
                <a:gd name="connsiteX31-319" fmla="*/ 1792 w 10000"/>
                <a:gd name="connsiteY31-320" fmla="*/ 6641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10000" h="10000">
                  <a:moveTo>
                    <a:pt x="1444" y="7285"/>
                  </a:moveTo>
                  <a:lnTo>
                    <a:pt x="629" y="8463"/>
                  </a:lnTo>
                  <a:lnTo>
                    <a:pt x="0" y="9190"/>
                  </a:lnTo>
                  <a:lnTo>
                    <a:pt x="567" y="8985"/>
                  </a:lnTo>
                  <a:lnTo>
                    <a:pt x="190" y="9353"/>
                  </a:lnTo>
                  <a:lnTo>
                    <a:pt x="786" y="10000"/>
                  </a:lnTo>
                  <a:lnTo>
                    <a:pt x="1353" y="9878"/>
                  </a:lnTo>
                  <a:lnTo>
                    <a:pt x="1667" y="9446"/>
                  </a:lnTo>
                  <a:lnTo>
                    <a:pt x="1448" y="8892"/>
                  </a:lnTo>
                  <a:lnTo>
                    <a:pt x="1857" y="9139"/>
                  </a:lnTo>
                  <a:lnTo>
                    <a:pt x="2421" y="9139"/>
                  </a:lnTo>
                  <a:cubicBezTo>
                    <a:pt x="2453" y="8965"/>
                    <a:pt x="2484" y="8791"/>
                    <a:pt x="2516" y="8617"/>
                  </a:cubicBezTo>
                  <a:lnTo>
                    <a:pt x="2234" y="8095"/>
                  </a:lnTo>
                  <a:lnTo>
                    <a:pt x="5165" y="4418"/>
                  </a:lnTo>
                  <a:cubicBezTo>
                    <a:pt x="5189" y="4359"/>
                    <a:pt x="5459" y="4349"/>
                    <a:pt x="5483" y="4290"/>
                  </a:cubicBezTo>
                  <a:lnTo>
                    <a:pt x="10000" y="1239"/>
                  </a:lnTo>
                  <a:lnTo>
                    <a:pt x="7799" y="163"/>
                  </a:lnTo>
                  <a:lnTo>
                    <a:pt x="7370" y="19"/>
                  </a:lnTo>
                  <a:lnTo>
                    <a:pt x="7075" y="0"/>
                  </a:lnTo>
                  <a:lnTo>
                    <a:pt x="6718" y="61"/>
                  </a:lnTo>
                  <a:lnTo>
                    <a:pt x="6279" y="183"/>
                  </a:lnTo>
                  <a:lnTo>
                    <a:pt x="5693" y="387"/>
                  </a:lnTo>
                  <a:lnTo>
                    <a:pt x="5002" y="746"/>
                  </a:lnTo>
                  <a:lnTo>
                    <a:pt x="4373" y="1146"/>
                  </a:lnTo>
                  <a:lnTo>
                    <a:pt x="3773" y="1822"/>
                  </a:lnTo>
                  <a:lnTo>
                    <a:pt x="3364" y="2437"/>
                  </a:lnTo>
                  <a:cubicBezTo>
                    <a:pt x="3291" y="2642"/>
                    <a:pt x="3217" y="2847"/>
                    <a:pt x="3144" y="3052"/>
                  </a:cubicBezTo>
                  <a:lnTo>
                    <a:pt x="2830" y="3759"/>
                  </a:lnTo>
                  <a:lnTo>
                    <a:pt x="2421" y="4806"/>
                  </a:lnTo>
                  <a:lnTo>
                    <a:pt x="2011" y="5626"/>
                  </a:lnTo>
                  <a:cubicBezTo>
                    <a:pt x="2054" y="5708"/>
                    <a:pt x="2096" y="5791"/>
                    <a:pt x="2139" y="5873"/>
                  </a:cubicBezTo>
                  <a:lnTo>
                    <a:pt x="1792" y="6641"/>
                  </a:lnTo>
                </a:path>
              </a:pathLst>
            </a:custGeom>
            <a:grpFill/>
            <a:ln w="9525">
              <a:solidFill>
                <a:srgbClr val="FF99FF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sp>
          <p:nvSpPr>
            <p:cNvPr id="18" name="Freeform 24"/>
            <p:cNvSpPr/>
            <p:nvPr/>
          </p:nvSpPr>
          <p:spPr bwMode="auto">
            <a:xfrm>
              <a:off x="3920" y="1158"/>
              <a:ext cx="960" cy="2560"/>
            </a:xfrm>
            <a:custGeom>
              <a:avLst/>
              <a:gdLst>
                <a:gd name="T0" fmla="*/ 960 w 960"/>
                <a:gd name="T1" fmla="*/ 0 h 2560"/>
                <a:gd name="T2" fmla="*/ 768 w 960"/>
                <a:gd name="T3" fmla="*/ 336 h 2560"/>
                <a:gd name="T4" fmla="*/ 624 w 960"/>
                <a:gd name="T5" fmla="*/ 960 h 2560"/>
                <a:gd name="T6" fmla="*/ 768 w 960"/>
                <a:gd name="T7" fmla="*/ 912 h 2560"/>
                <a:gd name="T8" fmla="*/ 432 w 960"/>
                <a:gd name="T9" fmla="*/ 1536 h 2560"/>
                <a:gd name="T10" fmla="*/ 528 w 960"/>
                <a:gd name="T11" fmla="*/ 1536 h 2560"/>
                <a:gd name="T12" fmla="*/ 192 w 960"/>
                <a:gd name="T13" fmla="*/ 2448 h 2560"/>
                <a:gd name="T14" fmla="*/ 0 w 960"/>
                <a:gd name="T15" fmla="*/ 2208 h 25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60" h="2560">
                  <a:moveTo>
                    <a:pt x="960" y="0"/>
                  </a:moveTo>
                  <a:cubicBezTo>
                    <a:pt x="892" y="88"/>
                    <a:pt x="824" y="176"/>
                    <a:pt x="768" y="336"/>
                  </a:cubicBezTo>
                  <a:cubicBezTo>
                    <a:pt x="712" y="496"/>
                    <a:pt x="624" y="864"/>
                    <a:pt x="624" y="960"/>
                  </a:cubicBezTo>
                  <a:cubicBezTo>
                    <a:pt x="624" y="1056"/>
                    <a:pt x="800" y="816"/>
                    <a:pt x="768" y="912"/>
                  </a:cubicBezTo>
                  <a:cubicBezTo>
                    <a:pt x="736" y="1008"/>
                    <a:pt x="472" y="1432"/>
                    <a:pt x="432" y="1536"/>
                  </a:cubicBezTo>
                  <a:cubicBezTo>
                    <a:pt x="392" y="1640"/>
                    <a:pt x="568" y="1384"/>
                    <a:pt x="528" y="1536"/>
                  </a:cubicBezTo>
                  <a:cubicBezTo>
                    <a:pt x="488" y="1688"/>
                    <a:pt x="280" y="2336"/>
                    <a:pt x="192" y="2448"/>
                  </a:cubicBezTo>
                  <a:cubicBezTo>
                    <a:pt x="104" y="2560"/>
                    <a:pt x="52" y="2384"/>
                    <a:pt x="0" y="2208"/>
                  </a:cubicBezTo>
                </a:path>
              </a:pathLst>
            </a:custGeom>
            <a:solidFill>
              <a:srgbClr val="E46C0A">
                <a:alpha val="50196"/>
              </a:srgbClr>
            </a:solidFill>
            <a:ln w="28575" cmpd="sng">
              <a:solidFill>
                <a:srgbClr val="E46C0A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Freeform 26"/>
            <p:cNvSpPr/>
            <p:nvPr/>
          </p:nvSpPr>
          <p:spPr bwMode="auto">
            <a:xfrm>
              <a:off x="4591" y="860"/>
              <a:ext cx="912" cy="2016"/>
            </a:xfrm>
            <a:custGeom>
              <a:avLst/>
              <a:gdLst>
                <a:gd name="T0" fmla="*/ 912 w 912"/>
                <a:gd name="T1" fmla="*/ 0 h 2016"/>
                <a:gd name="T2" fmla="*/ 336 w 912"/>
                <a:gd name="T3" fmla="*/ 768 h 2016"/>
                <a:gd name="T4" fmla="*/ 480 w 912"/>
                <a:gd name="T5" fmla="*/ 816 h 2016"/>
                <a:gd name="T6" fmla="*/ 144 w 912"/>
                <a:gd name="T7" fmla="*/ 1488 h 2016"/>
                <a:gd name="T8" fmla="*/ 240 w 912"/>
                <a:gd name="T9" fmla="*/ 1488 h 2016"/>
                <a:gd name="T10" fmla="*/ 0 w 912"/>
                <a:gd name="T11" fmla="*/ 2016 h 2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12" h="2016">
                  <a:moveTo>
                    <a:pt x="912" y="0"/>
                  </a:moveTo>
                  <a:cubicBezTo>
                    <a:pt x="660" y="316"/>
                    <a:pt x="408" y="632"/>
                    <a:pt x="336" y="768"/>
                  </a:cubicBezTo>
                  <a:cubicBezTo>
                    <a:pt x="264" y="904"/>
                    <a:pt x="512" y="696"/>
                    <a:pt x="480" y="816"/>
                  </a:cubicBezTo>
                  <a:cubicBezTo>
                    <a:pt x="448" y="936"/>
                    <a:pt x="184" y="1376"/>
                    <a:pt x="144" y="1488"/>
                  </a:cubicBezTo>
                  <a:cubicBezTo>
                    <a:pt x="104" y="1600"/>
                    <a:pt x="264" y="1400"/>
                    <a:pt x="240" y="1488"/>
                  </a:cubicBezTo>
                  <a:cubicBezTo>
                    <a:pt x="216" y="1576"/>
                    <a:pt x="108" y="1796"/>
                    <a:pt x="0" y="2016"/>
                  </a:cubicBezTo>
                </a:path>
              </a:pathLst>
            </a:custGeom>
            <a:solidFill>
              <a:srgbClr val="E46C0A">
                <a:alpha val="50196"/>
              </a:srgbClr>
            </a:solidFill>
            <a:ln w="28575" cmpd="sng">
              <a:solidFill>
                <a:srgbClr val="E46C0A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8677" name="组合 25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27" name="矩形 26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33" name="矩形 32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MTA_0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29710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9711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29712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3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699" name="组合 6"/>
          <p:cNvGrpSpPr/>
          <p:nvPr/>
        </p:nvGrpSpPr>
        <p:grpSpPr bwMode="auto">
          <a:xfrm rot="-5629609">
            <a:off x="3006726" y="868362"/>
            <a:ext cx="2093912" cy="1909763"/>
            <a:chOff x="2331182" y="1325336"/>
            <a:chExt cx="2093194" cy="1909890"/>
          </a:xfrm>
        </p:grpSpPr>
        <p:sp>
          <p:nvSpPr>
            <p:cNvPr id="29708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9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9700" name="组合 9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11" name="矩形 10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7" name="矩形 16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3" name="矩形 22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30734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0735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0736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7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723" name="组合 6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8" name="矩形 7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4" name="矩形 13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0" name="矩形 19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0726" name="组合 24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30727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28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31759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1760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1761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8" name="矩形 7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4" name="矩形 13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0" name="矩形 19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750" name="组合 24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31752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3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2FCEAC">
              <a:alpha val="49804"/>
            </a:srgbClr>
          </a:solidFill>
        </p:grpSpPr>
        <p:sp>
          <p:nvSpPr>
            <p:cNvPr id="29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32783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2784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2785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71" name="组合 6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8" name="矩形 7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4" name="矩形 13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0" name="矩形 19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2774" name="组合 24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32776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7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FF99FF">
              <a:alpha val="49804"/>
            </a:srgbClr>
          </a:solidFill>
        </p:grpSpPr>
        <p:sp>
          <p:nvSpPr>
            <p:cNvPr id="29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000"/>
    </mc:Choice>
    <mc:Fallback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33807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3808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3809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0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795" name="组合 6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8" name="矩形 7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4" name="矩形 13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0" name="矩形 19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3798" name="组合 24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33800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1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47723" y="2461775"/>
            <a:ext cx="2093194" cy="1909890"/>
            <a:chOff x="2331182" y="1325336"/>
            <a:chExt cx="2093194" cy="1909890"/>
          </a:xfrm>
          <a:solidFill>
            <a:srgbClr val="E46C0A">
              <a:alpha val="49804"/>
            </a:srgbClr>
          </a:solidFill>
        </p:grpSpPr>
        <p:sp>
          <p:nvSpPr>
            <p:cNvPr id="29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520950 w 1827"/>
                <a:gd name="T1" fmla="*/ 2147483647 h 1776"/>
                <a:gd name="T2" fmla="*/ 0 w 1827"/>
                <a:gd name="T3" fmla="*/ 2147483647 h 1776"/>
                <a:gd name="T4" fmla="*/ 27722517 w 1827"/>
                <a:gd name="T5" fmla="*/ 2147483647 h 1776"/>
                <a:gd name="T6" fmla="*/ 2147483647 w 1827"/>
                <a:gd name="T7" fmla="*/ 0 h 1776"/>
                <a:gd name="T8" fmla="*/ 2147483647 w 1827"/>
                <a:gd name="T9" fmla="*/ 2147483647 h 1776"/>
                <a:gd name="T10" fmla="*/ 2147483647 w 1827"/>
                <a:gd name="T11" fmla="*/ 2147483647 h 1776"/>
                <a:gd name="T12" fmla="*/ 2147483647 w 1827"/>
                <a:gd name="T13" fmla="*/ 2147483647 h 1776"/>
                <a:gd name="T14" fmla="*/ 2147483647 w 1827"/>
                <a:gd name="T15" fmla="*/ 2147483647 h 1776"/>
                <a:gd name="T16" fmla="*/ 2147483647 w 1827"/>
                <a:gd name="T17" fmla="*/ 2147483647 h 1776"/>
                <a:gd name="T18" fmla="*/ 2147483647 w 1827"/>
                <a:gd name="T19" fmla="*/ 2147483647 h 1776"/>
                <a:gd name="T20" fmla="*/ 2147483647 w 1827"/>
                <a:gd name="T21" fmla="*/ 2147483647 h 1776"/>
                <a:gd name="T22" fmla="*/ 2147483647 w 1827"/>
                <a:gd name="T23" fmla="*/ 2147483647 h 1776"/>
                <a:gd name="T24" fmla="*/ 2147483647 w 1827"/>
                <a:gd name="T25" fmla="*/ 2147483647 h 1776"/>
                <a:gd name="T26" fmla="*/ 2147483647 w 1827"/>
                <a:gd name="T27" fmla="*/ 2147483647 h 1776"/>
                <a:gd name="T28" fmla="*/ 2147483647 w 1827"/>
                <a:gd name="T29" fmla="*/ 2147483647 h 1776"/>
                <a:gd name="T30" fmla="*/ 2147483647 w 1827"/>
                <a:gd name="T31" fmla="*/ 2147483647 h 1776"/>
                <a:gd name="T32" fmla="*/ 2147483647 w 1827"/>
                <a:gd name="T33" fmla="*/ 2147483647 h 1776"/>
                <a:gd name="T34" fmla="*/ 2147483647 w 1827"/>
                <a:gd name="T35" fmla="*/ 2147483647 h 1776"/>
                <a:gd name="T36" fmla="*/ 2147483647 w 1827"/>
                <a:gd name="T37" fmla="*/ 2147483647 h 1776"/>
                <a:gd name="T38" fmla="*/ 2147483647 w 1827"/>
                <a:gd name="T39" fmla="*/ 2147483647 h 1776"/>
                <a:gd name="T40" fmla="*/ 2041326914 w 1827"/>
                <a:gd name="T41" fmla="*/ 2147483647 h 1776"/>
                <a:gd name="T42" fmla="*/ 1827114390 w 1827"/>
                <a:gd name="T43" fmla="*/ 2147483647 h 1776"/>
                <a:gd name="T44" fmla="*/ 1580139035 w 1827"/>
                <a:gd name="T45" fmla="*/ 2147483647 h 1776"/>
                <a:gd name="T46" fmla="*/ 1378526500 w 1827"/>
                <a:gd name="T47" fmla="*/ 2147483647 h 1776"/>
                <a:gd name="T48" fmla="*/ 1149191448 w 1827"/>
                <a:gd name="T49" fmla="*/ 2147483647 h 1776"/>
                <a:gd name="T50" fmla="*/ 970261117 w 1827"/>
                <a:gd name="T51" fmla="*/ 2147483647 h 1776"/>
                <a:gd name="T52" fmla="*/ 786288886 w 1827"/>
                <a:gd name="T53" fmla="*/ 2147483647 h 1776"/>
                <a:gd name="T54" fmla="*/ 602318241 w 1827"/>
                <a:gd name="T55" fmla="*/ 2147483647 h 1776"/>
                <a:gd name="T56" fmla="*/ 441028214 w 1827"/>
                <a:gd name="T57" fmla="*/ 2147483647 h 1776"/>
                <a:gd name="T58" fmla="*/ 269657559 w 1827"/>
                <a:gd name="T59" fmla="*/ 2147483647 h 1776"/>
                <a:gd name="T60" fmla="*/ 153730352 w 1827"/>
                <a:gd name="T61" fmla="*/ 2147483647 h 1776"/>
                <a:gd name="T62" fmla="*/ 65524074 w 1827"/>
                <a:gd name="T63" fmla="*/ 2147483647 h 1776"/>
                <a:gd name="T64" fmla="*/ 20161253 w 1827"/>
                <a:gd name="T65" fmla="*/ 2147483647 h 1776"/>
                <a:gd name="T66" fmla="*/ 2520950 w 1827"/>
                <a:gd name="T67" fmla="*/ 2147483647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grpFill/>
            <a:ln w="38100" cap="flat" cmpd="sng">
              <a:noFill/>
              <a:prstDash val="solid"/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>
              <a:lvl1pPr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1pPr>
              <a:lvl2pPr marL="742950" indent="-28575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2pPr>
              <a:lvl3pPr marL="11430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3pPr>
              <a:lvl4pPr marL="16002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4pPr>
              <a:lvl5pPr marL="2057400" indent="-228600" eaLnBrk="0" hangingPunct="0"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5400" b="1">
                  <a:solidFill>
                    <a:schemeClr val="tx1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/>
          <p:nvPr/>
        </p:nvGrpSpPr>
        <p:grpSpPr bwMode="auto">
          <a:xfrm>
            <a:off x="1771650" y="2446338"/>
            <a:ext cx="2076450" cy="2270125"/>
            <a:chOff x="528" y="1104"/>
            <a:chExt cx="1828" cy="2112"/>
          </a:xfrm>
        </p:grpSpPr>
        <p:sp>
          <p:nvSpPr>
            <p:cNvPr id="34830" name="Oval 5"/>
            <p:cNvSpPr>
              <a:spLocks noChangeArrowheads="1"/>
            </p:cNvSpPr>
            <p:nvPr/>
          </p:nvSpPr>
          <p:spPr bwMode="auto">
            <a:xfrm>
              <a:off x="528" y="254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4831" name="Oval 6"/>
            <p:cNvSpPr>
              <a:spLocks noChangeArrowheads="1"/>
            </p:cNvSpPr>
            <p:nvPr/>
          </p:nvSpPr>
          <p:spPr bwMode="auto">
            <a:xfrm>
              <a:off x="528" y="1104"/>
              <a:ext cx="1824" cy="67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  <p:sp>
          <p:nvSpPr>
            <p:cNvPr id="34832" name="Freeform 7"/>
            <p:cNvSpPr/>
            <p:nvPr/>
          </p:nvSpPr>
          <p:spPr bwMode="auto">
            <a:xfrm flipV="1">
              <a:off x="528" y="1104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3" name="Freeform 8"/>
            <p:cNvSpPr/>
            <p:nvPr/>
          </p:nvSpPr>
          <p:spPr bwMode="auto">
            <a:xfrm>
              <a:off x="528" y="1440"/>
              <a:ext cx="1828" cy="1776"/>
            </a:xfrm>
            <a:custGeom>
              <a:avLst/>
              <a:gdLst>
                <a:gd name="T0" fmla="*/ 2 w 1828"/>
                <a:gd name="T1" fmla="*/ 1440 h 1776"/>
                <a:gd name="T2" fmla="*/ 27 w 1828"/>
                <a:gd name="T3" fmla="*/ 1519 h 1776"/>
                <a:gd name="T4" fmla="*/ 110 w 1828"/>
                <a:gd name="T5" fmla="*/ 1600 h 1776"/>
                <a:gd name="T6" fmla="*/ 223 w 1828"/>
                <a:gd name="T7" fmla="*/ 1660 h 1776"/>
                <a:gd name="T8" fmla="*/ 346 w 1828"/>
                <a:gd name="T9" fmla="*/ 1705 h 1776"/>
                <a:gd name="T10" fmla="*/ 489 w 1828"/>
                <a:gd name="T11" fmla="*/ 1736 h 1776"/>
                <a:gd name="T12" fmla="*/ 644 w 1828"/>
                <a:gd name="T13" fmla="*/ 1760 h 1776"/>
                <a:gd name="T14" fmla="*/ 805 w 1828"/>
                <a:gd name="T15" fmla="*/ 1775 h 1776"/>
                <a:gd name="T16" fmla="*/ 1053 w 1828"/>
                <a:gd name="T17" fmla="*/ 1771 h 1776"/>
                <a:gd name="T18" fmla="*/ 1207 w 1828"/>
                <a:gd name="T19" fmla="*/ 1759 h 1776"/>
                <a:gd name="T20" fmla="*/ 1351 w 1828"/>
                <a:gd name="T21" fmla="*/ 1736 h 1776"/>
                <a:gd name="T22" fmla="*/ 1489 w 1828"/>
                <a:gd name="T23" fmla="*/ 1702 h 1776"/>
                <a:gd name="T24" fmla="*/ 1621 w 1828"/>
                <a:gd name="T25" fmla="*/ 1655 h 1776"/>
                <a:gd name="T26" fmla="*/ 1726 w 1828"/>
                <a:gd name="T27" fmla="*/ 1595 h 1776"/>
                <a:gd name="T28" fmla="*/ 1810 w 1828"/>
                <a:gd name="T29" fmla="*/ 1500 h 1776"/>
                <a:gd name="T30" fmla="*/ 1828 w 1828"/>
                <a:gd name="T31" fmla="*/ 1440 h 1776"/>
                <a:gd name="T32" fmla="*/ 1821 w 1828"/>
                <a:gd name="T33" fmla="*/ 30 h 1776"/>
                <a:gd name="T34" fmla="*/ 1792 w 1828"/>
                <a:gd name="T35" fmla="*/ 92 h 1776"/>
                <a:gd name="T36" fmla="*/ 1724 w 1828"/>
                <a:gd name="T37" fmla="*/ 157 h 1776"/>
                <a:gd name="T38" fmla="*/ 1633 w 1828"/>
                <a:gd name="T39" fmla="*/ 209 h 1776"/>
                <a:gd name="T40" fmla="*/ 1519 w 1828"/>
                <a:gd name="T41" fmla="*/ 253 h 1776"/>
                <a:gd name="T42" fmla="*/ 1423 w 1828"/>
                <a:gd name="T43" fmla="*/ 281 h 1776"/>
                <a:gd name="T44" fmla="*/ 1305 w 1828"/>
                <a:gd name="T45" fmla="*/ 305 h 1776"/>
                <a:gd name="T46" fmla="*/ 1192 w 1828"/>
                <a:gd name="T47" fmla="*/ 320 h 1776"/>
                <a:gd name="T48" fmla="*/ 1068 w 1828"/>
                <a:gd name="T49" fmla="*/ 331 h 1776"/>
                <a:gd name="T50" fmla="*/ 914 w 1828"/>
                <a:gd name="T51" fmla="*/ 336 h 1776"/>
                <a:gd name="T52" fmla="*/ 724 w 1828"/>
                <a:gd name="T53" fmla="*/ 329 h 1776"/>
                <a:gd name="T54" fmla="*/ 538 w 1828"/>
                <a:gd name="T55" fmla="*/ 306 h 1776"/>
                <a:gd name="T56" fmla="*/ 415 w 1828"/>
                <a:gd name="T57" fmla="*/ 281 h 1776"/>
                <a:gd name="T58" fmla="*/ 291 w 1828"/>
                <a:gd name="T59" fmla="*/ 246 h 1776"/>
                <a:gd name="T60" fmla="*/ 177 w 1828"/>
                <a:gd name="T61" fmla="*/ 199 h 1776"/>
                <a:gd name="T62" fmla="*/ 79 w 1828"/>
                <a:gd name="T63" fmla="*/ 137 h 1776"/>
                <a:gd name="T64" fmla="*/ 14 w 1828"/>
                <a:gd name="T65" fmla="*/ 58 h 1776"/>
                <a:gd name="T66" fmla="*/ 2 w 1828"/>
                <a:gd name="T67" fmla="*/ 0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8" h="1776">
                  <a:moveTo>
                    <a:pt x="2" y="0"/>
                  </a:moveTo>
                  <a:lnTo>
                    <a:pt x="2" y="1440"/>
                  </a:lnTo>
                  <a:lnTo>
                    <a:pt x="9" y="1482"/>
                  </a:lnTo>
                  <a:lnTo>
                    <a:pt x="27" y="1519"/>
                  </a:lnTo>
                  <a:lnTo>
                    <a:pt x="61" y="1562"/>
                  </a:lnTo>
                  <a:lnTo>
                    <a:pt x="110" y="1600"/>
                  </a:lnTo>
                  <a:lnTo>
                    <a:pt x="166" y="1634"/>
                  </a:lnTo>
                  <a:lnTo>
                    <a:pt x="223" y="1660"/>
                  </a:lnTo>
                  <a:lnTo>
                    <a:pt x="285" y="1684"/>
                  </a:lnTo>
                  <a:lnTo>
                    <a:pt x="346" y="1705"/>
                  </a:lnTo>
                  <a:lnTo>
                    <a:pt x="420" y="1722"/>
                  </a:lnTo>
                  <a:lnTo>
                    <a:pt x="489" y="1736"/>
                  </a:lnTo>
                  <a:lnTo>
                    <a:pt x="567" y="1751"/>
                  </a:lnTo>
                  <a:lnTo>
                    <a:pt x="644" y="1760"/>
                  </a:lnTo>
                  <a:lnTo>
                    <a:pt x="717" y="1766"/>
                  </a:lnTo>
                  <a:lnTo>
                    <a:pt x="805" y="1775"/>
                  </a:lnTo>
                  <a:lnTo>
                    <a:pt x="962" y="1776"/>
                  </a:lnTo>
                  <a:lnTo>
                    <a:pt x="1053" y="1771"/>
                  </a:lnTo>
                  <a:lnTo>
                    <a:pt x="1134" y="1766"/>
                  </a:lnTo>
                  <a:lnTo>
                    <a:pt x="1207" y="1759"/>
                  </a:lnTo>
                  <a:lnTo>
                    <a:pt x="1274" y="1750"/>
                  </a:lnTo>
                  <a:lnTo>
                    <a:pt x="1351" y="1736"/>
                  </a:lnTo>
                  <a:lnTo>
                    <a:pt x="1414" y="1722"/>
                  </a:lnTo>
                  <a:lnTo>
                    <a:pt x="1489" y="1702"/>
                  </a:lnTo>
                  <a:lnTo>
                    <a:pt x="1550" y="1681"/>
                  </a:lnTo>
                  <a:lnTo>
                    <a:pt x="1621" y="1655"/>
                  </a:lnTo>
                  <a:lnTo>
                    <a:pt x="1672" y="1628"/>
                  </a:lnTo>
                  <a:lnTo>
                    <a:pt x="1726" y="1595"/>
                  </a:lnTo>
                  <a:lnTo>
                    <a:pt x="1773" y="1556"/>
                  </a:lnTo>
                  <a:lnTo>
                    <a:pt x="1810" y="1500"/>
                  </a:lnTo>
                  <a:lnTo>
                    <a:pt x="1827" y="1456"/>
                  </a:lnTo>
                  <a:lnTo>
                    <a:pt x="1828" y="1440"/>
                  </a:lnTo>
                  <a:lnTo>
                    <a:pt x="1826" y="0"/>
                  </a:lnTo>
                  <a:lnTo>
                    <a:pt x="1821" y="30"/>
                  </a:lnTo>
                  <a:lnTo>
                    <a:pt x="1812" y="61"/>
                  </a:lnTo>
                  <a:lnTo>
                    <a:pt x="1792" y="92"/>
                  </a:lnTo>
                  <a:cubicBezTo>
                    <a:pt x="1783" y="104"/>
                    <a:pt x="1767" y="123"/>
                    <a:pt x="1756" y="134"/>
                  </a:cubicBezTo>
                  <a:lnTo>
                    <a:pt x="1724" y="157"/>
                  </a:lnTo>
                  <a:lnTo>
                    <a:pt x="1683" y="182"/>
                  </a:lnTo>
                  <a:lnTo>
                    <a:pt x="1633" y="209"/>
                  </a:lnTo>
                  <a:lnTo>
                    <a:pt x="1573" y="233"/>
                  </a:lnTo>
                  <a:lnTo>
                    <a:pt x="1519" y="253"/>
                  </a:lnTo>
                  <a:lnTo>
                    <a:pt x="1468" y="269"/>
                  </a:lnTo>
                  <a:lnTo>
                    <a:pt x="1423" y="281"/>
                  </a:lnTo>
                  <a:lnTo>
                    <a:pt x="1365" y="294"/>
                  </a:lnTo>
                  <a:lnTo>
                    <a:pt x="1305" y="305"/>
                  </a:lnTo>
                  <a:lnTo>
                    <a:pt x="1246" y="313"/>
                  </a:lnTo>
                  <a:lnTo>
                    <a:pt x="1192" y="320"/>
                  </a:lnTo>
                  <a:lnTo>
                    <a:pt x="1130" y="326"/>
                  </a:lnTo>
                  <a:lnTo>
                    <a:pt x="1068" y="331"/>
                  </a:lnTo>
                  <a:lnTo>
                    <a:pt x="1002" y="334"/>
                  </a:lnTo>
                  <a:lnTo>
                    <a:pt x="914" y="336"/>
                  </a:lnTo>
                  <a:lnTo>
                    <a:pt x="805" y="334"/>
                  </a:lnTo>
                  <a:lnTo>
                    <a:pt x="724" y="329"/>
                  </a:lnTo>
                  <a:lnTo>
                    <a:pt x="628" y="319"/>
                  </a:lnTo>
                  <a:lnTo>
                    <a:pt x="538" y="306"/>
                  </a:lnTo>
                  <a:lnTo>
                    <a:pt x="480" y="295"/>
                  </a:lnTo>
                  <a:lnTo>
                    <a:pt x="415" y="281"/>
                  </a:lnTo>
                  <a:lnTo>
                    <a:pt x="354" y="266"/>
                  </a:lnTo>
                  <a:lnTo>
                    <a:pt x="291" y="246"/>
                  </a:lnTo>
                  <a:lnTo>
                    <a:pt x="234" y="224"/>
                  </a:lnTo>
                  <a:lnTo>
                    <a:pt x="177" y="199"/>
                  </a:lnTo>
                  <a:cubicBezTo>
                    <a:pt x="158" y="189"/>
                    <a:pt x="138" y="177"/>
                    <a:pt x="122" y="167"/>
                  </a:cubicBezTo>
                  <a:lnTo>
                    <a:pt x="79" y="137"/>
                  </a:lnTo>
                  <a:cubicBezTo>
                    <a:pt x="66" y="126"/>
                    <a:pt x="54" y="114"/>
                    <a:pt x="43" y="101"/>
                  </a:cubicBezTo>
                  <a:lnTo>
                    <a:pt x="14" y="58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DDD">
                <a:alpha val="50195"/>
              </a:srgbClr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19" name="组合 6"/>
          <p:cNvGrpSpPr/>
          <p:nvPr/>
        </p:nvGrpSpPr>
        <p:grpSpPr bwMode="auto">
          <a:xfrm>
            <a:off x="1771650" y="3495675"/>
            <a:ext cx="2076450" cy="1239838"/>
            <a:chOff x="5321908" y="2883155"/>
            <a:chExt cx="2076946" cy="1240239"/>
          </a:xfrm>
        </p:grpSpPr>
        <p:sp>
          <p:nvSpPr>
            <p:cNvPr id="8" name="矩形 7"/>
            <p:cNvSpPr/>
            <p:nvPr/>
          </p:nvSpPr>
          <p:spPr>
            <a:xfrm>
              <a:off x="5326672" y="3251574"/>
              <a:ext cx="2072182" cy="509753"/>
            </a:xfrm>
            <a:prstGeom prst="rect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321908" y="3248398"/>
              <a:ext cx="0" cy="512929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94091" y="3251574"/>
              <a:ext cx="0" cy="514516"/>
            </a:xfrm>
            <a:prstGeom prst="line">
              <a:avLst/>
            </a:prstGeom>
            <a:ln w="12700">
              <a:solidFill>
                <a:srgbClr val="F297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5321908" y="2883155"/>
              <a:ext cx="2072183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26672" y="3400847"/>
              <a:ext cx="2072182" cy="722547"/>
            </a:xfrm>
            <a:prstGeom prst="ellipse">
              <a:avLst/>
            </a:prstGeom>
            <a:solidFill>
              <a:srgbClr val="2FCEAC">
                <a:alpha val="50196"/>
              </a:srgbClr>
            </a:solidFill>
            <a:ln w="12700">
              <a:solidFill>
                <a:srgbClr val="F297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73260" y="2973479"/>
            <a:ext cx="2076946" cy="1240239"/>
            <a:chOff x="5321908" y="2883155"/>
            <a:chExt cx="2076946" cy="1240239"/>
          </a:xfrm>
          <a:solidFill>
            <a:srgbClr val="FF99FF">
              <a:alpha val="50196"/>
            </a:srgbClr>
          </a:solidFill>
        </p:grpSpPr>
        <p:sp>
          <p:nvSpPr>
            <p:cNvPr id="14" name="矩形 13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321908" y="2883155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326561" y="3400734"/>
              <a:ext cx="2072293" cy="722660"/>
            </a:xfrm>
            <a:prstGeom prst="ellipse">
              <a:avLst/>
            </a:prstGeom>
            <a:grpFill/>
            <a:ln w="1270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73206" y="2451801"/>
            <a:ext cx="2076946" cy="1240239"/>
            <a:chOff x="5321908" y="2892679"/>
            <a:chExt cx="2076946" cy="1240239"/>
          </a:xfrm>
          <a:solidFill>
            <a:srgbClr val="E46C0A">
              <a:alpha val="50196"/>
            </a:srgbClr>
          </a:solidFill>
        </p:grpSpPr>
        <p:sp>
          <p:nvSpPr>
            <p:cNvPr id="20" name="矩形 19"/>
            <p:cNvSpPr/>
            <p:nvPr/>
          </p:nvSpPr>
          <p:spPr>
            <a:xfrm>
              <a:off x="5326561" y="3251627"/>
              <a:ext cx="2072293" cy="510437"/>
            </a:xfrm>
            <a:prstGeom prst="rect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22016" y="3248025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94309" y="3251627"/>
              <a:ext cx="0" cy="514039"/>
            </a:xfrm>
            <a:prstGeom prst="lin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5321908" y="2892679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326561" y="3410258"/>
              <a:ext cx="2072293" cy="722660"/>
            </a:xfrm>
            <a:prstGeom prst="ellipse">
              <a:avLst/>
            </a:prstGeom>
            <a:grp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4822" name="组合 24"/>
          <p:cNvGrpSpPr/>
          <p:nvPr/>
        </p:nvGrpSpPr>
        <p:grpSpPr bwMode="auto">
          <a:xfrm>
            <a:off x="5041900" y="2462213"/>
            <a:ext cx="2092325" cy="1909762"/>
            <a:chOff x="2331182" y="1325336"/>
            <a:chExt cx="2093194" cy="1909890"/>
          </a:xfrm>
        </p:grpSpPr>
        <p:sp>
          <p:nvSpPr>
            <p:cNvPr id="34823" name="Freeform 2"/>
            <p:cNvSpPr/>
            <p:nvPr/>
          </p:nvSpPr>
          <p:spPr bwMode="auto">
            <a:xfrm flipV="1">
              <a:off x="2331182" y="1325336"/>
              <a:ext cx="2093194" cy="1909890"/>
            </a:xfrm>
            <a:custGeom>
              <a:avLst/>
              <a:gdLst>
                <a:gd name="T0" fmla="*/ 2147483646 w 1827"/>
                <a:gd name="T1" fmla="*/ 2147483646 h 1776"/>
                <a:gd name="T2" fmla="*/ 0 w 1827"/>
                <a:gd name="T3" fmla="*/ 2147483646 h 1776"/>
                <a:gd name="T4" fmla="*/ 2147483646 w 1827"/>
                <a:gd name="T5" fmla="*/ 2147483646 h 1776"/>
                <a:gd name="T6" fmla="*/ 2147483646 w 1827"/>
                <a:gd name="T7" fmla="*/ 0 h 1776"/>
                <a:gd name="T8" fmla="*/ 2147483646 w 1827"/>
                <a:gd name="T9" fmla="*/ 2147483646 h 1776"/>
                <a:gd name="T10" fmla="*/ 2147483646 w 1827"/>
                <a:gd name="T11" fmla="*/ 2147483646 h 1776"/>
                <a:gd name="T12" fmla="*/ 2147483646 w 1827"/>
                <a:gd name="T13" fmla="*/ 2147483646 h 1776"/>
                <a:gd name="T14" fmla="*/ 2147483646 w 1827"/>
                <a:gd name="T15" fmla="*/ 2147483646 h 1776"/>
                <a:gd name="T16" fmla="*/ 2147483646 w 1827"/>
                <a:gd name="T17" fmla="*/ 2147483646 h 1776"/>
                <a:gd name="T18" fmla="*/ 2147483646 w 1827"/>
                <a:gd name="T19" fmla="*/ 2147483646 h 1776"/>
                <a:gd name="T20" fmla="*/ 2147483646 w 1827"/>
                <a:gd name="T21" fmla="*/ 2147483646 h 1776"/>
                <a:gd name="T22" fmla="*/ 2147483646 w 1827"/>
                <a:gd name="T23" fmla="*/ 2147483646 h 1776"/>
                <a:gd name="T24" fmla="*/ 2147483646 w 1827"/>
                <a:gd name="T25" fmla="*/ 2147483646 h 1776"/>
                <a:gd name="T26" fmla="*/ 2147483646 w 1827"/>
                <a:gd name="T27" fmla="*/ 2147483646 h 1776"/>
                <a:gd name="T28" fmla="*/ 2147483646 w 1827"/>
                <a:gd name="T29" fmla="*/ 2147483646 h 1776"/>
                <a:gd name="T30" fmla="*/ 2147483646 w 1827"/>
                <a:gd name="T31" fmla="*/ 2147483646 h 1776"/>
                <a:gd name="T32" fmla="*/ 2147483646 w 1827"/>
                <a:gd name="T33" fmla="*/ 2147483646 h 1776"/>
                <a:gd name="T34" fmla="*/ 2147483646 w 1827"/>
                <a:gd name="T35" fmla="*/ 2147483646 h 1776"/>
                <a:gd name="T36" fmla="*/ 2147483646 w 1827"/>
                <a:gd name="T37" fmla="*/ 2147483646 h 1776"/>
                <a:gd name="T38" fmla="*/ 2147483646 w 1827"/>
                <a:gd name="T39" fmla="*/ 2147483646 h 1776"/>
                <a:gd name="T40" fmla="*/ 2147483646 w 1827"/>
                <a:gd name="T41" fmla="*/ 2147483646 h 1776"/>
                <a:gd name="T42" fmla="*/ 2147483646 w 1827"/>
                <a:gd name="T43" fmla="*/ 2147483646 h 1776"/>
                <a:gd name="T44" fmla="*/ 2147483646 w 1827"/>
                <a:gd name="T45" fmla="*/ 2147483646 h 1776"/>
                <a:gd name="T46" fmla="*/ 2147483646 w 1827"/>
                <a:gd name="T47" fmla="*/ 2147483646 h 1776"/>
                <a:gd name="T48" fmla="*/ 2147483646 w 1827"/>
                <a:gd name="T49" fmla="*/ 2147483646 h 1776"/>
                <a:gd name="T50" fmla="*/ 2147483646 w 1827"/>
                <a:gd name="T51" fmla="*/ 2147483646 h 1776"/>
                <a:gd name="T52" fmla="*/ 2147483646 w 1827"/>
                <a:gd name="T53" fmla="*/ 2147483646 h 1776"/>
                <a:gd name="T54" fmla="*/ 2147483646 w 1827"/>
                <a:gd name="T55" fmla="*/ 2147483646 h 1776"/>
                <a:gd name="T56" fmla="*/ 2147483646 w 1827"/>
                <a:gd name="T57" fmla="*/ 2147483646 h 1776"/>
                <a:gd name="T58" fmla="*/ 2147483646 w 1827"/>
                <a:gd name="T59" fmla="*/ 2147483646 h 1776"/>
                <a:gd name="T60" fmla="*/ 2147483646 w 1827"/>
                <a:gd name="T61" fmla="*/ 2147483646 h 1776"/>
                <a:gd name="T62" fmla="*/ 2147483646 w 1827"/>
                <a:gd name="T63" fmla="*/ 2147483646 h 1776"/>
                <a:gd name="T64" fmla="*/ 2147483646 w 1827"/>
                <a:gd name="T65" fmla="*/ 2147483646 h 1776"/>
                <a:gd name="T66" fmla="*/ 2147483646 w 1827"/>
                <a:gd name="T67" fmla="*/ 2147483646 h 17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27" h="1776">
                  <a:moveTo>
                    <a:pt x="1" y="1442"/>
                  </a:moveTo>
                  <a:lnTo>
                    <a:pt x="0" y="1442"/>
                  </a:lnTo>
                  <a:lnTo>
                    <a:pt x="11" y="1382"/>
                  </a:lnTo>
                  <a:lnTo>
                    <a:pt x="913" y="0"/>
                  </a:lnTo>
                  <a:lnTo>
                    <a:pt x="1799" y="1366"/>
                  </a:lnTo>
                  <a:lnTo>
                    <a:pt x="1827" y="1438"/>
                  </a:lnTo>
                  <a:lnTo>
                    <a:pt x="1817" y="1493"/>
                  </a:lnTo>
                  <a:lnTo>
                    <a:pt x="1789" y="1535"/>
                  </a:lnTo>
                  <a:lnTo>
                    <a:pt x="1766" y="1561"/>
                  </a:lnTo>
                  <a:lnTo>
                    <a:pt x="1731" y="1592"/>
                  </a:lnTo>
                  <a:lnTo>
                    <a:pt x="1655" y="1637"/>
                  </a:lnTo>
                  <a:lnTo>
                    <a:pt x="1574" y="1673"/>
                  </a:lnTo>
                  <a:lnTo>
                    <a:pt x="1497" y="1700"/>
                  </a:lnTo>
                  <a:lnTo>
                    <a:pt x="1427" y="1718"/>
                  </a:lnTo>
                  <a:lnTo>
                    <a:pt x="1344" y="1738"/>
                  </a:lnTo>
                  <a:lnTo>
                    <a:pt x="1255" y="1753"/>
                  </a:lnTo>
                  <a:lnTo>
                    <a:pt x="1159" y="1763"/>
                  </a:lnTo>
                  <a:lnTo>
                    <a:pt x="1063" y="1774"/>
                  </a:lnTo>
                  <a:lnTo>
                    <a:pt x="989" y="1775"/>
                  </a:lnTo>
                  <a:lnTo>
                    <a:pt x="913" y="1776"/>
                  </a:lnTo>
                  <a:lnTo>
                    <a:pt x="810" y="1776"/>
                  </a:lnTo>
                  <a:lnTo>
                    <a:pt x="725" y="1769"/>
                  </a:lnTo>
                  <a:lnTo>
                    <a:pt x="627" y="1760"/>
                  </a:lnTo>
                  <a:lnTo>
                    <a:pt x="547" y="1747"/>
                  </a:lnTo>
                  <a:lnTo>
                    <a:pt x="456" y="1732"/>
                  </a:lnTo>
                  <a:lnTo>
                    <a:pt x="385" y="1715"/>
                  </a:lnTo>
                  <a:lnTo>
                    <a:pt x="312" y="1693"/>
                  </a:lnTo>
                  <a:lnTo>
                    <a:pt x="239" y="1669"/>
                  </a:lnTo>
                  <a:lnTo>
                    <a:pt x="175" y="1637"/>
                  </a:lnTo>
                  <a:lnTo>
                    <a:pt x="107" y="1600"/>
                  </a:lnTo>
                  <a:lnTo>
                    <a:pt x="61" y="1561"/>
                  </a:lnTo>
                  <a:lnTo>
                    <a:pt x="26" y="1520"/>
                  </a:lnTo>
                  <a:lnTo>
                    <a:pt x="8" y="1484"/>
                  </a:lnTo>
                  <a:lnTo>
                    <a:pt x="1" y="1443"/>
                  </a:lnTo>
                </a:path>
              </a:pathLst>
            </a:custGeom>
            <a:solidFill>
              <a:srgbClr val="DDDDDD">
                <a:alpha val="50195"/>
              </a:srgbClr>
            </a:solidFill>
            <a:ln w="38100" cap="flat" cmpd="sng">
              <a:solidFill>
                <a:schemeClr val="tx1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4" name="Oval 9"/>
            <p:cNvSpPr>
              <a:spLocks noChangeArrowheads="1"/>
            </p:cNvSpPr>
            <p:nvPr/>
          </p:nvSpPr>
          <p:spPr bwMode="auto">
            <a:xfrm flipV="1">
              <a:off x="2331182" y="1325336"/>
              <a:ext cx="2093194" cy="722662"/>
            </a:xfrm>
            <a:prstGeom prst="ellipse">
              <a:avLst/>
            </a:prstGeom>
            <a:solidFill>
              <a:srgbClr val="DDDDDD">
                <a:alpha val="50195"/>
              </a:srgbClr>
            </a:soli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kumimoji="1" lang="zh-CN" altLang="en-US" sz="5400" b="1">
                <a:latin typeface="Times New Roman" panose="02020603050405020304" pitchFamily="18" charset="0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95136" y="2425096"/>
            <a:ext cx="2240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等底、等高</a:t>
            </a:r>
            <a:endParaRPr lang="zh-CN" altLang="en-US" b="1"/>
          </a:p>
        </p:txBody>
      </p:sp>
      <p:sp>
        <p:nvSpPr>
          <p:cNvPr id="6" name="左大括号 5"/>
          <p:cNvSpPr/>
          <p:nvPr/>
        </p:nvSpPr>
        <p:spPr>
          <a:xfrm>
            <a:off x="2974158" y="2022789"/>
            <a:ext cx="261258" cy="1327835"/>
          </a:xfrm>
          <a:prstGeom prst="leftBrace">
            <a:avLst>
              <a:gd name="adj1" fmla="val 23996"/>
              <a:gd name="adj2" fmla="val 50000"/>
            </a:avLst>
          </a:prstGeom>
          <a:ln w="28575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44942" y="1976077"/>
            <a:ext cx="532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+mn-lt"/>
                <a:ea typeface="楷体" panose="02010609060101010101" pitchFamily="49" charset="-122"/>
              </a:rPr>
              <a:t>圆柱体积等于圆锥体积的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倍</a:t>
            </a:r>
            <a:endParaRPr lang="zh-CN" altLang="en-US" b="1">
              <a:latin typeface="+mn-lt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33773" y="837102"/>
            <a:ext cx="827645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latin typeface="+mj-lt"/>
                <a:ea typeface="+mj-ea"/>
              </a:rPr>
              <a:t>（</a:t>
            </a:r>
            <a:r>
              <a:rPr lang="en-US" altLang="zh-CN" sz="2800" dirty="0">
                <a:latin typeface="+mj-lt"/>
                <a:ea typeface="+mj-ea"/>
              </a:rPr>
              <a:t>3</a:t>
            </a:r>
            <a:r>
              <a:rPr lang="zh-CN" altLang="en-US" sz="2800" dirty="0">
                <a:latin typeface="+mj-lt"/>
                <a:ea typeface="+mj-ea"/>
              </a:rPr>
              <a:t>）通过实验，你发现圆锥的体积与同它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等底、等高</a:t>
            </a:r>
            <a:r>
              <a:rPr lang="zh-CN" altLang="en-US" sz="2800" dirty="0">
                <a:latin typeface="+mj-lt"/>
                <a:ea typeface="+mj-ea"/>
              </a:rPr>
              <a:t>的圆柱的体积之间的关系了吗？</a:t>
            </a:r>
            <a:endParaRPr lang="zh-CN" altLang="en-US" sz="2800" dirty="0">
              <a:latin typeface="+mj-lt"/>
              <a:ea typeface="+mj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244942" y="2591343"/>
            <a:ext cx="5327287" cy="988215"/>
            <a:chOff x="3244942" y="2552156"/>
            <a:chExt cx="5327287" cy="988215"/>
          </a:xfrm>
        </p:grpSpPr>
        <p:sp>
          <p:nvSpPr>
            <p:cNvPr id="9" name="文本框 8"/>
            <p:cNvSpPr txBox="1"/>
            <p:nvPr/>
          </p:nvSpPr>
          <p:spPr>
            <a:xfrm>
              <a:off x="3244942" y="2784653"/>
              <a:ext cx="53272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圆锥体积等于圆柱体积的</a:t>
              </a:r>
              <a:endParaRPr lang="zh-CN" altLang="en-US" b="1"/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7286472" y="2552156"/>
            <a:ext cx="359350" cy="988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3657600" imgH="10058400" progId="Equation.DSMT4">
                    <p:embed/>
                  </p:oleObj>
                </mc:Choice>
                <mc:Fallback>
                  <p:oleObj name="Equation" r:id="rId1" imgW="3657600" imgH="100584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286472" y="2552156"/>
                          <a:ext cx="359350" cy="9882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组合 11"/>
          <p:cNvGrpSpPr/>
          <p:nvPr/>
        </p:nvGrpSpPr>
        <p:grpSpPr bwMode="auto">
          <a:xfrm>
            <a:off x="2262188" y="3579557"/>
            <a:ext cx="3930650" cy="1092200"/>
            <a:chOff x="1533525" y="1947012"/>
            <a:chExt cx="3929587" cy="1091299"/>
          </a:xfrm>
        </p:grpSpPr>
        <p:sp>
          <p:nvSpPr>
            <p:cNvPr id="13" name="TextBox 22"/>
            <p:cNvSpPr txBox="1"/>
            <p:nvPr/>
          </p:nvSpPr>
          <p:spPr>
            <a:xfrm>
              <a:off x="1533525" y="2200802"/>
              <a:ext cx="3929587" cy="5837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V</a:t>
              </a:r>
              <a:r>
                <a:rPr lang="zh-CN" altLang="en-US" sz="3200" b="1" baseline="-25000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圆锥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    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V</a:t>
              </a:r>
              <a:r>
                <a:rPr lang="zh-CN" altLang="en-US" sz="3200" b="1" baseline="-25000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圆柱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    </a:t>
              </a:r>
              <a:r>
                <a:rPr lang="en-US" altLang="zh-CN" sz="3200" b="1" i="1" dirty="0" err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Sh</a:t>
              </a:r>
              <a:endParaRPr lang="zh-CN" altLang="en-US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14" name="对象 23"/>
            <p:cNvGraphicFramePr>
              <a:graphicFrameLocks noChangeAspect="1"/>
            </p:cNvGraphicFramePr>
            <p:nvPr/>
          </p:nvGraphicFramePr>
          <p:xfrm>
            <a:off x="2818295" y="1947012"/>
            <a:ext cx="422438" cy="1091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8295" y="1947012"/>
                          <a:ext cx="422438" cy="1091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24"/>
            <p:cNvGraphicFramePr>
              <a:graphicFrameLocks noChangeAspect="1"/>
            </p:cNvGraphicFramePr>
            <p:nvPr/>
          </p:nvGraphicFramePr>
          <p:xfrm>
            <a:off x="4522887" y="1947012"/>
            <a:ext cx="422438" cy="1091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152400" imgH="393700" progId="Equation.DSMT4">
                    <p:embed/>
                  </p:oleObj>
                </mc:Choice>
                <mc:Fallback>
                  <p:oleObj name="Equation" r:id="rId5" imgW="152400" imgH="3937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2887" y="1947012"/>
                          <a:ext cx="422438" cy="10912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0850" y="379413"/>
            <a:ext cx="6843713" cy="583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要求圆锥的体积，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需要知道哪些条件？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58950" y="1165225"/>
            <a:ext cx="28130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底面积和高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4232275" y="979488"/>
            <a:ext cx="2025650" cy="838200"/>
            <a:chOff x="1775507" y="2982644"/>
            <a:chExt cx="2024365" cy="837796"/>
          </a:xfrm>
        </p:grpSpPr>
        <p:sp>
          <p:nvSpPr>
            <p:cNvPr id="11" name="TextBox 22"/>
            <p:cNvSpPr txBox="1"/>
            <p:nvPr/>
          </p:nvSpPr>
          <p:spPr>
            <a:xfrm>
              <a:off x="1775507" y="3147664"/>
              <a:ext cx="2024365" cy="52362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V</a:t>
              </a:r>
              <a:r>
                <a:rPr lang="zh-CN" altLang="en-US" sz="2800" b="1" baseline="-25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圆锥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</a:t>
              </a:r>
              <a:r>
                <a:rPr lang="en-US" altLang="zh-CN" sz="2800" b="1" i="1" dirty="0" err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Sh</a:t>
              </a:r>
              <a:endParaRPr lang="zh-CN" altLang="en-US" sz="28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37908" name="对象 24"/>
            <p:cNvGraphicFramePr>
              <a:graphicFrameLocks noChangeAspect="1"/>
            </p:cNvGraphicFramePr>
            <p:nvPr/>
          </p:nvGraphicFramePr>
          <p:xfrm>
            <a:off x="2973294" y="2982644"/>
            <a:ext cx="324308" cy="837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3294" y="2982644"/>
                          <a:ext cx="324308" cy="837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矩形 3"/>
          <p:cNvSpPr/>
          <p:nvPr/>
        </p:nvSpPr>
        <p:spPr>
          <a:xfrm>
            <a:off x="1758950" y="2033588"/>
            <a:ext cx="2813050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底面半径和高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232275" y="1866900"/>
            <a:ext cx="2339975" cy="839788"/>
            <a:chOff x="1775507" y="2982644"/>
            <a:chExt cx="2338469" cy="837796"/>
          </a:xfrm>
        </p:grpSpPr>
        <p:sp>
          <p:nvSpPr>
            <p:cNvPr id="17" name="TextBox 22"/>
            <p:cNvSpPr txBox="1"/>
            <p:nvPr/>
          </p:nvSpPr>
          <p:spPr>
            <a:xfrm>
              <a:off x="1775507" y="3147352"/>
              <a:ext cx="2338469" cy="5242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V</a:t>
              </a:r>
              <a:r>
                <a:rPr lang="zh-CN" altLang="en-US" sz="2800" b="1" baseline="-25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圆锥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π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r</a:t>
              </a:r>
              <a:r>
                <a:rPr lang="en-US" altLang="zh-CN" sz="2800" b="1" baseline="30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h</a:t>
              </a:r>
              <a:endParaRPr lang="zh-CN" altLang="en-US" sz="28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37906" name="对象 24"/>
            <p:cNvGraphicFramePr>
              <a:graphicFrameLocks noChangeAspect="1"/>
            </p:cNvGraphicFramePr>
            <p:nvPr/>
          </p:nvGraphicFramePr>
          <p:xfrm>
            <a:off x="2973294" y="2982644"/>
            <a:ext cx="324308" cy="837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3294" y="2982644"/>
                          <a:ext cx="324308" cy="837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矩形 5"/>
          <p:cNvSpPr/>
          <p:nvPr/>
        </p:nvSpPr>
        <p:spPr>
          <a:xfrm>
            <a:off x="1758950" y="2957513"/>
            <a:ext cx="2813050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底面直径和高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232275" y="2736850"/>
            <a:ext cx="2830513" cy="1054100"/>
            <a:chOff x="1775507" y="2928204"/>
            <a:chExt cx="2828855" cy="1053230"/>
          </a:xfrm>
        </p:grpSpPr>
        <p:sp>
          <p:nvSpPr>
            <p:cNvPr id="21" name="TextBox 22"/>
            <p:cNvSpPr txBox="1"/>
            <p:nvPr/>
          </p:nvSpPr>
          <p:spPr>
            <a:xfrm>
              <a:off x="1775507" y="3148685"/>
              <a:ext cx="2828855" cy="52185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V</a:t>
              </a:r>
              <a:r>
                <a:rPr lang="zh-CN" altLang="en-US" sz="2800" b="1" baseline="-25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圆锥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π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     h</a:t>
              </a:r>
              <a:endParaRPr lang="zh-CN" altLang="en-US" sz="28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37903" name="对象 24"/>
            <p:cNvGraphicFramePr>
              <a:graphicFrameLocks noChangeAspect="1"/>
            </p:cNvGraphicFramePr>
            <p:nvPr/>
          </p:nvGraphicFramePr>
          <p:xfrm>
            <a:off x="2973294" y="2982644"/>
            <a:ext cx="324308" cy="837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4" imgW="152400" imgH="393700" progId="Equation.DSMT4">
                    <p:embed/>
                  </p:oleObj>
                </mc:Choice>
                <mc:Fallback>
                  <p:oleObj name="Equation" r:id="rId4" imgW="152400" imgH="3937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3294" y="2982644"/>
                          <a:ext cx="324308" cy="837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4" name="对象 24"/>
            <p:cNvGraphicFramePr>
              <a:graphicFrameLocks noChangeAspect="1"/>
            </p:cNvGraphicFramePr>
            <p:nvPr/>
          </p:nvGraphicFramePr>
          <p:xfrm>
            <a:off x="3548830" y="2928204"/>
            <a:ext cx="839560" cy="1053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5" imgW="393700" imgH="495300" progId="Equation.DSMT4">
                    <p:embed/>
                  </p:oleObj>
                </mc:Choice>
                <mc:Fallback>
                  <p:oleObj name="Equation" r:id="rId5" imgW="393700" imgH="4953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8830" y="2928204"/>
                          <a:ext cx="839560" cy="1053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组合 28"/>
          <p:cNvGrpSpPr/>
          <p:nvPr/>
        </p:nvGrpSpPr>
        <p:grpSpPr bwMode="auto">
          <a:xfrm>
            <a:off x="4232275" y="3732213"/>
            <a:ext cx="2919413" cy="1054100"/>
            <a:chOff x="1775507" y="2928343"/>
            <a:chExt cx="2918599" cy="1053230"/>
          </a:xfrm>
        </p:grpSpPr>
        <p:sp>
          <p:nvSpPr>
            <p:cNvPr id="30" name="TextBox 22"/>
            <p:cNvSpPr txBox="1"/>
            <p:nvPr/>
          </p:nvSpPr>
          <p:spPr>
            <a:xfrm>
              <a:off x="1775507" y="3148823"/>
              <a:ext cx="2918599" cy="5218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V</a:t>
              </a:r>
              <a:r>
                <a:rPr lang="zh-CN" altLang="en-US" sz="2800" b="1" baseline="-25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圆锥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π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         h</a:t>
              </a:r>
              <a:endParaRPr lang="zh-CN" altLang="en-US" sz="28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37900" name="对象 24"/>
            <p:cNvGraphicFramePr>
              <a:graphicFrameLocks noChangeAspect="1"/>
            </p:cNvGraphicFramePr>
            <p:nvPr/>
          </p:nvGraphicFramePr>
          <p:xfrm>
            <a:off x="2973294" y="2982644"/>
            <a:ext cx="324308" cy="837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Equation" r:id="rId7" imgW="152400" imgH="393700" progId="Equation.DSMT4">
                    <p:embed/>
                  </p:oleObj>
                </mc:Choice>
                <mc:Fallback>
                  <p:oleObj name="Equation" r:id="rId7" imgW="152400" imgH="3937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3294" y="2982644"/>
                          <a:ext cx="324308" cy="837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1" name="对象 24"/>
            <p:cNvGraphicFramePr>
              <a:graphicFrameLocks noChangeAspect="1"/>
            </p:cNvGraphicFramePr>
            <p:nvPr/>
          </p:nvGraphicFramePr>
          <p:xfrm>
            <a:off x="3487854" y="2928343"/>
            <a:ext cx="1003028" cy="1053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Equation" r:id="rId8" imgW="469900" imgH="495300" progId="Equation.DSMT4">
                    <p:embed/>
                  </p:oleObj>
                </mc:Choice>
                <mc:Fallback>
                  <p:oleObj name="Equation" r:id="rId8" imgW="469900" imgH="495300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7854" y="2928343"/>
                          <a:ext cx="1003028" cy="1053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矩形 12"/>
          <p:cNvSpPr/>
          <p:nvPr/>
        </p:nvSpPr>
        <p:spPr>
          <a:xfrm>
            <a:off x="1758950" y="3952875"/>
            <a:ext cx="2813050" cy="522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底面周长和高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1050312" y="1109659"/>
            <a:ext cx="7759338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工地上有一堆沙子，其形状近似于一个圆锥（如下图）。这堆沙子的体积大约是多少？如果每立方米沙子重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1.5t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，这堆沙子大约重多少吨？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8915" name="Picture 4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1" y="1109659"/>
            <a:ext cx="715961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6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967" y="2872798"/>
            <a:ext cx="2784066" cy="162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575273" y="1633753"/>
            <a:ext cx="4135438" cy="4931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）沙堆的体积：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575273" y="627701"/>
            <a:ext cx="4135438" cy="4931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）沙堆的底面积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443636" y="3491974"/>
            <a:ext cx="4427537" cy="49314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6.28×1.5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9.42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75273" y="2988949"/>
            <a:ext cx="4541838" cy="49314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）沙堆重：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75273" y="3995000"/>
            <a:ext cx="8355764" cy="534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答：这堆沙子的体积大约是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6.28m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，这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堆沙子大约重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9.42t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9"/>
          <p:cNvSpPr txBox="1"/>
          <p:nvPr/>
        </p:nvSpPr>
        <p:spPr bwMode="auto">
          <a:xfrm>
            <a:off x="1307111" y="1130727"/>
            <a:ext cx="5797550" cy="53403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3.14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×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12.56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4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491732" y="2136778"/>
            <a:ext cx="6768674" cy="842294"/>
            <a:chOff x="1096001" y="2008611"/>
            <a:chExt cx="6767833" cy="842510"/>
          </a:xfrm>
        </p:grpSpPr>
        <p:sp>
          <p:nvSpPr>
            <p:cNvPr id="10" name="TextBox 16"/>
            <p:cNvSpPr txBox="1"/>
            <p:nvPr/>
          </p:nvSpPr>
          <p:spPr bwMode="auto">
            <a:xfrm>
              <a:off x="1259067" y="2171482"/>
              <a:ext cx="6604767" cy="4932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×12.56×1.5 </a:t>
              </a:r>
              <a:r>
                <a:rPr lang="zh-CN" altLang="en-US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</a:t>
              </a: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6.28</a:t>
              </a:r>
              <a:r>
                <a:rPr lang="zh-CN" altLang="en-US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m</a:t>
              </a:r>
              <a:r>
                <a:rPr lang="en-US" altLang="zh-CN" sz="2400" baseline="30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4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endPara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39958" name="对象 21"/>
            <p:cNvGraphicFramePr>
              <a:graphicFrameLocks noChangeAspect="1"/>
            </p:cNvGraphicFramePr>
            <p:nvPr/>
          </p:nvGraphicFramePr>
          <p:xfrm>
            <a:off x="1096001" y="2008611"/>
            <a:ext cx="326133" cy="842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6001" y="2008611"/>
                          <a:ext cx="326133" cy="8425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3" name="Picture 6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971" y="1960005"/>
            <a:ext cx="2784066" cy="162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42"/>
          <p:cNvSpPr txBox="1"/>
          <p:nvPr/>
        </p:nvSpPr>
        <p:spPr>
          <a:xfrm>
            <a:off x="331788" y="1364860"/>
            <a:ext cx="8380412" cy="107696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zh-CN" altLang="en-US" sz="2800" dirty="0">
                <a:latin typeface="+mj-lt"/>
                <a:ea typeface="+mj-ea"/>
              </a:rPr>
              <a:t>一个圆锥形的零件，底面积是</a:t>
            </a:r>
            <a:r>
              <a:rPr lang="en-US" altLang="zh-CN" sz="2800" dirty="0">
                <a:latin typeface="+mj-lt"/>
                <a:ea typeface="+mj-ea"/>
              </a:rPr>
              <a:t>19</a:t>
            </a:r>
            <a:r>
              <a:rPr lang="en-US" altLang="zh-CN" sz="2800" dirty="0">
                <a:latin typeface="+mj-lt"/>
                <a:ea typeface="+mj-ea"/>
                <a:cs typeface="Times New Roman" panose="02020603050405020304" pitchFamily="18" charset="0"/>
              </a:rPr>
              <a:t>cm</a:t>
            </a:r>
            <a:r>
              <a:rPr lang="en-US" altLang="zh-CN" sz="2800" baseline="30000" dirty="0">
                <a:latin typeface="+mj-lt"/>
                <a:ea typeface="+mj-ea"/>
                <a:cs typeface="Arial" panose="020B0604020202020204" pitchFamily="34" charset="0"/>
              </a:rPr>
              <a:t>2</a:t>
            </a:r>
            <a:r>
              <a:rPr lang="zh-CN" altLang="en-US" sz="2800">
                <a:latin typeface="+mj-lt"/>
                <a:ea typeface="+mj-ea"/>
              </a:rPr>
              <a:t>，高是</a:t>
            </a:r>
            <a:r>
              <a:rPr lang="en-US" altLang="zh-CN" sz="2800">
                <a:latin typeface="+mj-lt"/>
                <a:ea typeface="+mj-ea"/>
              </a:rPr>
              <a:t>12cm</a:t>
            </a:r>
            <a:r>
              <a:rPr lang="zh-CN" altLang="en-US" sz="2800" dirty="0">
                <a:latin typeface="+mj-lt"/>
                <a:ea typeface="+mj-ea"/>
              </a:rPr>
              <a:t>。这个零件的体积是多少？</a:t>
            </a:r>
            <a:endParaRPr lang="zh-CN" altLang="en-US" sz="2800" dirty="0">
              <a:latin typeface="+mj-lt"/>
              <a:ea typeface="+mj-ea"/>
            </a:endParaRPr>
          </a:p>
        </p:txBody>
      </p:sp>
      <p:grpSp>
        <p:nvGrpSpPr>
          <p:cNvPr id="44" name="组合 43"/>
          <p:cNvGrpSpPr/>
          <p:nvPr/>
        </p:nvGrpSpPr>
        <p:grpSpPr bwMode="auto">
          <a:xfrm>
            <a:off x="1189038" y="2529467"/>
            <a:ext cx="2409058" cy="902645"/>
            <a:chOff x="682483" y="2478836"/>
            <a:chExt cx="2409676" cy="902645"/>
          </a:xfrm>
        </p:grpSpPr>
        <p:grpSp>
          <p:nvGrpSpPr>
            <p:cNvPr id="40969" name="组合 10"/>
            <p:cNvGrpSpPr/>
            <p:nvPr/>
          </p:nvGrpSpPr>
          <p:grpSpPr bwMode="auto">
            <a:xfrm>
              <a:off x="682483" y="2478836"/>
              <a:ext cx="2023829" cy="902645"/>
              <a:chOff x="1533525" y="2041999"/>
              <a:chExt cx="2023987" cy="901900"/>
            </a:xfrm>
          </p:grpSpPr>
          <p:sp>
            <p:nvSpPr>
              <p:cNvPr id="47" name="TextBox 22"/>
              <p:cNvSpPr txBox="1"/>
              <p:nvPr/>
            </p:nvSpPr>
            <p:spPr>
              <a:xfrm>
                <a:off x="1533525" y="2201089"/>
                <a:ext cx="2023987" cy="5227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 i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V</a:t>
                </a:r>
                <a:r>
                  <a:rPr lang="zh-CN" altLang="en-US" sz="2800" b="1" baseline="-25000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圆锥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＝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    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Sh</a:t>
                </a:r>
                <a:endParaRPr lang="zh-CN" altLang="en-US" sz="28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40972" name="对象 24"/>
              <p:cNvGraphicFramePr>
                <a:graphicFrameLocks noChangeAspect="1"/>
              </p:cNvGraphicFramePr>
              <p:nvPr/>
            </p:nvGraphicFramePr>
            <p:xfrm>
              <a:off x="2700215" y="2041999"/>
              <a:ext cx="349122" cy="901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" name="Equation" r:id="rId1" imgW="152400" imgH="393700" progId="Equation.DSMT4">
                      <p:embed/>
                    </p:oleObj>
                  </mc:Choice>
                  <mc:Fallback>
                    <p:oleObj name="Equation" r:id="rId1" imgW="152400" imgH="393700" progId="Equation.DSMT4">
                      <p:embed/>
                      <p:pic>
                        <p:nvPicPr>
                          <p:cNvPr id="0" name="对象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00215" y="2041999"/>
                            <a:ext cx="349122" cy="901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0970" name="矩形 3"/>
            <p:cNvSpPr>
              <a:spLocks noChangeArrowheads="1"/>
            </p:cNvSpPr>
            <p:nvPr/>
          </p:nvSpPr>
          <p:spPr bwMode="auto">
            <a:xfrm>
              <a:off x="2548281" y="2638057"/>
              <a:ext cx="5438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1600"/>
            </a:p>
          </p:txBody>
        </p:sp>
      </p:grpSp>
      <p:grpSp>
        <p:nvGrpSpPr>
          <p:cNvPr id="50" name="组合 49"/>
          <p:cNvGrpSpPr/>
          <p:nvPr/>
        </p:nvGrpSpPr>
        <p:grpSpPr bwMode="auto">
          <a:xfrm>
            <a:off x="3508229" y="2528512"/>
            <a:ext cx="4446732" cy="903600"/>
            <a:chOff x="3228309" y="2484615"/>
            <a:chExt cx="4446953" cy="903599"/>
          </a:xfrm>
        </p:grpSpPr>
        <p:sp>
          <p:nvSpPr>
            <p:cNvPr id="51" name="TextBox 46"/>
            <p:cNvSpPr txBox="1"/>
            <p:nvPr/>
          </p:nvSpPr>
          <p:spPr bwMode="auto">
            <a:xfrm>
              <a:off x="3418962" y="2644744"/>
              <a:ext cx="4256300" cy="5232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j-ea"/>
                </a:rPr>
                <a:t>×19 ×12</a:t>
              </a:r>
              <a:r>
                <a:rPr lang="zh-CN" altLang="en-US" sz="2800" dirty="0">
                  <a:solidFill>
                    <a:srgbClr val="FF0000"/>
                  </a:solidFill>
                  <a:latin typeface="+mj-lt"/>
                  <a:ea typeface="+mj-ea"/>
                </a:rPr>
                <a:t>＝</a:t>
              </a: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j-ea"/>
                </a:rPr>
                <a:t>76</a:t>
              </a:r>
              <a:r>
                <a:rPr lang="zh-CN" altLang="en-US" sz="2800" dirty="0">
                  <a:solidFill>
                    <a:srgbClr val="FF0000"/>
                  </a:solidFill>
                  <a:latin typeface="+mj-lt"/>
                  <a:ea typeface="+mj-ea"/>
                </a:rPr>
                <a:t>（</a:t>
              </a: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j-ea"/>
                  <a:cs typeface="Times New Roman" panose="02020603050405020304" pitchFamily="18" charset="0"/>
                </a:rPr>
                <a:t>cm</a:t>
              </a:r>
              <a:r>
                <a:rPr lang="zh-CN" altLang="zh-CN" sz="2800" dirty="0">
                  <a:solidFill>
                    <a:srgbClr val="FF0000"/>
                  </a:solidFill>
                  <a:latin typeface="+mj-lt"/>
                  <a:ea typeface="+mj-ea"/>
                  <a:cs typeface="Times New Roman" panose="02020603050405020304" pitchFamily="18" charset="0"/>
                </a:rPr>
                <a:t>³</a:t>
              </a:r>
              <a:r>
                <a:rPr lang="zh-CN" altLang="en-US" sz="2800" dirty="0">
                  <a:solidFill>
                    <a:srgbClr val="FF0000"/>
                  </a:solidFill>
                  <a:latin typeface="+mj-lt"/>
                  <a:ea typeface="+mj-ea"/>
                </a:rPr>
                <a:t>）</a:t>
              </a:r>
              <a:r>
                <a:rPr lang="zh-CN" altLang="zh-CN" sz="2800" dirty="0">
                  <a:solidFill>
                    <a:srgbClr val="FF0000"/>
                  </a:solidFill>
                  <a:latin typeface="+mj-lt"/>
                  <a:ea typeface="+mj-ea"/>
                </a:rPr>
                <a:t> </a:t>
              </a:r>
              <a:endParaRPr lang="zh-CN" altLang="en-US" sz="2800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40968" name="对象 1"/>
            <p:cNvGraphicFramePr>
              <a:graphicFrameLocks noChangeAspect="1"/>
            </p:cNvGraphicFramePr>
            <p:nvPr/>
          </p:nvGraphicFramePr>
          <p:xfrm>
            <a:off x="3228309" y="2484615"/>
            <a:ext cx="349767" cy="903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8309" y="2484615"/>
                          <a:ext cx="349767" cy="903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1617661" y="3678932"/>
            <a:ext cx="633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答：这个零件的体积是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76cm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³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0966" name="图片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735794"/>
            <a:ext cx="1714500" cy="5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215776" y="1983274"/>
            <a:ext cx="25533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P33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5"/>
          <p:cNvSpPr txBox="1">
            <a:spLocks noChangeArrowheads="1"/>
          </p:cNvSpPr>
          <p:nvPr/>
        </p:nvSpPr>
        <p:spPr bwMode="auto">
          <a:xfrm>
            <a:off x="510995" y="1209675"/>
            <a:ext cx="6484166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如右图，一个用钢铸造成的圆锥形铅锤，底面直径是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。每立方厘米钢大约重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7.9g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。这个铅锤大约重多少克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（得数保留整数。）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1987" name="Picture 32" descr="6B1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693" y="1439863"/>
            <a:ext cx="1484312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572000" y="2905844"/>
            <a:ext cx="25533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P33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3558" y="1547549"/>
            <a:ext cx="439562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）铅锤的体积：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26073" y="614099"/>
            <a:ext cx="44031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）铅锤的底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面积：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655275" y="3489061"/>
            <a:ext cx="4857832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25.12×7.9</a:t>
            </a:r>
            <a:r>
              <a:rPr lang="en-US" altLang="zh-CN" sz="2800" b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198.448 ≈198</a:t>
            </a:r>
            <a:r>
              <a:rPr lang="zh-CN" altLang="en-US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33558" y="3000111"/>
            <a:ext cx="4178559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）铅锤的质量：</a:t>
            </a:r>
            <a:endParaRPr lang="zh-CN" altLang="en-US" sz="28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76824" y="4012936"/>
            <a:ext cx="563628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答：这个铅锤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大约重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198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克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426979" y="2268274"/>
            <a:ext cx="4537844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×12.56×6=25.12</a:t>
            </a:r>
            <a:r>
              <a:rPr lang="zh-CN" altLang="en-US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TextBox 11"/>
          <p:cNvSpPr txBox="1"/>
          <p:nvPr/>
        </p:nvSpPr>
        <p:spPr bwMode="auto">
          <a:xfrm>
            <a:off x="1426979" y="1087174"/>
            <a:ext cx="6422219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×3.14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12.56 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endParaRPr lang="zh-CN" altLang="en-US" sz="28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aphicFrame>
        <p:nvGraphicFramePr>
          <p:cNvPr id="43013" name="对象 21"/>
          <p:cNvGraphicFramePr>
            <a:graphicFrameLocks noChangeAspect="1"/>
          </p:cNvGraphicFramePr>
          <p:nvPr/>
        </p:nvGraphicFramePr>
        <p:xfrm>
          <a:off x="1655443" y="2038365"/>
          <a:ext cx="359808" cy="929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443" y="2038365"/>
                        <a:ext cx="359808" cy="9295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1" name="Picture 32" descr="6B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3" y="1585913"/>
            <a:ext cx="1484312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1"/>
          <p:cNvSpPr txBox="1">
            <a:spLocks noChangeArrowheads="1"/>
          </p:cNvSpPr>
          <p:nvPr/>
        </p:nvSpPr>
        <p:spPr bwMode="auto">
          <a:xfrm>
            <a:off x="418279" y="1451602"/>
            <a:ext cx="8307443" cy="262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）一个圆柱的体积是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75.36m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，与它等底、等高的圆锥的体积是（          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）一个圆锥的体积是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，与它等底、等高的圆柱的体积是（         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326037" y="1982278"/>
            <a:ext cx="1311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25.12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299913" y="3519998"/>
            <a:ext cx="13112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423.9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555920" y="2522480"/>
            <a:ext cx="474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75.36÷3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25.12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555920" y="4015756"/>
            <a:ext cx="474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141.3×3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423.9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4039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44040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71293" y="2063261"/>
            <a:ext cx="2906056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练习六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1"/>
          <p:cNvSpPr txBox="1">
            <a:spLocks noChangeArrowheads="1"/>
          </p:cNvSpPr>
          <p:nvPr/>
        </p:nvSpPr>
        <p:spPr bwMode="auto">
          <a:xfrm>
            <a:off x="237161" y="725447"/>
            <a:ext cx="80281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判断下面的说法是否正确，并说一说你的理由。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059" name="文本框 2"/>
          <p:cNvSpPr txBox="1">
            <a:spLocks noChangeArrowheads="1"/>
          </p:cNvSpPr>
          <p:nvPr/>
        </p:nvSpPr>
        <p:spPr bwMode="auto">
          <a:xfrm>
            <a:off x="596481" y="1499504"/>
            <a:ext cx="795103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）圆锥的体积等于圆柱体积的     。（    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061" name="文本框 9"/>
          <p:cNvSpPr txBox="1">
            <a:spLocks noChangeArrowheads="1"/>
          </p:cNvSpPr>
          <p:nvPr/>
        </p:nvSpPr>
        <p:spPr bwMode="auto">
          <a:xfrm>
            <a:off x="585541" y="2151057"/>
            <a:ext cx="796197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）圆柱的体积大于与它等底、等高的圆锥的体积。（    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062" name="文本框 10"/>
          <p:cNvSpPr txBox="1">
            <a:spLocks noChangeArrowheads="1"/>
          </p:cNvSpPr>
          <p:nvPr/>
        </p:nvSpPr>
        <p:spPr bwMode="auto">
          <a:xfrm>
            <a:off x="585541" y="3319675"/>
            <a:ext cx="796197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）圆锥的高是圆柱的高的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倍，它们的体积一定相等。（    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902294" y="1465920"/>
            <a:ext cx="596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672019" y="2623217"/>
            <a:ext cx="711952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344785" y="3780200"/>
            <a:ext cx="785776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901809" y="1285344"/>
          <a:ext cx="359350" cy="98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3657600" imgH="10058400" progId="Equation.DSMT4">
                  <p:embed/>
                </p:oleObj>
              </mc:Choice>
              <mc:Fallback>
                <p:oleObj name="Equation" r:id="rId1" imgW="3657600" imgH="100584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01809" y="1285344"/>
                        <a:ext cx="359350" cy="988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37619" y="1142630"/>
            <a:ext cx="2906056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练习六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1"/>
          <p:cNvSpPr txBox="1">
            <a:spLocks noChangeArrowheads="1"/>
          </p:cNvSpPr>
          <p:nvPr/>
        </p:nvSpPr>
        <p:spPr bwMode="auto">
          <a:xfrm>
            <a:off x="422275" y="268288"/>
            <a:ext cx="7488238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一个圆锥的底面周长是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31.4cm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9cm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。它的体积是多少？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2" name="组合 7"/>
          <p:cNvGrpSpPr/>
          <p:nvPr/>
        </p:nvGrpSpPr>
        <p:grpSpPr bwMode="auto">
          <a:xfrm>
            <a:off x="885825" y="2343150"/>
            <a:ext cx="7515225" cy="1908175"/>
            <a:chOff x="1064235" y="2245117"/>
            <a:chExt cx="7516248" cy="1907163"/>
          </a:xfrm>
        </p:grpSpPr>
        <p:sp>
          <p:nvSpPr>
            <p:cNvPr id="46093" name="文本框 6"/>
            <p:cNvSpPr txBox="1">
              <a:spLocks noChangeArrowheads="1"/>
            </p:cNvSpPr>
            <p:nvPr/>
          </p:nvSpPr>
          <p:spPr bwMode="auto">
            <a:xfrm>
              <a:off x="1064235" y="2245117"/>
              <a:ext cx="7516248" cy="190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×3.14×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31.4÷3.14÷2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×9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＝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235.5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cm</a:t>
              </a:r>
              <a:r>
                <a:rPr lang="en-US" altLang="zh-CN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46094" name="组合 2"/>
            <p:cNvGrpSpPr/>
            <p:nvPr/>
          </p:nvGrpSpPr>
          <p:grpSpPr bwMode="auto">
            <a:xfrm>
              <a:off x="2351434" y="2294039"/>
              <a:ext cx="482668" cy="1101965"/>
              <a:chOff x="3208670" y="3926677"/>
              <a:chExt cx="482668" cy="1101965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3209109" y="4506071"/>
                <a:ext cx="48266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096" name="文本框 4"/>
              <p:cNvSpPr txBox="1">
                <a:spLocks noChangeArrowheads="1"/>
              </p:cNvSpPr>
              <p:nvPr/>
            </p:nvSpPr>
            <p:spPr bwMode="auto">
              <a:xfrm>
                <a:off x="3244973" y="3926677"/>
                <a:ext cx="390580" cy="584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6097" name="文本框 5"/>
              <p:cNvSpPr txBox="1">
                <a:spLocks noChangeArrowheads="1"/>
              </p:cNvSpPr>
              <p:nvPr/>
            </p:nvSpPr>
            <p:spPr bwMode="auto">
              <a:xfrm>
                <a:off x="3251400" y="4444411"/>
                <a:ext cx="390580" cy="584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91313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9131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 bwMode="auto">
          <a:xfrm>
            <a:off x="1250950" y="1385888"/>
            <a:ext cx="3921125" cy="1054100"/>
            <a:chOff x="1158239" y="3452032"/>
            <a:chExt cx="3919313" cy="1054833"/>
          </a:xfrm>
        </p:grpSpPr>
        <p:grpSp>
          <p:nvGrpSpPr>
            <p:cNvPr id="46086" name="组合 9"/>
            <p:cNvGrpSpPr/>
            <p:nvPr/>
          </p:nvGrpSpPr>
          <p:grpSpPr bwMode="auto">
            <a:xfrm>
              <a:off x="1158239" y="3452032"/>
              <a:ext cx="3919313" cy="1048646"/>
              <a:chOff x="891260" y="2633200"/>
              <a:chExt cx="3919313" cy="104864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91260" y="2874668"/>
                <a:ext cx="3919313" cy="58460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 i="1" kern="0" dirty="0">
                    <a:solidFill>
                      <a:srgbClr val="FF0000"/>
                    </a:solidFill>
                    <a:latin typeface="Times New Roman" panose="02020603050405020304"/>
                  </a:rPr>
                  <a:t>V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＝</a:t>
                </a:r>
                <a:r>
                  <a:rPr lang="en-US" altLang="zh-CN" sz="3200" b="1" kern="0" dirty="0">
                    <a:solidFill>
                      <a:srgbClr val="FF0000"/>
                    </a:solidFill>
                    <a:latin typeface="Times New Roman" panose="02020603050405020304"/>
                  </a:rPr>
                  <a:t>    π</a:t>
                </a:r>
                <a:r>
                  <a:rPr lang="zh-CN" altLang="en-US" sz="3200" b="1" kern="0" dirty="0">
                    <a:solidFill>
                      <a:srgbClr val="FF0000"/>
                    </a:solidFill>
                    <a:latin typeface="Times New Roman" panose="02020603050405020304"/>
                  </a:rPr>
                  <a:t>（    ）</a:t>
                </a:r>
                <a:r>
                  <a:rPr lang="en-US" altLang="zh-CN" sz="3200" b="1" kern="0" baseline="30000" dirty="0">
                    <a:solidFill>
                      <a:srgbClr val="FF0000"/>
                    </a:solidFill>
                    <a:latin typeface="Times New Roman" panose="02020603050405020304"/>
                  </a:rPr>
                  <a:t>2</a:t>
                </a:r>
                <a:r>
                  <a:rPr lang="en-US" altLang="zh-CN" sz="3200" b="1" i="1" kern="0" dirty="0">
                    <a:solidFill>
                      <a:srgbClr val="FF0000"/>
                    </a:solidFill>
                    <a:latin typeface="Times New Roman" panose="02020603050405020304"/>
                  </a:rPr>
                  <a:t>h</a:t>
                </a:r>
                <a:endParaRPr lang="zh-CN" altLang="en-US" sz="3200" b="1" i="1" kern="0" dirty="0">
                  <a:solidFill>
                    <a:srgbClr val="FF0000"/>
                  </a:solidFill>
                  <a:latin typeface="Times New Roman" panose="02020603050405020304"/>
                </a:endParaRPr>
              </a:p>
            </p:txBody>
          </p:sp>
          <p:grpSp>
            <p:nvGrpSpPr>
              <p:cNvPr id="46089" name="组合 11"/>
              <p:cNvGrpSpPr/>
              <p:nvPr/>
            </p:nvGrpSpPr>
            <p:grpSpPr bwMode="auto">
              <a:xfrm>
                <a:off x="2734321" y="2633200"/>
                <a:ext cx="621726" cy="1048646"/>
                <a:chOff x="4864106" y="3395201"/>
                <a:chExt cx="621726" cy="1048646"/>
              </a:xfrm>
            </p:grpSpPr>
            <p:cxnSp>
              <p:nvCxnSpPr>
                <p:cNvPr id="46090" name="直接连接符 15"/>
                <p:cNvCxnSpPr>
                  <a:cxnSpLocks noChangeShapeType="1"/>
                </p:cNvCxnSpPr>
                <p:nvPr/>
              </p:nvCxnSpPr>
              <p:spPr bwMode="auto">
                <a:xfrm>
                  <a:off x="4864106" y="3919341"/>
                  <a:ext cx="530114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5" name="文本框 13"/>
                <p:cNvSpPr txBox="1">
                  <a:spLocks noChangeArrowheads="1"/>
                </p:cNvSpPr>
                <p:nvPr/>
              </p:nvSpPr>
              <p:spPr bwMode="auto">
                <a:xfrm>
                  <a:off x="4872802" y="3860662"/>
                  <a:ext cx="612492" cy="5830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3200" b="1" kern="0" dirty="0">
                      <a:solidFill>
                        <a:srgbClr val="FF0000"/>
                      </a:solidFill>
                      <a:latin typeface="Times New Roman" panose="02020603050405020304"/>
                    </a:rPr>
                    <a:t>2π</a:t>
                  </a:r>
                  <a:endParaRPr lang="zh-CN" altLang="en-US" sz="3200" b="1" kern="0" dirty="0">
                    <a:solidFill>
                      <a:srgbClr val="FF0000"/>
                    </a:solidFill>
                    <a:latin typeface="Times New Roman" panose="02020603050405020304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4969594" y="3395201"/>
                  <a:ext cx="456989" cy="58460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3200" b="1" i="1" kern="0" dirty="0">
                      <a:solidFill>
                        <a:srgbClr val="FF0000"/>
                      </a:solidFill>
                      <a:latin typeface="Times New Roman" panose="02020603050405020304"/>
                    </a:rPr>
                    <a:t>C</a:t>
                  </a:r>
                  <a:endParaRPr lang="zh-CN" altLang="en-US" sz="3200" b="1" i="1" kern="0" dirty="0">
                    <a:solidFill>
                      <a:srgbClr val="FF0000"/>
                    </a:solidFill>
                    <a:latin typeface="Times New Roman" panose="02020603050405020304"/>
                  </a:endParaRPr>
                </a:p>
              </p:txBody>
            </p:sp>
          </p:grpSp>
        </p:grpSp>
        <p:graphicFrame>
          <p:nvGraphicFramePr>
            <p:cNvPr id="46087" name="对象 23"/>
            <p:cNvGraphicFramePr>
              <a:graphicFrameLocks noChangeAspect="1"/>
            </p:cNvGraphicFramePr>
            <p:nvPr/>
          </p:nvGraphicFramePr>
          <p:xfrm>
            <a:off x="2039688" y="3497557"/>
            <a:ext cx="390347" cy="1009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9688" y="3497557"/>
                          <a:ext cx="390347" cy="1009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901700" y="4251325"/>
            <a:ext cx="5995489" cy="6270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答：它的体积是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235.5cm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16122" y="1000125"/>
            <a:ext cx="2906056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P35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练习六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框 1"/>
          <p:cNvSpPr txBox="1">
            <a:spLocks noChangeArrowheads="1"/>
          </p:cNvSpPr>
          <p:nvPr/>
        </p:nvSpPr>
        <p:spPr bwMode="auto">
          <a:xfrm>
            <a:off x="385846" y="372949"/>
            <a:ext cx="7255925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一堆煤呈圆锥形，高为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，底面周长为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18.84m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。这堆煤的体积是多少？已知每立方米的煤大约重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1.4t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，这堆煤大约重多少吨？（得数保留整数。）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42493" y="1834660"/>
            <a:ext cx="2906056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P35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练习六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98131" y="2303359"/>
            <a:ext cx="7241406" cy="903600"/>
            <a:chOff x="1098131" y="2303359"/>
            <a:chExt cx="7241406" cy="903600"/>
          </a:xfrm>
        </p:grpSpPr>
        <p:sp>
          <p:nvSpPr>
            <p:cNvPr id="3" name="文本框 2"/>
            <p:cNvSpPr txBox="1">
              <a:spLocks noChangeArrowheads="1"/>
            </p:cNvSpPr>
            <p:nvPr/>
          </p:nvSpPr>
          <p:spPr bwMode="auto">
            <a:xfrm>
              <a:off x="1319182" y="2493549"/>
              <a:ext cx="702035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×3.14×(18.84÷3.14÷2)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×2=18.84(m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)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4" name="对象 1"/>
            <p:cNvGraphicFramePr>
              <a:graphicFrameLocks noChangeAspect="1"/>
            </p:cNvGraphicFramePr>
            <p:nvPr/>
          </p:nvGraphicFramePr>
          <p:xfrm>
            <a:off x="1098131" y="2303359"/>
            <a:ext cx="349750" cy="90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8131" y="2303359"/>
                          <a:ext cx="349750" cy="903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1806644" y="3054325"/>
            <a:ext cx="3168650" cy="60769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18.84×1.4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t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1098131" y="3693590"/>
            <a:ext cx="6891280" cy="11245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答：这堆煤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的体积是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18.84m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，这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堆煤大约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重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26 t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9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49160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95136" y="2510000"/>
            <a:ext cx="2240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等底、等高</a:t>
            </a:r>
            <a:endParaRPr lang="zh-CN" altLang="en-US" b="1"/>
          </a:p>
        </p:txBody>
      </p:sp>
      <p:sp>
        <p:nvSpPr>
          <p:cNvPr id="3" name="左大括号 2"/>
          <p:cNvSpPr/>
          <p:nvPr/>
        </p:nvSpPr>
        <p:spPr>
          <a:xfrm>
            <a:off x="2974158" y="2107693"/>
            <a:ext cx="261258" cy="1327835"/>
          </a:xfrm>
          <a:prstGeom prst="leftBrace">
            <a:avLst>
              <a:gd name="adj1" fmla="val 23996"/>
              <a:gd name="adj2" fmla="val 50000"/>
            </a:avLst>
          </a:prstGeom>
          <a:ln w="28575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44942" y="2060981"/>
            <a:ext cx="532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+mn-lt"/>
                <a:ea typeface="楷体" panose="02010609060101010101" pitchFamily="49" charset="-122"/>
              </a:rPr>
              <a:t>圆柱体积等于圆锥体积的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倍</a:t>
            </a:r>
            <a:endParaRPr lang="zh-CN" altLang="en-US" b="1">
              <a:latin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44942" y="2676247"/>
            <a:ext cx="5327287" cy="988215"/>
            <a:chOff x="3244942" y="2552156"/>
            <a:chExt cx="5327287" cy="988215"/>
          </a:xfrm>
        </p:grpSpPr>
        <p:sp>
          <p:nvSpPr>
            <p:cNvPr id="8" name="文本框 7"/>
            <p:cNvSpPr txBox="1"/>
            <p:nvPr/>
          </p:nvSpPr>
          <p:spPr>
            <a:xfrm>
              <a:off x="3244942" y="2784653"/>
              <a:ext cx="53272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圆锥体积等于圆柱体积的</a:t>
              </a:r>
              <a:endParaRPr lang="zh-CN" altLang="en-US" b="1"/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7286472" y="2552156"/>
            <a:ext cx="359350" cy="988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2" imgW="3657600" imgH="10058400" progId="Equation.DSMT4">
                    <p:embed/>
                  </p:oleObj>
                </mc:Choice>
                <mc:Fallback>
                  <p:oleObj name="Equation" r:id="rId2" imgW="3657600" imgH="10058400" progId="Equation.DSMT4">
                    <p:embed/>
                    <p:pic>
                      <p:nvPicPr>
                        <p:cNvPr id="0" name="对象 9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7286472" y="2552156"/>
                          <a:ext cx="359350" cy="98821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114" y="724282"/>
            <a:ext cx="4470669" cy="117473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026" y="3587010"/>
            <a:ext cx="3877949" cy="919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979552" y="2233002"/>
            <a:ext cx="5184897" cy="67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</a:pP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完成练习册本课时的习题。</a:t>
            </a:r>
            <a:endParaRPr kumimoji="1"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0179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50180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课后作业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9568" y="1451602"/>
            <a:ext cx="8444865" cy="2832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1.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我会填。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1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）一个圆柱的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体积是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15m</a:t>
            </a:r>
            <a:r>
              <a:rPr lang="en-US" altLang="zh-CN" sz="2800" b="1" kern="100" baseline="3000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，与它等底等高的圆锥的体积是（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       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2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）一个圆锥的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体积是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15m</a:t>
            </a:r>
            <a:r>
              <a:rPr lang="en-US" altLang="zh-CN" sz="2800" b="1" kern="100" baseline="3000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，与它等底等高的圆柱的体积是（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       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07829" y="2602774"/>
            <a:ext cx="3651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12988" y="3733801"/>
            <a:ext cx="54292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45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55913" y="4256088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51206" name="组合 26"/>
          <p:cNvGrpSpPr/>
          <p:nvPr/>
        </p:nvGrpSpPr>
        <p:grpSpPr bwMode="auto">
          <a:xfrm>
            <a:off x="87313" y="620713"/>
            <a:ext cx="2071687" cy="796925"/>
            <a:chOff x="274320" y="500517"/>
            <a:chExt cx="2072006" cy="796471"/>
          </a:xfrm>
        </p:grpSpPr>
        <p:pic>
          <p:nvPicPr>
            <p:cNvPr id="51207" name="图片 2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5" t="28699" r="4970" b="29398"/>
            <a:stretch>
              <a:fillRect/>
            </a:stretch>
          </p:blipFill>
          <p:spPr bwMode="auto">
            <a:xfrm>
              <a:off x="274320" y="500517"/>
              <a:ext cx="2072006" cy="79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11013" y="619007"/>
              <a:ext cx="1826782" cy="59343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拓展训练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200" y="2343150"/>
            <a:ext cx="8445600" cy="171252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4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）一个圆锥与一个圆柱等底等高，已知圆锥的体积比圆柱的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体积少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25.12cm</a:t>
            </a:r>
            <a:r>
              <a:rPr lang="en-US" altLang="zh-CN" sz="2800" b="1" kern="100" baseline="3000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，则圆锥的体积是（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         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cm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，圆柱的体积是（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         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cm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9200" y="1087830"/>
            <a:ext cx="8445600" cy="11523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）一段圆柱形木料的体积是</a:t>
            </a:r>
            <a:r>
              <a:rPr lang="en-US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300 cm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，削成一个最大的圆锥，削去部分的体积是（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      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cm</a:t>
            </a:r>
            <a:r>
              <a:rPr lang="en-US" altLang="zh-CN" sz="2800" b="1" kern="100" baseline="30000" dirty="0">
                <a:latin typeface="+mn-lt"/>
                <a:ea typeface="+mj-ea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01809" y="1717910"/>
            <a:ext cx="722312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200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7505" y="3505671"/>
            <a:ext cx="1228453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12.56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34466" y="3501135"/>
            <a:ext cx="1228453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37.68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5913" y="4256088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>
            <a:spLocks noChangeArrowheads="1"/>
          </p:cNvSpPr>
          <p:nvPr/>
        </p:nvSpPr>
        <p:spPr bwMode="auto">
          <a:xfrm>
            <a:off x="254000" y="650875"/>
            <a:ext cx="7676424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某野营部队训练时，搭建了一个近似于圆锥的帐篷（如图所示），它的底面直径是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10m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，高是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3.6m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帐篷里面的空间有多大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3251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394" y="2045494"/>
            <a:ext cx="2078037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 bwMode="auto">
          <a:xfrm>
            <a:off x="600165" y="3279731"/>
            <a:ext cx="6711950" cy="703262"/>
            <a:chOff x="1021214" y="2875176"/>
            <a:chExt cx="6711560" cy="703385"/>
          </a:xfrm>
        </p:grpSpPr>
        <p:sp>
          <p:nvSpPr>
            <p:cNvPr id="7" name="矩形 6"/>
            <p:cNvSpPr/>
            <p:nvPr/>
          </p:nvSpPr>
          <p:spPr>
            <a:xfrm>
              <a:off x="1021214" y="2914870"/>
              <a:ext cx="6711560" cy="6525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3.14×</a:t>
              </a:r>
              <a:r>
                <a:rPr lang="zh-CN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10÷2</a:t>
              </a:r>
              <a:r>
                <a:rPr lang="zh-CN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2800" b="1" kern="100" baseline="300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×3.6×   = 94.2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m</a:t>
              </a:r>
              <a:r>
                <a:rPr lang="en-US" altLang="zh-CN" sz="2800" b="1" kern="100" baseline="300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53255" name="对象 7"/>
            <p:cNvGraphicFramePr>
              <a:graphicFrameLocks noChangeAspect="1"/>
            </p:cNvGraphicFramePr>
            <p:nvPr/>
          </p:nvGraphicFramePr>
          <p:xfrm>
            <a:off x="4930250" y="2875176"/>
            <a:ext cx="285750" cy="7033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2" imgW="165100" imgH="405765" progId="Equation.DSMT4">
                    <p:embed/>
                  </p:oleObj>
                </mc:Choice>
                <mc:Fallback>
                  <p:oleObj name="Equation" r:id="rId2" imgW="165100" imgH="405765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0250" y="2875176"/>
                          <a:ext cx="285750" cy="7033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矩形 10"/>
          <p:cNvSpPr/>
          <p:nvPr/>
        </p:nvSpPr>
        <p:spPr>
          <a:xfrm>
            <a:off x="2855913" y="4256088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23717" y="1155336"/>
            <a:ext cx="8096567" cy="2832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3.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一个近似于圆锥的煤堆，测得它的底面周长是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25.12m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，高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4.5m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，每立方米煤重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1.4t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1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）这堆煤约重多少吨</a:t>
            </a:r>
            <a:r>
              <a:rPr lang="zh-CN" altLang="en-US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？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（得数保留整数）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2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）如果用一辆载质量为</a:t>
            </a: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6t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的卡车来运这些煤，至少几次能运完？</a:t>
            </a:r>
            <a:endParaRPr lang="zh-CN" altLang="zh-CN" sz="2800" b="1" kern="100" dirty="0">
              <a:latin typeface="+mn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55913" y="4256088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93838" y="1466850"/>
            <a:ext cx="47958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25.12÷3.14÷2=4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87588" y="2168525"/>
            <a:ext cx="576262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3.14×4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</a:rPr>
              <a:t>×4.5×   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×1.4≈106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t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01725" y="2946400"/>
            <a:ext cx="4216400" cy="657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4300" indent="30480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等线" panose="02010600030101010101" pitchFamily="2" charset="-122"/>
              </a:rPr>
              <a:t>2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等线" panose="02010600030101010101" pitchFamily="2" charset="-122"/>
              </a:rPr>
              <a:t>106÷6≈18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（次）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等线" panose="02010600030101010101" pitchFamily="2" charset="-122"/>
            </a:endParaRPr>
          </a:p>
        </p:txBody>
      </p:sp>
      <p:graphicFrame>
        <p:nvGraphicFramePr>
          <p:cNvPr id="55301" name="对象 5"/>
          <p:cNvGraphicFramePr>
            <a:graphicFrameLocks noChangeAspect="1"/>
          </p:cNvGraphicFramePr>
          <p:nvPr/>
        </p:nvGraphicFramePr>
        <p:xfrm>
          <a:off x="4948238" y="2071688"/>
          <a:ext cx="2857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65100" imgH="405765" progId="Equation.DSMT4">
                  <p:embed/>
                </p:oleObj>
              </mc:Choice>
              <mc:Fallback>
                <p:oleObj name="Equation" r:id="rId1" imgW="165100" imgH="4057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8238" y="2071688"/>
                        <a:ext cx="285750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2855913" y="4256088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2107</Words>
  <Application>WPS 演示</Application>
  <PresentationFormat>全屏显示(16:9)</PresentationFormat>
  <Paragraphs>225</Paragraphs>
  <Slides>46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46</vt:i4>
      </vt:variant>
    </vt:vector>
  </HeadingPairs>
  <TitlesOfParts>
    <vt:vector size="79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楷体_GB2312</vt:lpstr>
      <vt:lpstr>华文行楷</vt:lpstr>
      <vt:lpstr>微软雅黑</vt:lpstr>
      <vt:lpstr>Arial Unicode MS</vt:lpstr>
      <vt:lpstr>Times New Roman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417</cp:revision>
  <dcterms:created xsi:type="dcterms:W3CDTF">2016-01-14T07:05:00Z</dcterms:created>
  <dcterms:modified xsi:type="dcterms:W3CDTF">2023-10-26T09:20:27Z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2261929CD70F406788332A29382A4196</vt:lpwstr>
  </property>
</Properties>
</file>