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77" r:id="rId3"/>
    <p:sldId id="278" r:id="rId4"/>
    <p:sldId id="275" r:id="rId5"/>
    <p:sldId id="282" r:id="rId6"/>
    <p:sldId id="283" r:id="rId7"/>
    <p:sldId id="284" r:id="rId8"/>
    <p:sldId id="285" r:id="rId9"/>
    <p:sldId id="286" r:id="rId10"/>
    <p:sldId id="288" r:id="rId11"/>
    <p:sldId id="364" r:id="rId12"/>
    <p:sldId id="289" r:id="rId13"/>
    <p:sldId id="290" r:id="rId14"/>
    <p:sldId id="291" r:id="rId15"/>
    <p:sldId id="292" r:id="rId16"/>
    <p:sldId id="293" r:id="rId17"/>
    <p:sldId id="296" r:id="rId18"/>
    <p:sldId id="362" r:id="rId19"/>
    <p:sldId id="363" r:id="rId20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516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3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09636C8-EA01-45AB-B59A-0783E20EE13A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441F3CF9-101F-4B68-9BEB-F0E01078EF9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0FBCD22-C54A-4CAB-8231-C21F619970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1029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1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660650" y="1711325"/>
            <a:ext cx="3775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/>
              <a:t>练习六</a:t>
            </a:r>
            <a:endParaRPr lang="zh-CN" altLang="en-US" sz="4400" b="1"/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314575" y="2511425"/>
            <a:ext cx="446722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P34-P35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练习六）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0"/>
          <p:cNvSpPr txBox="1">
            <a:spLocks noChangeArrowheads="1"/>
          </p:cNvSpPr>
          <p:nvPr/>
        </p:nvSpPr>
        <p:spPr bwMode="auto">
          <a:xfrm>
            <a:off x="535975" y="1005135"/>
            <a:ext cx="7602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下列物体的形状是由哪些图形组成的？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696" y="1689130"/>
            <a:ext cx="4679609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142751" y="3055967"/>
            <a:ext cx="1582737" cy="10779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圆柱和圆锥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831630" y="3105974"/>
            <a:ext cx="1582737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圆柱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542332" y="3105974"/>
            <a:ext cx="1582737" cy="10779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圆柱和</a:t>
            </a:r>
            <a:r>
              <a:rPr lang="zh-CN" altLang="en-US" sz="3200" b="1">
                <a:solidFill>
                  <a:srgbClr val="FF0000"/>
                </a:solidFill>
                <a:ea typeface="楷体" panose="02010609060101010101" pitchFamily="49" charset="-122"/>
              </a:rPr>
              <a:t>圆锥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06363" y="584200"/>
            <a:ext cx="7634287" cy="12176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latin typeface="+mj-lt"/>
                <a:ea typeface="+mj-ea"/>
              </a:rPr>
              <a:t> </a:t>
            </a:r>
            <a:r>
              <a:rPr lang="en-US" altLang="zh-CN" sz="3200">
                <a:latin typeface="+mj-lt"/>
                <a:ea typeface="+mj-ea"/>
              </a:rPr>
              <a:t>2.</a:t>
            </a:r>
            <a:r>
              <a:rPr lang="zh-CN" altLang="en-US" sz="3200">
                <a:latin typeface="+mj-lt"/>
                <a:ea typeface="+mj-ea"/>
              </a:rPr>
              <a:t>上排的图形以红色线为轴快速旋转后会形成什么图形</a:t>
            </a:r>
            <a:r>
              <a:rPr lang="en-US" altLang="zh-CN" sz="3200">
                <a:latin typeface="+mj-lt"/>
                <a:ea typeface="+mj-ea"/>
              </a:rPr>
              <a:t>?</a:t>
            </a:r>
            <a:r>
              <a:rPr lang="zh-CN" altLang="en-US" sz="3200">
                <a:latin typeface="+mj-lt"/>
                <a:ea typeface="+mj-ea"/>
              </a:rPr>
              <a:t>请与下排图连一连。</a:t>
            </a:r>
            <a:endParaRPr lang="zh-CN" altLang="en-US" sz="3200" dirty="0">
              <a:latin typeface="+mj-lt"/>
              <a:ea typeface="+mj-ea"/>
            </a:endParaRPr>
          </a:p>
        </p:txBody>
      </p:sp>
      <p:cxnSp>
        <p:nvCxnSpPr>
          <p:cNvPr id="4" name="直接连接符 3"/>
          <p:cNvCxnSpPr>
            <a:cxnSpLocks noChangeShapeType="1"/>
          </p:cNvCxnSpPr>
          <p:nvPr/>
        </p:nvCxnSpPr>
        <p:spPr bwMode="auto">
          <a:xfrm>
            <a:off x="1836738" y="2935288"/>
            <a:ext cx="1641475" cy="7921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组合 2"/>
          <p:cNvGrpSpPr/>
          <p:nvPr/>
        </p:nvGrpSpPr>
        <p:grpSpPr bwMode="auto">
          <a:xfrm>
            <a:off x="1462088" y="1733550"/>
            <a:ext cx="6115050" cy="2794000"/>
            <a:chOff x="1359911" y="1676111"/>
            <a:chExt cx="6115050" cy="2794078"/>
          </a:xfrm>
        </p:grpSpPr>
        <p:pic>
          <p:nvPicPr>
            <p:cNvPr id="9" name="Picture 16" descr="6B9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6273" y="2001549"/>
              <a:ext cx="534988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7" descr="6B9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6036" y="1818986"/>
              <a:ext cx="635000" cy="1284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8" descr="6B9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8148" y="1676111"/>
              <a:ext cx="482600" cy="1433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9" descr="6B9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2511" y="1774536"/>
              <a:ext cx="522287" cy="1365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0" descr="6B9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9911" y="3301712"/>
              <a:ext cx="749300" cy="1116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1" descr="6B9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5361" y="3670011"/>
              <a:ext cx="935037" cy="747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3" descr="6B9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0411" y="3558886"/>
              <a:ext cx="844550" cy="85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4" descr="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5969" y="3317664"/>
              <a:ext cx="1123950" cy="115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>
            <a:off x="3797300" y="2838450"/>
            <a:ext cx="3227388" cy="9683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/>
          <p:cNvCxnSpPr>
            <a:cxnSpLocks noChangeShapeType="1"/>
            <a:endCxn id="12" idx="1"/>
          </p:cNvCxnSpPr>
          <p:nvPr/>
        </p:nvCxnSpPr>
        <p:spPr bwMode="auto">
          <a:xfrm flipV="1">
            <a:off x="1997075" y="2449513"/>
            <a:ext cx="3143250" cy="13573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 flipV="1">
            <a:off x="5675313" y="2935288"/>
            <a:ext cx="1417637" cy="7096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418279" y="1039220"/>
            <a:ext cx="8307443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）一个圆柱的体积是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75.36m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，与它等底、等高的圆锥的体积是（          ）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endParaRPr lang="en-US" altLang="zh-CN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）一个圆锥的体积是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141.3m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，与它等底、等高的圆柱的体积是（         ）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301670" y="1589818"/>
            <a:ext cx="104933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25.12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854983" y="3219019"/>
            <a:ext cx="10509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423.9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725738" y="2072683"/>
            <a:ext cx="47498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75.36÷3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25.12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725738" y="3668120"/>
            <a:ext cx="47498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141.3×3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423.9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95944" y="583712"/>
            <a:ext cx="802816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判断下面的说法是否正确，并说一说你的理由。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226311" y="1406037"/>
            <a:ext cx="83947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）圆锥的体积等于圆柱体积的      。（    ）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5" name="组合 5"/>
          <p:cNvGrpSpPr/>
          <p:nvPr/>
        </p:nvGrpSpPr>
        <p:grpSpPr bwMode="auto">
          <a:xfrm>
            <a:off x="5915911" y="1140925"/>
            <a:ext cx="482600" cy="1101725"/>
            <a:chOff x="2286000" y="3877755"/>
            <a:chExt cx="482958" cy="1100374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2286000" y="4462824"/>
              <a:ext cx="48295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7"/>
            <p:cNvSpPr txBox="1">
              <a:spLocks noChangeArrowheads="1"/>
            </p:cNvSpPr>
            <p:nvPr/>
          </p:nvSpPr>
          <p:spPr bwMode="auto">
            <a:xfrm>
              <a:off x="2332071" y="3877755"/>
              <a:ext cx="377306" cy="553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7" name="文本框 8"/>
            <p:cNvSpPr txBox="1">
              <a:spLocks noChangeArrowheads="1"/>
            </p:cNvSpPr>
            <p:nvPr/>
          </p:nvSpPr>
          <p:spPr bwMode="auto">
            <a:xfrm>
              <a:off x="2332071" y="4424790"/>
              <a:ext cx="377306" cy="553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8" name="文本框 9"/>
          <p:cNvSpPr txBox="1">
            <a:spLocks noChangeArrowheads="1"/>
          </p:cNvSpPr>
          <p:nvPr/>
        </p:nvSpPr>
        <p:spPr bwMode="auto">
          <a:xfrm>
            <a:off x="226311" y="2228362"/>
            <a:ext cx="7831138" cy="1147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）圆柱的体积大于与它等底、等高的圆锥的体积。（    ）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0"/>
          <p:cNvSpPr txBox="1">
            <a:spLocks noChangeArrowheads="1"/>
          </p:cNvSpPr>
          <p:nvPr/>
        </p:nvSpPr>
        <p:spPr bwMode="auto">
          <a:xfrm>
            <a:off x="205674" y="3312625"/>
            <a:ext cx="8415337" cy="1147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）圆锥的高是圆柱的高的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倍，它们的体积一定相等。（    ）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7111299" y="1401275"/>
            <a:ext cx="5969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2174939" y="2768132"/>
            <a:ext cx="4111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2107646" y="3832865"/>
            <a:ext cx="5969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1300" y="1042988"/>
            <a:ext cx="8902700" cy="12176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5.</a:t>
            </a:r>
            <a:r>
              <a:rPr lang="zh-CN" altLang="en-US" sz="3200" b="1" dirty="0">
                <a:latin typeface="+mn-lt"/>
                <a:ea typeface="+mn-ea"/>
              </a:rPr>
              <a:t>一个圆锥的底面周长是</a:t>
            </a:r>
            <a:r>
              <a:rPr lang="en-US" altLang="zh-CN" sz="3200" b="1" dirty="0">
                <a:latin typeface="+mn-lt"/>
                <a:ea typeface="+mn-ea"/>
              </a:rPr>
              <a:t>31.4cm</a:t>
            </a:r>
            <a:r>
              <a:rPr lang="zh-CN" altLang="en-US" sz="3200" b="1" dirty="0">
                <a:latin typeface="+mn-lt"/>
                <a:ea typeface="+mn-ea"/>
              </a:rPr>
              <a:t>，高是</a:t>
            </a:r>
            <a:r>
              <a:rPr lang="en-US" altLang="zh-CN" sz="3200" b="1" dirty="0">
                <a:latin typeface="+mn-lt"/>
                <a:ea typeface="+mn-ea"/>
              </a:rPr>
              <a:t>9cm</a:t>
            </a:r>
            <a:r>
              <a:rPr lang="zh-CN" altLang="en-US" sz="3200" b="1" dirty="0">
                <a:latin typeface="+mn-lt"/>
                <a:ea typeface="+mn-ea"/>
              </a:rPr>
              <a:t>。它的体积是多少？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-76200" y="2405063"/>
            <a:ext cx="9296400" cy="1758950"/>
            <a:chOff x="777234" y="1714709"/>
            <a:chExt cx="9297700" cy="1759045"/>
          </a:xfrm>
        </p:grpSpPr>
        <p:grpSp>
          <p:nvGrpSpPr>
            <p:cNvPr id="15364" name="组合 7"/>
            <p:cNvGrpSpPr/>
            <p:nvPr/>
          </p:nvGrpSpPr>
          <p:grpSpPr bwMode="auto">
            <a:xfrm>
              <a:off x="777234" y="1714709"/>
              <a:ext cx="9297700" cy="1132126"/>
              <a:chOff x="1064235" y="2245117"/>
              <a:chExt cx="9297700" cy="1132126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064235" y="2245117"/>
                <a:ext cx="9297700" cy="107638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200000"/>
                  </a:lnSpc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        ×3.14×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（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31.4÷3.14÷2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）</a:t>
                </a:r>
                <a:r>
                  <a:rPr lang="en-US" altLang="zh-CN" sz="3200" b="1" baseline="30000" dirty="0">
                    <a:solidFill>
                      <a:srgbClr val="FF0000"/>
                    </a:solidFill>
                    <a:latin typeface="+mn-lt"/>
                    <a:ea typeface="+mn-ea"/>
                  </a:rPr>
                  <a:t>2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×9=235.5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（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cm</a:t>
                </a:r>
                <a:r>
                  <a:rPr lang="en-US" altLang="zh-CN" sz="3200" b="1" baseline="30000" dirty="0">
                    <a:solidFill>
                      <a:srgbClr val="FF0000"/>
                    </a:solidFill>
                    <a:latin typeface="+mn-lt"/>
                    <a:ea typeface="+mn-ea"/>
                  </a:rPr>
                  <a:t>3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）</a:t>
                </a:r>
                <a:endPara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15367" name="组合 2"/>
              <p:cNvGrpSpPr/>
              <p:nvPr/>
            </p:nvGrpSpPr>
            <p:grpSpPr bwMode="auto">
              <a:xfrm>
                <a:off x="1428764" y="2245117"/>
                <a:ext cx="482958" cy="1132126"/>
                <a:chOff x="2286000" y="3877755"/>
                <a:chExt cx="482958" cy="1132126"/>
              </a:xfrm>
            </p:grpSpPr>
            <p:cxnSp>
              <p:nvCxnSpPr>
                <p:cNvPr id="4" name="直接连接符 3"/>
                <p:cNvCxnSpPr/>
                <p:nvPr/>
              </p:nvCxnSpPr>
              <p:spPr>
                <a:xfrm>
                  <a:off x="2286647" y="4461986"/>
                  <a:ext cx="482668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" name="文本框 4"/>
                <p:cNvSpPr txBox="1"/>
                <p:nvPr/>
              </p:nvSpPr>
              <p:spPr>
                <a:xfrm>
                  <a:off x="2332692" y="3877755"/>
                  <a:ext cx="390580" cy="584231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1</a:t>
                  </a:r>
                  <a:endPara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" name="文本框 5"/>
                <p:cNvSpPr txBox="1"/>
                <p:nvPr/>
              </p:nvSpPr>
              <p:spPr>
                <a:xfrm>
                  <a:off x="2332692" y="4425472"/>
                  <a:ext cx="390580" cy="584231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3</a:t>
                  </a:r>
                  <a:endPara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9" name="文本框 8"/>
            <p:cNvSpPr txBox="1"/>
            <p:nvPr/>
          </p:nvSpPr>
          <p:spPr>
            <a:xfrm>
              <a:off x="2893668" y="2846657"/>
              <a:ext cx="5064833" cy="6270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答：它的体积是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235.5cm</a:t>
              </a:r>
              <a:r>
                <a:rPr lang="en-US" altLang="zh-CN" sz="3200" b="1" baseline="30000" dirty="0">
                  <a:solidFill>
                    <a:srgbClr val="FF0000"/>
                  </a:solidFill>
                  <a:latin typeface="+mn-lt"/>
                  <a:ea typeface="+mn-ea"/>
                </a:rPr>
                <a:t>3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。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686291" y="1444101"/>
            <a:ext cx="7771418" cy="225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一堆煤呈圆锥形，高为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2m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，底面周长为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18.84m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。这堆煤的体积是多少？已知每立方米的煤大约重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1.4t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，这堆煤大约重多少吨？（得数保留整数。）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332509" y="1053402"/>
            <a:ext cx="9094310" cy="3072838"/>
            <a:chOff x="640512" y="1576313"/>
            <a:chExt cx="9093491" cy="3074367"/>
          </a:xfrm>
        </p:grpSpPr>
        <p:grpSp>
          <p:nvGrpSpPr>
            <p:cNvPr id="3" name="组合 2"/>
            <p:cNvGrpSpPr/>
            <p:nvPr/>
          </p:nvGrpSpPr>
          <p:grpSpPr bwMode="auto">
            <a:xfrm>
              <a:off x="640512" y="1576313"/>
              <a:ext cx="9093491" cy="3074367"/>
              <a:chOff x="320138" y="2617527"/>
              <a:chExt cx="9093491" cy="3074367"/>
            </a:xfrm>
          </p:grpSpPr>
          <p:grpSp>
            <p:nvGrpSpPr>
              <p:cNvPr id="6" name="组合 3"/>
              <p:cNvGrpSpPr/>
              <p:nvPr/>
            </p:nvGrpSpPr>
            <p:grpSpPr bwMode="auto">
              <a:xfrm>
                <a:off x="320138" y="2617527"/>
                <a:ext cx="9093491" cy="1014975"/>
                <a:chOff x="607139" y="3147935"/>
                <a:chExt cx="9093491" cy="1014975"/>
              </a:xfrm>
            </p:grpSpPr>
            <p:sp>
              <p:nvSpPr>
                <p:cNvPr id="14" name="文本框 13"/>
                <p:cNvSpPr txBox="1">
                  <a:spLocks noChangeArrowheads="1"/>
                </p:cNvSpPr>
                <p:nvPr/>
              </p:nvSpPr>
              <p:spPr bwMode="auto">
                <a:xfrm>
                  <a:off x="607139" y="3147935"/>
                  <a:ext cx="9093491" cy="81883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>
                  <a:lvl1pPr defTabSz="91313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91313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91313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91313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91313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91313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91313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91313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91313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200000"/>
                    </a:lnSpc>
                    <a:defRPr/>
                  </a:pPr>
                  <a:r>
                    <a:rPr lang="en-US" altLang="zh-CN" sz="2800" b="1" dirty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        ×3.14×</a:t>
                  </a:r>
                  <a:r>
                    <a:rPr lang="zh-CN" altLang="en-US" sz="2800" b="1" dirty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（</a:t>
                  </a:r>
                  <a:r>
                    <a:rPr lang="en-US" altLang="zh-CN" sz="2800" b="1" dirty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18.84÷3.14÷2</a:t>
                  </a:r>
                  <a:r>
                    <a:rPr lang="zh-CN" altLang="en-US" sz="2800" b="1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）</a:t>
                  </a:r>
                  <a:r>
                    <a:rPr lang="en-US" altLang="zh-CN" sz="2800" b="1" baseline="3000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2</a:t>
                  </a:r>
                  <a:r>
                    <a:rPr lang="en-US" altLang="zh-CN" sz="2800" b="1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×2=18.84</a:t>
                  </a:r>
                  <a:r>
                    <a:rPr lang="zh-CN" altLang="en-US" sz="2800" b="1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（</a:t>
                  </a:r>
                  <a:r>
                    <a:rPr lang="en-US" altLang="zh-CN" sz="2800" b="1" dirty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m</a:t>
                  </a:r>
                  <a:r>
                    <a:rPr lang="en-US" altLang="zh-CN" sz="2800" b="1" baseline="30000" dirty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3</a:t>
                  </a:r>
                  <a:r>
                    <a:rPr lang="zh-CN" altLang="en-US" sz="2800" b="1" dirty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）</a:t>
                  </a:r>
                  <a:endParaRPr lang="zh-CN" altLang="en-US" sz="2800" b="1" dirty="0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endParaRPr>
                </a:p>
              </p:txBody>
            </p:sp>
            <p:grpSp>
              <p:nvGrpSpPr>
                <p:cNvPr id="15" name="组合 5"/>
                <p:cNvGrpSpPr/>
                <p:nvPr/>
              </p:nvGrpSpPr>
              <p:grpSpPr bwMode="auto">
                <a:xfrm>
                  <a:off x="1054706" y="3211912"/>
                  <a:ext cx="375610" cy="950998"/>
                  <a:chOff x="1911942" y="4844550"/>
                  <a:chExt cx="375610" cy="950998"/>
                </a:xfrm>
              </p:grpSpPr>
              <p:cxnSp>
                <p:nvCxnSpPr>
                  <p:cNvPr id="16" name="直接连接符 15"/>
                  <p:cNvCxnSpPr/>
                  <p:nvPr/>
                </p:nvCxnSpPr>
                <p:spPr>
                  <a:xfrm>
                    <a:off x="1911942" y="5304053"/>
                    <a:ext cx="375610" cy="0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" name="文本框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23382" y="4844550"/>
                    <a:ext cx="364170" cy="5234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>
                    <a:spAutoFit/>
                  </a:bodyPr>
                  <a:lstStyle>
                    <a:lvl1pPr defTabSz="91313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 defTabSz="91313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 defTabSz="91313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 defTabSz="91313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 defTabSz="91313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defTabSz="91313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defTabSz="91313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defTabSz="91313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defTabSz="91313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altLang="zh-CN" sz="2800" b="1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rPr>
                      <a:t>1</a:t>
                    </a:r>
                    <a:endParaRPr lang="zh-CN" altLang="en-US" sz="2800" b="1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endParaRPr>
                  </a:p>
                </p:txBody>
              </p:sp>
              <p:sp>
                <p:nvSpPr>
                  <p:cNvPr id="18" name="文本框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16707" y="5272067"/>
                    <a:ext cx="364170" cy="52348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>
                    <a:spAutoFit/>
                  </a:bodyPr>
                  <a:lstStyle>
                    <a:lvl1pPr defTabSz="91313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 defTabSz="91313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 defTabSz="91313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 defTabSz="91313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 defTabSz="91313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defTabSz="91313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defTabSz="91313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defTabSz="91313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defTabSz="91313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altLang="zh-CN" sz="28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rPr>
                      <a:t>3</a:t>
                    </a:r>
                    <a:endParaRPr lang="zh-CN" altLang="en-US" sz="2800" b="1" dirty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endParaRPr>
                  </a:p>
                </p:txBody>
              </p:sp>
            </p:grpSp>
          </p:grpSp>
          <p:sp>
            <p:nvSpPr>
              <p:cNvPr id="13" name="文本框 4"/>
              <p:cNvSpPr txBox="1">
                <a:spLocks noChangeArrowheads="1"/>
              </p:cNvSpPr>
              <p:nvPr/>
            </p:nvSpPr>
            <p:spPr bwMode="auto">
              <a:xfrm>
                <a:off x="1364419" y="4418721"/>
                <a:ext cx="6090689" cy="12731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答：这堆煤</a:t>
                </a:r>
                <a:r>
                  <a:rPr lang="zh-CN" altLang="en-US" sz="3200" b="1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的体积是</a:t>
                </a:r>
                <a:r>
                  <a:rPr lang="en-US" altLang="zh-CN" sz="3200" b="1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18.84m</a:t>
                </a:r>
                <a:r>
                  <a:rPr lang="en-US" altLang="zh-CN" sz="3200" b="1" baseline="30000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3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。</a:t>
                </a:r>
                <a:endParaRPr lang="en-US" altLang="zh-CN" sz="32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        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这堆煤大约</a:t>
                </a:r>
                <a:r>
                  <a:rPr lang="zh-CN" altLang="en-US" sz="3200" b="1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重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26 t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。</a:t>
                </a:r>
                <a:endParaRPr lang="zh-CN" altLang="en-US" sz="32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4" name="文本框 10"/>
            <p:cNvSpPr txBox="1">
              <a:spLocks noChangeArrowheads="1"/>
            </p:cNvSpPr>
            <p:nvPr/>
          </p:nvSpPr>
          <p:spPr bwMode="auto">
            <a:xfrm>
              <a:off x="2930869" y="2513477"/>
              <a:ext cx="3594411" cy="68232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18.84×1.4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≈</a:t>
              </a: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26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t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）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8072" y="2056384"/>
            <a:ext cx="7726429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）这堆稻谷</a:t>
            </a:r>
            <a:r>
              <a:rPr lang="zh-CN" altLang="en-US" sz="2800" b="1">
                <a:latin typeface="+mn-lt"/>
                <a:ea typeface="+mn-ea"/>
              </a:rPr>
              <a:t>的体积大约是</a:t>
            </a:r>
            <a:r>
              <a:rPr lang="zh-CN" altLang="en-US" sz="2800" b="1" dirty="0">
                <a:latin typeface="+mn-lt"/>
                <a:ea typeface="+mn-ea"/>
              </a:rPr>
              <a:t>多少？</a:t>
            </a:r>
            <a:endParaRPr lang="en-US" altLang="zh-CN" sz="2800" b="1" dirty="0">
              <a:latin typeface="+mn-lt"/>
              <a:ea typeface="+mn-ea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）如果每</a:t>
            </a:r>
            <a:r>
              <a:rPr lang="zh-CN" altLang="en-US" sz="2800" b="1">
                <a:latin typeface="+mn-lt"/>
                <a:ea typeface="+mn-ea"/>
              </a:rPr>
              <a:t>立方米稻谷大约重</a:t>
            </a:r>
            <a:r>
              <a:rPr lang="en-US" altLang="zh-CN" sz="2800" b="1" dirty="0">
                <a:latin typeface="+mn-lt"/>
                <a:ea typeface="+mn-ea"/>
              </a:rPr>
              <a:t>650kg</a:t>
            </a:r>
            <a:r>
              <a:rPr lang="zh-CN" altLang="en-US" sz="2800" b="1" dirty="0">
                <a:latin typeface="+mn-lt"/>
                <a:ea typeface="+mn-ea"/>
              </a:rPr>
              <a:t>，这</a:t>
            </a:r>
            <a:r>
              <a:rPr lang="zh-CN" altLang="en-US" sz="2800" b="1">
                <a:latin typeface="+mn-lt"/>
                <a:ea typeface="+mn-ea"/>
              </a:rPr>
              <a:t>堆稻谷大约重</a:t>
            </a:r>
            <a:r>
              <a:rPr lang="zh-CN" altLang="en-US" sz="2800" b="1" dirty="0">
                <a:latin typeface="+mn-lt"/>
                <a:ea typeface="+mn-ea"/>
              </a:rPr>
              <a:t>多少</a:t>
            </a:r>
            <a:r>
              <a:rPr lang="zh-CN" altLang="en-US" sz="2800" b="1">
                <a:latin typeface="+mn-lt"/>
                <a:ea typeface="+mn-ea"/>
              </a:rPr>
              <a:t>千克？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8072" y="813107"/>
            <a:ext cx="7572129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7.</a:t>
            </a:r>
            <a:r>
              <a:rPr lang="zh-CN" altLang="en-US" sz="2800" b="1">
                <a:latin typeface="+mn-lt"/>
                <a:ea typeface="+mn-ea"/>
              </a:rPr>
              <a:t>小明家收获的稻谷堆成了圆锥形，高约为</a:t>
            </a:r>
            <a:r>
              <a:rPr lang="en-US" altLang="zh-CN" sz="2800" b="1">
                <a:latin typeface="+mn-lt"/>
                <a:ea typeface="+mn-ea"/>
              </a:rPr>
              <a:t>1.5m</a:t>
            </a:r>
            <a:r>
              <a:rPr lang="zh-CN" altLang="en-US" sz="2800" b="1">
                <a:latin typeface="+mn-lt"/>
                <a:ea typeface="+mn-ea"/>
              </a:rPr>
              <a:t>，底面直径约为</a:t>
            </a:r>
            <a:r>
              <a:rPr lang="en-US" altLang="zh-CN" sz="2800" b="1">
                <a:latin typeface="+mn-lt"/>
                <a:ea typeface="+mn-ea"/>
              </a:rPr>
              <a:t>4m</a:t>
            </a:r>
            <a:r>
              <a:rPr lang="zh-CN" altLang="en-US" sz="2800" b="1">
                <a:latin typeface="+mn-lt"/>
                <a:ea typeface="+mn-ea"/>
              </a:rPr>
              <a:t>。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8072" y="813107"/>
            <a:ext cx="7572129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7.</a:t>
            </a:r>
            <a:r>
              <a:rPr lang="zh-CN" altLang="en-US" sz="2800" b="1">
                <a:latin typeface="+mn-lt"/>
                <a:ea typeface="+mn-ea"/>
              </a:rPr>
              <a:t>小明家收获的稻谷堆成了圆锥形，高约为</a:t>
            </a:r>
            <a:r>
              <a:rPr lang="en-US" altLang="zh-CN" sz="2800" b="1">
                <a:latin typeface="+mn-lt"/>
                <a:ea typeface="+mn-ea"/>
              </a:rPr>
              <a:t>1.5m</a:t>
            </a:r>
            <a:r>
              <a:rPr lang="zh-CN" altLang="en-US" sz="2800" b="1">
                <a:latin typeface="+mn-lt"/>
                <a:ea typeface="+mn-ea"/>
              </a:rPr>
              <a:t>，底面直径约为</a:t>
            </a:r>
            <a:r>
              <a:rPr lang="en-US" altLang="zh-CN" sz="2800" b="1">
                <a:latin typeface="+mn-lt"/>
                <a:ea typeface="+mn-ea"/>
              </a:rPr>
              <a:t>4m</a:t>
            </a:r>
            <a:r>
              <a:rPr lang="zh-CN" altLang="en-US" sz="2800" b="1">
                <a:latin typeface="+mn-lt"/>
                <a:ea typeface="+mn-ea"/>
              </a:rPr>
              <a:t>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8072" y="2056384"/>
            <a:ext cx="7982205" cy="2111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）小明家有</a:t>
            </a:r>
            <a:r>
              <a:rPr lang="en-US" altLang="zh-CN" sz="2800" b="1" dirty="0">
                <a:latin typeface="+mn-lt"/>
                <a:ea typeface="+mn-ea"/>
              </a:rPr>
              <a:t>0.4</a:t>
            </a:r>
            <a:r>
              <a:rPr lang="zh-CN" altLang="en-US" sz="2800" b="1" dirty="0">
                <a:latin typeface="+mn-lt"/>
                <a:ea typeface="+mn-ea"/>
              </a:rPr>
              <a:t>公顷稻田，平均</a:t>
            </a:r>
            <a:r>
              <a:rPr lang="zh-CN" altLang="en-US" sz="2800" b="1">
                <a:latin typeface="+mn-lt"/>
                <a:ea typeface="+mn-ea"/>
              </a:rPr>
              <a:t>每公顷大约产</a:t>
            </a:r>
            <a:r>
              <a:rPr lang="zh-CN" altLang="en-US" sz="2800" b="1" dirty="0">
                <a:latin typeface="+mn-lt"/>
                <a:ea typeface="+mn-ea"/>
              </a:rPr>
              <a:t>稻谷多少千克？</a:t>
            </a:r>
            <a:endParaRPr lang="en-US" altLang="zh-CN" sz="2800" b="1" dirty="0">
              <a:latin typeface="+mn-lt"/>
              <a:ea typeface="+mn-ea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）如果每千克稻谷售价为</a:t>
            </a:r>
            <a:r>
              <a:rPr lang="en-US" altLang="zh-CN" sz="2800" b="1" dirty="0">
                <a:latin typeface="+mn-lt"/>
                <a:ea typeface="+mn-ea"/>
              </a:rPr>
              <a:t>2.8</a:t>
            </a:r>
            <a:r>
              <a:rPr lang="zh-CN" altLang="en-US" sz="2800" b="1" dirty="0">
                <a:latin typeface="+mn-lt"/>
                <a:ea typeface="+mn-ea"/>
              </a:rPr>
              <a:t>元，</a:t>
            </a:r>
            <a:r>
              <a:rPr lang="zh-CN" altLang="en-US" sz="2800" b="1">
                <a:latin typeface="+mn-lt"/>
                <a:ea typeface="+mn-ea"/>
              </a:rPr>
              <a:t>这些稻谷大约能</a:t>
            </a:r>
            <a:r>
              <a:rPr lang="zh-CN" altLang="en-US" sz="2800" b="1" dirty="0">
                <a:latin typeface="+mn-lt"/>
                <a:ea typeface="+mn-ea"/>
              </a:rPr>
              <a:t>卖多少钱？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577050" y="979487"/>
            <a:ext cx="8176891" cy="3239453"/>
            <a:chOff x="373769" y="673495"/>
            <a:chExt cx="8177903" cy="3239403"/>
          </a:xfrm>
        </p:grpSpPr>
        <p:grpSp>
          <p:nvGrpSpPr>
            <p:cNvPr id="20483" name="组合 2"/>
            <p:cNvGrpSpPr/>
            <p:nvPr/>
          </p:nvGrpSpPr>
          <p:grpSpPr bwMode="auto">
            <a:xfrm>
              <a:off x="373769" y="673495"/>
              <a:ext cx="8177903" cy="3239403"/>
              <a:chOff x="53395" y="1714709"/>
              <a:chExt cx="8177903" cy="3239403"/>
            </a:xfrm>
          </p:grpSpPr>
          <p:grpSp>
            <p:nvGrpSpPr>
              <p:cNvPr id="20485" name="组合 4"/>
              <p:cNvGrpSpPr/>
              <p:nvPr/>
            </p:nvGrpSpPr>
            <p:grpSpPr bwMode="auto">
              <a:xfrm>
                <a:off x="53395" y="1714709"/>
                <a:ext cx="8177903" cy="1132126"/>
                <a:chOff x="340396" y="2245117"/>
                <a:chExt cx="8177903" cy="1132126"/>
              </a:xfrm>
            </p:grpSpPr>
            <p:sp>
              <p:nvSpPr>
                <p:cNvPr id="8" name="文本框 7"/>
                <p:cNvSpPr txBox="1"/>
                <p:nvPr/>
              </p:nvSpPr>
              <p:spPr>
                <a:xfrm>
                  <a:off x="340396" y="2254642"/>
                  <a:ext cx="8177903" cy="92216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  <a:defRPr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 </a:t>
                  </a:r>
                  <a:r>
                    <a:rPr lang="zh-CN" altLang="en-US" sz="3200" b="1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（</a:t>
                  </a:r>
                  <a:r>
                    <a:rPr lang="en-US" altLang="zh-CN" sz="3200" b="1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1</a:t>
                  </a:r>
                  <a:r>
                    <a:rPr lang="zh-CN" altLang="en-US" sz="3200" b="1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）</a:t>
                  </a:r>
                  <a:r>
                    <a:rPr lang="en-US" altLang="zh-CN" sz="3200" b="1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    ×3.14</a:t>
                  </a:r>
                  <a:r>
                    <a:rPr lang="en-US" altLang="zh-CN" sz="3200" b="1">
                      <a:solidFill>
                        <a:srgbClr val="FF0000"/>
                      </a:solidFill>
                      <a:latin typeface="+mn-lt"/>
                      <a:ea typeface="+mn-ea"/>
                    </a:rPr>
                    <a:t>×</a:t>
                  </a:r>
                  <a:r>
                    <a:rPr lang="zh-CN" altLang="en-US" sz="3200" b="1">
                      <a:solidFill>
                        <a:srgbClr val="FF0000"/>
                      </a:solidFill>
                      <a:latin typeface="+mn-lt"/>
                      <a:ea typeface="+mn-ea"/>
                    </a:rPr>
                    <a:t>（</a:t>
                  </a:r>
                  <a:r>
                    <a:rPr lang="en-US" altLang="zh-CN" sz="3200" b="1">
                      <a:solidFill>
                        <a:srgbClr val="FF0000"/>
                      </a:solidFill>
                      <a:latin typeface="+mn-lt"/>
                      <a:ea typeface="+mn-ea"/>
                    </a:rPr>
                    <a:t>4÷2</a:t>
                  </a:r>
                  <a:r>
                    <a:rPr lang="zh-CN" altLang="en-US" sz="3200" b="1">
                      <a:solidFill>
                        <a:srgbClr val="FF0000"/>
                      </a:solidFill>
                      <a:latin typeface="+mn-lt"/>
                      <a:ea typeface="+mn-ea"/>
                    </a:rPr>
                    <a:t>）</a:t>
                  </a:r>
                  <a:r>
                    <a:rPr lang="en-US" altLang="zh-CN" sz="3200" b="1" baseline="3000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2</a:t>
                  </a:r>
                  <a:r>
                    <a:rPr lang="en-US" altLang="zh-CN" sz="3200" b="1">
                      <a:solidFill>
                        <a:srgbClr val="FF0000"/>
                      </a:solidFill>
                      <a:latin typeface="+mn-lt"/>
                      <a:ea typeface="+mn-ea"/>
                    </a:rPr>
                    <a:t>×1.5=6.28</a:t>
                  </a:r>
                  <a:r>
                    <a:rPr lang="zh-CN" altLang="en-US" sz="3200" b="1">
                      <a:solidFill>
                        <a:srgbClr val="FF0000"/>
                      </a:solidFill>
                      <a:latin typeface="+mn-lt"/>
                      <a:ea typeface="+mn-ea"/>
                    </a:rPr>
                    <a:t>（</a:t>
                  </a:r>
                  <a:r>
                    <a:rPr lang="en-US" altLang="zh-CN" sz="3200" b="1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m</a:t>
                  </a:r>
                  <a:r>
                    <a:rPr lang="en-US" altLang="zh-CN" sz="3200" b="1" baseline="30000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3</a:t>
                  </a:r>
                  <a:r>
                    <a:rPr lang="zh-CN" altLang="en-US" sz="3200" b="1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）</a:t>
                  </a:r>
                  <a:endPara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endParaRPr>
                </a:p>
              </p:txBody>
            </p:sp>
            <p:grpSp>
              <p:nvGrpSpPr>
                <p:cNvPr id="20489" name="组合 6"/>
                <p:cNvGrpSpPr/>
                <p:nvPr/>
              </p:nvGrpSpPr>
              <p:grpSpPr bwMode="auto">
                <a:xfrm>
                  <a:off x="1428764" y="2245117"/>
                  <a:ext cx="482958" cy="1132126"/>
                  <a:chOff x="2286000" y="3877755"/>
                  <a:chExt cx="482958" cy="1132126"/>
                </a:xfrm>
              </p:grpSpPr>
              <p:cxnSp>
                <p:nvCxnSpPr>
                  <p:cNvPr id="9" name="直接连接符 8"/>
                  <p:cNvCxnSpPr/>
                  <p:nvPr/>
                </p:nvCxnSpPr>
                <p:spPr>
                  <a:xfrm>
                    <a:off x="2286793" y="4461946"/>
                    <a:ext cx="482660" cy="0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" name="文本框 9"/>
                  <p:cNvSpPr txBox="1"/>
                  <p:nvPr/>
                </p:nvSpPr>
                <p:spPr>
                  <a:xfrm>
                    <a:off x="2332837" y="3877755"/>
                    <a:ext cx="390574" cy="584191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altLang="zh-CN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rPr>
                      <a:t>1</a:t>
                    </a:r>
                    <a:endParaRPr lang="zh-CN" altLang="en-US" sz="3200" b="1" dirty="0">
                      <a:solidFill>
                        <a:srgbClr val="FF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1" name="文本框 10"/>
                  <p:cNvSpPr txBox="1"/>
                  <p:nvPr/>
                </p:nvSpPr>
                <p:spPr>
                  <a:xfrm>
                    <a:off x="2332837" y="4425434"/>
                    <a:ext cx="390574" cy="584191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altLang="zh-CN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rPr>
                      <a:t>3</a:t>
                    </a:r>
                    <a:endParaRPr lang="zh-CN" altLang="en-US" sz="3200" b="1" dirty="0">
                      <a:solidFill>
                        <a:srgbClr val="FF0000"/>
                      </a:solidFill>
                      <a:latin typeface="+mn-lt"/>
                      <a:ea typeface="+mn-ea"/>
                    </a:endParaRPr>
                  </a:p>
                </p:txBody>
              </p:sp>
            </p:grpSp>
          </p:grpSp>
          <p:sp>
            <p:nvSpPr>
              <p:cNvPr id="6" name="文本框 5"/>
              <p:cNvSpPr txBox="1"/>
              <p:nvPr/>
            </p:nvSpPr>
            <p:spPr>
              <a:xfrm>
                <a:off x="386812" y="2800542"/>
                <a:ext cx="6968344" cy="6267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答：这堆稻谷</a:t>
                </a:r>
                <a:r>
                  <a:rPr lang="zh-CN" altLang="en-US" sz="3200" b="1">
                    <a:solidFill>
                      <a:srgbClr val="FF0000"/>
                    </a:solidFill>
                    <a:latin typeface="+mn-lt"/>
                    <a:ea typeface="+mn-ea"/>
                  </a:rPr>
                  <a:t>的体积大约是</a:t>
                </a:r>
                <a:r>
                  <a:rPr lang="en-US" altLang="zh-CN" sz="3200" b="1">
                    <a:solidFill>
                      <a:srgbClr val="FF0000"/>
                    </a:solidFill>
                    <a:latin typeface="+mn-lt"/>
                    <a:ea typeface="+mn-ea"/>
                  </a:rPr>
                  <a:t>6.28m</a:t>
                </a:r>
                <a:r>
                  <a:rPr lang="en-US" altLang="zh-CN" sz="3200" b="1" baseline="30000">
                    <a:solidFill>
                      <a:srgbClr val="FF0000"/>
                    </a:solidFill>
                    <a:latin typeface="+mn-lt"/>
                    <a:ea typeface="+mn-ea"/>
                  </a:rPr>
                  <a:t>3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。</a:t>
                </a:r>
                <a:endPara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386812" y="4272132"/>
                <a:ext cx="6917182" cy="6819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答：这</a:t>
                </a:r>
                <a:r>
                  <a:rPr lang="zh-CN" altLang="en-US" sz="3200" b="1">
                    <a:solidFill>
                      <a:srgbClr val="FF0000"/>
                    </a:solidFill>
                    <a:latin typeface="+mn-lt"/>
                    <a:ea typeface="+mn-ea"/>
                  </a:rPr>
                  <a:t>堆稻谷大约重</a:t>
                </a:r>
                <a:r>
                  <a:rPr lang="en-US" altLang="zh-CN" sz="3200" b="1">
                    <a:solidFill>
                      <a:srgbClr val="FF0000"/>
                    </a:solidFill>
                    <a:latin typeface="+mn-lt"/>
                    <a:ea typeface="+mn-ea"/>
                  </a:rPr>
                  <a:t>4082kg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。</a:t>
                </a:r>
                <a:endPara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513487" y="2494329"/>
              <a:ext cx="5222886" cy="6819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+mn-ea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+mn-ea"/>
                </a:rPr>
                <a:t>）</a:t>
              </a: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+mn-ea"/>
                </a:rPr>
                <a:t>6.28×650=4082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+mn-ea"/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kg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）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76918" y="1371999"/>
            <a:ext cx="6936105" cy="2453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4082÷0.4=10205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kg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答：平均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每公顷大约产稻谷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10205kg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4082×2.8=11429.6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元）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答：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这些稻谷大约能卖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11429.6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元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钱。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1950" y="1260475"/>
            <a:ext cx="8413750" cy="12176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8.</a:t>
            </a:r>
            <a:r>
              <a:rPr lang="zh-CN" altLang="en-US" sz="3200" b="1" dirty="0">
                <a:latin typeface="+mn-lt"/>
                <a:ea typeface="+mn-ea"/>
              </a:rPr>
              <a:t>一个圆柱与一个圆锥的底面积和体积分别相等。已知圆柱的高是</a:t>
            </a:r>
            <a:r>
              <a:rPr lang="en-US" altLang="zh-CN" sz="3200" b="1" dirty="0">
                <a:latin typeface="+mn-lt"/>
                <a:ea typeface="+mn-ea"/>
              </a:rPr>
              <a:t>4dm</a:t>
            </a:r>
            <a:r>
              <a:rPr lang="zh-CN" altLang="en-US" sz="3200" b="1" dirty="0">
                <a:latin typeface="+mn-lt"/>
                <a:ea typeface="+mn-ea"/>
              </a:rPr>
              <a:t>，圆锥的高是多少？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44825" y="2651125"/>
            <a:ext cx="3044825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4×3=12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 err="1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35200" y="3278188"/>
            <a:ext cx="4459288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答：</a:t>
            </a:r>
            <a:r>
              <a:rPr lang="zh-CN" altLang="en-US" sz="3200" b="1" dirty="0">
                <a:solidFill>
                  <a:srgbClr val="FF0000"/>
                </a:solidFill>
              </a:rPr>
              <a:t>圆锥的高是</a:t>
            </a:r>
            <a:r>
              <a:rPr lang="en-US" altLang="zh-CN" sz="3200" b="1" dirty="0">
                <a:solidFill>
                  <a:srgbClr val="FF0000"/>
                </a:solidFill>
              </a:rPr>
              <a:t>12dm</a:t>
            </a:r>
            <a:r>
              <a:rPr lang="zh-CN" altLang="en-US" sz="3200" b="1" dirty="0">
                <a:solidFill>
                  <a:srgbClr val="FF0000"/>
                </a:solidFill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7800" y="1219200"/>
            <a:ext cx="8813800" cy="11473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3000" b="1">
                <a:latin typeface="+mn-lt"/>
                <a:ea typeface="+mn-ea"/>
              </a:rPr>
              <a:t>9.</a:t>
            </a:r>
            <a:r>
              <a:rPr lang="zh-CN" altLang="en-US" sz="3000" b="1" dirty="0">
                <a:latin typeface="+mn-lt"/>
                <a:ea typeface="+mn-ea"/>
              </a:rPr>
              <a:t>一个圆柱与一个圆锥的体积和高分别相等，已知圆锥的底面积是</a:t>
            </a:r>
            <a:r>
              <a:rPr lang="en-US" altLang="zh-CN" sz="3000" b="1" dirty="0">
                <a:latin typeface="+mn-lt"/>
                <a:ea typeface="+mn-ea"/>
              </a:rPr>
              <a:t>28.26cm</a:t>
            </a:r>
            <a:r>
              <a:rPr lang="en-US" altLang="zh-CN" sz="3000" b="1" baseline="30000" dirty="0">
                <a:latin typeface="+mn-lt"/>
                <a:ea typeface="+mn-ea"/>
              </a:rPr>
              <a:t>2</a:t>
            </a:r>
            <a:r>
              <a:rPr lang="zh-CN" altLang="en-US" sz="3000" b="1" dirty="0">
                <a:latin typeface="+mn-lt"/>
                <a:ea typeface="+mn-ea"/>
              </a:rPr>
              <a:t>，圆柱的底面积是多少？</a:t>
            </a:r>
            <a:endParaRPr lang="zh-CN" altLang="en-US" sz="3000" b="1" dirty="0"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16188" y="2419350"/>
            <a:ext cx="4162425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28.26÷3=9.42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55775" y="3046413"/>
            <a:ext cx="5683250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答：圆柱的底面积是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9.42cm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7871" y="628140"/>
            <a:ext cx="6599382" cy="3145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10.</a:t>
            </a:r>
            <a:r>
              <a:rPr lang="zh-CN" altLang="en-US" sz="2800" b="1">
                <a:latin typeface="+mn-lt"/>
                <a:ea typeface="+mn-ea"/>
              </a:rPr>
              <a:t>用底面半径和高分别是</a:t>
            </a:r>
            <a:r>
              <a:rPr lang="en-US" altLang="zh-CN" sz="2800" b="1">
                <a:latin typeface="+mn-lt"/>
                <a:ea typeface="+mn-ea"/>
              </a:rPr>
              <a:t>6cm</a:t>
            </a:r>
            <a:r>
              <a:rPr lang="zh-CN" altLang="en-US" sz="2800" b="1">
                <a:latin typeface="+mn-lt"/>
                <a:ea typeface="+mn-ea"/>
              </a:rPr>
              <a:t>、</a:t>
            </a:r>
            <a:r>
              <a:rPr lang="en-US" altLang="zh-CN" sz="2800" b="1">
                <a:latin typeface="+mn-lt"/>
                <a:ea typeface="+mn-ea"/>
              </a:rPr>
              <a:t>12cm</a:t>
            </a:r>
            <a:r>
              <a:rPr lang="zh-CN" altLang="en-US" sz="2800" b="1">
                <a:latin typeface="+mn-lt"/>
                <a:ea typeface="+mn-ea"/>
              </a:rPr>
              <a:t>的空心圆锥和空心圆柱各一个，组成竖放的容器（如右图</a:t>
            </a:r>
            <a:r>
              <a:rPr lang="en-US" altLang="zh-CN" sz="2800" b="1">
                <a:latin typeface="+mn-lt"/>
                <a:ea typeface="+mn-ea"/>
              </a:rPr>
              <a:t>)</a:t>
            </a:r>
            <a:r>
              <a:rPr lang="zh-CN" altLang="en-US" sz="2800" b="1">
                <a:latin typeface="+mn-lt"/>
                <a:ea typeface="+mn-ea"/>
              </a:rPr>
              <a:t>。在这个容器内注入一些细沙，能填满圆锥，还填了部分圆柱，圆柱部分的细沙高</a:t>
            </a:r>
            <a:r>
              <a:rPr lang="en-US" altLang="zh-CN" sz="2800" b="1">
                <a:latin typeface="+mn-lt"/>
                <a:ea typeface="+mn-ea"/>
              </a:rPr>
              <a:t>2cm</a:t>
            </a:r>
            <a:r>
              <a:rPr lang="zh-CN" altLang="en-US" sz="2800" b="1">
                <a:latin typeface="+mn-lt"/>
                <a:ea typeface="+mn-ea"/>
              </a:rPr>
              <a:t>。若将这个容器上面封住并倒立，细沙的高度是多少厘米</a:t>
            </a:r>
            <a:r>
              <a:rPr lang="en-US" altLang="zh-CN" sz="2800" b="1">
                <a:latin typeface="+mn-lt"/>
                <a:ea typeface="+mn-ea"/>
              </a:rPr>
              <a:t>?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659" y="1209587"/>
            <a:ext cx="2109905" cy="290337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1095" y="1371998"/>
            <a:ext cx="7223347" cy="2399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  </a:t>
            </a:r>
            <a:r>
              <a:rPr lang="en-US" altLang="zh-CN" sz="3200" b="1">
                <a:solidFill>
                  <a:srgbClr val="FF0000"/>
                </a:solidFill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3.14×6</a:t>
            </a:r>
            <a:r>
              <a:rPr lang="en-US" altLang="zh-CN" sz="3200" b="1" baseline="3000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×12÷</a:t>
            </a:r>
            <a:r>
              <a:rPr lang="en-US" altLang="zh-CN" sz="3200" b="1">
                <a:solidFill>
                  <a:srgbClr val="FF0000"/>
                </a:solidFill>
              </a:rPr>
              <a:t>3.14÷6</a:t>
            </a:r>
            <a:r>
              <a:rPr lang="en-US" altLang="zh-CN" sz="3200" b="1" baseline="30000">
                <a:solidFill>
                  <a:srgbClr val="FF0000"/>
                </a:solidFill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=4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4+2=6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>
                <a:solidFill>
                  <a:srgbClr val="FF0000"/>
                </a:solidFill>
              </a:rPr>
              <a:t>cm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答：若将这个容器上面封住并倒</a:t>
            </a:r>
            <a:endParaRPr lang="en-US" altLang="zh-CN" sz="3200" b="1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立，细沙的高度是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厘米。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659" y="1209587"/>
            <a:ext cx="2109905" cy="2903371"/>
          </a:xfrm>
          <a:prstGeom prst="rect">
            <a:avLst/>
          </a:prstGeom>
        </p:spPr>
      </p:pic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501095" y="1242111"/>
          <a:ext cx="326682" cy="843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2" imgW="3657600" imgH="9448800" progId="Equation.DSMT4">
                  <p:embed/>
                </p:oleObj>
              </mc:Choice>
              <mc:Fallback>
                <p:oleObj name="Equation" r:id="rId2" imgW="3657600" imgH="94488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1095" y="1242111"/>
                        <a:ext cx="326682" cy="8439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3149" y="1069479"/>
            <a:ext cx="8517703" cy="3145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11.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一定时间内，降落在水平地面上的水，在未经蒸发、渗漏、流失情况下所积的深度，称为降水量（通常以毫米为单位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。某地区的土地面积为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200km</a:t>
            </a:r>
            <a:r>
              <a:rPr kumimoji="0" lang="en-US" altLang="zh-CN" sz="2800" b="1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，某日平均降水量为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50mm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，该日该地区总降水为多少万立方米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?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该地区一年绿化用水为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200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万立方米，这些雨水的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25%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能满足绿化所需吗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?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5898" y="1167102"/>
            <a:ext cx="8052204" cy="28092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313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200×1000</a:t>
            </a:r>
            <a:r>
              <a:rPr kumimoji="0" lang="en-US" altLang="zh-CN" sz="3000" b="1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50÷1000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=1000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万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立方米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）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</a:endParaRPr>
          </a:p>
          <a:p>
            <a:pPr marL="0" marR="0" lvl="0" indent="0" algn="l" defTabSz="91313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1000×25%=250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（万立方米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）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</a:endParaRPr>
          </a:p>
          <a:p>
            <a:pPr lvl="0">
              <a:lnSpc>
                <a:spcPct val="120000"/>
              </a:lnSpc>
              <a:defRPr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250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万立方米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&gt;200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万立方米，能满足</a:t>
            </a:r>
            <a:endParaRPr lang="en-US" altLang="zh-CN" sz="3000" b="1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lvl="0">
              <a:lnSpc>
                <a:spcPct val="120000"/>
              </a:lnSpc>
              <a:defRPr/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答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：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该日该地区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总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降水为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1000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万立方米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。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</a:endParaRPr>
          </a:p>
          <a:p>
            <a:pPr marL="0" marR="0" lvl="0" indent="0" algn="l" defTabSz="91313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这些雨水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的</a:t>
            </a: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25%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能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rPr>
              <a:t>满足绿化所需。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1513</Words>
  <Application>WPS 演示</Application>
  <PresentationFormat>全屏显示(16:9)</PresentationFormat>
  <Paragraphs>121</Paragraphs>
  <Slides>20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微软雅黑</vt:lpstr>
      <vt:lpstr>Arial Unicode MS</vt:lpstr>
      <vt:lpstr>Times New Roman</vt:lpstr>
      <vt:lpstr>Office 主题​​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29</cp:revision>
  <dcterms:created xsi:type="dcterms:W3CDTF">2014-04-24T10:36:00Z</dcterms:created>
  <dcterms:modified xsi:type="dcterms:W3CDTF">2023-10-26T09:19:55Z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41F023117350446799E7ACB85DD0910B</vt:lpwstr>
  </property>
  <property fmtid="{D5CDD505-2E9C-101B-9397-08002B2CF9AE}" pid="3" name="KSOProductBuildVer">
    <vt:lpwstr>2052-12.1.0.15374</vt:lpwstr>
  </property>
</Properties>
</file>