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0"/>
  </p:notesMasterIdLst>
  <p:sldIdLst>
    <p:sldId id="354" r:id="rId3"/>
    <p:sldId id="344" r:id="rId4"/>
    <p:sldId id="356" r:id="rId5"/>
    <p:sldId id="398" r:id="rId6"/>
    <p:sldId id="397" r:id="rId7"/>
    <p:sldId id="399" r:id="rId8"/>
    <p:sldId id="400" r:id="rId9"/>
    <p:sldId id="401" r:id="rId10"/>
    <p:sldId id="402" r:id="rId11"/>
    <p:sldId id="403" r:id="rId12"/>
    <p:sldId id="404" r:id="rId13"/>
    <p:sldId id="405" r:id="rId14"/>
    <p:sldId id="406" r:id="rId15"/>
    <p:sldId id="407" r:id="rId16"/>
    <p:sldId id="408" r:id="rId17"/>
    <p:sldId id="372" r:id="rId18"/>
    <p:sldId id="409" r:id="rId19"/>
    <p:sldId id="410" r:id="rId20"/>
    <p:sldId id="376" r:id="rId21"/>
    <p:sldId id="411" r:id="rId22"/>
    <p:sldId id="412" r:id="rId23"/>
    <p:sldId id="413" r:id="rId24"/>
    <p:sldId id="414" r:id="rId25"/>
    <p:sldId id="328" r:id="rId26"/>
    <p:sldId id="383" r:id="rId27"/>
    <p:sldId id="384" r:id="rId28"/>
    <p:sldId id="385" r:id="rId29"/>
    <p:sldId id="386" r:id="rId30"/>
    <p:sldId id="387" r:id="rId31"/>
    <p:sldId id="388" r:id="rId32"/>
    <p:sldId id="389" r:id="rId33"/>
    <p:sldId id="390" r:id="rId34"/>
    <p:sldId id="393" r:id="rId35"/>
    <p:sldId id="391" r:id="rId36"/>
    <p:sldId id="392" r:id="rId37"/>
  </p:sldIdLst>
  <p:sldSz cx="9144000" cy="5143500" type="screen16x9"/>
  <p:notesSz cx="6858000" cy="9144000"/>
  <p:custDataLst>
    <p:tags r:id="rId44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7F4"/>
    <a:srgbClr val="FAEADD"/>
    <a:srgbClr val="D4916F"/>
    <a:srgbClr val="0066FF"/>
    <a:srgbClr val="E7F8FF"/>
    <a:srgbClr val="01A0E9"/>
    <a:srgbClr val="ECFBFE"/>
    <a:srgbClr val="6AD0FE"/>
    <a:srgbClr val="3FC6E1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81" autoAdjust="0"/>
    <p:restoredTop sz="94660" autoAdjust="0"/>
  </p:normalViewPr>
  <p:slideViewPr>
    <p:cSldViewPr snapToGrid="0">
      <p:cViewPr varScale="1">
        <p:scale>
          <a:sx n="146" d="100"/>
          <a:sy n="146" d="100"/>
        </p:scale>
        <p:origin x="648" y="108"/>
      </p:cViewPr>
      <p:guideLst>
        <p:guide orient="horz" pos="1620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4" Type="http://schemas.openxmlformats.org/officeDocument/2006/relationships/tags" Target="tags/tag5.xml"/><Relationship Id="rId43" Type="http://schemas.openxmlformats.org/officeDocument/2006/relationships/tableStyles" Target="tableStyles.xml"/><Relationship Id="rId42" Type="http://schemas.openxmlformats.org/officeDocument/2006/relationships/viewProps" Target="viewProps.xml"/><Relationship Id="rId41" Type="http://schemas.openxmlformats.org/officeDocument/2006/relationships/presProps" Target="presProps.xml"/><Relationship Id="rId4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4" Type="http://schemas.openxmlformats.org/officeDocument/2006/relationships/image" Target="../media/image18.wmf"/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4" Type="http://schemas.openxmlformats.org/officeDocument/2006/relationships/image" Target="../media/image18.wmf"/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5.vml.rels><?xml version="1.0" encoding="UTF-8" standalone="yes"?>
<Relationships xmlns="http://schemas.openxmlformats.org/package/2006/relationships"><Relationship Id="rId4" Type="http://schemas.openxmlformats.org/officeDocument/2006/relationships/image" Target="../media/image28.wmf"/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6CDBF473-EC9F-4E6C-9606-74DAF96950EC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D99A0E51-9979-4725-A0DB-1E24BC57F0E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rgbClr val="2378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49"/>
          <a:stretch>
            <a:fillRect/>
          </a:stretch>
        </p:blipFill>
        <p:spPr bwMode="auto">
          <a:xfrm>
            <a:off x="0" y="0"/>
            <a:ext cx="4564063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66"/>
          <a:stretch>
            <a:fillRect/>
          </a:stretch>
        </p:blipFill>
        <p:spPr bwMode="auto">
          <a:xfrm>
            <a:off x="5507038" y="0"/>
            <a:ext cx="363696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95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95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rgbClr val="2378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49"/>
          <a:stretch>
            <a:fillRect/>
          </a:stretch>
        </p:blipFill>
        <p:spPr bwMode="auto">
          <a:xfrm>
            <a:off x="0" y="0"/>
            <a:ext cx="4564063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66"/>
          <a:stretch>
            <a:fillRect/>
          </a:stretch>
        </p:blipFill>
        <p:spPr bwMode="auto">
          <a:xfrm>
            <a:off x="5507038" y="0"/>
            <a:ext cx="363696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 userDrawn="1"/>
        </p:nvSpPr>
        <p:spPr>
          <a:xfrm>
            <a:off x="0" y="446088"/>
            <a:ext cx="9144000" cy="4251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rgbClr val="2378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849"/>
          <a:stretch>
            <a:fillRect/>
          </a:stretch>
        </p:blipFill>
        <p:spPr bwMode="auto">
          <a:xfrm>
            <a:off x="0" y="0"/>
            <a:ext cx="4564063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66"/>
          <a:stretch>
            <a:fillRect/>
          </a:stretch>
        </p:blipFill>
        <p:spPr bwMode="auto">
          <a:xfrm>
            <a:off x="5507038" y="0"/>
            <a:ext cx="363696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圆角矩形 6"/>
          <p:cNvSpPr/>
          <p:nvPr userDrawn="1"/>
        </p:nvSpPr>
        <p:spPr>
          <a:xfrm>
            <a:off x="227013" y="215900"/>
            <a:ext cx="8674100" cy="4711700"/>
          </a:xfrm>
          <a:prstGeom prst="roundRect">
            <a:avLst>
              <a:gd name="adj" fmla="val 697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EA323321-D908-4D3D-A4FC-67FA852C40C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.v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2.bin"/><Relationship Id="rId3" Type="http://schemas.openxmlformats.org/officeDocument/2006/relationships/image" Target="../media/image8.wmf"/><Relationship Id="rId2" Type="http://schemas.openxmlformats.org/officeDocument/2006/relationships/oleObject" Target="../embeddings/oleObject1.bin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8.wmf"/><Relationship Id="rId7" Type="http://schemas.openxmlformats.org/officeDocument/2006/relationships/oleObject" Target="../embeddings/oleObject6.bin"/><Relationship Id="rId6" Type="http://schemas.openxmlformats.org/officeDocument/2006/relationships/image" Target="../media/image17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6.wmf"/><Relationship Id="rId3" Type="http://schemas.openxmlformats.org/officeDocument/2006/relationships/oleObject" Target="../embeddings/oleObject4.bin"/><Relationship Id="rId2" Type="http://schemas.openxmlformats.org/officeDocument/2006/relationships/image" Target="../media/image15.wmf"/><Relationship Id="rId10" Type="http://schemas.openxmlformats.org/officeDocument/2006/relationships/vmlDrawing" Target="../drawings/vmlDrawing2.vml"/><Relationship Id="rId1" Type="http://schemas.openxmlformats.org/officeDocument/2006/relationships/oleObject" Target="../embeddings/oleObject3.bin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8.wmf"/><Relationship Id="rId7" Type="http://schemas.openxmlformats.org/officeDocument/2006/relationships/oleObject" Target="../embeddings/oleObject10.bin"/><Relationship Id="rId6" Type="http://schemas.openxmlformats.org/officeDocument/2006/relationships/image" Target="../media/image21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20.wmf"/><Relationship Id="rId3" Type="http://schemas.openxmlformats.org/officeDocument/2006/relationships/oleObject" Target="../embeddings/oleObject8.bin"/><Relationship Id="rId2" Type="http://schemas.openxmlformats.org/officeDocument/2006/relationships/image" Target="../media/image19.wmf"/><Relationship Id="rId10" Type="http://schemas.openxmlformats.org/officeDocument/2006/relationships/vmlDrawing" Target="../drawings/vmlDrawing3.vml"/><Relationship Id="rId1" Type="http://schemas.openxmlformats.org/officeDocument/2006/relationships/oleObject" Target="../embeddings/oleObject7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wmf"/><Relationship Id="rId1" Type="http://schemas.openxmlformats.org/officeDocument/2006/relationships/oleObject" Target="../embeddings/oleObject11.bin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28.wmf"/><Relationship Id="rId7" Type="http://schemas.openxmlformats.org/officeDocument/2006/relationships/oleObject" Target="../embeddings/oleObject15.bin"/><Relationship Id="rId6" Type="http://schemas.openxmlformats.org/officeDocument/2006/relationships/image" Target="../media/image27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26.wmf"/><Relationship Id="rId3" Type="http://schemas.openxmlformats.org/officeDocument/2006/relationships/oleObject" Target="../embeddings/oleObject13.bin"/><Relationship Id="rId2" Type="http://schemas.openxmlformats.org/officeDocument/2006/relationships/image" Target="../media/image25.wmf"/><Relationship Id="rId10" Type="http://schemas.openxmlformats.org/officeDocument/2006/relationships/vmlDrawing" Target="../drawings/vmlDrawing5.vml"/><Relationship Id="rId1" Type="http://schemas.openxmlformats.org/officeDocument/2006/relationships/oleObject" Target="../embeddings/oleObject12.bin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9.wmf"/><Relationship Id="rId1" Type="http://schemas.openxmlformats.org/officeDocument/2006/relationships/oleObject" Target="../embeddings/oleObject1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3636963" y="2605088"/>
            <a:ext cx="30988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副标题 6"/>
          <p:cNvSpPr txBox="1">
            <a:spLocks noChangeArrowheads="1"/>
          </p:cNvSpPr>
          <p:nvPr/>
        </p:nvSpPr>
        <p:spPr bwMode="auto">
          <a:xfrm>
            <a:off x="4011613" y="2605088"/>
            <a:ext cx="2349500" cy="50006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>
                <a:solidFill>
                  <a:schemeClr val="bg1"/>
                </a:solidFill>
                <a:ea typeface="楷体" panose="02010609060101010101" pitchFamily="49" charset="-122"/>
              </a:rPr>
              <a:t>R</a:t>
            </a:r>
            <a:r>
              <a:rPr lang="zh-CN" altLang="en-US">
                <a:solidFill>
                  <a:schemeClr val="bg1"/>
                </a:solidFill>
                <a:latin typeface="+mn-ea"/>
              </a:rPr>
              <a:t>·</a:t>
            </a:r>
            <a:r>
              <a:rPr lang="zh-CN" altLang="en-US">
                <a:solidFill>
                  <a:schemeClr val="bg1"/>
                </a:solidFill>
                <a:ea typeface="楷体" panose="02010609060101010101" pitchFamily="49" charset="-122"/>
              </a:rPr>
              <a:t>六年级下册</a:t>
            </a:r>
            <a:endParaRPr lang="zh-CN" altLang="en-US" dirty="0">
              <a:solidFill>
                <a:schemeClr val="bg1"/>
              </a:solidFill>
              <a:ea typeface="楷体" panose="02010609060101010101" pitchFamily="49" charset="-122"/>
            </a:endParaRPr>
          </a:p>
        </p:txBody>
      </p:sp>
      <p:sp>
        <p:nvSpPr>
          <p:cNvPr id="9221" name="标题 5"/>
          <p:cNvSpPr txBox="1">
            <a:spLocks noChangeArrowheads="1"/>
          </p:cNvSpPr>
          <p:nvPr/>
        </p:nvSpPr>
        <p:spPr bwMode="auto">
          <a:xfrm>
            <a:off x="3613150" y="1720850"/>
            <a:ext cx="3148013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40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整理和</a:t>
            </a:r>
            <a:r>
              <a:rPr lang="zh-CN" altLang="en-US" sz="44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复习</a:t>
            </a:r>
            <a:endParaRPr lang="zh-CN" altLang="en-US" sz="4000" b="1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74821" y="1625720"/>
            <a:ext cx="951004" cy="953244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 bwMode="auto">
          <a:xfrm>
            <a:off x="1042988" y="2335213"/>
            <a:ext cx="950912" cy="48736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比例</a:t>
            </a:r>
            <a:endParaRPr lang="zh-CN" altLang="en-US" sz="2800" b="1" kern="0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: 圆角 3"/>
          <p:cNvSpPr/>
          <p:nvPr/>
        </p:nvSpPr>
        <p:spPr bwMode="auto">
          <a:xfrm>
            <a:off x="2446338" y="749300"/>
            <a:ext cx="2236787" cy="922338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比例的意义和基本性质</a:t>
            </a:r>
            <a:endParaRPr lang="zh-CN" altLang="en-US" sz="2800" b="1" kern="0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矩形: 圆角 8"/>
          <p:cNvSpPr/>
          <p:nvPr/>
        </p:nvSpPr>
        <p:spPr bwMode="auto">
          <a:xfrm>
            <a:off x="2379663" y="2108200"/>
            <a:ext cx="2236787" cy="855663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正比例和反比例</a:t>
            </a:r>
            <a:endParaRPr lang="zh-CN" altLang="en-US" sz="2800" b="1" kern="0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矩形: 圆角 9"/>
          <p:cNvSpPr/>
          <p:nvPr/>
        </p:nvSpPr>
        <p:spPr bwMode="auto">
          <a:xfrm>
            <a:off x="2446338" y="3648075"/>
            <a:ext cx="2236787" cy="5842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比例的应用</a:t>
            </a:r>
            <a:endParaRPr lang="zh-CN" altLang="en-US" sz="2800" b="1" kern="0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: 圆角 10"/>
          <p:cNvSpPr/>
          <p:nvPr/>
        </p:nvSpPr>
        <p:spPr bwMode="auto">
          <a:xfrm>
            <a:off x="5041900" y="414338"/>
            <a:ext cx="2238375" cy="4064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比例的意义</a:t>
            </a:r>
            <a:endParaRPr lang="zh-CN" altLang="en-US" sz="2800" b="1" kern="0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矩形: 圆角 11"/>
          <p:cNvSpPr/>
          <p:nvPr/>
        </p:nvSpPr>
        <p:spPr bwMode="auto">
          <a:xfrm>
            <a:off x="5041900" y="938213"/>
            <a:ext cx="2868613" cy="41751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比例的基本性质</a:t>
            </a:r>
            <a:endParaRPr lang="zh-CN" altLang="en-US" sz="2800" b="1" kern="0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矩形: 圆角 12"/>
          <p:cNvSpPr/>
          <p:nvPr/>
        </p:nvSpPr>
        <p:spPr bwMode="auto">
          <a:xfrm>
            <a:off x="5041900" y="1473200"/>
            <a:ext cx="2238375" cy="442913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解比例</a:t>
            </a:r>
            <a:endParaRPr lang="zh-CN" altLang="en-US" sz="2800" b="1" kern="0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矩形: 圆角 13"/>
          <p:cNvSpPr/>
          <p:nvPr/>
        </p:nvSpPr>
        <p:spPr bwMode="auto">
          <a:xfrm>
            <a:off x="5041900" y="2074863"/>
            <a:ext cx="2238375" cy="458787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正比例</a:t>
            </a:r>
            <a:endParaRPr lang="zh-CN" altLang="en-US" sz="2800" b="1" kern="0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矩形: 圆角 14"/>
          <p:cNvSpPr/>
          <p:nvPr/>
        </p:nvSpPr>
        <p:spPr bwMode="auto">
          <a:xfrm>
            <a:off x="5041900" y="2609850"/>
            <a:ext cx="2238375" cy="441325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反比例</a:t>
            </a:r>
            <a:endParaRPr lang="zh-CN" altLang="en-US" sz="2800" b="1" kern="0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矩形: 圆角 15"/>
          <p:cNvSpPr/>
          <p:nvPr/>
        </p:nvSpPr>
        <p:spPr bwMode="auto">
          <a:xfrm>
            <a:off x="5041900" y="3189288"/>
            <a:ext cx="2238375" cy="458787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比例尺</a:t>
            </a:r>
            <a:endParaRPr lang="zh-CN" altLang="en-US" sz="2800" b="1" kern="0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矩形: 圆角 16"/>
          <p:cNvSpPr/>
          <p:nvPr/>
        </p:nvSpPr>
        <p:spPr bwMode="auto">
          <a:xfrm>
            <a:off x="5041900" y="3760788"/>
            <a:ext cx="3265488" cy="50165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图形的放大与缩小</a:t>
            </a:r>
            <a:endParaRPr lang="zh-CN" altLang="en-US" sz="2800" b="1" kern="0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矩形: 圆角 17"/>
          <p:cNvSpPr/>
          <p:nvPr/>
        </p:nvSpPr>
        <p:spPr bwMode="auto">
          <a:xfrm>
            <a:off x="5041900" y="4356100"/>
            <a:ext cx="2963863" cy="466725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用比例解决问题</a:t>
            </a:r>
            <a:endParaRPr lang="zh-CN" altLang="en-US" sz="2800" b="1" kern="0" dirty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左大括号 19"/>
          <p:cNvSpPr/>
          <p:nvPr/>
        </p:nvSpPr>
        <p:spPr>
          <a:xfrm>
            <a:off x="2101850" y="1165225"/>
            <a:ext cx="255588" cy="2825750"/>
          </a:xfrm>
          <a:prstGeom prst="leftBrace">
            <a:avLst>
              <a:gd name="adj1" fmla="val 90321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7" name="左大括号 36"/>
          <p:cNvSpPr/>
          <p:nvPr/>
        </p:nvSpPr>
        <p:spPr>
          <a:xfrm>
            <a:off x="4805363" y="528638"/>
            <a:ext cx="161925" cy="1363662"/>
          </a:xfrm>
          <a:prstGeom prst="leftBrace">
            <a:avLst>
              <a:gd name="adj1" fmla="val 90321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8" name="左大括号 37"/>
          <p:cNvSpPr/>
          <p:nvPr/>
        </p:nvSpPr>
        <p:spPr>
          <a:xfrm>
            <a:off x="4805363" y="2074863"/>
            <a:ext cx="161925" cy="922337"/>
          </a:xfrm>
          <a:prstGeom prst="leftBrace">
            <a:avLst>
              <a:gd name="adj1" fmla="val 90321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9" name="左大括号 38"/>
          <p:cNvSpPr/>
          <p:nvPr/>
        </p:nvSpPr>
        <p:spPr>
          <a:xfrm>
            <a:off x="4803775" y="3309938"/>
            <a:ext cx="161925" cy="1363662"/>
          </a:xfrm>
          <a:prstGeom prst="leftBrace">
            <a:avLst>
              <a:gd name="adj1" fmla="val 90321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0258" name="组合 18"/>
          <p:cNvGrpSpPr/>
          <p:nvPr/>
        </p:nvGrpSpPr>
        <p:grpSpPr bwMode="auto">
          <a:xfrm>
            <a:off x="355600" y="320675"/>
            <a:ext cx="1987550" cy="608013"/>
            <a:chOff x="96916" y="718454"/>
            <a:chExt cx="1988264" cy="607807"/>
          </a:xfrm>
        </p:grpSpPr>
        <p:sp>
          <p:nvSpPr>
            <p:cNvPr id="21" name="圆角矩形 20"/>
            <p:cNvSpPr/>
            <p:nvPr/>
          </p:nvSpPr>
          <p:spPr bwMode="auto">
            <a:xfrm>
              <a:off x="96916" y="748607"/>
              <a:ext cx="1988264" cy="577654"/>
            </a:xfrm>
            <a:prstGeom prst="roundRect">
              <a:avLst>
                <a:gd name="adj" fmla="val 50000"/>
              </a:avLst>
            </a:prstGeom>
            <a:solidFill>
              <a:srgbClr val="4ABB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3" name="Rectangle 16"/>
            <p:cNvSpPr>
              <a:spLocks noChangeArrowheads="1"/>
            </p:cNvSpPr>
            <p:nvPr/>
          </p:nvSpPr>
          <p:spPr bwMode="auto">
            <a:xfrm>
              <a:off x="148945" y="718454"/>
              <a:ext cx="1873038" cy="566883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>
                  <a:solidFill>
                    <a:srgbClr val="FFC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知识梳理</a:t>
              </a:r>
              <a:endParaRPr lang="zh-CN" altLang="en-US" sz="3200" b="1" dirty="0">
                <a:solidFill>
                  <a:srgbClr val="FFC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8"/>
          <p:cNvGrpSpPr/>
          <p:nvPr/>
        </p:nvGrpSpPr>
        <p:grpSpPr bwMode="auto">
          <a:xfrm>
            <a:off x="355600" y="588462"/>
            <a:ext cx="1987550" cy="608013"/>
            <a:chOff x="96916" y="718454"/>
            <a:chExt cx="1988264" cy="607807"/>
          </a:xfrm>
        </p:grpSpPr>
        <p:sp>
          <p:nvSpPr>
            <p:cNvPr id="16" name="圆角矩形 20"/>
            <p:cNvSpPr/>
            <p:nvPr/>
          </p:nvSpPr>
          <p:spPr bwMode="auto">
            <a:xfrm>
              <a:off x="96916" y="748607"/>
              <a:ext cx="1988264" cy="577654"/>
            </a:xfrm>
            <a:prstGeom prst="roundRect">
              <a:avLst>
                <a:gd name="adj" fmla="val 50000"/>
              </a:avLst>
            </a:prstGeom>
            <a:solidFill>
              <a:srgbClr val="4ABB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148945" y="718454"/>
              <a:ext cx="1873038" cy="566883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>
                  <a:solidFill>
                    <a:srgbClr val="FFC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理练结合</a:t>
              </a:r>
              <a:endParaRPr lang="zh-CN" altLang="en-US" sz="3200" b="1" dirty="0">
                <a:solidFill>
                  <a:srgbClr val="FFC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8" name="Rectangle 13"/>
          <p:cNvSpPr>
            <a:spLocks noChangeArrowheads="1"/>
          </p:cNvSpPr>
          <p:nvPr/>
        </p:nvSpPr>
        <p:spPr bwMode="auto">
          <a:xfrm>
            <a:off x="522000" y="1351268"/>
            <a:ext cx="8100000" cy="130317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atin typeface="+mj-lt"/>
                <a:ea typeface="黑体" panose="02010609060101010101" pitchFamily="49" charset="-122"/>
                <a:sym typeface="Times New Roman" panose="02020603050405020304" pitchFamily="18" charset="0"/>
              </a:rPr>
              <a:t>1.</a:t>
            </a:r>
            <a:r>
              <a:rPr lang="zh-CN" altLang="en-US" sz="2800" b="1">
                <a:latin typeface="+mj-lt"/>
                <a:ea typeface="黑体" panose="02010609060101010101" pitchFamily="49" charset="-122"/>
                <a:sym typeface="Times New Roman" panose="02020603050405020304" pitchFamily="18" charset="0"/>
              </a:rPr>
              <a:t>说一说：什么是比？什么是比例？比和比例有什么联系和区别？</a:t>
            </a:r>
            <a:endParaRPr lang="zh-CN" altLang="en-US" sz="2800" b="1" dirty="0">
              <a:latin typeface="+mj-lt"/>
              <a:ea typeface="黑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950912" y="2314589"/>
            <a:ext cx="16850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P63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1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pic>
        <p:nvPicPr>
          <p:cNvPr id="20" name="Picture 13" descr="两小豆形象之聪聪PPT用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003" y="3009424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AutoShape 27"/>
          <p:cNvSpPr>
            <a:spLocks noChangeArrowheads="1"/>
          </p:cNvSpPr>
          <p:nvPr/>
        </p:nvSpPr>
        <p:spPr bwMode="auto">
          <a:xfrm>
            <a:off x="2610400" y="3094091"/>
            <a:ext cx="3457297" cy="523675"/>
          </a:xfrm>
          <a:prstGeom prst="wedgeRoundRectCallout">
            <a:avLst>
              <a:gd name="adj1" fmla="val -58134"/>
              <a:gd name="adj2" fmla="val 2990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先小组内讨论、交流。</a:t>
            </a:r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36"/>
          <p:cNvGraphicFramePr>
            <a:graphicFrameLocks noGrp="1"/>
          </p:cNvGraphicFramePr>
          <p:nvPr/>
        </p:nvGraphicFramePr>
        <p:xfrm>
          <a:off x="704850" y="748032"/>
          <a:ext cx="7734300" cy="3899272"/>
        </p:xfrm>
        <a:graphic>
          <a:graphicData uri="http://schemas.openxmlformats.org/drawingml/2006/table">
            <a:tbl>
              <a:tblPr/>
              <a:tblGrid>
                <a:gridCol w="2148785"/>
                <a:gridCol w="2835797"/>
                <a:gridCol w="2749718"/>
              </a:tblGrid>
              <a:tr h="50217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j-ea"/>
                      </a:endParaRPr>
                    </a:p>
                  </a:txBody>
                  <a:tcPr marL="70988" marR="70988" marT="33368" marB="3336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比</a:t>
                      </a:r>
                      <a:endParaRPr kumimoji="0" lang="zh-CN" altLang="en-US" sz="2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70988" marR="70988" marT="33368" marB="3336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比例</a:t>
                      </a:r>
                      <a:endParaRPr kumimoji="0" lang="zh-CN" altLang="en-US" sz="2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70988" marR="70988" marT="33368" marB="3336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978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意义</a:t>
                      </a:r>
                      <a:endParaRPr kumimoji="0" lang="zh-CN" altLang="en-US" sz="2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70988" marR="70988" marT="33368" marB="3336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3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j-ea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j-ea"/>
                      </a:endParaRPr>
                    </a:p>
                  </a:txBody>
                  <a:tcPr marL="70988" marR="70988" marT="33368" marB="3336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3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j-ea"/>
                      </a:endParaRPr>
                    </a:p>
                  </a:txBody>
                  <a:tcPr marL="70988" marR="70988" marT="33368" marB="3336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5967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各部分名称</a:t>
                      </a:r>
                      <a:endParaRPr kumimoji="0" lang="zh-CN" altLang="en-US" sz="2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70988" marR="70988" marT="33368" marB="3336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0.9 : 0.6</a:t>
                      </a:r>
                      <a:r>
                        <a:rPr kumimoji="0" lang="zh-CN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  ＝  </a:t>
                      </a:r>
                      <a:r>
                        <a:rPr kumimoji="0" lang="en-US" altLang="zh-CN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1.5</a:t>
                      </a:r>
                      <a:endParaRPr kumimoji="0" lang="en-US" altLang="zh-CN" sz="19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+mj-ea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j-ea"/>
                      </a:endParaRPr>
                    </a:p>
                  </a:txBody>
                  <a:tcPr marL="70988" marR="70988" marT="33368" marB="3336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8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9</a:t>
                      </a:r>
                      <a:r>
                        <a:rPr kumimoji="0" lang="zh-CN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 </a:t>
                      </a:r>
                      <a:r>
                        <a:rPr kumimoji="0" lang="en-US" altLang="zh-CN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: 12</a:t>
                      </a:r>
                      <a:r>
                        <a:rPr kumimoji="0" lang="zh-CN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 ＝ </a:t>
                      </a:r>
                      <a:r>
                        <a:rPr kumimoji="0" lang="en-US" altLang="zh-CN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3</a:t>
                      </a:r>
                      <a:r>
                        <a:rPr kumimoji="0" lang="zh-CN" altLang="en-US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 </a:t>
                      </a:r>
                      <a:r>
                        <a:rPr kumimoji="0" lang="en-US" altLang="zh-CN" sz="2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j-ea"/>
                        </a:rPr>
                        <a:t>: 4</a:t>
                      </a:r>
                      <a:endParaRPr kumimoji="0" lang="zh-CN" altLang="en-US" sz="2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j-ea"/>
                      </a:endParaRPr>
                    </a:p>
                  </a:txBody>
                  <a:tcPr marL="70988" marR="70988" marT="33368" marB="3336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9627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基本性质</a:t>
                      </a:r>
                      <a:endParaRPr kumimoji="0" lang="zh-CN" altLang="en-US" sz="2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70988" marR="70988" marT="33368" marB="33368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j-ea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j-ea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19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j-ea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j-ea"/>
                      </a:endParaRPr>
                    </a:p>
                  </a:txBody>
                  <a:tcPr marL="70988" marR="70988" marT="33368" marB="3336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9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j-ea"/>
                      </a:endParaRPr>
                    </a:p>
                  </a:txBody>
                  <a:tcPr marL="70988" marR="70988" marT="33368" marB="3336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3143250" y="2818811"/>
            <a:ext cx="417513" cy="584200"/>
          </a:xfrm>
          <a:prstGeom prst="rect">
            <a:avLst/>
          </a:prstGeom>
          <a:noFill/>
          <a:ln w="9525">
            <a:solidFill>
              <a:srgbClr val="0066F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前项</a:t>
            </a:r>
            <a:endParaRPr lang="zh-CN" altLang="en-US" sz="16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3879850" y="2818811"/>
            <a:ext cx="417513" cy="584200"/>
          </a:xfrm>
          <a:prstGeom prst="rect">
            <a:avLst/>
          </a:prstGeom>
          <a:noFill/>
          <a:ln w="9525">
            <a:solidFill>
              <a:srgbClr val="0066F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后项</a:t>
            </a:r>
            <a:endParaRPr lang="zh-CN" altLang="en-US" sz="16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938462" y="2818811"/>
            <a:ext cx="417513" cy="584200"/>
          </a:xfrm>
          <a:prstGeom prst="rect">
            <a:avLst/>
          </a:prstGeom>
          <a:noFill/>
          <a:ln w="9525">
            <a:solidFill>
              <a:srgbClr val="0066F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比值</a:t>
            </a:r>
            <a:endParaRPr lang="zh-CN" altLang="en-US" sz="16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957888" y="2818811"/>
            <a:ext cx="417512" cy="584200"/>
          </a:xfrm>
          <a:prstGeom prst="rect">
            <a:avLst/>
          </a:prstGeom>
          <a:noFill/>
          <a:ln w="9525">
            <a:solidFill>
              <a:srgbClr val="0066F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外项</a:t>
            </a:r>
            <a:endParaRPr lang="zh-CN" altLang="en-US" sz="16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7251700" y="2818811"/>
            <a:ext cx="417513" cy="584200"/>
          </a:xfrm>
          <a:prstGeom prst="rect">
            <a:avLst/>
          </a:prstGeom>
          <a:noFill/>
          <a:ln w="9525">
            <a:solidFill>
              <a:srgbClr val="0066F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内项</a:t>
            </a:r>
            <a:endParaRPr lang="zh-CN" altLang="en-US" sz="16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524625" y="2818811"/>
            <a:ext cx="417513" cy="584200"/>
          </a:xfrm>
          <a:prstGeom prst="rect">
            <a:avLst/>
          </a:prstGeom>
          <a:noFill/>
          <a:ln w="9525">
            <a:solidFill>
              <a:srgbClr val="0066F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内项</a:t>
            </a:r>
            <a:endParaRPr lang="zh-CN" altLang="en-US" sz="16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7769225" y="2818811"/>
            <a:ext cx="417513" cy="584200"/>
          </a:xfrm>
          <a:prstGeom prst="rect">
            <a:avLst/>
          </a:prstGeom>
          <a:noFill/>
          <a:ln w="9525">
            <a:solidFill>
              <a:srgbClr val="0066F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外项</a:t>
            </a:r>
            <a:endParaRPr lang="zh-CN" altLang="en-US" sz="16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821191" y="1337052"/>
            <a:ext cx="28015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zh-CN" altLang="en-US" sz="2400" b="1" dirty="0">
                <a:latin typeface="+mn-lt"/>
                <a:ea typeface="+mj-ea"/>
              </a:rPr>
              <a:t>两</a:t>
            </a:r>
            <a:r>
              <a:rPr lang="zh-CN" altLang="en-US" sz="2400" b="1">
                <a:latin typeface="+mn-lt"/>
                <a:ea typeface="+mj-ea"/>
              </a:rPr>
              <a:t>个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+mj-ea"/>
              </a:rPr>
              <a:t>数</a:t>
            </a:r>
            <a:r>
              <a:rPr lang="zh-CN" altLang="en-US" sz="2400" b="1">
                <a:latin typeface="+mn-lt"/>
                <a:ea typeface="+mj-ea"/>
              </a:rPr>
              <a:t>相除，又叫作这两</a:t>
            </a:r>
            <a:r>
              <a:rPr lang="zh-CN" altLang="en-US" sz="2400" b="1" dirty="0">
                <a:latin typeface="+mn-lt"/>
                <a:ea typeface="+mj-ea"/>
              </a:rPr>
              <a:t>个数</a:t>
            </a:r>
            <a:r>
              <a:rPr lang="zh-CN" altLang="en-US" sz="2400" b="1">
                <a:latin typeface="+mn-lt"/>
                <a:ea typeface="+mj-ea"/>
              </a:rPr>
              <a:t>的比</a:t>
            </a:r>
            <a:endParaRPr lang="zh-CN" altLang="en-US" sz="2400" b="1" dirty="0">
              <a:latin typeface="+mn-lt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589588" y="1337052"/>
            <a:ext cx="2925762" cy="8318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zh-CN" altLang="en-US" sz="2400" b="1" dirty="0">
                <a:latin typeface="+mn-lt"/>
                <a:ea typeface="+mj-ea"/>
              </a:rPr>
              <a:t>表示两个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比</a:t>
            </a:r>
            <a:r>
              <a:rPr lang="zh-CN" altLang="en-US" sz="2400" b="1" dirty="0">
                <a:latin typeface="+mn-lt"/>
                <a:ea typeface="+mj-ea"/>
              </a:rPr>
              <a:t>相等</a:t>
            </a:r>
            <a:r>
              <a:rPr lang="zh-CN" altLang="en-US" sz="2400" b="1">
                <a:latin typeface="+mn-lt"/>
                <a:ea typeface="+mj-ea"/>
              </a:rPr>
              <a:t>的式子叫作比例</a:t>
            </a:r>
            <a:endParaRPr lang="zh-CN" altLang="en-US" sz="2400" b="1" dirty="0">
              <a:latin typeface="+mn-lt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887457" y="3660593"/>
            <a:ext cx="2735263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zh-CN" altLang="en-US" sz="2000" b="1" dirty="0">
                <a:latin typeface="+mn-lt"/>
                <a:ea typeface="+mj-ea"/>
              </a:rPr>
              <a:t>比的前项和后项同时乘或除以相同的数（</a:t>
            </a:r>
            <a:r>
              <a:rPr lang="en-US" altLang="zh-CN" sz="2000" b="1" dirty="0">
                <a:latin typeface="+mn-lt"/>
                <a:ea typeface="+mj-ea"/>
              </a:rPr>
              <a:t>0</a:t>
            </a:r>
            <a:r>
              <a:rPr lang="zh-CN" altLang="en-US" sz="2000" b="1" dirty="0">
                <a:latin typeface="+mn-lt"/>
                <a:ea typeface="+mj-ea"/>
              </a:rPr>
              <a:t>除外），</a:t>
            </a:r>
            <a:r>
              <a:rPr lang="zh-CN" altLang="en-US" sz="2000" b="1">
                <a:latin typeface="+mn-lt"/>
                <a:ea typeface="+mj-ea"/>
              </a:rPr>
              <a:t>比值不变</a:t>
            </a:r>
            <a:endParaRPr lang="zh-CN" altLang="en-US" sz="2000" b="1" dirty="0">
              <a:latin typeface="+mn-lt"/>
              <a:ea typeface="+mj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851525" y="3660593"/>
            <a:ext cx="2401887" cy="10160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zh-CN" altLang="en-US" sz="2000" b="1" dirty="0">
                <a:latin typeface="+mn-lt"/>
                <a:ea typeface="+mj-ea"/>
              </a:rPr>
              <a:t>在比例里，两个外项的积等于两个内项</a:t>
            </a:r>
            <a:r>
              <a:rPr lang="zh-CN" altLang="en-US" sz="2000" b="1">
                <a:latin typeface="+mn-lt"/>
                <a:ea typeface="+mj-ea"/>
              </a:rPr>
              <a:t>的积</a:t>
            </a:r>
            <a:endParaRPr lang="zh-CN" altLang="en-US" sz="2000" b="1" dirty="0">
              <a:latin typeface="+mn-lt"/>
              <a:ea typeface="+mj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083617" y="229168"/>
            <a:ext cx="2976767" cy="523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zh-CN" sz="2800" b="1" kern="100" dirty="0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比的意义和性质</a:t>
            </a:r>
            <a:endParaRPr lang="zh-CN" altLang="en-US" sz="2800" b="1" dirty="0">
              <a:solidFill>
                <a:srgbClr val="0066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4" grpId="0" animBg="1" autoUpdateAnimBg="0"/>
      <p:bldP spid="5" grpId="0" animBg="1" autoUpdateAnimBg="0"/>
      <p:bldP spid="6" grpId="0" animBg="1" autoUpdateAnimBg="0"/>
      <p:bldP spid="7" grpId="0" animBg="1" autoUpdateAnimBg="0"/>
      <p:bldP spid="8" grpId="0" animBg="1" autoUpdateAnimBg="0"/>
      <p:bldP spid="9" grpId="0" animBg="1" autoUpdateAnimBg="0"/>
      <p:bldP spid="10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两小豆形象之聪聪PPT用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60" y="558250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27"/>
          <p:cNvSpPr>
            <a:spLocks noChangeArrowheads="1"/>
          </p:cNvSpPr>
          <p:nvPr/>
        </p:nvSpPr>
        <p:spPr bwMode="auto">
          <a:xfrm>
            <a:off x="1935494" y="381901"/>
            <a:ext cx="5386238" cy="1100734"/>
          </a:xfrm>
          <a:prstGeom prst="wedgeRoundRectCallout">
            <a:avLst>
              <a:gd name="adj1" fmla="val -58217"/>
              <a:gd name="adj2" fmla="val 950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</a:rPr>
              <a:t>判断每组里的两个比能不能组成比例，说说你的判断方法。</a:t>
            </a:r>
            <a:endParaRPr lang="zh-CN" altLang="en-US" sz="26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30784" y="1830384"/>
            <a:ext cx="23439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j-lt"/>
                <a:ea typeface="+mj-ea"/>
              </a:rPr>
              <a:t>6∶3</a:t>
            </a:r>
            <a:r>
              <a:rPr lang="zh-CN" altLang="en-US" sz="2800" b="1" dirty="0">
                <a:latin typeface="+mj-lt"/>
                <a:ea typeface="+mj-ea"/>
              </a:rPr>
              <a:t>和</a:t>
            </a:r>
            <a:r>
              <a:rPr lang="en-US" altLang="zh-CN" sz="2800" b="1" dirty="0">
                <a:latin typeface="+mj-lt"/>
                <a:ea typeface="+mj-ea"/>
              </a:rPr>
              <a:t>8∶4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99660" y="1830384"/>
            <a:ext cx="23439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>
                <a:latin typeface="+mj-lt"/>
                <a:ea typeface="+mj-ea"/>
              </a:defRPr>
            </a:lvl1pPr>
          </a:lstStyle>
          <a:p>
            <a:r>
              <a:rPr lang="en-US" altLang="zh-CN" dirty="0"/>
              <a:t>2</a:t>
            </a:r>
            <a:r>
              <a:rPr lang="en-US" altLang="zh-CN"/>
              <a:t>∶    </a:t>
            </a:r>
            <a:r>
              <a:rPr lang="zh-CN" altLang="en-US"/>
              <a:t>和</a:t>
            </a:r>
            <a:r>
              <a:rPr lang="en-US" altLang="zh-CN" dirty="0"/>
              <a:t>4∶50</a:t>
            </a:r>
            <a:endParaRPr lang="zh-CN" altLang="en-US" dirty="0"/>
          </a:p>
        </p:txBody>
      </p:sp>
      <p:graphicFrame>
        <p:nvGraphicFramePr>
          <p:cNvPr id="6" name="对象 1"/>
          <p:cNvGraphicFramePr>
            <a:graphicFrameLocks noChangeAspect="1"/>
          </p:cNvGraphicFramePr>
          <p:nvPr/>
        </p:nvGraphicFramePr>
        <p:xfrm>
          <a:off x="5479189" y="1627650"/>
          <a:ext cx="358775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Equation" r:id="rId2" imgW="152400" imgH="393700" progId="Equation.DSMT4">
                  <p:embed/>
                </p:oleObj>
              </mc:Choice>
              <mc:Fallback>
                <p:oleObj name="Equation" r:id="rId2" imgW="152400" imgH="3937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9189" y="1627650"/>
                        <a:ext cx="358775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753882" y="2656658"/>
            <a:ext cx="3818118" cy="1594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6∶3=2   8∶4=2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+mj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2=2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j-ea"/>
              </a:rPr>
              <a:t>，所以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6∶3=8∶4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j-ea"/>
              </a:rPr>
              <a:t>，可以组成比例。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98332" y="2656658"/>
            <a:ext cx="3818119" cy="1949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2∶   =0.8   4∶50=0.08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+mj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0.8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j-ea"/>
              </a:rPr>
              <a:t>≠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0.08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j-ea"/>
              </a:rPr>
              <a:t>，所以不能组成比例。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graphicFrame>
        <p:nvGraphicFramePr>
          <p:cNvPr id="10" name="对象 6"/>
          <p:cNvGraphicFramePr>
            <a:graphicFrameLocks noChangeAspect="1"/>
          </p:cNvGraphicFramePr>
          <p:nvPr/>
        </p:nvGraphicFramePr>
        <p:xfrm>
          <a:off x="5325925" y="2600527"/>
          <a:ext cx="358775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Equation" r:id="rId4" imgW="152400" imgH="393700" progId="Equation.DSMT4">
                  <p:embed/>
                </p:oleObj>
              </mc:Choice>
              <mc:Fallback>
                <p:oleObj name="Equation" r:id="rId4" imgW="152400" imgH="3937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5925" y="2600527"/>
                        <a:ext cx="358775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ChangeArrowheads="1"/>
          </p:cNvSpPr>
          <p:nvPr/>
        </p:nvSpPr>
        <p:spPr bwMode="auto">
          <a:xfrm>
            <a:off x="385218" y="495891"/>
            <a:ext cx="8373565" cy="492443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600" b="1" dirty="0">
                <a:latin typeface="+mj-lt"/>
                <a:ea typeface="黑体" panose="02010609060101010101" pitchFamily="49" charset="-122"/>
                <a:sym typeface="Times New Roman" panose="02020603050405020304" pitchFamily="18" charset="0"/>
              </a:rPr>
              <a:t>2.</a:t>
            </a:r>
            <a:r>
              <a:rPr lang="zh-CN" altLang="en-US" sz="2600" b="1" dirty="0">
                <a:latin typeface="+mj-lt"/>
                <a:ea typeface="黑体" panose="02010609060101010101" pitchFamily="49" charset="-122"/>
                <a:sym typeface="Times New Roman" panose="02020603050405020304" pitchFamily="18" charset="0"/>
              </a:rPr>
              <a:t>解比例的依据是什么？解下面的比例。</a:t>
            </a:r>
            <a:endParaRPr lang="zh-CN" altLang="en-US" sz="2600" b="1" dirty="0">
              <a:latin typeface="+mj-lt"/>
              <a:ea typeface="黑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16631" y="650033"/>
            <a:ext cx="16850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P63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2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sp>
        <p:nvSpPr>
          <p:cNvPr id="4" name="文本框 2"/>
          <p:cNvSpPr txBox="1">
            <a:spLocks noChangeArrowheads="1"/>
          </p:cNvSpPr>
          <p:nvPr/>
        </p:nvSpPr>
        <p:spPr bwMode="auto">
          <a:xfrm>
            <a:off x="276135" y="1287393"/>
            <a:ext cx="957313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6" name="Group 54"/>
          <p:cNvGrpSpPr/>
          <p:nvPr/>
        </p:nvGrpSpPr>
        <p:grpSpPr bwMode="auto">
          <a:xfrm>
            <a:off x="912292" y="1105492"/>
            <a:ext cx="1402139" cy="856951"/>
            <a:chOff x="1899" y="2712"/>
            <a:chExt cx="516" cy="288"/>
          </a:xfrm>
        </p:grpSpPr>
        <p:sp>
          <p:nvSpPr>
            <p:cNvPr id="7" name="矩形 27"/>
            <p:cNvSpPr>
              <a:spLocks noChangeArrowheads="1"/>
            </p:cNvSpPr>
            <p:nvPr/>
          </p:nvSpPr>
          <p:spPr bwMode="auto">
            <a:xfrm>
              <a:off x="2088" y="2778"/>
              <a:ext cx="15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400" b="1"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24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8" name="Group 45"/>
            <p:cNvGrpSpPr/>
            <p:nvPr/>
          </p:nvGrpSpPr>
          <p:grpSpPr bwMode="auto">
            <a:xfrm>
              <a:off x="1899" y="2712"/>
              <a:ext cx="260" cy="288"/>
              <a:chOff x="4353" y="1298"/>
              <a:chExt cx="260" cy="288"/>
            </a:xfrm>
          </p:grpSpPr>
          <p:sp>
            <p:nvSpPr>
              <p:cNvPr id="13" name="Text Box 46"/>
              <p:cNvSpPr txBox="1">
                <a:spLocks noChangeArrowheads="1"/>
              </p:cNvSpPr>
              <p:nvPr/>
            </p:nvSpPr>
            <p:spPr bwMode="auto">
              <a:xfrm>
                <a:off x="4371" y="1431"/>
                <a:ext cx="219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 i="1">
                    <a:solidFill>
                      <a:schemeClr val="tx1"/>
                    </a:solidFill>
                  </a:rPr>
                  <a:t>x</a:t>
                </a:r>
                <a:endParaRPr lang="en-US" altLang="zh-CN" sz="2400" i="1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Text Box 47"/>
              <p:cNvSpPr txBox="1">
                <a:spLocks noChangeArrowheads="1"/>
              </p:cNvSpPr>
              <p:nvPr/>
            </p:nvSpPr>
            <p:spPr bwMode="auto">
              <a:xfrm>
                <a:off x="4353" y="1298"/>
                <a:ext cx="260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>
                    <a:solidFill>
                      <a:schemeClr val="tx1"/>
                    </a:solidFill>
                  </a:rPr>
                  <a:t>4</a:t>
                </a:r>
                <a:endParaRPr lang="en-US" altLang="zh-CN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Line 48"/>
              <p:cNvSpPr>
                <a:spLocks noChangeShapeType="1"/>
              </p:cNvSpPr>
              <p:nvPr/>
            </p:nvSpPr>
            <p:spPr bwMode="auto">
              <a:xfrm>
                <a:off x="4409" y="1447"/>
                <a:ext cx="142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9" name="Group 49"/>
            <p:cNvGrpSpPr/>
            <p:nvPr/>
          </p:nvGrpSpPr>
          <p:grpSpPr bwMode="auto">
            <a:xfrm>
              <a:off x="2148" y="2713"/>
              <a:ext cx="267" cy="287"/>
              <a:chOff x="4169" y="1295"/>
              <a:chExt cx="267" cy="287"/>
            </a:xfrm>
          </p:grpSpPr>
          <p:sp>
            <p:nvSpPr>
              <p:cNvPr id="10" name="Text Box 50"/>
              <p:cNvSpPr txBox="1">
                <a:spLocks noChangeArrowheads="1"/>
              </p:cNvSpPr>
              <p:nvPr/>
            </p:nvSpPr>
            <p:spPr bwMode="auto">
              <a:xfrm>
                <a:off x="4204" y="1295"/>
                <a:ext cx="200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>
                    <a:solidFill>
                      <a:schemeClr val="tx1"/>
                    </a:solidFill>
                  </a:rPr>
                  <a:t>5</a:t>
                </a:r>
                <a:endParaRPr lang="en-US" altLang="zh-CN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Text Box 51"/>
              <p:cNvSpPr txBox="1">
                <a:spLocks noChangeArrowheads="1"/>
              </p:cNvSpPr>
              <p:nvPr/>
            </p:nvSpPr>
            <p:spPr bwMode="auto">
              <a:xfrm>
                <a:off x="4169" y="1427"/>
                <a:ext cx="26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>
                    <a:solidFill>
                      <a:schemeClr val="tx1"/>
                    </a:solidFill>
                  </a:rPr>
                  <a:t>6</a:t>
                </a:r>
                <a:endParaRPr lang="en-US" altLang="zh-CN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Line 52"/>
              <p:cNvSpPr>
                <a:spLocks noChangeShapeType="1"/>
              </p:cNvSpPr>
              <p:nvPr/>
            </p:nvSpPr>
            <p:spPr bwMode="auto">
              <a:xfrm>
                <a:off x="4241" y="1444"/>
                <a:ext cx="123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6" name="文本框 2"/>
          <p:cNvSpPr txBox="1">
            <a:spLocks noChangeArrowheads="1"/>
          </p:cNvSpPr>
          <p:nvPr/>
        </p:nvSpPr>
        <p:spPr bwMode="auto">
          <a:xfrm>
            <a:off x="2849691" y="1287393"/>
            <a:ext cx="957313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/>
              <a:t>（</a:t>
            </a:r>
            <a:r>
              <a:rPr lang="en-US" altLang="zh-CN"/>
              <a:t>2</a:t>
            </a:r>
            <a:r>
              <a:rPr lang="zh-CN" altLang="en-US"/>
              <a:t>）</a:t>
            </a:r>
            <a:endParaRPr lang="zh-CN" altLang="en-US"/>
          </a:p>
        </p:txBody>
      </p:sp>
      <p:sp>
        <p:nvSpPr>
          <p:cNvPr id="17" name="Text Box 46"/>
          <p:cNvSpPr txBox="1">
            <a:spLocks noChangeArrowheads="1"/>
          </p:cNvSpPr>
          <p:nvPr/>
        </p:nvSpPr>
        <p:spPr bwMode="auto">
          <a:xfrm>
            <a:off x="3223847" y="1303135"/>
            <a:ext cx="276878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ctr"/>
            <a:r>
              <a:rPr lang="en-US" altLang="zh-CN" sz="2400" i="1">
                <a:solidFill>
                  <a:schemeClr val="tx1"/>
                </a:solidFill>
              </a:rPr>
              <a:t>x</a:t>
            </a:r>
            <a:r>
              <a:rPr lang="zh-CN" altLang="en-US" sz="2400">
                <a:solidFill>
                  <a:schemeClr val="tx1"/>
                </a:solidFill>
              </a:rPr>
              <a:t>∶     </a:t>
            </a:r>
            <a:r>
              <a:rPr lang="en-US" altLang="zh-CN" sz="2400">
                <a:solidFill>
                  <a:schemeClr val="tx1"/>
                </a:solidFill>
              </a:rPr>
              <a:t>=     </a:t>
            </a:r>
            <a:r>
              <a:rPr lang="zh-CN" altLang="en-US" sz="2400">
                <a:solidFill>
                  <a:schemeClr val="tx1"/>
                </a:solidFill>
              </a:rPr>
              <a:t>∶</a:t>
            </a:r>
            <a:r>
              <a:rPr lang="en-US" altLang="zh-CN" sz="2400">
                <a:solidFill>
                  <a:schemeClr val="tx1"/>
                </a:solidFill>
              </a:rPr>
              <a:t>4</a:t>
            </a:r>
            <a:endParaRPr lang="en-US" altLang="zh-CN" sz="2400">
              <a:solidFill>
                <a:schemeClr val="tx1"/>
              </a:solidFill>
            </a:endParaRPr>
          </a:p>
        </p:txBody>
      </p:sp>
      <p:grpSp>
        <p:nvGrpSpPr>
          <p:cNvPr id="21" name="Group 49"/>
          <p:cNvGrpSpPr/>
          <p:nvPr/>
        </p:nvGrpSpPr>
        <p:grpSpPr bwMode="auto">
          <a:xfrm>
            <a:off x="3884565" y="1106980"/>
            <a:ext cx="725526" cy="853975"/>
            <a:chOff x="4169" y="1295"/>
            <a:chExt cx="267" cy="287"/>
          </a:xfrm>
        </p:grpSpPr>
        <p:sp>
          <p:nvSpPr>
            <p:cNvPr id="22" name="Text Box 50"/>
            <p:cNvSpPr txBox="1">
              <a:spLocks noChangeArrowheads="1"/>
            </p:cNvSpPr>
            <p:nvPr/>
          </p:nvSpPr>
          <p:spPr bwMode="auto">
            <a:xfrm>
              <a:off x="4204" y="1295"/>
              <a:ext cx="20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600" b="1">
                  <a:solidFill>
                    <a:srgbClr val="E60013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/>
              <a:r>
                <a:rPr lang="en-US" altLang="zh-CN" sz="2400">
                  <a:solidFill>
                    <a:schemeClr val="tx1"/>
                  </a:solidFill>
                </a:rPr>
                <a:t>1</a:t>
              </a:r>
              <a:endParaRPr lang="en-US" altLang="zh-CN" sz="2400">
                <a:solidFill>
                  <a:schemeClr val="tx1"/>
                </a:solidFill>
              </a:endParaRPr>
            </a:p>
          </p:txBody>
        </p:sp>
        <p:sp>
          <p:nvSpPr>
            <p:cNvPr id="23" name="Text Box 51"/>
            <p:cNvSpPr txBox="1">
              <a:spLocks noChangeArrowheads="1"/>
            </p:cNvSpPr>
            <p:nvPr/>
          </p:nvSpPr>
          <p:spPr bwMode="auto">
            <a:xfrm>
              <a:off x="4169" y="1427"/>
              <a:ext cx="26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600" b="1">
                  <a:solidFill>
                    <a:srgbClr val="E60013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/>
              <a:r>
                <a:rPr lang="en-US" altLang="zh-CN" sz="2400">
                  <a:solidFill>
                    <a:schemeClr val="tx1"/>
                  </a:solidFill>
                </a:rPr>
                <a:t>2</a:t>
              </a:r>
              <a:endParaRPr lang="en-US" altLang="zh-CN" sz="2400">
                <a:solidFill>
                  <a:schemeClr val="tx1"/>
                </a:solidFill>
              </a:endParaRPr>
            </a:p>
          </p:txBody>
        </p:sp>
        <p:sp>
          <p:nvSpPr>
            <p:cNvPr id="24" name="Line 52"/>
            <p:cNvSpPr>
              <a:spLocks noChangeShapeType="1"/>
            </p:cNvSpPr>
            <p:nvPr/>
          </p:nvSpPr>
          <p:spPr bwMode="auto">
            <a:xfrm>
              <a:off x="4241" y="1444"/>
              <a:ext cx="12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</p:spPr>
          <p:txBody>
            <a:bodyPr anchor="ctr"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8" name="Group 49"/>
          <p:cNvGrpSpPr/>
          <p:nvPr/>
        </p:nvGrpSpPr>
        <p:grpSpPr bwMode="auto">
          <a:xfrm>
            <a:off x="4608241" y="1106980"/>
            <a:ext cx="725526" cy="853975"/>
            <a:chOff x="4169" y="1295"/>
            <a:chExt cx="267" cy="287"/>
          </a:xfrm>
        </p:grpSpPr>
        <p:sp>
          <p:nvSpPr>
            <p:cNvPr id="29" name="Text Box 50"/>
            <p:cNvSpPr txBox="1">
              <a:spLocks noChangeArrowheads="1"/>
            </p:cNvSpPr>
            <p:nvPr/>
          </p:nvSpPr>
          <p:spPr bwMode="auto">
            <a:xfrm>
              <a:off x="4204" y="1295"/>
              <a:ext cx="20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600" b="1">
                  <a:solidFill>
                    <a:srgbClr val="E60013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/>
              <a:r>
                <a:rPr lang="en-US" altLang="zh-CN" sz="2400">
                  <a:solidFill>
                    <a:schemeClr val="tx1"/>
                  </a:solidFill>
                </a:rPr>
                <a:t>2</a:t>
              </a:r>
              <a:endParaRPr lang="en-US" altLang="zh-CN" sz="2400">
                <a:solidFill>
                  <a:schemeClr val="tx1"/>
                </a:solidFill>
              </a:endParaRPr>
            </a:p>
          </p:txBody>
        </p:sp>
        <p:sp>
          <p:nvSpPr>
            <p:cNvPr id="30" name="Text Box 51"/>
            <p:cNvSpPr txBox="1">
              <a:spLocks noChangeArrowheads="1"/>
            </p:cNvSpPr>
            <p:nvPr/>
          </p:nvSpPr>
          <p:spPr bwMode="auto">
            <a:xfrm>
              <a:off x="4169" y="1427"/>
              <a:ext cx="26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defRPr sz="2600" b="1">
                  <a:solidFill>
                    <a:srgbClr val="E60013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/>
              <a:r>
                <a:rPr lang="en-US" altLang="zh-CN" sz="2400">
                  <a:solidFill>
                    <a:schemeClr val="tx1"/>
                  </a:solidFill>
                </a:rPr>
                <a:t>3</a:t>
              </a:r>
              <a:endParaRPr lang="en-US" altLang="zh-CN" sz="2400">
                <a:solidFill>
                  <a:schemeClr val="tx1"/>
                </a:solidFill>
              </a:endParaRPr>
            </a:p>
          </p:txBody>
        </p:sp>
        <p:sp>
          <p:nvSpPr>
            <p:cNvPr id="31" name="Line 52"/>
            <p:cNvSpPr>
              <a:spLocks noChangeShapeType="1"/>
            </p:cNvSpPr>
            <p:nvPr/>
          </p:nvSpPr>
          <p:spPr bwMode="auto">
            <a:xfrm>
              <a:off x="4241" y="1444"/>
              <a:ext cx="123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</p:spPr>
          <p:txBody>
            <a:bodyPr anchor="ctr"/>
            <a:lstStyle/>
            <a:p>
              <a:pPr defTabSz="6858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2" name="文本框 2"/>
          <p:cNvSpPr txBox="1">
            <a:spLocks noChangeArrowheads="1"/>
          </p:cNvSpPr>
          <p:nvPr/>
        </p:nvSpPr>
        <p:spPr bwMode="auto">
          <a:xfrm>
            <a:off x="6149437" y="1287393"/>
            <a:ext cx="957313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33" name="Group 54"/>
          <p:cNvGrpSpPr/>
          <p:nvPr/>
        </p:nvGrpSpPr>
        <p:grpSpPr bwMode="auto">
          <a:xfrm>
            <a:off x="6785594" y="1105492"/>
            <a:ext cx="1402139" cy="856951"/>
            <a:chOff x="1899" y="2712"/>
            <a:chExt cx="516" cy="288"/>
          </a:xfrm>
        </p:grpSpPr>
        <p:sp>
          <p:nvSpPr>
            <p:cNvPr id="34" name="矩形 27"/>
            <p:cNvSpPr>
              <a:spLocks noChangeArrowheads="1"/>
            </p:cNvSpPr>
            <p:nvPr/>
          </p:nvSpPr>
          <p:spPr bwMode="auto">
            <a:xfrm>
              <a:off x="2088" y="2778"/>
              <a:ext cx="15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400" b="1"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2400" b="1"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35" name="Group 45"/>
            <p:cNvGrpSpPr/>
            <p:nvPr/>
          </p:nvGrpSpPr>
          <p:grpSpPr bwMode="auto">
            <a:xfrm>
              <a:off x="1899" y="2712"/>
              <a:ext cx="260" cy="288"/>
              <a:chOff x="4353" y="1298"/>
              <a:chExt cx="260" cy="288"/>
            </a:xfrm>
          </p:grpSpPr>
          <p:sp>
            <p:nvSpPr>
              <p:cNvPr id="40" name="Text Box 46"/>
              <p:cNvSpPr txBox="1">
                <a:spLocks noChangeArrowheads="1"/>
              </p:cNvSpPr>
              <p:nvPr/>
            </p:nvSpPr>
            <p:spPr bwMode="auto">
              <a:xfrm>
                <a:off x="4371" y="1431"/>
                <a:ext cx="219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>
                    <a:solidFill>
                      <a:schemeClr val="tx1"/>
                    </a:solidFill>
                  </a:rPr>
                  <a:t>2.5</a:t>
                </a:r>
                <a:endParaRPr lang="en-US" altLang="zh-CN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Text Box 47"/>
              <p:cNvSpPr txBox="1">
                <a:spLocks noChangeArrowheads="1"/>
              </p:cNvSpPr>
              <p:nvPr/>
            </p:nvSpPr>
            <p:spPr bwMode="auto">
              <a:xfrm>
                <a:off x="4353" y="1298"/>
                <a:ext cx="260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>
                    <a:solidFill>
                      <a:schemeClr val="tx1"/>
                    </a:solidFill>
                  </a:rPr>
                  <a:t>1.2</a:t>
                </a:r>
                <a:endParaRPr lang="en-US" altLang="zh-CN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42" name="Line 48"/>
              <p:cNvSpPr>
                <a:spLocks noChangeShapeType="1"/>
              </p:cNvSpPr>
              <p:nvPr/>
            </p:nvSpPr>
            <p:spPr bwMode="auto">
              <a:xfrm>
                <a:off x="4409" y="1447"/>
                <a:ext cx="142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6" name="Group 49"/>
            <p:cNvGrpSpPr/>
            <p:nvPr/>
          </p:nvGrpSpPr>
          <p:grpSpPr bwMode="auto">
            <a:xfrm>
              <a:off x="2148" y="2713"/>
              <a:ext cx="267" cy="287"/>
              <a:chOff x="4169" y="1295"/>
              <a:chExt cx="267" cy="287"/>
            </a:xfrm>
          </p:grpSpPr>
          <p:sp>
            <p:nvSpPr>
              <p:cNvPr id="37" name="Text Box 50"/>
              <p:cNvSpPr txBox="1">
                <a:spLocks noChangeArrowheads="1"/>
              </p:cNvSpPr>
              <p:nvPr/>
            </p:nvSpPr>
            <p:spPr bwMode="auto">
              <a:xfrm>
                <a:off x="4204" y="1295"/>
                <a:ext cx="200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>
                    <a:solidFill>
                      <a:schemeClr val="tx1"/>
                    </a:solidFill>
                  </a:rPr>
                  <a:t>3</a:t>
                </a:r>
                <a:endParaRPr lang="en-US" altLang="zh-CN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Text Box 51"/>
              <p:cNvSpPr txBox="1">
                <a:spLocks noChangeArrowheads="1"/>
              </p:cNvSpPr>
              <p:nvPr/>
            </p:nvSpPr>
            <p:spPr bwMode="auto">
              <a:xfrm>
                <a:off x="4169" y="1427"/>
                <a:ext cx="26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 i="1">
                    <a:solidFill>
                      <a:schemeClr val="tx1"/>
                    </a:solidFill>
                  </a:rPr>
                  <a:t>x</a:t>
                </a:r>
                <a:endParaRPr lang="en-US" altLang="zh-CN" sz="2400" i="1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Line 52"/>
              <p:cNvSpPr>
                <a:spLocks noChangeShapeType="1"/>
              </p:cNvSpPr>
              <p:nvPr/>
            </p:nvSpPr>
            <p:spPr bwMode="auto">
              <a:xfrm>
                <a:off x="4241" y="1444"/>
                <a:ext cx="123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43" name="文本框 2"/>
          <p:cNvSpPr txBox="1">
            <a:spLocks noChangeArrowheads="1"/>
          </p:cNvSpPr>
          <p:nvPr/>
        </p:nvSpPr>
        <p:spPr bwMode="auto">
          <a:xfrm>
            <a:off x="276135" y="3075578"/>
            <a:ext cx="3135795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6.5∶</a:t>
            </a:r>
            <a:r>
              <a:rPr lang="en-US" altLang="zh-CN" sz="2400" b="1" i="1"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= 3.25∶4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437268" y="1839557"/>
            <a:ext cx="2412423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4×6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5" name="文本框 44"/>
          <p:cNvSpPr txBox="1">
            <a:spLocks noChangeArrowheads="1"/>
          </p:cNvSpPr>
          <p:nvPr/>
        </p:nvSpPr>
        <p:spPr bwMode="auto">
          <a:xfrm>
            <a:off x="1203391" y="2302317"/>
            <a:ext cx="1633537" cy="4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4.8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3438353" y="1839557"/>
            <a:ext cx="2466920" cy="858605"/>
            <a:chOff x="3438353" y="1728525"/>
            <a:chExt cx="2466920" cy="858605"/>
          </a:xfrm>
        </p:grpSpPr>
        <p:sp>
          <p:nvSpPr>
            <p:cNvPr id="46" name="文本框 45"/>
            <p:cNvSpPr txBox="1">
              <a:spLocks noChangeArrowheads="1"/>
            </p:cNvSpPr>
            <p:nvPr/>
          </p:nvSpPr>
          <p:spPr bwMode="auto">
            <a:xfrm>
              <a:off x="3438353" y="1900507"/>
              <a:ext cx="2412423" cy="493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解：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4</a:t>
              </a:r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x 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     ×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47" name="Group 49"/>
            <p:cNvGrpSpPr/>
            <p:nvPr/>
          </p:nvGrpSpPr>
          <p:grpSpPr bwMode="auto">
            <a:xfrm>
              <a:off x="4560987" y="1733155"/>
              <a:ext cx="725526" cy="853975"/>
              <a:chOff x="4169" y="1295"/>
              <a:chExt cx="267" cy="287"/>
            </a:xfrm>
          </p:grpSpPr>
          <p:sp>
            <p:nvSpPr>
              <p:cNvPr id="48" name="Text Box 50"/>
              <p:cNvSpPr txBox="1">
                <a:spLocks noChangeArrowheads="1"/>
              </p:cNvSpPr>
              <p:nvPr/>
            </p:nvSpPr>
            <p:spPr bwMode="auto">
              <a:xfrm>
                <a:off x="4204" y="1295"/>
                <a:ext cx="200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>
                    <a:solidFill>
                      <a:srgbClr val="FF0000"/>
                    </a:solidFill>
                  </a:rPr>
                  <a:t>1</a:t>
                </a:r>
                <a:endParaRPr lang="en-US" altLang="zh-CN" sz="2400">
                  <a:solidFill>
                    <a:srgbClr val="FF0000"/>
                  </a:solidFill>
                </a:endParaRPr>
              </a:p>
            </p:txBody>
          </p:sp>
          <p:sp>
            <p:nvSpPr>
              <p:cNvPr id="49" name="Text Box 51"/>
              <p:cNvSpPr txBox="1">
                <a:spLocks noChangeArrowheads="1"/>
              </p:cNvSpPr>
              <p:nvPr/>
            </p:nvSpPr>
            <p:spPr bwMode="auto">
              <a:xfrm>
                <a:off x="4169" y="1427"/>
                <a:ext cx="26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>
                    <a:solidFill>
                      <a:srgbClr val="FF0000"/>
                    </a:solidFill>
                  </a:rPr>
                  <a:t>2</a:t>
                </a:r>
                <a:endParaRPr lang="en-US" altLang="zh-CN" sz="2400">
                  <a:solidFill>
                    <a:srgbClr val="FF0000"/>
                  </a:solidFill>
                </a:endParaRPr>
              </a:p>
            </p:txBody>
          </p:sp>
          <p:sp>
            <p:nvSpPr>
              <p:cNvPr id="50" name="Line 52"/>
              <p:cNvSpPr>
                <a:spLocks noChangeShapeType="1"/>
              </p:cNvSpPr>
              <p:nvPr/>
            </p:nvSpPr>
            <p:spPr bwMode="auto">
              <a:xfrm>
                <a:off x="4241" y="1444"/>
                <a:ext cx="123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1" name="Group 49"/>
            <p:cNvGrpSpPr/>
            <p:nvPr/>
          </p:nvGrpSpPr>
          <p:grpSpPr bwMode="auto">
            <a:xfrm>
              <a:off x="5179747" y="1728525"/>
              <a:ext cx="725526" cy="853975"/>
              <a:chOff x="4169" y="1295"/>
              <a:chExt cx="267" cy="287"/>
            </a:xfrm>
          </p:grpSpPr>
          <p:sp>
            <p:nvSpPr>
              <p:cNvPr id="52" name="Text Box 50"/>
              <p:cNvSpPr txBox="1">
                <a:spLocks noChangeArrowheads="1"/>
              </p:cNvSpPr>
              <p:nvPr/>
            </p:nvSpPr>
            <p:spPr bwMode="auto">
              <a:xfrm>
                <a:off x="4204" y="1295"/>
                <a:ext cx="200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>
                    <a:solidFill>
                      <a:srgbClr val="FF0000"/>
                    </a:solidFill>
                  </a:rPr>
                  <a:t>2</a:t>
                </a:r>
                <a:endParaRPr lang="en-US" altLang="zh-CN" sz="2400">
                  <a:solidFill>
                    <a:srgbClr val="FF0000"/>
                  </a:solidFill>
                </a:endParaRPr>
              </a:p>
            </p:txBody>
          </p:sp>
          <p:sp>
            <p:nvSpPr>
              <p:cNvPr id="53" name="Text Box 51"/>
              <p:cNvSpPr txBox="1">
                <a:spLocks noChangeArrowheads="1"/>
              </p:cNvSpPr>
              <p:nvPr/>
            </p:nvSpPr>
            <p:spPr bwMode="auto">
              <a:xfrm>
                <a:off x="4169" y="1427"/>
                <a:ext cx="26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>
                    <a:solidFill>
                      <a:srgbClr val="FF0000"/>
                    </a:solidFill>
                  </a:rPr>
                  <a:t>3</a:t>
                </a:r>
                <a:endParaRPr lang="en-US" altLang="zh-CN" sz="2400">
                  <a:solidFill>
                    <a:srgbClr val="FF0000"/>
                  </a:solidFill>
                </a:endParaRPr>
              </a:p>
            </p:txBody>
          </p:sp>
          <p:sp>
            <p:nvSpPr>
              <p:cNvPr id="54" name="Line 52"/>
              <p:cNvSpPr>
                <a:spLocks noChangeShapeType="1"/>
              </p:cNvSpPr>
              <p:nvPr/>
            </p:nvSpPr>
            <p:spPr bwMode="auto">
              <a:xfrm>
                <a:off x="4241" y="1444"/>
                <a:ext cx="123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4211227" y="2560564"/>
            <a:ext cx="1318281" cy="853975"/>
            <a:chOff x="3438353" y="1733155"/>
            <a:chExt cx="1318281" cy="853975"/>
          </a:xfrm>
        </p:grpSpPr>
        <p:sp>
          <p:nvSpPr>
            <p:cNvPr id="57" name="文本框 56"/>
            <p:cNvSpPr txBox="1">
              <a:spLocks noChangeArrowheads="1"/>
            </p:cNvSpPr>
            <p:nvPr/>
          </p:nvSpPr>
          <p:spPr bwMode="auto">
            <a:xfrm>
              <a:off x="3438353" y="1900507"/>
              <a:ext cx="1318281" cy="493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x </a:t>
              </a:r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58" name="Group 49"/>
            <p:cNvGrpSpPr/>
            <p:nvPr/>
          </p:nvGrpSpPr>
          <p:grpSpPr bwMode="auto">
            <a:xfrm>
              <a:off x="3816440" y="1733155"/>
              <a:ext cx="725526" cy="853975"/>
              <a:chOff x="3895" y="1295"/>
              <a:chExt cx="267" cy="287"/>
            </a:xfrm>
          </p:grpSpPr>
          <p:sp>
            <p:nvSpPr>
              <p:cNvPr id="63" name="Text Box 50"/>
              <p:cNvSpPr txBox="1">
                <a:spLocks noChangeArrowheads="1"/>
              </p:cNvSpPr>
              <p:nvPr/>
            </p:nvSpPr>
            <p:spPr bwMode="auto">
              <a:xfrm>
                <a:off x="3930" y="1295"/>
                <a:ext cx="200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>
                    <a:solidFill>
                      <a:srgbClr val="FF0000"/>
                    </a:solidFill>
                  </a:rPr>
                  <a:t>1</a:t>
                </a:r>
                <a:endParaRPr lang="en-US" altLang="zh-CN" sz="2400">
                  <a:solidFill>
                    <a:srgbClr val="FF0000"/>
                  </a:solidFill>
                </a:endParaRPr>
              </a:p>
            </p:txBody>
          </p:sp>
          <p:sp>
            <p:nvSpPr>
              <p:cNvPr id="64" name="Text Box 51"/>
              <p:cNvSpPr txBox="1">
                <a:spLocks noChangeArrowheads="1"/>
              </p:cNvSpPr>
              <p:nvPr/>
            </p:nvSpPr>
            <p:spPr bwMode="auto">
              <a:xfrm>
                <a:off x="3895" y="1427"/>
                <a:ext cx="26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>
                    <a:solidFill>
                      <a:srgbClr val="FF0000"/>
                    </a:solidFill>
                  </a:rPr>
                  <a:t>12</a:t>
                </a:r>
                <a:endParaRPr lang="en-US" altLang="zh-CN" sz="2400">
                  <a:solidFill>
                    <a:srgbClr val="FF0000"/>
                  </a:solidFill>
                </a:endParaRPr>
              </a:p>
            </p:txBody>
          </p:sp>
          <p:sp>
            <p:nvSpPr>
              <p:cNvPr id="65" name="Line 52"/>
              <p:cNvSpPr>
                <a:spLocks noChangeShapeType="1"/>
              </p:cNvSpPr>
              <p:nvPr/>
            </p:nvSpPr>
            <p:spPr bwMode="auto">
              <a:xfrm>
                <a:off x="3967" y="1444"/>
                <a:ext cx="123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66" name="文本框 8"/>
          <p:cNvSpPr txBox="1">
            <a:spLocks noChangeArrowheads="1"/>
          </p:cNvSpPr>
          <p:nvPr/>
        </p:nvSpPr>
        <p:spPr bwMode="auto">
          <a:xfrm>
            <a:off x="6076201" y="1978616"/>
            <a:ext cx="2819603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1.2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3×2.5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7" name="文本框 9"/>
          <p:cNvSpPr txBox="1">
            <a:spLocks noChangeArrowheads="1"/>
          </p:cNvSpPr>
          <p:nvPr/>
        </p:nvSpPr>
        <p:spPr bwMode="auto">
          <a:xfrm>
            <a:off x="7075377" y="2526643"/>
            <a:ext cx="1441606" cy="4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6.25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8" name="文本框 8"/>
          <p:cNvSpPr txBox="1">
            <a:spLocks noChangeArrowheads="1"/>
          </p:cNvSpPr>
          <p:nvPr/>
        </p:nvSpPr>
        <p:spPr bwMode="auto">
          <a:xfrm>
            <a:off x="584170" y="3620135"/>
            <a:ext cx="3053836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3.25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6.5×4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9" name="文本框 9"/>
          <p:cNvSpPr txBox="1">
            <a:spLocks noChangeArrowheads="1"/>
          </p:cNvSpPr>
          <p:nvPr/>
        </p:nvSpPr>
        <p:spPr bwMode="auto">
          <a:xfrm>
            <a:off x="1733019" y="4164691"/>
            <a:ext cx="1373188" cy="4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8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70" name="Picture 17" descr="92副本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429600" y="3075578"/>
            <a:ext cx="879761" cy="1828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AutoShape 27"/>
          <p:cNvSpPr>
            <a:spLocks noChangeArrowheads="1"/>
          </p:cNvSpPr>
          <p:nvPr/>
        </p:nvSpPr>
        <p:spPr bwMode="auto">
          <a:xfrm>
            <a:off x="4560987" y="3596498"/>
            <a:ext cx="2562736" cy="896969"/>
          </a:xfrm>
          <a:prstGeom prst="wedgeRoundRectCallout">
            <a:avLst>
              <a:gd name="adj1" fmla="val 61992"/>
              <a:gd name="adj2" fmla="val -3953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解比例的依据是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比的基本性质</a:t>
            </a:r>
            <a:r>
              <a:rPr lang="zh-CN" altLang="en-US" sz="24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66" grpId="0"/>
      <p:bldP spid="67" grpId="0"/>
      <p:bldP spid="68" grpId="0"/>
      <p:bldP spid="69" grpId="0"/>
      <p:bldP spid="7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ChangeArrowheads="1"/>
          </p:cNvSpPr>
          <p:nvPr/>
        </p:nvSpPr>
        <p:spPr bwMode="auto">
          <a:xfrm>
            <a:off x="385217" y="807002"/>
            <a:ext cx="8373565" cy="1816908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600" b="1">
                <a:latin typeface="+mj-lt"/>
                <a:ea typeface="黑体" panose="02010609060101010101" pitchFamily="49" charset="-122"/>
                <a:sym typeface="Times New Roman" panose="02020603050405020304" pitchFamily="18" charset="0"/>
              </a:rPr>
              <a:t>3.</a:t>
            </a:r>
            <a:r>
              <a:rPr lang="zh-CN" altLang="en-US" sz="2600" b="1">
                <a:latin typeface="+mj-lt"/>
                <a:ea typeface="黑体" panose="02010609060101010101" pitchFamily="49" charset="-122"/>
                <a:sym typeface="Times New Roman" panose="02020603050405020304" pitchFamily="18" charset="0"/>
              </a:rPr>
              <a:t>下面每个表中的两个量，哪些成比例关系？成正比例关系还是反比例关系？哪些不成比例关系？</a:t>
            </a:r>
            <a:endParaRPr lang="en-US" altLang="zh-CN" sz="2600" b="1">
              <a:latin typeface="+mj-lt"/>
              <a:ea typeface="黑体" panose="02010609060101010101" pitchFamily="49" charset="-122"/>
              <a:sym typeface="Times New Roman" panose="02020603050405020304" pitchFamily="18" charset="0"/>
            </a:endParaRPr>
          </a:p>
          <a:p>
            <a:pPr algn="just" eaLnBrk="1" hangingPunct="1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600" b="1">
                <a:latin typeface="+mj-lt"/>
                <a:ea typeface="黑体" panose="02010609060101010101" pitchFamily="49" charset="-122"/>
                <a:sym typeface="Times New Roman" panose="02020603050405020304" pitchFamily="18" charset="0"/>
              </a:rPr>
              <a:t>（</a:t>
            </a:r>
            <a:r>
              <a:rPr lang="en-US" altLang="zh-CN" sz="2600" b="1">
                <a:latin typeface="+mj-lt"/>
                <a:ea typeface="黑体" panose="02010609060101010101" pitchFamily="49" charset="-122"/>
                <a:sym typeface="Times New Roman" panose="02020603050405020304" pitchFamily="18" charset="0"/>
              </a:rPr>
              <a:t>1</a:t>
            </a:r>
            <a:r>
              <a:rPr lang="zh-CN" altLang="en-US" sz="2600" b="1">
                <a:latin typeface="+mj-lt"/>
                <a:ea typeface="黑体" panose="02010609060101010101" pitchFamily="49" charset="-122"/>
                <a:sym typeface="Times New Roman" panose="02020603050405020304" pitchFamily="18" charset="0"/>
              </a:rPr>
              <a:t>）从甲地到乙地的路程是</a:t>
            </a:r>
            <a:r>
              <a:rPr lang="en-US" altLang="zh-CN" sz="2600" b="1">
                <a:latin typeface="+mj-lt"/>
                <a:ea typeface="黑体" panose="02010609060101010101" pitchFamily="49" charset="-122"/>
                <a:sym typeface="Times New Roman" panose="02020603050405020304" pitchFamily="18" charset="0"/>
              </a:rPr>
              <a:t>240km</a:t>
            </a:r>
            <a:r>
              <a:rPr lang="zh-CN" altLang="en-US" sz="2600" b="1">
                <a:latin typeface="+mj-lt"/>
                <a:ea typeface="黑体" panose="02010609060101010101" pitchFamily="49" charset="-122"/>
                <a:sym typeface="Times New Roman" panose="02020603050405020304" pitchFamily="18" charset="0"/>
              </a:rPr>
              <a:t>，汽车行驶的速度与时间如下表。</a:t>
            </a:r>
            <a:endParaRPr lang="zh-CN" altLang="en-US" sz="2600" b="1">
              <a:latin typeface="+mj-lt"/>
              <a:ea typeface="黑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26082" y="1401147"/>
            <a:ext cx="16850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P63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3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351936" y="2708611"/>
          <a:ext cx="6440126" cy="914384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813036"/>
                <a:gridCol w="725418"/>
                <a:gridCol w="725418"/>
                <a:gridCol w="725418"/>
                <a:gridCol w="725418"/>
                <a:gridCol w="725418"/>
              </a:tblGrid>
              <a:tr h="40655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n-ea"/>
                        </a:rPr>
                        <a:t>速度</a:t>
                      </a:r>
                      <a:r>
                        <a:rPr lang="en-US" altLang="zh-CN" sz="2400" b="1" dirty="0">
                          <a:latin typeface="+mn-lt"/>
                          <a:ea typeface="+mn-ea"/>
                        </a:rPr>
                        <a:t>/</a:t>
                      </a:r>
                      <a:r>
                        <a:rPr lang="zh-CN" altLang="en-US" sz="2400" b="1" dirty="0">
                          <a:latin typeface="+mn-lt"/>
                          <a:ea typeface="+mn-ea"/>
                        </a:rPr>
                        <a:t>（千米</a:t>
                      </a:r>
                      <a:r>
                        <a:rPr lang="en-US" altLang="zh-CN" sz="2400" b="1" dirty="0">
                          <a:latin typeface="+mn-lt"/>
                          <a:ea typeface="+mn-ea"/>
                        </a:rPr>
                        <a:t>/</a:t>
                      </a:r>
                      <a:r>
                        <a:rPr lang="zh-CN" altLang="en-US" sz="2400" b="1" dirty="0">
                          <a:latin typeface="+mn-lt"/>
                          <a:ea typeface="+mn-ea"/>
                        </a:rPr>
                        <a:t>时）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20" marR="91420" marT="45716" marB="45716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n-ea"/>
                        </a:rPr>
                        <a:t>40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20" marR="91420" marT="45716" marB="45716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n-ea"/>
                        </a:rPr>
                        <a:t>50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20" marR="91420" marT="45716" marB="45716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n-ea"/>
                        </a:rPr>
                        <a:t>60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20" marR="91420" marT="45716" marB="45716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n-ea"/>
                        </a:rPr>
                        <a:t>80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20" marR="91420" marT="45716" marB="45716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n-ea"/>
                        </a:rPr>
                        <a:t>100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20" marR="91420" marT="45716" marB="45716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F4"/>
                    </a:solidFill>
                  </a:tcPr>
                </a:tc>
              </a:tr>
              <a:tr h="40655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+mn-lt"/>
                          <a:ea typeface="+mn-ea"/>
                        </a:rPr>
                        <a:t>时间</a:t>
                      </a:r>
                      <a:r>
                        <a:rPr lang="en-US" altLang="zh-CN" sz="2400" b="1" dirty="0">
                          <a:latin typeface="+mn-lt"/>
                          <a:ea typeface="+mn-ea"/>
                        </a:rPr>
                        <a:t>/</a:t>
                      </a:r>
                      <a:r>
                        <a:rPr lang="zh-CN" altLang="en-US" sz="2400" b="1" dirty="0">
                          <a:latin typeface="+mn-lt"/>
                          <a:ea typeface="+mn-ea"/>
                        </a:rPr>
                        <a:t>时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20" marR="91420" marT="45716" marB="45716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n-ea"/>
                        </a:rPr>
                        <a:t>6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20" marR="91420" marT="45716" marB="45716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n-ea"/>
                        </a:rPr>
                        <a:t>4.8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20" marR="91420" marT="45716" marB="45716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n-ea"/>
                        </a:rPr>
                        <a:t>4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20" marR="91420" marT="45716" marB="45716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n-ea"/>
                        </a:rPr>
                        <a:t>3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20" marR="91420" marT="45716" marB="45716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n-ea"/>
                        </a:rPr>
                        <a:t>2.4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20" marR="91420" marT="45716" marB="45716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F4"/>
                    </a:solidFill>
                  </a:tcPr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933958" y="4260186"/>
            <a:ext cx="72760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路程一定，汽车行驶的速度与时间成反比例关系。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919513" y="3746270"/>
            <a:ext cx="30110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速度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时间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=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路程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4"/>
          <p:cNvGraphicFramePr>
            <a:graphicFrameLocks noGrp="1"/>
          </p:cNvGraphicFramePr>
          <p:nvPr/>
        </p:nvGraphicFramePr>
        <p:xfrm>
          <a:off x="1456714" y="2357978"/>
          <a:ext cx="6230572" cy="97141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856952"/>
                <a:gridCol w="674724"/>
                <a:gridCol w="674724"/>
                <a:gridCol w="674724"/>
                <a:gridCol w="674724"/>
                <a:gridCol w="674724"/>
              </a:tblGrid>
              <a:tr h="48570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底面积</a:t>
                      </a:r>
                      <a:r>
                        <a:rPr lang="en-US" altLang="zh-CN" sz="2400" b="1" dirty="0"/>
                        <a:t>/cm</a:t>
                      </a:r>
                      <a:r>
                        <a:rPr lang="en-US" altLang="zh-CN" sz="2400" b="1" baseline="30000" dirty="0"/>
                        <a:t>2</a:t>
                      </a:r>
                      <a:endParaRPr lang="zh-CN" altLang="en-US" sz="2400" b="1" baseline="30000" dirty="0">
                        <a:latin typeface="+mn-lt"/>
                        <a:ea typeface="+mn-ea"/>
                      </a:endParaRPr>
                    </a:p>
                  </a:txBody>
                  <a:tcPr marL="91441" marR="91441" marT="45724" marB="45724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5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41" marR="91441" marT="45724" marB="45724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8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41" marR="91441" marT="45724" marB="45724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10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41" marR="91441" marT="45724" marB="45724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16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41" marR="91441" marT="45724" marB="45724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20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41" marR="91441" marT="45724" marB="45724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F4"/>
                    </a:solidFill>
                  </a:tcPr>
                </a:tc>
              </a:tr>
              <a:tr h="48570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体积</a:t>
                      </a:r>
                      <a:r>
                        <a:rPr lang="en-US" altLang="zh-CN" sz="2400" b="1" dirty="0"/>
                        <a:t>/cm</a:t>
                      </a:r>
                      <a:r>
                        <a:rPr lang="en-US" altLang="zh-CN" sz="2400" b="1" baseline="30000" dirty="0"/>
                        <a:t>3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41" marR="91441" marT="45724" marB="45724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50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41" marR="91441" marT="45724" marB="45724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80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41" marR="91441" marT="45724" marB="45724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100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41" marR="91441" marT="45724" marB="45724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160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41" marR="91441" marT="45724" marB="45724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200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41" marR="91441" marT="45724" marB="45724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F4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385217" y="807002"/>
            <a:ext cx="8373565" cy="137678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600" b="1">
                <a:latin typeface="+mj-lt"/>
                <a:ea typeface="黑体" panose="02010609060101010101" pitchFamily="49" charset="-122"/>
                <a:sym typeface="Times New Roman" panose="02020603050405020304" pitchFamily="18" charset="0"/>
              </a:rPr>
              <a:t>3.</a:t>
            </a:r>
            <a:r>
              <a:rPr lang="zh-CN" altLang="en-US" sz="2600" b="1">
                <a:latin typeface="+mj-lt"/>
                <a:ea typeface="黑体" panose="02010609060101010101" pitchFamily="49" charset="-122"/>
                <a:sym typeface="Times New Roman" panose="02020603050405020304" pitchFamily="18" charset="0"/>
              </a:rPr>
              <a:t>下面每个表中的两个量，哪些成比例关系？成正比例关系还是反比例关系？哪些不成比例关系？</a:t>
            </a:r>
            <a:endParaRPr lang="en-US" altLang="zh-CN" sz="2600" b="1">
              <a:latin typeface="+mj-lt"/>
              <a:ea typeface="黑体" panose="02010609060101010101" pitchFamily="49" charset="-122"/>
              <a:sym typeface="Times New Roman" panose="02020603050405020304" pitchFamily="18" charset="0"/>
            </a:endParaRPr>
          </a:p>
          <a:p>
            <a:pPr algn="just" eaLnBrk="1" hangingPunct="1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600" b="1">
                <a:latin typeface="+mj-lt"/>
                <a:ea typeface="黑体" panose="02010609060101010101" pitchFamily="49" charset="-122"/>
                <a:sym typeface="Times New Roman" panose="02020603050405020304" pitchFamily="18" charset="0"/>
              </a:rPr>
              <a:t>（</a:t>
            </a:r>
            <a:r>
              <a:rPr lang="en-US" altLang="zh-CN" sz="2600" b="1">
                <a:latin typeface="+mj-lt"/>
                <a:ea typeface="黑体" panose="02010609060101010101" pitchFamily="49" charset="-122"/>
                <a:sym typeface="Times New Roman" panose="02020603050405020304" pitchFamily="18" charset="0"/>
              </a:rPr>
              <a:t>2</a:t>
            </a:r>
            <a:r>
              <a:rPr lang="zh-CN" altLang="en-US" sz="2600" b="1">
                <a:latin typeface="+mj-lt"/>
                <a:ea typeface="黑体" panose="02010609060101010101" pitchFamily="49" charset="-122"/>
                <a:sym typeface="Times New Roman" panose="02020603050405020304" pitchFamily="18" charset="0"/>
              </a:rPr>
              <a:t>）圆锥的高是</a:t>
            </a:r>
            <a:r>
              <a:rPr lang="en-US" altLang="zh-CN" sz="2600" b="1">
                <a:latin typeface="+mj-lt"/>
                <a:ea typeface="黑体" panose="02010609060101010101" pitchFamily="49" charset="-122"/>
                <a:sym typeface="Times New Roman" panose="02020603050405020304" pitchFamily="18" charset="0"/>
              </a:rPr>
              <a:t>30cm</a:t>
            </a:r>
            <a:r>
              <a:rPr lang="zh-CN" altLang="en-US" sz="2600" b="1">
                <a:latin typeface="+mj-lt"/>
                <a:ea typeface="黑体" panose="02010609060101010101" pitchFamily="49" charset="-122"/>
                <a:sym typeface="Times New Roman" panose="02020603050405020304" pitchFamily="18" charset="0"/>
              </a:rPr>
              <a:t>，它的底面积与体积如下表。</a:t>
            </a:r>
            <a:endParaRPr lang="zh-CN" altLang="en-US" sz="2600" b="1">
              <a:latin typeface="+mj-lt"/>
              <a:ea typeface="黑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626082" y="1401147"/>
            <a:ext cx="16850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P63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3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35078" y="4151385"/>
            <a:ext cx="72760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圆锥的高一定，它的底面积与体积成正比例关系。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521096" y="3360702"/>
            <a:ext cx="4565504" cy="853975"/>
            <a:chOff x="2521096" y="3360702"/>
            <a:chExt cx="4565504" cy="853975"/>
          </a:xfrm>
        </p:grpSpPr>
        <p:sp>
          <p:nvSpPr>
            <p:cNvPr id="12" name="文本框 11"/>
            <p:cNvSpPr txBox="1"/>
            <p:nvPr/>
          </p:nvSpPr>
          <p:spPr>
            <a:xfrm>
              <a:off x="2521096" y="3556858"/>
              <a:ext cx="456550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4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圆锥体积</a:t>
              </a:r>
              <a:r>
                <a:rPr lang="en-US" altLang="zh-CN" sz="24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÷</a:t>
              </a:r>
              <a:r>
                <a:rPr lang="zh-CN" altLang="en-US" sz="24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底面积</a:t>
              </a:r>
              <a:r>
                <a:rPr lang="en-US" altLang="zh-CN" sz="24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=      ×</a:t>
              </a:r>
              <a:r>
                <a:rPr lang="zh-CN" altLang="en-US" sz="24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高</a:t>
              </a:r>
              <a:endPara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endParaRPr>
            </a:p>
          </p:txBody>
        </p:sp>
        <p:grpSp>
          <p:nvGrpSpPr>
            <p:cNvPr id="15" name="Group 49"/>
            <p:cNvGrpSpPr/>
            <p:nvPr/>
          </p:nvGrpSpPr>
          <p:grpSpPr bwMode="auto">
            <a:xfrm>
              <a:off x="5135753" y="3360702"/>
              <a:ext cx="725526" cy="853975"/>
              <a:chOff x="4169" y="1295"/>
              <a:chExt cx="267" cy="287"/>
            </a:xfrm>
          </p:grpSpPr>
          <p:sp>
            <p:nvSpPr>
              <p:cNvPr id="20" name="Text Box 50"/>
              <p:cNvSpPr txBox="1">
                <a:spLocks noChangeArrowheads="1"/>
              </p:cNvSpPr>
              <p:nvPr/>
            </p:nvSpPr>
            <p:spPr bwMode="auto">
              <a:xfrm>
                <a:off x="4204" y="1295"/>
                <a:ext cx="200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>
                    <a:solidFill>
                      <a:srgbClr val="FF0000"/>
                    </a:solidFill>
                  </a:rPr>
                  <a:t>1</a:t>
                </a:r>
                <a:endParaRPr lang="en-US" altLang="zh-CN" sz="2400">
                  <a:solidFill>
                    <a:srgbClr val="FF0000"/>
                  </a:solidFill>
                </a:endParaRPr>
              </a:p>
            </p:txBody>
          </p:sp>
          <p:sp>
            <p:nvSpPr>
              <p:cNvPr id="21" name="Text Box 51"/>
              <p:cNvSpPr txBox="1">
                <a:spLocks noChangeArrowheads="1"/>
              </p:cNvSpPr>
              <p:nvPr/>
            </p:nvSpPr>
            <p:spPr bwMode="auto">
              <a:xfrm>
                <a:off x="4169" y="1427"/>
                <a:ext cx="26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>
                    <a:solidFill>
                      <a:srgbClr val="FF0000"/>
                    </a:solidFill>
                  </a:rPr>
                  <a:t>3</a:t>
                </a:r>
                <a:endParaRPr lang="en-US" altLang="zh-CN" sz="2400">
                  <a:solidFill>
                    <a:srgbClr val="FF0000"/>
                  </a:solidFill>
                </a:endParaRPr>
              </a:p>
            </p:txBody>
          </p:sp>
          <p:sp>
            <p:nvSpPr>
              <p:cNvPr id="22" name="Line 52"/>
              <p:cNvSpPr>
                <a:spLocks noChangeShapeType="1"/>
              </p:cNvSpPr>
              <p:nvPr/>
            </p:nvSpPr>
            <p:spPr bwMode="auto">
              <a:xfrm>
                <a:off x="4241" y="1444"/>
                <a:ext cx="123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4"/>
          <p:cNvGraphicFramePr>
            <a:graphicFrameLocks noGrp="1"/>
          </p:cNvGraphicFramePr>
          <p:nvPr/>
        </p:nvGraphicFramePr>
        <p:xfrm>
          <a:off x="1854174" y="2303069"/>
          <a:ext cx="5435649" cy="99530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660479"/>
                <a:gridCol w="755034"/>
                <a:gridCol w="755034"/>
                <a:gridCol w="755034"/>
                <a:gridCol w="755034"/>
                <a:gridCol w="755034"/>
              </a:tblGrid>
              <a:tr h="49765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半径</a:t>
                      </a:r>
                      <a:r>
                        <a:rPr lang="en-US" altLang="zh-CN" sz="2400" b="1" dirty="0"/>
                        <a:t>/cm</a:t>
                      </a:r>
                      <a:endParaRPr lang="zh-CN" altLang="en-US" sz="2400" b="1" baseline="30000" dirty="0">
                        <a:latin typeface="+mn-lt"/>
                        <a:ea typeface="+mn-ea"/>
                      </a:endParaRPr>
                    </a:p>
                  </a:txBody>
                  <a:tcPr marL="91441" marR="91441" marT="45746" marB="45746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1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41" marR="91441" marT="45746" marB="45746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+mn-lt"/>
                          <a:ea typeface="+mn-ea"/>
                        </a:rPr>
                        <a:t>2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41" marR="91441" marT="45746" marB="45746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3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41" marR="91441" marT="45746" marB="45746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4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41" marR="91441" marT="45746" marB="45746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F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5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41" marR="91441" marT="45746" marB="45746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F4"/>
                    </a:solidFill>
                  </a:tcPr>
                </a:tc>
              </a:tr>
              <a:tr h="49765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面积</a:t>
                      </a:r>
                      <a:r>
                        <a:rPr lang="en-US" altLang="zh-CN" sz="2400" b="1" dirty="0"/>
                        <a:t>/cm</a:t>
                      </a:r>
                      <a:r>
                        <a:rPr lang="en-US" altLang="zh-CN" sz="2400" b="1" baseline="30000" dirty="0"/>
                        <a:t>2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41" marR="91441" marT="45746" marB="45746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π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41" marR="91441" marT="45746" marB="45746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b="1" dirty="0"/>
                        <a:t>4π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41" marR="91441" marT="45746" marB="45746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b="1" dirty="0"/>
                        <a:t>9π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41" marR="91441" marT="45746" marB="45746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b="1" dirty="0"/>
                        <a:t>16π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41" marR="91441" marT="45746" marB="45746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400" b="1" dirty="0">
                          <a:latin typeface="+mn-lt"/>
                          <a:ea typeface="+mn-ea"/>
                        </a:rPr>
                        <a:t>25</a:t>
                      </a:r>
                      <a:r>
                        <a:rPr lang="en-US" altLang="zh-CN" sz="2400" b="1" dirty="0"/>
                        <a:t>π</a:t>
                      </a:r>
                      <a:endParaRPr lang="zh-CN" altLang="en-US" sz="2400" b="1" dirty="0">
                        <a:latin typeface="+mn-lt"/>
                        <a:ea typeface="+mn-ea"/>
                      </a:endParaRPr>
                    </a:p>
                  </a:txBody>
                  <a:tcPr marL="91441" marR="91441" marT="45746" marB="45746" anchor="ctr">
                    <a:lnL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491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F4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3"/>
          <p:cNvSpPr>
            <a:spLocks noChangeArrowheads="1"/>
          </p:cNvSpPr>
          <p:nvPr/>
        </p:nvSpPr>
        <p:spPr bwMode="auto">
          <a:xfrm>
            <a:off x="385217" y="807002"/>
            <a:ext cx="8373565" cy="1376787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600" b="1">
                <a:latin typeface="+mj-lt"/>
                <a:ea typeface="黑体" panose="02010609060101010101" pitchFamily="49" charset="-122"/>
                <a:sym typeface="Times New Roman" panose="02020603050405020304" pitchFamily="18" charset="0"/>
              </a:rPr>
              <a:t>3.</a:t>
            </a:r>
            <a:r>
              <a:rPr lang="zh-CN" altLang="en-US" sz="2600" b="1">
                <a:latin typeface="+mj-lt"/>
                <a:ea typeface="黑体" panose="02010609060101010101" pitchFamily="49" charset="-122"/>
                <a:sym typeface="Times New Roman" panose="02020603050405020304" pitchFamily="18" charset="0"/>
              </a:rPr>
              <a:t>下面每个表中的两个量，哪些成比例关系？成正比例关系还是反比例关系？哪些不成比例关系？</a:t>
            </a:r>
            <a:endParaRPr lang="en-US" altLang="zh-CN" sz="2600" b="1">
              <a:latin typeface="+mj-lt"/>
              <a:ea typeface="黑体" panose="02010609060101010101" pitchFamily="49" charset="-122"/>
              <a:sym typeface="Times New Roman" panose="02020603050405020304" pitchFamily="18" charset="0"/>
            </a:endParaRPr>
          </a:p>
          <a:p>
            <a:pPr algn="just" eaLnBrk="1" hangingPunct="1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600" b="1">
                <a:latin typeface="+mj-lt"/>
                <a:ea typeface="黑体" panose="02010609060101010101" pitchFamily="49" charset="-122"/>
                <a:sym typeface="Times New Roman" panose="02020603050405020304" pitchFamily="18" charset="0"/>
              </a:rPr>
              <a:t>（</a:t>
            </a:r>
            <a:r>
              <a:rPr lang="en-US" altLang="zh-CN" sz="2600" b="1">
                <a:latin typeface="+mj-lt"/>
                <a:ea typeface="黑体" panose="02010609060101010101" pitchFamily="49" charset="-122"/>
                <a:sym typeface="Times New Roman" panose="02020603050405020304" pitchFamily="18" charset="0"/>
              </a:rPr>
              <a:t>3</a:t>
            </a:r>
            <a:r>
              <a:rPr lang="zh-CN" altLang="en-US" sz="2600" b="1">
                <a:latin typeface="+mj-lt"/>
                <a:ea typeface="黑体" panose="02010609060101010101" pitchFamily="49" charset="-122"/>
                <a:sym typeface="Times New Roman" panose="02020603050405020304" pitchFamily="18" charset="0"/>
              </a:rPr>
              <a:t>）圆的半径与面积如下表。</a:t>
            </a:r>
            <a:endParaRPr lang="zh-CN" altLang="en-US" sz="2600" b="1">
              <a:latin typeface="+mj-lt"/>
              <a:ea typeface="黑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626082" y="1401147"/>
            <a:ext cx="16850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P63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3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22107" y="4113160"/>
            <a:ext cx="789978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圆的面积变化，圆的半径也变化，半径和面积是两个相关联的量，但比值不一定，乘积也不一定，不成比例关系。</a:t>
            </a:r>
            <a:endParaRPr lang="zh-CN" altLang="en-US" sz="22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542211" y="3301856"/>
            <a:ext cx="4059573" cy="889681"/>
            <a:chOff x="4643913" y="3360701"/>
            <a:chExt cx="4059573" cy="889681"/>
          </a:xfrm>
        </p:grpSpPr>
        <p:sp>
          <p:nvSpPr>
            <p:cNvPr id="9" name="文本框 8"/>
            <p:cNvSpPr txBox="1"/>
            <p:nvPr/>
          </p:nvSpPr>
          <p:spPr>
            <a:xfrm>
              <a:off x="6219962" y="3556858"/>
              <a:ext cx="248352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24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= </a:t>
              </a:r>
              <a:r>
                <a:rPr lang="zh-CN" altLang="en-US" sz="24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圆周率</a:t>
              </a:r>
              <a:r>
                <a:rPr lang="en-US" altLang="zh-CN" sz="24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×</a:t>
              </a:r>
              <a:r>
                <a:rPr lang="zh-CN" altLang="en-US" sz="24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半径</a:t>
              </a:r>
              <a:endPara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endParaRPr>
            </a:p>
          </p:txBody>
        </p:sp>
        <p:grpSp>
          <p:nvGrpSpPr>
            <p:cNvPr id="10" name="Group 49"/>
            <p:cNvGrpSpPr/>
            <p:nvPr/>
          </p:nvGrpSpPr>
          <p:grpSpPr bwMode="auto">
            <a:xfrm>
              <a:off x="4643913" y="3360701"/>
              <a:ext cx="1698328" cy="889681"/>
              <a:chOff x="3988" y="1295"/>
              <a:chExt cx="625" cy="299"/>
            </a:xfrm>
          </p:grpSpPr>
          <p:sp>
            <p:nvSpPr>
              <p:cNvPr id="11" name="Text Box 50"/>
              <p:cNvSpPr txBox="1">
                <a:spLocks noChangeArrowheads="1"/>
              </p:cNvSpPr>
              <p:nvPr/>
            </p:nvSpPr>
            <p:spPr bwMode="auto">
              <a:xfrm>
                <a:off x="3988" y="1295"/>
                <a:ext cx="625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zh-CN" altLang="en-US" sz="2400">
                    <a:solidFill>
                      <a:srgbClr val="FF0000"/>
                    </a:solidFill>
                  </a:rPr>
                  <a:t>圆的面积</a:t>
                </a:r>
                <a:endParaRPr lang="en-US" altLang="zh-CN" sz="2400">
                  <a:solidFill>
                    <a:srgbClr val="FF0000"/>
                  </a:solidFill>
                </a:endParaRPr>
              </a:p>
            </p:txBody>
          </p:sp>
          <p:sp>
            <p:nvSpPr>
              <p:cNvPr id="12" name="Text Box 51"/>
              <p:cNvSpPr txBox="1">
                <a:spLocks noChangeArrowheads="1"/>
              </p:cNvSpPr>
              <p:nvPr/>
            </p:nvSpPr>
            <p:spPr bwMode="auto">
              <a:xfrm>
                <a:off x="4131" y="1439"/>
                <a:ext cx="340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zh-CN" altLang="en-US" sz="2400">
                    <a:solidFill>
                      <a:srgbClr val="FF0000"/>
                    </a:solidFill>
                  </a:rPr>
                  <a:t>半径</a:t>
                </a:r>
                <a:endParaRPr lang="en-US" altLang="zh-CN" sz="2400">
                  <a:solidFill>
                    <a:srgbClr val="FF0000"/>
                  </a:solidFill>
                </a:endParaRPr>
              </a:p>
            </p:txBody>
          </p:sp>
          <p:sp>
            <p:nvSpPr>
              <p:cNvPr id="13" name="Line 52"/>
              <p:cNvSpPr>
                <a:spLocks noChangeShapeType="1"/>
              </p:cNvSpPr>
              <p:nvPr/>
            </p:nvSpPr>
            <p:spPr bwMode="auto">
              <a:xfrm>
                <a:off x="4033" y="1444"/>
                <a:ext cx="535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两小豆形象之聪聪PPT用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60" y="558250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27"/>
          <p:cNvSpPr>
            <a:spLocks noChangeArrowheads="1"/>
          </p:cNvSpPr>
          <p:nvPr/>
        </p:nvSpPr>
        <p:spPr bwMode="auto">
          <a:xfrm>
            <a:off x="1935494" y="391885"/>
            <a:ext cx="5386238" cy="1090749"/>
          </a:xfrm>
          <a:prstGeom prst="wedgeRoundRectCallout">
            <a:avLst>
              <a:gd name="adj1" fmla="val -58217"/>
              <a:gd name="adj2" fmla="val 950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600">
                <a:latin typeface="楷体" panose="02010609060101010101" pitchFamily="49" charset="-122"/>
                <a:ea typeface="楷体" panose="02010609060101010101" pitchFamily="49" charset="-122"/>
              </a:rPr>
              <a:t>关于比例尺和图形的放大与缩小你都知道什么？</a:t>
            </a:r>
            <a:endParaRPr lang="zh-CN" altLang="en-US" sz="26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36439" y="1946856"/>
            <a:ext cx="43587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图上距离∶实际距离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+mj-ea"/>
              </a:rPr>
              <a:t>=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+mj-ea"/>
              </a:rPr>
              <a:t>比例尺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09028" y="1940680"/>
            <a:ext cx="49404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+mj-lt"/>
                <a:ea typeface="+mj-ea"/>
              </a:rPr>
              <a:t>或</a:t>
            </a:r>
            <a:endParaRPr lang="zh-CN" altLang="en-US" sz="2400" b="1" dirty="0">
              <a:latin typeface="+mj-lt"/>
              <a:ea typeface="+mj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323305" y="1710775"/>
            <a:ext cx="3015030" cy="933827"/>
            <a:chOff x="5533037" y="3514840"/>
            <a:chExt cx="3015030" cy="933827"/>
          </a:xfrm>
        </p:grpSpPr>
        <p:sp>
          <p:nvSpPr>
            <p:cNvPr id="7" name="文本框 6"/>
            <p:cNvSpPr txBox="1"/>
            <p:nvPr/>
          </p:nvSpPr>
          <p:spPr>
            <a:xfrm>
              <a:off x="5533037" y="3514840"/>
              <a:ext cx="169858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400" b="1" dirty="0">
                  <a:solidFill>
                    <a:srgbClr val="FF0000"/>
                  </a:solidFill>
                  <a:latin typeface="+mj-lt"/>
                  <a:ea typeface="+mj-ea"/>
                </a:rPr>
                <a:t>图</a:t>
              </a:r>
              <a:r>
                <a:rPr lang="zh-CN" altLang="en-US" sz="2400" b="1">
                  <a:solidFill>
                    <a:srgbClr val="FF0000"/>
                  </a:solidFill>
                  <a:latin typeface="+mj-lt"/>
                  <a:ea typeface="+mj-ea"/>
                </a:rPr>
                <a:t>上距离</a:t>
              </a:r>
              <a:endParaRPr lang="zh-CN" altLang="en-US" sz="2400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533037" y="3987002"/>
              <a:ext cx="169858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400" b="1">
                  <a:solidFill>
                    <a:srgbClr val="FF0000"/>
                  </a:solidFill>
                  <a:latin typeface="+mj-lt"/>
                  <a:ea typeface="+mj-ea"/>
                </a:rPr>
                <a:t>实际距离</a:t>
              </a:r>
              <a:endParaRPr lang="zh-CN" altLang="en-US" sz="2400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5533037" y="3981754"/>
              <a:ext cx="142194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9"/>
            <p:cNvSpPr txBox="1"/>
            <p:nvPr/>
          </p:nvSpPr>
          <p:spPr>
            <a:xfrm>
              <a:off x="6933522" y="3739790"/>
              <a:ext cx="161454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2400" b="1">
                  <a:solidFill>
                    <a:srgbClr val="FF0000"/>
                  </a:solidFill>
                  <a:latin typeface="+mj-lt"/>
                  <a:ea typeface="+mj-ea"/>
                </a:rPr>
                <a:t>=</a:t>
              </a:r>
              <a:r>
                <a:rPr lang="zh-CN" altLang="en-US" sz="2400" b="1" dirty="0">
                  <a:solidFill>
                    <a:srgbClr val="FF0000"/>
                  </a:solidFill>
                  <a:latin typeface="+mj-lt"/>
                  <a:ea typeface="+mj-ea"/>
                </a:rPr>
                <a:t>比例尺</a:t>
              </a:r>
              <a:endParaRPr lang="zh-CN" altLang="en-US" sz="2400" b="1" dirty="0">
                <a:solidFill>
                  <a:srgbClr val="FF0000"/>
                </a:solidFill>
                <a:latin typeface="+mj-lt"/>
                <a:ea typeface="+mj-ea"/>
              </a:endParaRPr>
            </a:p>
          </p:txBody>
        </p:sp>
      </p:grpSp>
      <p:pic>
        <p:nvPicPr>
          <p:cNvPr id="11" name="Picture 46" descr="100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425" y="2571750"/>
            <a:ext cx="1087913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27"/>
          <p:cNvSpPr>
            <a:spLocks noChangeArrowheads="1"/>
          </p:cNvSpPr>
          <p:nvPr/>
        </p:nvSpPr>
        <p:spPr bwMode="auto">
          <a:xfrm>
            <a:off x="1867793" y="2734980"/>
            <a:ext cx="4877457" cy="857254"/>
          </a:xfrm>
          <a:prstGeom prst="wedgeRoundRectCallout">
            <a:avLst>
              <a:gd name="adj1" fmla="val -55648"/>
              <a:gd name="adj2" fmla="val 460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200">
                <a:latin typeface="+mn-lt"/>
                <a:ea typeface="楷体" panose="02010609060101010101" pitchFamily="49" charset="-122"/>
              </a:rPr>
              <a:t>按将实际距离缩小还是放大分，可以分为</a:t>
            </a:r>
            <a:r>
              <a:rPr lang="zh-CN" altLang="en-US" sz="22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缩小比例尺</a:t>
            </a:r>
            <a:r>
              <a:rPr lang="zh-CN" altLang="en-US" sz="2200">
                <a:latin typeface="+mn-lt"/>
                <a:ea typeface="楷体" panose="02010609060101010101" pitchFamily="49" charset="-122"/>
              </a:rPr>
              <a:t>和</a:t>
            </a:r>
            <a:r>
              <a:rPr lang="zh-CN" altLang="en-US" sz="22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放大比例尺</a:t>
            </a:r>
            <a:r>
              <a:rPr lang="zh-CN" altLang="en-US" sz="2200"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220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13" name="Picture 13" descr="92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3387" y="3109970"/>
            <a:ext cx="846931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AutoShape 27"/>
          <p:cNvSpPr>
            <a:spLocks noChangeArrowheads="1"/>
          </p:cNvSpPr>
          <p:nvPr/>
        </p:nvSpPr>
        <p:spPr bwMode="auto">
          <a:xfrm>
            <a:off x="2566235" y="3805552"/>
            <a:ext cx="4779631" cy="877481"/>
          </a:xfrm>
          <a:prstGeom prst="wedgeRoundRectCallout">
            <a:avLst>
              <a:gd name="adj1" fmla="val 57099"/>
              <a:gd name="adj2" fmla="val -3730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200">
                <a:latin typeface="+mn-lt"/>
                <a:ea typeface="楷体" panose="02010609060101010101" pitchFamily="49" charset="-122"/>
              </a:rPr>
              <a:t>图形按比放大或缩小，放大或缩小后的</a:t>
            </a:r>
            <a:r>
              <a:rPr lang="zh-CN" altLang="en-US" sz="22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图形大小变了</a:t>
            </a:r>
            <a:r>
              <a:rPr lang="zh-CN" altLang="en-US" sz="2200">
                <a:latin typeface="+mn-lt"/>
                <a:ea typeface="楷体" panose="02010609060101010101" pitchFamily="49" charset="-122"/>
              </a:rPr>
              <a:t>，</a:t>
            </a:r>
            <a:r>
              <a:rPr lang="zh-CN" altLang="en-US" sz="22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形状不变</a:t>
            </a:r>
            <a:r>
              <a:rPr lang="zh-CN" altLang="en-US" sz="2200"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220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2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7"/>
          <p:cNvSpPr>
            <a:spLocks noChangeArrowheads="1"/>
          </p:cNvSpPr>
          <p:nvPr/>
        </p:nvSpPr>
        <p:spPr bwMode="auto">
          <a:xfrm>
            <a:off x="385200" y="733042"/>
            <a:ext cx="8373600" cy="367741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600" b="1">
                <a:latin typeface="+mn-lt"/>
                <a:ea typeface="黑体" panose="02010609060101010101" pitchFamily="49" charset="-122"/>
              </a:rPr>
              <a:t>4.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填空。</a:t>
            </a:r>
            <a:endParaRPr lang="en-US" altLang="zh-CN" sz="2600" b="1">
              <a:latin typeface="+mn-lt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600" b="1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600" b="1" dirty="0"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2600" b="1" dirty="0">
                <a:latin typeface="+mn-lt"/>
                <a:ea typeface="黑体" panose="02010609060101010101" pitchFamily="49" charset="-122"/>
              </a:rPr>
              <a:t>）一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幅地图中两地</a:t>
            </a:r>
            <a:r>
              <a:rPr lang="zh-CN" altLang="en-US" sz="2600" b="1" dirty="0">
                <a:latin typeface="+mn-lt"/>
                <a:ea typeface="黑体" panose="02010609060101010101" pitchFamily="49" charset="-122"/>
              </a:rPr>
              <a:t>的图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上距离是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5cm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，它们之间的实际距离是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15km</a:t>
            </a:r>
            <a:r>
              <a:rPr lang="zh-CN" altLang="en-US" sz="2600" b="1" dirty="0">
                <a:latin typeface="+mn-lt"/>
                <a:ea typeface="黑体" panose="02010609060101010101" pitchFamily="49" charset="-122"/>
              </a:rPr>
              <a:t>，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这幅地图</a:t>
            </a:r>
            <a:r>
              <a:rPr lang="zh-CN" altLang="en-US" sz="2600" b="1" dirty="0">
                <a:latin typeface="+mn-lt"/>
                <a:ea typeface="黑体" panose="02010609060101010101" pitchFamily="49" charset="-122"/>
              </a:rPr>
              <a:t>的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比例尺是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(                     )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。</a:t>
            </a:r>
            <a:endParaRPr lang="en-US" altLang="zh-CN" sz="2600" b="1">
              <a:latin typeface="+mn-lt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600" b="1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）大小两个圆的半径之比是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5∶3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。它们的直径之比是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(             )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，周长之比是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(             )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，面积之比是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(             )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。</a:t>
            </a:r>
            <a:endParaRPr lang="zh-CN" altLang="en-US" sz="2600" b="1">
              <a:latin typeface="+mn-lt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600" b="1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）把一个长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5cm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、宽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3cm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的长方形按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3∶1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放大，得到的图形的面积是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(             )cm</a:t>
            </a:r>
            <a:r>
              <a:rPr lang="en-US" altLang="zh-CN" sz="2600" b="1" baseline="30000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。</a:t>
            </a:r>
            <a:endParaRPr lang="zh-CN" altLang="en-US" sz="2600" b="1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6056802" y="1855374"/>
            <a:ext cx="2051050" cy="49244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∶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300000</a:t>
            </a:r>
            <a:endParaRPr lang="zh-CN" altLang="en-US" sz="26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TextBox 28"/>
          <p:cNvSpPr txBox="1">
            <a:spLocks noChangeArrowheads="1"/>
          </p:cNvSpPr>
          <p:nvPr/>
        </p:nvSpPr>
        <p:spPr bwMode="auto">
          <a:xfrm>
            <a:off x="691542" y="2899757"/>
            <a:ext cx="1089982" cy="49244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en-US" altLang="zh-CN" sz="2600"/>
              <a:t>5</a:t>
            </a:r>
            <a:r>
              <a:rPr lang="zh-CN" altLang="en-US" sz="2600"/>
              <a:t>∶</a:t>
            </a:r>
            <a:r>
              <a:rPr lang="en-US" altLang="zh-CN" sz="2600" dirty="0"/>
              <a:t>3</a:t>
            </a:r>
            <a:endParaRPr lang="zh-CN" altLang="en-US" sz="2600" dirty="0"/>
          </a:p>
        </p:txBody>
      </p:sp>
      <p:sp>
        <p:nvSpPr>
          <p:cNvPr id="5" name="TextBox 28"/>
          <p:cNvSpPr txBox="1">
            <a:spLocks noChangeArrowheads="1"/>
          </p:cNvSpPr>
          <p:nvPr/>
        </p:nvSpPr>
        <p:spPr bwMode="auto">
          <a:xfrm>
            <a:off x="3965342" y="2899757"/>
            <a:ext cx="1089982" cy="49244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en-US" altLang="zh-CN" sz="2600"/>
              <a:t>5</a:t>
            </a:r>
            <a:r>
              <a:rPr lang="zh-CN" altLang="en-US" sz="2600"/>
              <a:t>∶</a:t>
            </a:r>
            <a:r>
              <a:rPr lang="en-US" altLang="zh-CN" sz="2600" dirty="0"/>
              <a:t>3</a:t>
            </a:r>
            <a:endParaRPr lang="zh-CN" altLang="en-US" sz="2600" dirty="0"/>
          </a:p>
        </p:txBody>
      </p:sp>
      <p:sp>
        <p:nvSpPr>
          <p:cNvPr id="6" name="TextBox 28"/>
          <p:cNvSpPr txBox="1">
            <a:spLocks noChangeArrowheads="1"/>
          </p:cNvSpPr>
          <p:nvPr/>
        </p:nvSpPr>
        <p:spPr bwMode="auto">
          <a:xfrm>
            <a:off x="7186894" y="2899757"/>
            <a:ext cx="1265564" cy="49244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en-US" altLang="zh-CN" sz="2600"/>
              <a:t>25</a:t>
            </a:r>
            <a:r>
              <a:rPr lang="zh-CN" altLang="en-US" sz="2600"/>
              <a:t>∶</a:t>
            </a:r>
            <a:r>
              <a:rPr lang="en-US" altLang="zh-CN" sz="2600"/>
              <a:t>9</a:t>
            </a:r>
            <a:endParaRPr lang="zh-CN" altLang="en-US" sz="2600" dirty="0"/>
          </a:p>
        </p:txBody>
      </p:sp>
      <p:sp>
        <p:nvSpPr>
          <p:cNvPr id="7" name="TextBox 28"/>
          <p:cNvSpPr txBox="1">
            <a:spLocks noChangeArrowheads="1"/>
          </p:cNvSpPr>
          <p:nvPr/>
        </p:nvSpPr>
        <p:spPr bwMode="auto">
          <a:xfrm>
            <a:off x="3088576" y="3904953"/>
            <a:ext cx="1000125" cy="49244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buNone/>
              <a:defRPr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</a:lvl9pPr>
          </a:lstStyle>
          <a:p>
            <a:r>
              <a:rPr lang="en-US" altLang="zh-CN" sz="2600"/>
              <a:t>135</a:t>
            </a:r>
            <a:endParaRPr lang="zh-CN" altLang="en-US" sz="2600" dirty="0"/>
          </a:p>
        </p:txBody>
      </p:sp>
      <p:sp>
        <p:nvSpPr>
          <p:cNvPr id="8" name="文本框 7"/>
          <p:cNvSpPr txBox="1"/>
          <p:nvPr/>
        </p:nvSpPr>
        <p:spPr>
          <a:xfrm>
            <a:off x="1507545" y="919552"/>
            <a:ext cx="27879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P64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练习十二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1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7"/>
          <p:cNvSpPr>
            <a:spLocks noChangeArrowheads="1"/>
          </p:cNvSpPr>
          <p:nvPr/>
        </p:nvSpPr>
        <p:spPr bwMode="auto">
          <a:xfrm>
            <a:off x="385200" y="739575"/>
            <a:ext cx="8373600" cy="159684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600" b="1">
                <a:latin typeface="+mn-lt"/>
                <a:ea typeface="黑体" panose="02010609060101010101" pitchFamily="49" charset="-122"/>
              </a:rPr>
              <a:t>5.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）李叔叔开车从甲地到乙地，前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小时行驶了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100km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。照这样的速度，从甲地到乙地一共要用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小时，甲乙两地相距多远？</a:t>
            </a:r>
            <a:endParaRPr lang="zh-CN" altLang="en-US" sz="2600" b="1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923454" y="1982445"/>
            <a:ext cx="16850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P63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4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146073" y="2326996"/>
            <a:ext cx="4496389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解：设甲乙两地相距 </a:t>
            </a:r>
            <a:r>
              <a:rPr lang="en-US" altLang="zh-CN" sz="2400" b="1" i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x 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km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2400" b="1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5" name="Group 54"/>
          <p:cNvGrpSpPr/>
          <p:nvPr/>
        </p:nvGrpSpPr>
        <p:grpSpPr bwMode="auto">
          <a:xfrm>
            <a:off x="2933994" y="2742749"/>
            <a:ext cx="1921147" cy="856951"/>
            <a:chOff x="1828" y="2712"/>
            <a:chExt cx="707" cy="288"/>
          </a:xfrm>
        </p:grpSpPr>
        <p:sp>
          <p:nvSpPr>
            <p:cNvPr id="6" name="矩形 27"/>
            <p:cNvSpPr>
              <a:spLocks noChangeArrowheads="1"/>
            </p:cNvSpPr>
            <p:nvPr/>
          </p:nvSpPr>
          <p:spPr bwMode="auto">
            <a:xfrm>
              <a:off x="2146" y="2778"/>
              <a:ext cx="15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en-US" altLang="zh-CN" sz="2400" b="1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grpSp>
          <p:nvGrpSpPr>
            <p:cNvPr id="7" name="Group 45"/>
            <p:cNvGrpSpPr/>
            <p:nvPr/>
          </p:nvGrpSpPr>
          <p:grpSpPr bwMode="auto">
            <a:xfrm>
              <a:off x="1828" y="2712"/>
              <a:ext cx="397" cy="288"/>
              <a:chOff x="4282" y="1298"/>
              <a:chExt cx="397" cy="288"/>
            </a:xfrm>
          </p:grpSpPr>
          <p:sp>
            <p:nvSpPr>
              <p:cNvPr id="12" name="Text Box 46"/>
              <p:cNvSpPr txBox="1">
                <a:spLocks noChangeArrowheads="1"/>
              </p:cNvSpPr>
              <p:nvPr/>
            </p:nvSpPr>
            <p:spPr bwMode="auto">
              <a:xfrm>
                <a:off x="4349" y="1431"/>
                <a:ext cx="263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>
                    <a:solidFill>
                      <a:srgbClr val="FF0000"/>
                    </a:solidFill>
                  </a:rPr>
                  <a:t>3</a:t>
                </a:r>
                <a:endParaRPr lang="en-US" altLang="zh-CN" sz="2400">
                  <a:solidFill>
                    <a:srgbClr val="FF0000"/>
                  </a:solidFill>
                </a:endParaRPr>
              </a:p>
            </p:txBody>
          </p:sp>
          <p:sp>
            <p:nvSpPr>
              <p:cNvPr id="13" name="Text Box 47"/>
              <p:cNvSpPr txBox="1">
                <a:spLocks noChangeArrowheads="1"/>
              </p:cNvSpPr>
              <p:nvPr/>
            </p:nvSpPr>
            <p:spPr bwMode="auto">
              <a:xfrm>
                <a:off x="4282" y="1298"/>
                <a:ext cx="39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 i="1">
                    <a:solidFill>
                      <a:srgbClr val="FF0000"/>
                    </a:solidFill>
                  </a:rPr>
                  <a:t>x</a:t>
                </a:r>
                <a:endParaRPr lang="en-US" altLang="zh-CN" sz="2400" i="1">
                  <a:solidFill>
                    <a:srgbClr val="FF0000"/>
                  </a:solidFill>
                </a:endParaRPr>
              </a:p>
            </p:txBody>
          </p:sp>
          <p:sp>
            <p:nvSpPr>
              <p:cNvPr id="14" name="Line 48"/>
              <p:cNvSpPr>
                <a:spLocks noChangeShapeType="1"/>
              </p:cNvSpPr>
              <p:nvPr/>
            </p:nvSpPr>
            <p:spPr bwMode="auto">
              <a:xfrm>
                <a:off x="4356" y="1447"/>
                <a:ext cx="249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8" name="Group 49"/>
            <p:cNvGrpSpPr/>
            <p:nvPr/>
          </p:nvGrpSpPr>
          <p:grpSpPr bwMode="auto">
            <a:xfrm>
              <a:off x="2186" y="2713"/>
              <a:ext cx="349" cy="287"/>
              <a:chOff x="4207" y="1295"/>
              <a:chExt cx="349" cy="287"/>
            </a:xfrm>
          </p:grpSpPr>
          <p:sp>
            <p:nvSpPr>
              <p:cNvPr id="9" name="Text Box 50"/>
              <p:cNvSpPr txBox="1">
                <a:spLocks noChangeArrowheads="1"/>
              </p:cNvSpPr>
              <p:nvPr/>
            </p:nvSpPr>
            <p:spPr bwMode="auto">
              <a:xfrm>
                <a:off x="4207" y="1295"/>
                <a:ext cx="349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>
                    <a:solidFill>
                      <a:srgbClr val="FF0000"/>
                    </a:solidFill>
                  </a:rPr>
                  <a:t>100</a:t>
                </a:r>
                <a:endParaRPr lang="en-US" altLang="zh-CN" sz="2400">
                  <a:solidFill>
                    <a:srgbClr val="FF0000"/>
                  </a:solidFill>
                </a:endParaRPr>
              </a:p>
            </p:txBody>
          </p:sp>
          <p:sp>
            <p:nvSpPr>
              <p:cNvPr id="10" name="Text Box 51"/>
              <p:cNvSpPr txBox="1">
                <a:spLocks noChangeArrowheads="1"/>
              </p:cNvSpPr>
              <p:nvPr/>
            </p:nvSpPr>
            <p:spPr bwMode="auto">
              <a:xfrm>
                <a:off x="4248" y="1427"/>
                <a:ext cx="267" cy="1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defPPr>
                  <a:defRPr lang="zh-CN"/>
                </a:defPPr>
                <a:lvl1pPr>
                  <a:defRPr sz="2600" b="1">
                    <a:solidFill>
                      <a:srgbClr val="E60013"/>
                    </a:solidFill>
                    <a:latin typeface="+mn-lt"/>
                    <a:ea typeface="楷体" panose="02010609060101010101" pitchFamily="49" charset="-122"/>
                    <a:cs typeface="Times New Roman" panose="02020603050405020304" pitchFamily="18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algn="ctr"/>
                <a:r>
                  <a:rPr lang="en-US" altLang="zh-CN" sz="2400">
                    <a:solidFill>
                      <a:srgbClr val="FF0000"/>
                    </a:solidFill>
                  </a:rPr>
                  <a:t>2</a:t>
                </a:r>
                <a:endParaRPr lang="en-US" altLang="zh-CN" sz="2400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Line 52"/>
              <p:cNvSpPr>
                <a:spLocks noChangeShapeType="1"/>
              </p:cNvSpPr>
              <p:nvPr/>
            </p:nvSpPr>
            <p:spPr bwMode="auto">
              <a:xfrm>
                <a:off x="4295" y="1444"/>
                <a:ext cx="173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  <a:effectLst/>
            </p:spPr>
            <p:txBody>
              <a:bodyPr anchor="ctr"/>
              <a:lstStyle/>
              <a:p>
                <a:pPr defTabSz="6858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5" name="Text Box 47"/>
          <p:cNvSpPr txBox="1">
            <a:spLocks noChangeArrowheads="1"/>
          </p:cNvSpPr>
          <p:nvPr/>
        </p:nvSpPr>
        <p:spPr bwMode="auto">
          <a:xfrm>
            <a:off x="2991385" y="3448671"/>
            <a:ext cx="25789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ctr"/>
            <a:r>
              <a:rPr lang="en-US" altLang="zh-CN" sz="2400">
                <a:solidFill>
                  <a:srgbClr val="FF0000"/>
                </a:solidFill>
              </a:rPr>
              <a:t>2</a:t>
            </a:r>
            <a:r>
              <a:rPr lang="en-US" altLang="zh-CN" sz="2400" i="1">
                <a:solidFill>
                  <a:srgbClr val="FF0000"/>
                </a:solidFill>
              </a:rPr>
              <a:t>x </a:t>
            </a:r>
            <a:r>
              <a:rPr lang="en-US" altLang="zh-CN" sz="2400">
                <a:solidFill>
                  <a:srgbClr val="FF0000"/>
                </a:solidFill>
              </a:rPr>
              <a:t>= 3×100</a:t>
            </a:r>
            <a:endParaRPr lang="en-US" altLang="zh-CN" sz="2400">
              <a:solidFill>
                <a:srgbClr val="FF0000"/>
              </a:solidFill>
            </a:endParaRPr>
          </a:p>
        </p:txBody>
      </p:sp>
      <p:sp>
        <p:nvSpPr>
          <p:cNvPr id="16" name="Text Box 47"/>
          <p:cNvSpPr txBox="1">
            <a:spLocks noChangeArrowheads="1"/>
          </p:cNvSpPr>
          <p:nvPr/>
        </p:nvSpPr>
        <p:spPr bwMode="auto">
          <a:xfrm>
            <a:off x="3366860" y="3894552"/>
            <a:ext cx="153199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solidFill>
                  <a:srgbClr val="E60013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ctr"/>
            <a:r>
              <a:rPr lang="en-US" altLang="zh-CN" sz="2400" i="1">
                <a:solidFill>
                  <a:srgbClr val="FF0000"/>
                </a:solidFill>
              </a:rPr>
              <a:t>x </a:t>
            </a:r>
            <a:r>
              <a:rPr lang="en-US" altLang="zh-CN" sz="2400">
                <a:solidFill>
                  <a:srgbClr val="FF0000"/>
                </a:solidFill>
              </a:rPr>
              <a:t>= 150</a:t>
            </a:r>
            <a:endParaRPr lang="en-US" altLang="zh-CN" sz="2400">
              <a:solidFill>
                <a:srgbClr val="FF0000"/>
              </a:solidFill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2146073" y="4292289"/>
            <a:ext cx="4711927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/>
              <a:t>答：甲乙两地相距</a:t>
            </a:r>
            <a:r>
              <a:rPr lang="en-US" altLang="zh-CN"/>
              <a:t>150km</a:t>
            </a:r>
            <a:r>
              <a:rPr lang="zh-CN" altLang="en-US"/>
              <a:t>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7"/>
          <p:cNvSpPr>
            <a:spLocks noChangeArrowheads="1"/>
          </p:cNvSpPr>
          <p:nvPr/>
        </p:nvSpPr>
        <p:spPr bwMode="auto">
          <a:xfrm>
            <a:off x="385200" y="791827"/>
            <a:ext cx="8373600" cy="159684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600" b="1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）李叔叔开车从甲地到乙地一共用了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小时，每小时行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50km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。原路返回时每小时行驶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60km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，返回时用了多长时间？</a:t>
            </a:r>
            <a:endParaRPr lang="zh-CN" altLang="en-US" sz="2600" b="1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744490" y="2440467"/>
            <a:ext cx="4232456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/>
              <a:t>解：设返回时用了</a:t>
            </a:r>
            <a:r>
              <a:rPr lang="en-US" altLang="zh-CN" i="1"/>
              <a:t>x</a:t>
            </a:r>
            <a:r>
              <a:rPr lang="zh-CN" altLang="en-US"/>
              <a:t>小时。</a:t>
            </a:r>
            <a:endParaRPr lang="zh-CN" altLang="en-US"/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653901" y="2965814"/>
            <a:ext cx="2641600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3×50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972263" y="3491161"/>
            <a:ext cx="2641600" cy="4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2.5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744490" y="4020225"/>
            <a:ext cx="4382680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/>
              <a:t>答：返回时用了</a:t>
            </a:r>
            <a:r>
              <a:rPr lang="en-US" altLang="zh-CN"/>
              <a:t>2.5</a:t>
            </a:r>
            <a:r>
              <a:rPr lang="zh-CN" altLang="en-US"/>
              <a:t>小时。</a:t>
            </a:r>
            <a:endParaRPr lang="zh-CN" altLang="en-US"/>
          </a:p>
        </p:txBody>
      </p:sp>
      <p:pic>
        <p:nvPicPr>
          <p:cNvPr id="7" name="Picture 13" descr="两小豆形象之聪聪PPT用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45015" y="3545002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27"/>
          <p:cNvSpPr>
            <a:spLocks noChangeArrowheads="1"/>
          </p:cNvSpPr>
          <p:nvPr/>
        </p:nvSpPr>
        <p:spPr bwMode="auto">
          <a:xfrm>
            <a:off x="4522423" y="2323845"/>
            <a:ext cx="3716999" cy="953587"/>
          </a:xfrm>
          <a:prstGeom prst="wedgeRoundRectCallout">
            <a:avLst>
              <a:gd name="adj1" fmla="val 39351"/>
              <a:gd name="adj2" fmla="val 8392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你能说一说用比例解决问题时要注意什么吗？</a:t>
            </a:r>
            <a:endParaRPr lang="zh-CN" altLang="en-US" sz="240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"/>
          <p:cNvGrpSpPr/>
          <p:nvPr/>
        </p:nvGrpSpPr>
        <p:grpSpPr bwMode="auto">
          <a:xfrm>
            <a:off x="122238" y="538163"/>
            <a:ext cx="1989137" cy="608012"/>
            <a:chOff x="96916" y="718454"/>
            <a:chExt cx="1988264" cy="607807"/>
          </a:xfrm>
        </p:grpSpPr>
        <p:sp>
          <p:nvSpPr>
            <p:cNvPr id="3" name="圆角矩形 6"/>
            <p:cNvSpPr/>
            <p:nvPr/>
          </p:nvSpPr>
          <p:spPr bwMode="auto">
            <a:xfrm>
              <a:off x="96916" y="748606"/>
              <a:ext cx="1988264" cy="577655"/>
            </a:xfrm>
            <a:prstGeom prst="roundRect">
              <a:avLst>
                <a:gd name="adj" fmla="val 50000"/>
              </a:avLst>
            </a:prstGeom>
            <a:solidFill>
              <a:srgbClr val="4ABB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148945" y="718454"/>
              <a:ext cx="1873038" cy="566883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rgbClr val="FFC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  <a:endParaRPr lang="zh-CN" altLang="en-US" sz="3200" b="1" dirty="0">
                <a:solidFill>
                  <a:srgbClr val="FFC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矩形 14"/>
          <p:cNvSpPr>
            <a:spLocks noChangeArrowheads="1"/>
          </p:cNvSpPr>
          <p:nvPr/>
        </p:nvSpPr>
        <p:spPr bwMode="auto">
          <a:xfrm>
            <a:off x="385200" y="1273220"/>
            <a:ext cx="8373600" cy="244708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600" b="1" dirty="0">
                <a:latin typeface="+mn-lt"/>
                <a:ea typeface="黑体" panose="02010609060101010101" pitchFamily="49" charset="-122"/>
              </a:rPr>
              <a:t>1.</a:t>
            </a:r>
            <a:r>
              <a:rPr lang="zh-CN" altLang="en-US" sz="2600" b="1" dirty="0">
                <a:latin typeface="+mn-lt"/>
                <a:ea typeface="黑体" panose="02010609060101010101" pitchFamily="49" charset="-122"/>
              </a:rPr>
              <a:t>下面各题中的两种量之间是否有比例关系？如果有，成什么比例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关系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 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？</a:t>
            </a:r>
            <a:endParaRPr lang="en-US" altLang="zh-CN" sz="2600" b="1">
              <a:latin typeface="+mn-lt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600" b="1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）比例尺一定，两地的实际距离和图上距离。</a:t>
            </a:r>
            <a:endParaRPr lang="en-US" altLang="zh-CN" sz="2600" b="1">
              <a:latin typeface="+mn-lt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endParaRPr lang="en-US" altLang="zh-CN" sz="2600" b="1">
              <a:latin typeface="+mn-lt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600" b="1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）积（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0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除外）一定，一个因数和另一个因数。</a:t>
            </a:r>
            <a:endParaRPr lang="zh-CN" altLang="en-US" sz="2600" b="1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29368" y="1899267"/>
            <a:ext cx="27879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P64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练习十二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7" name="矩形 14"/>
          <p:cNvSpPr>
            <a:spLocks noChangeArrowheads="1"/>
          </p:cNvSpPr>
          <p:nvPr/>
        </p:nvSpPr>
        <p:spPr bwMode="auto">
          <a:xfrm>
            <a:off x="1232263" y="2748228"/>
            <a:ext cx="66642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两地的实际距离和图上距离成正比例关系。</a:t>
            </a:r>
            <a:endParaRPr lang="zh-CN" altLang="en-US" sz="2400" b="1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8" name="矩形 14"/>
          <p:cNvSpPr>
            <a:spLocks noChangeArrowheads="1"/>
          </p:cNvSpPr>
          <p:nvPr/>
        </p:nvSpPr>
        <p:spPr bwMode="auto">
          <a:xfrm>
            <a:off x="1232263" y="3769042"/>
            <a:ext cx="66642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一个因数和另一个因数成反比例关系。</a:t>
            </a:r>
            <a:endParaRPr lang="zh-CN" altLang="en-US" sz="2400" b="1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"/>
          <p:cNvGrpSpPr/>
          <p:nvPr/>
        </p:nvGrpSpPr>
        <p:grpSpPr bwMode="auto">
          <a:xfrm>
            <a:off x="122238" y="538163"/>
            <a:ext cx="1989137" cy="608012"/>
            <a:chOff x="96916" y="718454"/>
            <a:chExt cx="1988264" cy="607807"/>
          </a:xfrm>
        </p:grpSpPr>
        <p:sp>
          <p:nvSpPr>
            <p:cNvPr id="3" name="圆角矩形 6"/>
            <p:cNvSpPr/>
            <p:nvPr/>
          </p:nvSpPr>
          <p:spPr bwMode="auto">
            <a:xfrm>
              <a:off x="96916" y="748606"/>
              <a:ext cx="1988264" cy="577655"/>
            </a:xfrm>
            <a:prstGeom prst="roundRect">
              <a:avLst>
                <a:gd name="adj" fmla="val 50000"/>
              </a:avLst>
            </a:prstGeom>
            <a:solidFill>
              <a:srgbClr val="4ABB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148945" y="718454"/>
              <a:ext cx="1873038" cy="566883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rgbClr val="FFC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  <a:endParaRPr lang="zh-CN" altLang="en-US" sz="3200" b="1" dirty="0">
                <a:solidFill>
                  <a:srgbClr val="FFC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矩形 14"/>
          <p:cNvSpPr>
            <a:spLocks noChangeArrowheads="1"/>
          </p:cNvSpPr>
          <p:nvPr/>
        </p:nvSpPr>
        <p:spPr bwMode="auto">
          <a:xfrm>
            <a:off x="385200" y="1273220"/>
            <a:ext cx="8373600" cy="244708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600" b="1" dirty="0">
                <a:latin typeface="+mn-lt"/>
                <a:ea typeface="黑体" panose="02010609060101010101" pitchFamily="49" charset="-122"/>
              </a:rPr>
              <a:t>1.</a:t>
            </a:r>
            <a:r>
              <a:rPr lang="zh-CN" altLang="en-US" sz="2600" b="1" dirty="0">
                <a:latin typeface="+mn-lt"/>
                <a:ea typeface="黑体" panose="02010609060101010101" pitchFamily="49" charset="-122"/>
              </a:rPr>
              <a:t>下面各题中的两种量之间是否有比例关系？如果有，成什么比例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关系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 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？</a:t>
            </a:r>
            <a:endParaRPr lang="en-US" altLang="zh-CN" sz="2600" b="1">
              <a:latin typeface="+mn-lt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600" b="1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）梯形的上底和下底不变，梯形的面积和高。</a:t>
            </a:r>
            <a:endParaRPr lang="en-US" altLang="zh-CN" sz="2600" b="1">
              <a:latin typeface="+mn-lt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endParaRPr lang="en-US" altLang="zh-CN" sz="2600" b="1">
              <a:latin typeface="+mn-lt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600" b="1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4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）如果</a:t>
            </a:r>
            <a:r>
              <a:rPr lang="en-US" altLang="zh-CN" sz="2600" b="1" i="1">
                <a:latin typeface="+mn-lt"/>
                <a:ea typeface="黑体" panose="02010609060101010101" pitchFamily="49" charset="-122"/>
              </a:rPr>
              <a:t>y</a:t>
            </a:r>
            <a:r>
              <a:rPr lang="en-US" altLang="zh-CN" sz="2600" b="1">
                <a:latin typeface="+mn-lt"/>
                <a:ea typeface="黑体" panose="02010609060101010101" pitchFamily="49" charset="-122"/>
              </a:rPr>
              <a:t>=5</a:t>
            </a:r>
            <a:r>
              <a:rPr lang="en-US" altLang="zh-CN" sz="2600" b="1" i="1">
                <a:latin typeface="+mn-lt"/>
                <a:ea typeface="黑体" panose="02010609060101010101" pitchFamily="49" charset="-122"/>
              </a:rPr>
              <a:t>x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，</a:t>
            </a:r>
            <a:r>
              <a:rPr lang="en-US" altLang="zh-CN" sz="2600" b="1" i="1">
                <a:latin typeface="+mn-lt"/>
                <a:ea typeface="黑体" panose="02010609060101010101" pitchFamily="49" charset="-122"/>
              </a:rPr>
              <a:t>y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和</a:t>
            </a:r>
            <a:r>
              <a:rPr lang="en-US" altLang="zh-CN" sz="2600" b="1" i="1">
                <a:latin typeface="+mn-lt"/>
                <a:ea typeface="黑体" panose="02010609060101010101" pitchFamily="49" charset="-122"/>
              </a:rPr>
              <a:t>x</a:t>
            </a:r>
            <a:r>
              <a:rPr lang="zh-CN" altLang="en-US" sz="2600" b="1">
                <a:latin typeface="+mn-lt"/>
                <a:ea typeface="黑体" panose="02010609060101010101" pitchFamily="49" charset="-122"/>
              </a:rPr>
              <a:t>。</a:t>
            </a:r>
            <a:endParaRPr lang="zh-CN" altLang="en-US" sz="2600" b="1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" name="矩形 14"/>
          <p:cNvSpPr>
            <a:spLocks noChangeArrowheads="1"/>
          </p:cNvSpPr>
          <p:nvPr/>
        </p:nvSpPr>
        <p:spPr bwMode="auto">
          <a:xfrm>
            <a:off x="1203052" y="2753134"/>
            <a:ext cx="52238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梯形的面积和高成正比例关系。</a:t>
            </a:r>
            <a:endParaRPr lang="zh-CN" altLang="en-US" sz="2400" b="1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" name="矩形 14"/>
          <p:cNvSpPr>
            <a:spLocks noChangeArrowheads="1"/>
          </p:cNvSpPr>
          <p:nvPr/>
        </p:nvSpPr>
        <p:spPr bwMode="auto">
          <a:xfrm>
            <a:off x="1203052" y="3847345"/>
            <a:ext cx="296747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i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y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和</a:t>
            </a:r>
            <a:r>
              <a:rPr lang="en-US" altLang="zh-CN" sz="2400" b="1" i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x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成正比例关系。</a:t>
            </a:r>
            <a:endParaRPr lang="zh-CN" altLang="en-US" sz="2400" b="1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029368" y="1899267"/>
            <a:ext cx="27879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P64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练习十二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2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文本框 1"/>
          <p:cNvSpPr txBox="1">
            <a:spLocks noChangeArrowheads="1"/>
          </p:cNvSpPr>
          <p:nvPr/>
        </p:nvSpPr>
        <p:spPr bwMode="auto">
          <a:xfrm>
            <a:off x="385200" y="798784"/>
            <a:ext cx="8373600" cy="152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algn="just" eaLnBrk="1" latinLnBrk="0" hangingPunct="1">
              <a:lnSpc>
                <a:spcPct val="120000"/>
              </a:lnSpc>
            </a:pP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sz="2600" b="1">
                <a:latin typeface="Times New Roman" panose="02020603050405020304" pitchFamily="18" charset="0"/>
                <a:ea typeface="黑体" panose="02010609060101010101" pitchFamily="49" charset="-122"/>
              </a:rPr>
              <a:t>一辆运货汽车从甲地到乙地，平均每小时行驶72km，10小时到达。回来时空车原路返回，每小时可行驶90km，多长时间能够返回甲地？</a:t>
            </a:r>
            <a:endParaRPr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04580" y="1918860"/>
            <a:ext cx="28905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P62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练习十一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10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2242412" y="2340917"/>
            <a:ext cx="516572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解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：设</a:t>
            </a:r>
            <a:r>
              <a:rPr lang="en-US" altLang="zh-CN" sz="2600" b="1" i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x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小时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能够返回甲地。</a:t>
            </a:r>
            <a:endParaRPr lang="zh-CN" altLang="en-US" sz="26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3143250" y="2882436"/>
            <a:ext cx="2857500" cy="49244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altLang="zh-CN" sz="2600" b="1">
                <a:solidFill>
                  <a:srgbClr val="FF0000"/>
                </a:solidFill>
                <a:latin typeface="+mn-lt"/>
              </a:rPr>
              <a:t>90</a:t>
            </a:r>
            <a:r>
              <a:rPr lang="en-US" altLang="zh-CN" sz="2600" b="1" i="1">
                <a:solidFill>
                  <a:srgbClr val="FF0000"/>
                </a:solidFill>
                <a:latin typeface="+mj-lt"/>
                <a:ea typeface="黑体" panose="02010609060101010101" pitchFamily="49" charset="-122"/>
                <a:cs typeface="Times New Roman" panose="02020603050405020304" pitchFamily="18" charset="0"/>
              </a:rPr>
              <a:t>x 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= </a:t>
            </a:r>
            <a:r>
              <a:rPr lang="en-US" altLang="zh-CN" sz="2600" b="1">
                <a:solidFill>
                  <a:srgbClr val="FF0000"/>
                </a:solidFill>
                <a:latin typeface="+mn-lt"/>
              </a:rPr>
              <a:t>72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×10</a:t>
            </a:r>
            <a:endParaRPr lang="zh-CN" altLang="en-US" sz="2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486694" y="3423955"/>
            <a:ext cx="128905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6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 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8</a:t>
            </a:r>
            <a:endParaRPr lang="zh-CN" altLang="en-US" sz="2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242412" y="3965474"/>
            <a:ext cx="5085851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8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小时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能够返回甲地。</a:t>
            </a:r>
            <a:endParaRPr lang="zh-CN" altLang="en-US" sz="26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85200" y="837972"/>
            <a:ext cx="8373600" cy="152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sz="2600" b="1">
                <a:latin typeface="Times New Roman" panose="02020603050405020304" pitchFamily="18" charset="0"/>
                <a:ea typeface="黑体" panose="02010609060101010101" pitchFamily="49" charset="-122"/>
              </a:rPr>
              <a:t>小芳的姐姐在上大学，妈妈每个月（按30天算）按每天40元的标准给她一笔生活费。</a:t>
            </a:r>
            <a:endParaRPr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sz="2600" b="1">
                <a:latin typeface="Times New Roman" panose="02020603050405020304" pitchFamily="18" charset="0"/>
                <a:ea typeface="黑体" panose="02010609060101010101" pitchFamily="49" charset="-122"/>
              </a:rPr>
              <a:t>（1）如果姐姐每天花30元，一个月的生活费够花多少天？</a:t>
            </a:r>
            <a:endParaRPr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975735" y="1474722"/>
            <a:ext cx="3077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P62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练习十一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11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317341" y="2383572"/>
            <a:ext cx="5566785" cy="129266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defTabSz="913130" eaLnBrk="1" hangingPunct="1">
              <a:defRPr/>
            </a:pPr>
            <a:r>
              <a:rPr lang="zh-CN" altLang="en-US" sz="26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解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：设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一个月的生活费够花</a:t>
            </a:r>
            <a:r>
              <a:rPr lang="en-US" altLang="zh-CN" sz="2600" b="1" i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x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天。</a:t>
            </a:r>
            <a:endParaRPr lang="en-US" altLang="zh-CN" sz="2600" b="1" dirty="0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</a:endParaRPr>
          </a:p>
          <a:p>
            <a:pPr defTabSz="913130" eaLnBrk="1" hangingPunct="1">
              <a:defRPr/>
            </a:pPr>
            <a:r>
              <a:rPr lang="en-US" altLang="zh-CN" sz="26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                    30</a:t>
            </a:r>
            <a:r>
              <a:rPr lang="en-US" altLang="zh-CN" sz="2600" b="1" i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x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=30×40</a:t>
            </a:r>
            <a:endParaRPr lang="en-US" altLang="zh-CN" sz="2600" b="1" dirty="0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</a:endParaRPr>
          </a:p>
          <a:p>
            <a:pPr defTabSz="913130" eaLnBrk="1" hangingPunct="1">
              <a:defRPr/>
            </a:pPr>
            <a:r>
              <a:rPr lang="en-US" altLang="zh-CN" sz="26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                        </a:t>
            </a:r>
            <a:r>
              <a:rPr lang="en-US" altLang="zh-CN" sz="2600" b="1" i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x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=40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317341" y="3735017"/>
            <a:ext cx="5945608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marL="0" marR="0" lvl="0" indent="0" defTabSz="91313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答：一个月的生活费够花</a:t>
            </a:r>
            <a:r>
              <a:rPr kumimoji="0" lang="en-US" altLang="zh-CN" sz="26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40</a:t>
            </a:r>
            <a:r>
              <a:rPr kumimoji="0" lang="zh-CN" altLang="en-US" sz="26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天。</a:t>
            </a:r>
            <a:endParaRPr kumimoji="0" lang="zh-CN" altLang="en-US" sz="26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85200" y="837972"/>
            <a:ext cx="837360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小芳的姐姐在上大学，妈妈每个月（按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30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天算）按每天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40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元的标准给她一笔生活费。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sz="2600" b="1">
                <a:latin typeface="Times New Roman" panose="02020603050405020304" pitchFamily="18" charset="0"/>
                <a:ea typeface="黑体" panose="02010609060101010101" pitchFamily="49" charset="-122"/>
              </a:rPr>
              <a:t>（2）如果一个月的生活费姐姐花了32天，平均每天花多少钱？</a:t>
            </a:r>
            <a:endParaRPr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975735" y="1474722"/>
            <a:ext cx="3077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P62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练习十一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11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067606" y="2804921"/>
            <a:ext cx="390212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marL="0" marR="0" lvl="0" indent="0" defTabSz="91313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6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40×30÷32=37.5</a:t>
            </a:r>
            <a:r>
              <a:rPr kumimoji="0" lang="zh-CN" altLang="en-US" sz="26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rPr>
              <a:t>（元）</a:t>
            </a:r>
            <a:endParaRPr kumimoji="0" lang="zh-CN" altLang="en-US" sz="26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975586" y="3441671"/>
            <a:ext cx="4738722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313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2600" b="1" i="0" u="none" strike="noStrike" kern="0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/>
              <a:t>答：平均每天花</a:t>
            </a:r>
            <a:r>
              <a:rPr lang="en-US" altLang="zh-CN"/>
              <a:t>37.5</a:t>
            </a:r>
            <a:r>
              <a:rPr lang="zh-CN" altLang="en-US"/>
              <a:t>元。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文本框 1"/>
          <p:cNvSpPr txBox="1">
            <a:spLocks noChangeArrowheads="1"/>
          </p:cNvSpPr>
          <p:nvPr/>
        </p:nvSpPr>
        <p:spPr bwMode="auto">
          <a:xfrm>
            <a:off x="319963" y="800729"/>
            <a:ext cx="8504074" cy="1486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6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/>
              <a:t>4.</a:t>
            </a:r>
            <a:r>
              <a:rPr lang="zh-CN" altLang="en-US"/>
              <a:t>在一幅比例尺是</a:t>
            </a:r>
            <a:r>
              <a:rPr lang="en-US" altLang="zh-CN"/>
              <a:t>1</a:t>
            </a:r>
            <a:r>
              <a:rPr lang="zh-CN" altLang="en-US"/>
              <a:t>∶</a:t>
            </a:r>
            <a:r>
              <a:rPr lang="en-US" altLang="zh-CN"/>
              <a:t>2000000</a:t>
            </a:r>
            <a:r>
              <a:rPr lang="zh-CN" altLang="en-US"/>
              <a:t>的地图上，量得甲、乙两个城市之间的距离是</a:t>
            </a:r>
            <a:r>
              <a:rPr lang="en-US" altLang="zh-CN"/>
              <a:t>5.5cm</a:t>
            </a:r>
            <a:r>
              <a:rPr lang="zh-CN" altLang="en-US"/>
              <a:t>。在另一幅比例尺是</a:t>
            </a:r>
            <a:r>
              <a:rPr lang="en-US" altLang="zh-CN"/>
              <a:t>1</a:t>
            </a:r>
            <a:r>
              <a:rPr lang="zh-CN" altLang="en-US"/>
              <a:t>∶</a:t>
            </a:r>
            <a:r>
              <a:rPr lang="en-US" altLang="zh-CN"/>
              <a:t>5000000</a:t>
            </a:r>
            <a:r>
              <a:rPr lang="zh-CN" altLang="en-US"/>
              <a:t>的地图上，这两个城市之间的图上距离是多少？</a:t>
            </a:r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19963" y="2287546"/>
            <a:ext cx="3077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P64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练习十二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3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190305" y="2639162"/>
            <a:ext cx="6763390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解：设甲、乙两个城市之间的实际距离是 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cm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4" name="组合 8"/>
          <p:cNvGrpSpPr/>
          <p:nvPr/>
        </p:nvGrpSpPr>
        <p:grpSpPr bwMode="auto">
          <a:xfrm>
            <a:off x="2654211" y="3027619"/>
            <a:ext cx="2474830" cy="865020"/>
            <a:chOff x="949325" y="1682780"/>
            <a:chExt cx="2474827" cy="865843"/>
          </a:xfrm>
        </p:grpSpPr>
        <p:sp>
          <p:nvSpPr>
            <p:cNvPr id="5" name="TextBox 15"/>
            <p:cNvSpPr txBox="1">
              <a:spLocks noChangeArrowheads="1"/>
            </p:cNvSpPr>
            <p:nvPr/>
          </p:nvSpPr>
          <p:spPr bwMode="auto">
            <a:xfrm>
              <a:off x="2683217" y="2047559"/>
              <a:ext cx="495300" cy="49734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2400" b="1" i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x</a:t>
              </a:r>
              <a:endParaRPr lang="zh-CN" altLang="en-US" sz="24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6" name="TextBox 11"/>
            <p:cNvSpPr txBox="1">
              <a:spLocks noChangeArrowheads="1"/>
            </p:cNvSpPr>
            <p:nvPr/>
          </p:nvSpPr>
          <p:spPr bwMode="auto">
            <a:xfrm>
              <a:off x="949326" y="2051283"/>
              <a:ext cx="1620136" cy="4973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2000000</a:t>
              </a:r>
              <a:endPara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7" name="TextBox 9"/>
            <p:cNvSpPr txBox="1">
              <a:spLocks noChangeArrowheads="1"/>
            </p:cNvSpPr>
            <p:nvPr/>
          </p:nvSpPr>
          <p:spPr bwMode="auto">
            <a:xfrm>
              <a:off x="1468254" y="1682780"/>
              <a:ext cx="436562" cy="49734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1</a:t>
              </a:r>
              <a:endPara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949325" y="2133912"/>
              <a:ext cx="1316897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12"/>
            <p:cNvSpPr txBox="1">
              <a:spLocks noChangeArrowheads="1"/>
            </p:cNvSpPr>
            <p:nvPr/>
          </p:nvSpPr>
          <p:spPr bwMode="auto">
            <a:xfrm>
              <a:off x="2266222" y="1868893"/>
              <a:ext cx="600074" cy="49361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24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=</a:t>
              </a:r>
              <a:endPara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2586287" y="2133912"/>
              <a:ext cx="555144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4"/>
            <p:cNvSpPr txBox="1">
              <a:spLocks noChangeArrowheads="1"/>
            </p:cNvSpPr>
            <p:nvPr/>
          </p:nvSpPr>
          <p:spPr bwMode="auto">
            <a:xfrm>
              <a:off x="2562851" y="1682780"/>
              <a:ext cx="861301" cy="4973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5.5</a:t>
              </a:r>
              <a:endPara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</p:grp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3756314" y="3870498"/>
            <a:ext cx="2010937" cy="4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x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11000000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19963" y="800729"/>
            <a:ext cx="8504074" cy="1486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6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/>
              <a:t>4.</a:t>
            </a:r>
            <a:r>
              <a:rPr lang="zh-CN" altLang="en-US"/>
              <a:t>在一幅比例尺是</a:t>
            </a:r>
            <a:r>
              <a:rPr lang="en-US" altLang="zh-CN"/>
              <a:t>1</a:t>
            </a:r>
            <a:r>
              <a:rPr lang="zh-CN" altLang="en-US"/>
              <a:t>∶</a:t>
            </a:r>
            <a:r>
              <a:rPr lang="en-US" altLang="zh-CN"/>
              <a:t>2000000</a:t>
            </a:r>
            <a:r>
              <a:rPr lang="zh-CN" altLang="en-US"/>
              <a:t>的地图上，量得甲、乙两个城市之间的距离是</a:t>
            </a:r>
            <a:r>
              <a:rPr lang="en-US" altLang="zh-CN"/>
              <a:t>5.5cm</a:t>
            </a:r>
            <a:r>
              <a:rPr lang="zh-CN" altLang="en-US"/>
              <a:t>。在另一幅比例尺是</a:t>
            </a:r>
            <a:r>
              <a:rPr lang="en-US" altLang="zh-CN"/>
              <a:t>1</a:t>
            </a:r>
            <a:r>
              <a:rPr lang="zh-CN" altLang="en-US"/>
              <a:t>∶</a:t>
            </a:r>
            <a:r>
              <a:rPr lang="en-US" altLang="zh-CN"/>
              <a:t>5000000</a:t>
            </a:r>
            <a:r>
              <a:rPr lang="zh-CN" altLang="en-US"/>
              <a:t>的地图上，这两个城市之间的图上距离是多少？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19963" y="2287546"/>
            <a:ext cx="3077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P64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练习十二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3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607900" y="2510862"/>
            <a:ext cx="7928200" cy="93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解：设在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1∶5000000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的地图上，甲、乙两个城市之间的图上距离是 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y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cm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5" name="组合 8"/>
          <p:cNvGrpSpPr/>
          <p:nvPr/>
        </p:nvGrpSpPr>
        <p:grpSpPr bwMode="auto">
          <a:xfrm>
            <a:off x="2868478" y="3114216"/>
            <a:ext cx="3282769" cy="909556"/>
            <a:chOff x="949325" y="1660426"/>
            <a:chExt cx="3282870" cy="910328"/>
          </a:xfrm>
        </p:grpSpPr>
        <p:sp>
          <p:nvSpPr>
            <p:cNvPr id="6" name="TextBox 15"/>
            <p:cNvSpPr txBox="1">
              <a:spLocks noChangeArrowheads="1"/>
            </p:cNvSpPr>
            <p:nvPr/>
          </p:nvSpPr>
          <p:spPr bwMode="auto">
            <a:xfrm>
              <a:off x="3007319" y="1662734"/>
              <a:ext cx="495315" cy="46205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1" i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y</a:t>
              </a:r>
              <a:endParaRPr lang="zh-CN" altLang="en-US" sz="24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7" name="TextBox 11"/>
            <p:cNvSpPr txBox="1">
              <a:spLocks noChangeArrowheads="1"/>
            </p:cNvSpPr>
            <p:nvPr/>
          </p:nvSpPr>
          <p:spPr bwMode="auto">
            <a:xfrm>
              <a:off x="949325" y="2073466"/>
              <a:ext cx="2060638" cy="49728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5000000</a:t>
              </a:r>
              <a:endPara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8" name="TextBox 9"/>
            <p:cNvSpPr txBox="1">
              <a:spLocks noChangeArrowheads="1"/>
            </p:cNvSpPr>
            <p:nvPr/>
          </p:nvSpPr>
          <p:spPr bwMode="auto">
            <a:xfrm>
              <a:off x="1407033" y="1660426"/>
              <a:ext cx="436575" cy="46205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1</a:t>
              </a:r>
              <a:endPara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949325" y="2133842"/>
              <a:ext cx="1259424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12"/>
            <p:cNvSpPr txBox="1">
              <a:spLocks noChangeArrowheads="1"/>
            </p:cNvSpPr>
            <p:nvPr/>
          </p:nvSpPr>
          <p:spPr bwMode="auto">
            <a:xfrm>
              <a:off x="2171557" y="1857189"/>
              <a:ext cx="600093" cy="497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en-US" altLang="zh-CN" sz="24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=</a:t>
              </a:r>
              <a:endParaRPr lang="zh-CN" altLang="en-US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2491196" y="2133456"/>
              <a:ext cx="1390332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4"/>
            <p:cNvSpPr txBox="1">
              <a:spLocks noChangeArrowheads="1"/>
            </p:cNvSpPr>
            <p:nvPr/>
          </p:nvSpPr>
          <p:spPr bwMode="auto">
            <a:xfrm>
              <a:off x="2491196" y="2073466"/>
              <a:ext cx="1740999" cy="4972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11000000</a:t>
              </a:r>
              <a:endPara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</p:grp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3879172" y="3901749"/>
            <a:ext cx="1633355" cy="496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y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2.2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607900" y="4338675"/>
            <a:ext cx="5912196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答：这两个城市之间的图上距离是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2.2cm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19963" y="702759"/>
            <a:ext cx="8504074" cy="1486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6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/>
              <a:t>5.</a:t>
            </a:r>
            <a:r>
              <a:rPr lang="zh-CN" altLang="en-US"/>
              <a:t>一个服装店的所有服装都按同样的折扣销售。</a:t>
            </a:r>
            <a:endParaRPr lang="en-US" altLang="zh-CN"/>
          </a:p>
          <a:p>
            <a:r>
              <a:rPr lang="zh-CN" altLang="en-US"/>
              <a:t>（</a:t>
            </a:r>
            <a:r>
              <a:rPr lang="en-US" altLang="zh-CN"/>
              <a:t>1</a:t>
            </a:r>
            <a:r>
              <a:rPr lang="zh-CN" altLang="en-US"/>
              <a:t>）李阿姨买了一件上衣，原价</a:t>
            </a:r>
            <a:r>
              <a:rPr lang="en-US" altLang="zh-CN"/>
              <a:t>250</a:t>
            </a:r>
            <a:r>
              <a:rPr lang="zh-CN" altLang="en-US"/>
              <a:t>元，现价</a:t>
            </a:r>
            <a:r>
              <a:rPr lang="en-US" altLang="zh-CN"/>
              <a:t>150</a:t>
            </a:r>
            <a:r>
              <a:rPr lang="zh-CN" altLang="en-US"/>
              <a:t>元。李阿姨还想买一条裤子，原价</a:t>
            </a:r>
            <a:r>
              <a:rPr lang="en-US" altLang="zh-CN"/>
              <a:t>180</a:t>
            </a:r>
            <a:r>
              <a:rPr lang="zh-CN" altLang="en-US"/>
              <a:t>元，现价多少钱？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19963" y="426089"/>
            <a:ext cx="3077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P64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练习十二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4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953986" y="2235413"/>
            <a:ext cx="3340100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解：设现价</a:t>
            </a:r>
            <a:r>
              <a:rPr lang="en-US" altLang="zh-CN" sz="24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元。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5" name="组合 8"/>
          <p:cNvGrpSpPr/>
          <p:nvPr/>
        </p:nvGrpSpPr>
        <p:grpSpPr bwMode="auto">
          <a:xfrm>
            <a:off x="2565400" y="2689235"/>
            <a:ext cx="2169815" cy="899360"/>
            <a:chOff x="1638300" y="1625524"/>
            <a:chExt cx="2169815" cy="899353"/>
          </a:xfrm>
        </p:grpSpPr>
        <p:sp>
          <p:nvSpPr>
            <p:cNvPr id="6" name="TextBox 15"/>
            <p:cNvSpPr txBox="1">
              <a:spLocks noChangeArrowheads="1"/>
            </p:cNvSpPr>
            <p:nvPr/>
          </p:nvSpPr>
          <p:spPr bwMode="auto">
            <a:xfrm>
              <a:off x="2583723" y="2028014"/>
              <a:ext cx="1038225" cy="49686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180</a:t>
              </a:r>
              <a:endPara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7" name="TextBox 11"/>
            <p:cNvSpPr txBox="1">
              <a:spLocks noChangeArrowheads="1"/>
            </p:cNvSpPr>
            <p:nvPr/>
          </p:nvSpPr>
          <p:spPr bwMode="auto">
            <a:xfrm>
              <a:off x="1659369" y="2028014"/>
              <a:ext cx="1038225" cy="49686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250</a:t>
              </a:r>
              <a:endPara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8" name="TextBox 9"/>
            <p:cNvSpPr txBox="1">
              <a:spLocks noChangeArrowheads="1"/>
            </p:cNvSpPr>
            <p:nvPr/>
          </p:nvSpPr>
          <p:spPr bwMode="auto">
            <a:xfrm>
              <a:off x="1659369" y="1625524"/>
              <a:ext cx="1038225" cy="49686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24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150</a:t>
              </a:r>
              <a:endParaRPr lang="zh-CN" altLang="en-US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1638300" y="2073904"/>
              <a:ext cx="69215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12"/>
            <p:cNvSpPr txBox="1">
              <a:spLocks noChangeArrowheads="1"/>
            </p:cNvSpPr>
            <p:nvPr/>
          </p:nvSpPr>
          <p:spPr bwMode="auto">
            <a:xfrm>
              <a:off x="2283686" y="1793957"/>
              <a:ext cx="600075" cy="49314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24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=</a:t>
              </a:r>
              <a:endPara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2601912" y="2073903"/>
              <a:ext cx="651102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4"/>
            <p:cNvSpPr txBox="1">
              <a:spLocks noChangeArrowheads="1"/>
            </p:cNvSpPr>
            <p:nvPr/>
          </p:nvSpPr>
          <p:spPr bwMode="auto">
            <a:xfrm>
              <a:off x="2769890" y="1625524"/>
              <a:ext cx="1038225" cy="49686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2400" b="1" i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x</a:t>
              </a:r>
              <a:endParaRPr lang="zh-CN" altLang="en-US" sz="24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</p:grpSp>
      <p:sp>
        <p:nvSpPr>
          <p:cNvPr id="14" name="TextBox 16"/>
          <p:cNvSpPr txBox="1">
            <a:spLocks noChangeArrowheads="1"/>
          </p:cNvSpPr>
          <p:nvPr/>
        </p:nvSpPr>
        <p:spPr bwMode="auto">
          <a:xfrm>
            <a:off x="2522401" y="3531721"/>
            <a:ext cx="3157538" cy="49314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250</a:t>
            </a:r>
            <a:r>
              <a:rPr lang="en-US" altLang="zh-CN" sz="2400" b="1" i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x 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 150×180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5" name="矩形 18"/>
          <p:cNvSpPr>
            <a:spLocks noChangeArrowheads="1"/>
          </p:cNvSpPr>
          <p:nvPr/>
        </p:nvSpPr>
        <p:spPr bwMode="auto">
          <a:xfrm>
            <a:off x="2984135" y="3980759"/>
            <a:ext cx="1679575" cy="49314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400" b="1" i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x 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 108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4501243" y="4297414"/>
            <a:ext cx="32543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答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：现价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108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元。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5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509413" y="911765"/>
            <a:ext cx="8125174" cy="1486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6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eaLnBrk="1" hangingPunct="1"/>
            <a:r>
              <a:rPr lang="zh-CN" altLang="en-US"/>
              <a:t>（</a:t>
            </a:r>
            <a:r>
              <a:rPr lang="en-US" altLang="zh-CN"/>
              <a:t>2</a:t>
            </a:r>
            <a:r>
              <a:rPr lang="zh-CN" altLang="en-US"/>
              <a:t>）张叔叔带的钱，如果买现价</a:t>
            </a:r>
            <a:r>
              <a:rPr lang="en-US" altLang="zh-CN"/>
              <a:t>90</a:t>
            </a:r>
            <a:r>
              <a:rPr lang="zh-CN" altLang="en-US"/>
              <a:t>元一件的衬衫，正好可以买</a:t>
            </a:r>
            <a:r>
              <a:rPr lang="en-US" altLang="zh-CN"/>
              <a:t>4</a:t>
            </a:r>
            <a:r>
              <a:rPr lang="zh-CN" altLang="en-US"/>
              <a:t>件。如果买原价</a:t>
            </a:r>
            <a:r>
              <a:rPr lang="en-US" altLang="zh-CN"/>
              <a:t>200</a:t>
            </a:r>
            <a:r>
              <a:rPr lang="zh-CN" altLang="en-US"/>
              <a:t>元一件的夹克衫，能买多少件？</a:t>
            </a:r>
            <a:endParaRPr lang="zh-CN" altLang="en-US"/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2810011" y="2082847"/>
            <a:ext cx="3243262" cy="49244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解：设能买</a:t>
            </a:r>
            <a:r>
              <a:rPr lang="en-US" altLang="zh-CN" sz="26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件。</a:t>
            </a:r>
            <a:endParaRPr lang="zh-CN" altLang="en-US" sz="26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3094037" y="2435385"/>
            <a:ext cx="3721930" cy="1692396"/>
            <a:chOff x="2106119" y="1986602"/>
            <a:chExt cx="3722357" cy="1692976"/>
          </a:xfrm>
        </p:grpSpPr>
        <p:sp>
          <p:nvSpPr>
            <p:cNvPr id="5" name="TextBox 16"/>
            <p:cNvSpPr txBox="1">
              <a:spLocks noChangeArrowheads="1"/>
            </p:cNvSpPr>
            <p:nvPr/>
          </p:nvSpPr>
          <p:spPr bwMode="auto">
            <a:xfrm>
              <a:off x="2106119" y="2205214"/>
              <a:ext cx="2965790" cy="52673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26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90×4 = 200</a:t>
              </a:r>
              <a:r>
                <a:rPr lang="en-US" altLang="zh-CN" sz="26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×</a:t>
              </a:r>
              <a:endPara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  <p:grpSp>
          <p:nvGrpSpPr>
            <p:cNvPr id="6" name="组合 8"/>
            <p:cNvGrpSpPr/>
            <p:nvPr/>
          </p:nvGrpSpPr>
          <p:grpSpPr bwMode="auto">
            <a:xfrm>
              <a:off x="4163096" y="1986602"/>
              <a:ext cx="1665380" cy="955038"/>
              <a:chOff x="1248446" y="1502430"/>
              <a:chExt cx="1665380" cy="954766"/>
            </a:xfrm>
          </p:grpSpPr>
          <p:sp>
            <p:nvSpPr>
              <p:cNvPr id="9" name="TextBox 11"/>
              <p:cNvSpPr txBox="1">
                <a:spLocks noChangeArrowheads="1"/>
              </p:cNvSpPr>
              <p:nvPr/>
            </p:nvSpPr>
            <p:spPr bwMode="auto">
              <a:xfrm>
                <a:off x="1249504" y="1926572"/>
                <a:ext cx="828770" cy="5306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  <a:defRPr/>
                </a:pPr>
                <a:r>
                  <a:rPr lang="en-US" altLang="zh-CN" sz="26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250</a:t>
                </a:r>
                <a:endParaRPr lang="zh-CN" altLang="en-US" sz="2600" b="1" dirty="0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endParaRPr>
              </a:p>
            </p:txBody>
          </p:sp>
          <p:sp>
            <p:nvSpPr>
              <p:cNvPr id="10" name="TextBox 9"/>
              <p:cNvSpPr txBox="1">
                <a:spLocks noChangeArrowheads="1"/>
              </p:cNvSpPr>
              <p:nvPr/>
            </p:nvSpPr>
            <p:spPr bwMode="auto">
              <a:xfrm>
                <a:off x="1248446" y="1502430"/>
                <a:ext cx="1038344" cy="530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  <a:defRPr/>
                </a:pPr>
                <a:r>
                  <a:rPr lang="en-US" altLang="zh-CN" sz="2600" b="1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150</a:t>
                </a:r>
                <a:endParaRPr lang="zh-CN" altLang="en-US" sz="26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11" name="直接连接符 10"/>
              <p:cNvCxnSpPr/>
              <p:nvPr/>
            </p:nvCxnSpPr>
            <p:spPr>
              <a:xfrm>
                <a:off x="1291596" y="1997335"/>
                <a:ext cx="651781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4"/>
              <p:cNvSpPr txBox="1">
                <a:spLocks noChangeArrowheads="1"/>
              </p:cNvSpPr>
              <p:nvPr/>
            </p:nvSpPr>
            <p:spPr bwMode="auto">
              <a:xfrm>
                <a:off x="1846904" y="1720980"/>
                <a:ext cx="1066922" cy="5265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buFont typeface="Arial" panose="020B0604020202020204" pitchFamily="34" charset="0"/>
                  <a:buNone/>
                  <a:defRPr/>
                </a:pPr>
                <a:r>
                  <a:rPr lang="en-US" altLang="zh-CN" sz="2600" b="1" dirty="0">
                    <a:solidFill>
                      <a:srgbClr val="FF0000"/>
                    </a:solidFill>
                    <a:latin typeface="+mn-lt"/>
                    <a:ea typeface="黑体" panose="02010609060101010101" pitchFamily="49" charset="-122"/>
                  </a:rPr>
                  <a:t>×</a:t>
                </a:r>
                <a:r>
                  <a:rPr lang="en-US" altLang="zh-CN" sz="2600" b="1" i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x</a:t>
                </a:r>
                <a:endParaRPr lang="zh-CN" altLang="en-US" sz="2600" b="1" i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7" name="TextBox 16"/>
            <p:cNvSpPr txBox="1">
              <a:spLocks noChangeArrowheads="1"/>
            </p:cNvSpPr>
            <p:nvPr/>
          </p:nvSpPr>
          <p:spPr bwMode="auto">
            <a:xfrm>
              <a:off x="2275899" y="2696090"/>
              <a:ext cx="2191001" cy="52673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en-US" altLang="zh-CN" sz="26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120</a:t>
              </a:r>
              <a:r>
                <a:rPr lang="en-US" altLang="zh-CN" sz="2600" b="1" i="1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x </a:t>
              </a:r>
              <a:r>
                <a:rPr lang="en-US" altLang="zh-CN" sz="26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= 360</a:t>
              </a:r>
              <a:endPara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  <p:sp>
          <p:nvSpPr>
            <p:cNvPr id="8" name="矩形 18"/>
            <p:cNvSpPr>
              <a:spLocks noChangeArrowheads="1"/>
            </p:cNvSpPr>
            <p:nvPr/>
          </p:nvSpPr>
          <p:spPr bwMode="auto">
            <a:xfrm>
              <a:off x="2775984" y="3186966"/>
              <a:ext cx="1134875" cy="4926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en-US" altLang="zh-CN" sz="2600" b="1" i="1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x </a:t>
              </a:r>
              <a:r>
                <a:rPr lang="en-US" altLang="zh-CN" sz="2600" b="1">
                  <a:solidFill>
                    <a:srgbClr val="FF0000"/>
                  </a:solidFill>
                  <a:latin typeface="+mn-lt"/>
                  <a:ea typeface="黑体" panose="02010609060101010101" pitchFamily="49" charset="-122"/>
                </a:rPr>
                <a:t>= 3</a:t>
              </a:r>
              <a:endPara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endParaRPr>
            </a:p>
          </p:txBody>
        </p:sp>
      </p:grp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2810011" y="4164999"/>
            <a:ext cx="3413125" cy="49244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答：</a:t>
            </a:r>
            <a:r>
              <a:rPr lang="zh-CN" altLang="en-US" sz="26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能买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件。</a:t>
            </a:r>
            <a:endParaRPr lang="zh-CN" altLang="en-US" sz="26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509413" y="2068407"/>
            <a:ext cx="8125174" cy="1006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6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eaLnBrk="1" hangingPunct="1"/>
            <a:r>
              <a:rPr lang="zh-CN" altLang="en-US"/>
              <a:t>（</a:t>
            </a:r>
            <a:r>
              <a:rPr lang="en-US" altLang="zh-CN"/>
              <a:t>3</a:t>
            </a:r>
            <a:r>
              <a:rPr lang="zh-CN" altLang="en-US"/>
              <a:t>）如果用</a:t>
            </a:r>
            <a:r>
              <a:rPr lang="en-US" altLang="zh-CN" i="1"/>
              <a:t>x</a:t>
            </a:r>
            <a:r>
              <a:rPr lang="zh-CN" altLang="en-US"/>
              <a:t>表示原价，</a:t>
            </a:r>
            <a:r>
              <a:rPr lang="en-US" altLang="zh-CN" i="1"/>
              <a:t>y</a:t>
            </a:r>
            <a:r>
              <a:rPr lang="zh-CN" altLang="en-US"/>
              <a:t>表示现价，</a:t>
            </a:r>
            <a:r>
              <a:rPr lang="en-US" altLang="zh-CN" i="1"/>
              <a:t>y</a:t>
            </a:r>
            <a:r>
              <a:rPr lang="zh-CN" altLang="en-US"/>
              <a:t>和</a:t>
            </a:r>
            <a:r>
              <a:rPr lang="en-US" altLang="zh-CN" i="1"/>
              <a:t>x</a:t>
            </a:r>
            <a:r>
              <a:rPr lang="zh-CN" altLang="en-US"/>
              <a:t>的关系式为</a:t>
            </a:r>
            <a:r>
              <a:rPr lang="en-US" altLang="zh-CN"/>
              <a:t>__________</a:t>
            </a:r>
            <a:r>
              <a:rPr lang="zh-CN" altLang="en-US"/>
              <a:t>。</a:t>
            </a:r>
            <a:endParaRPr lang="zh-CN" altLang="en-US"/>
          </a:p>
        </p:txBody>
      </p:sp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775425" y="2458312"/>
            <a:ext cx="1835150" cy="53059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600" b="1" i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y</a:t>
            </a:r>
            <a:r>
              <a:rPr lang="en-US" altLang="zh-CN" sz="2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=60%</a:t>
            </a:r>
            <a:r>
              <a:rPr lang="en-US" altLang="zh-CN" sz="2600" b="1" i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x</a:t>
            </a:r>
            <a:endParaRPr lang="zh-CN" altLang="en-US" sz="2600" b="1" i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组合 5"/>
          <p:cNvGrpSpPr/>
          <p:nvPr/>
        </p:nvGrpSpPr>
        <p:grpSpPr bwMode="auto">
          <a:xfrm>
            <a:off x="808038" y="598488"/>
            <a:ext cx="7645400" cy="3554412"/>
            <a:chOff x="619562" y="677303"/>
            <a:chExt cx="7645526" cy="3553943"/>
          </a:xfrm>
        </p:grpSpPr>
        <p:pic>
          <p:nvPicPr>
            <p:cNvPr id="50183" name="图片 6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64" t="23866" r="10719" b="22557"/>
            <a:stretch>
              <a:fillRect/>
            </a:stretch>
          </p:blipFill>
          <p:spPr bwMode="auto">
            <a:xfrm>
              <a:off x="619562" y="677303"/>
              <a:ext cx="7645526" cy="3553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184" name="矩形 2"/>
            <p:cNvSpPr>
              <a:spLocks noChangeArrowheads="1"/>
            </p:cNvSpPr>
            <p:nvPr/>
          </p:nvSpPr>
          <p:spPr bwMode="auto">
            <a:xfrm>
              <a:off x="1792766" y="1551336"/>
              <a:ext cx="5228768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同学们，今天的数学课你们有哪些收获呢？</a:t>
              </a:r>
              <a:endPara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50179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316" y="2890112"/>
            <a:ext cx="1454119" cy="1924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0180" name="组合 10"/>
          <p:cNvGrpSpPr/>
          <p:nvPr/>
        </p:nvGrpSpPr>
        <p:grpSpPr bwMode="auto">
          <a:xfrm>
            <a:off x="122238" y="538163"/>
            <a:ext cx="1989137" cy="608012"/>
            <a:chOff x="96916" y="718454"/>
            <a:chExt cx="1988264" cy="607807"/>
          </a:xfrm>
        </p:grpSpPr>
        <p:sp>
          <p:nvSpPr>
            <p:cNvPr id="12" name="圆角矩形 11"/>
            <p:cNvSpPr/>
            <p:nvPr/>
          </p:nvSpPr>
          <p:spPr bwMode="auto">
            <a:xfrm>
              <a:off x="96916" y="748606"/>
              <a:ext cx="1988264" cy="577655"/>
            </a:xfrm>
            <a:prstGeom prst="roundRect">
              <a:avLst>
                <a:gd name="adj" fmla="val 50000"/>
              </a:avLst>
            </a:prstGeom>
            <a:solidFill>
              <a:srgbClr val="4ABB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148945" y="718454"/>
              <a:ext cx="1873038" cy="566883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rgbClr val="FFC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  <a:endParaRPr lang="zh-CN" altLang="en-US" sz="3200" b="1" dirty="0">
                <a:solidFill>
                  <a:srgbClr val="FFC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09550" y="1301750"/>
            <a:ext cx="2657475" cy="7381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dirty="0">
                <a:latin typeface="+mj-lt"/>
                <a:ea typeface="+mj-ea"/>
              </a:rPr>
              <a:t>一、解比例。</a:t>
            </a:r>
            <a:endParaRPr lang="zh-CN" altLang="en-US" sz="3200" b="1" dirty="0">
              <a:latin typeface="+mj-lt"/>
              <a:ea typeface="+mj-ea"/>
            </a:endParaRPr>
          </a:p>
        </p:txBody>
      </p:sp>
      <p:graphicFrame>
        <p:nvGraphicFramePr>
          <p:cNvPr id="38915" name="对象 4"/>
          <p:cNvGraphicFramePr>
            <a:graphicFrameLocks noChangeAspect="1"/>
          </p:cNvGraphicFramePr>
          <p:nvPr/>
        </p:nvGraphicFramePr>
        <p:xfrm>
          <a:off x="1538288" y="2390775"/>
          <a:ext cx="2174875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1" imgW="837565" imgH="203200" progId="Equation.DSMT4">
                  <p:embed/>
                </p:oleObj>
              </mc:Choice>
              <mc:Fallback>
                <p:oleObj name="Equation" r:id="rId1" imgW="837565" imgH="2032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8288" y="2390775"/>
                        <a:ext cx="2174875" cy="528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6" name="对象 5"/>
          <p:cNvGraphicFramePr>
            <a:graphicFrameLocks noChangeAspect="1"/>
          </p:cNvGraphicFramePr>
          <p:nvPr/>
        </p:nvGraphicFramePr>
        <p:xfrm>
          <a:off x="5799138" y="2143125"/>
          <a:ext cx="1316037" cy="1023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3" imgW="508000" imgH="393700" progId="Equation.DSMT4">
                  <p:embed/>
                </p:oleObj>
              </mc:Choice>
              <mc:Fallback>
                <p:oleObj name="Equation" r:id="rId3" imgW="508000" imgH="3937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9138" y="2143125"/>
                        <a:ext cx="1316037" cy="1023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2205038" y="3192463"/>
          <a:ext cx="989012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5" imgW="380365" imgH="177800" progId="Equation.DSMT4">
                  <p:embed/>
                </p:oleObj>
              </mc:Choice>
              <mc:Fallback>
                <p:oleObj name="Equation" r:id="rId5" imgW="380365" imgH="1778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5038" y="3192463"/>
                        <a:ext cx="989012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6200775" y="3192463"/>
          <a:ext cx="758825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Equation" r:id="rId7" imgW="292100" imgH="177800" progId="Equation.DSMT4">
                  <p:embed/>
                </p:oleObj>
              </mc:Choice>
              <mc:Fallback>
                <p:oleObj name="Equation" r:id="rId7" imgW="292100" imgH="1778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0775" y="3192463"/>
                        <a:ext cx="758825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矩形 8"/>
          <p:cNvSpPr/>
          <p:nvPr/>
        </p:nvSpPr>
        <p:spPr>
          <a:xfrm>
            <a:off x="1789113" y="4919663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38920" name="组合 9"/>
          <p:cNvGrpSpPr/>
          <p:nvPr/>
        </p:nvGrpSpPr>
        <p:grpSpPr bwMode="auto">
          <a:xfrm>
            <a:off x="122238" y="538163"/>
            <a:ext cx="1989137" cy="608012"/>
            <a:chOff x="96916" y="718454"/>
            <a:chExt cx="1988264" cy="607807"/>
          </a:xfrm>
        </p:grpSpPr>
        <p:sp>
          <p:nvSpPr>
            <p:cNvPr id="11" name="圆角矩形 10"/>
            <p:cNvSpPr/>
            <p:nvPr/>
          </p:nvSpPr>
          <p:spPr bwMode="auto">
            <a:xfrm>
              <a:off x="96916" y="748606"/>
              <a:ext cx="1988264" cy="577655"/>
            </a:xfrm>
            <a:prstGeom prst="roundRect">
              <a:avLst>
                <a:gd name="adj" fmla="val 50000"/>
              </a:avLst>
            </a:prstGeom>
            <a:solidFill>
              <a:srgbClr val="4ABB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2" name="Rectangle 16"/>
            <p:cNvSpPr>
              <a:spLocks noChangeArrowheads="1"/>
            </p:cNvSpPr>
            <p:nvPr/>
          </p:nvSpPr>
          <p:spPr bwMode="auto">
            <a:xfrm>
              <a:off x="148945" y="718454"/>
              <a:ext cx="1873038" cy="566883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rgbClr val="FFC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巩固练习</a:t>
              </a:r>
              <a:endParaRPr lang="zh-CN" altLang="en-US" sz="3200" b="1" dirty="0">
                <a:solidFill>
                  <a:srgbClr val="FFC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938" name="对象 2"/>
          <p:cNvGraphicFramePr>
            <a:graphicFrameLocks noChangeAspect="1"/>
          </p:cNvGraphicFramePr>
          <p:nvPr/>
        </p:nvGraphicFramePr>
        <p:xfrm>
          <a:off x="1460500" y="1612900"/>
          <a:ext cx="1943100" cy="1023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1" imgW="748665" imgH="393700" progId="Equation.DSMT4">
                  <p:embed/>
                </p:oleObj>
              </mc:Choice>
              <mc:Fallback>
                <p:oleObj name="Equation" r:id="rId1" imgW="748665" imgH="3937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0500" y="1612900"/>
                        <a:ext cx="1943100" cy="1023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39" name="对象 3"/>
          <p:cNvGraphicFramePr>
            <a:graphicFrameLocks noChangeAspect="1"/>
          </p:cNvGraphicFramePr>
          <p:nvPr/>
        </p:nvGraphicFramePr>
        <p:xfrm>
          <a:off x="5092700" y="1612900"/>
          <a:ext cx="2238375" cy="1023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3" imgW="862965" imgH="393700" progId="Equation.DSMT4">
                  <p:embed/>
                </p:oleObj>
              </mc:Choice>
              <mc:Fallback>
                <p:oleObj name="Equation" r:id="rId3" imgW="862965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2700" y="1612900"/>
                        <a:ext cx="2238375" cy="1023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2085975" y="2614613"/>
          <a:ext cx="889000" cy="1022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Equation" r:id="rId5" imgW="342900" imgH="393700" progId="Equation.DSMT4">
                  <p:embed/>
                </p:oleObj>
              </mc:Choice>
              <mc:Fallback>
                <p:oleObj name="Equation" r:id="rId5" imgW="342900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5975" y="2614613"/>
                        <a:ext cx="889000" cy="1022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5902325" y="2894013"/>
          <a:ext cx="758825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Equation" r:id="rId7" imgW="292100" imgH="177800" progId="Equation.DSMT4">
                  <p:embed/>
                </p:oleObj>
              </mc:Choice>
              <mc:Fallback>
                <p:oleObj name="Equation" r:id="rId7" imgW="292100" imgH="1778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2325" y="2894013"/>
                        <a:ext cx="758825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矩形 7"/>
          <p:cNvSpPr/>
          <p:nvPr/>
        </p:nvSpPr>
        <p:spPr>
          <a:xfrm>
            <a:off x="1789113" y="4919663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28600" y="668337"/>
            <a:ext cx="3068638" cy="736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dirty="0">
                <a:latin typeface="+mj-lt"/>
                <a:ea typeface="+mj-ea"/>
              </a:rPr>
              <a:t>二、解决问题。</a:t>
            </a:r>
            <a:endParaRPr lang="zh-CN" altLang="en-US" sz="3200" b="1" dirty="0">
              <a:latin typeface="+mj-lt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44513" y="1882775"/>
            <a:ext cx="3279775" cy="739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+mj-ea"/>
              </a:rPr>
              <a:t>（</a:t>
            </a:r>
            <a:r>
              <a:rPr lang="en-US" altLang="zh-CN" sz="2800" b="1" dirty="0">
                <a:latin typeface="+mj-lt"/>
                <a:ea typeface="+mj-ea"/>
              </a:rPr>
              <a:t>1</a:t>
            </a:r>
            <a:r>
              <a:rPr lang="zh-CN" altLang="en-US" sz="2800" b="1" dirty="0">
                <a:latin typeface="+mj-lt"/>
                <a:ea typeface="+mj-ea"/>
              </a:rPr>
              <a:t>）请完成下表。</a:t>
            </a:r>
            <a:endParaRPr lang="zh-CN" altLang="en-US" sz="2800" b="1" dirty="0">
              <a:latin typeface="+mj-lt"/>
              <a:ea typeface="+mj-ea"/>
            </a:endParaRPr>
          </a:p>
        </p:txBody>
      </p:sp>
      <p:pic>
        <p:nvPicPr>
          <p:cNvPr id="40964" name="图片 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25" y="2482850"/>
            <a:ext cx="7558088" cy="169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544513" y="1289458"/>
            <a:ext cx="3562350" cy="6969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000" b="1" dirty="0">
                <a:latin typeface="+mj-lt"/>
                <a:ea typeface="+mj-ea"/>
              </a:rPr>
              <a:t>1.</a:t>
            </a:r>
            <a:r>
              <a:rPr lang="zh-CN" altLang="en-US" sz="3000" b="1" dirty="0">
                <a:latin typeface="+mj-lt"/>
                <a:ea typeface="+mj-ea"/>
              </a:rPr>
              <a:t>一箱啤酒有</a:t>
            </a:r>
            <a:r>
              <a:rPr lang="en-US" altLang="zh-CN" sz="3000" b="1" dirty="0">
                <a:latin typeface="+mj-lt"/>
                <a:ea typeface="+mj-ea"/>
              </a:rPr>
              <a:t>12</a:t>
            </a:r>
            <a:r>
              <a:rPr lang="zh-CN" altLang="en-US" sz="3000" b="1" dirty="0">
                <a:latin typeface="+mj-lt"/>
                <a:ea typeface="+mj-ea"/>
              </a:rPr>
              <a:t>瓶。</a:t>
            </a:r>
            <a:endParaRPr lang="zh-CN" altLang="en-US" sz="3000" b="1" dirty="0">
              <a:latin typeface="+mj-lt"/>
              <a:ea typeface="+mj-ea"/>
            </a:endParaRPr>
          </a:p>
        </p:txBody>
      </p:sp>
      <p:sp>
        <p:nvSpPr>
          <p:cNvPr id="8" name="矩形 14"/>
          <p:cNvSpPr>
            <a:spLocks noChangeArrowheads="1"/>
          </p:cNvSpPr>
          <p:nvPr/>
        </p:nvSpPr>
        <p:spPr bwMode="auto">
          <a:xfrm>
            <a:off x="4278313" y="3406775"/>
            <a:ext cx="595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24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9" name="矩形 14"/>
          <p:cNvSpPr>
            <a:spLocks noChangeArrowheads="1"/>
          </p:cNvSpPr>
          <p:nvPr/>
        </p:nvSpPr>
        <p:spPr bwMode="auto">
          <a:xfrm>
            <a:off x="5302250" y="3406775"/>
            <a:ext cx="593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11" name="矩形 14"/>
          <p:cNvSpPr>
            <a:spLocks noChangeArrowheads="1"/>
          </p:cNvSpPr>
          <p:nvPr/>
        </p:nvSpPr>
        <p:spPr bwMode="auto">
          <a:xfrm>
            <a:off x="6354763" y="3405188"/>
            <a:ext cx="5937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48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828800" y="4465638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357" y="1216025"/>
            <a:ext cx="5005387" cy="253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矩形 3"/>
          <p:cNvSpPr>
            <a:spLocks noChangeArrowheads="1"/>
          </p:cNvSpPr>
          <p:nvPr/>
        </p:nvSpPr>
        <p:spPr bwMode="auto">
          <a:xfrm>
            <a:off x="224337" y="1294477"/>
            <a:ext cx="3618185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(2)根据表中数据，在图中描出箱数和总瓶数对应的点，再把它们按顺序连接起来。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椭圆 2"/>
          <p:cNvSpPr/>
          <p:nvPr/>
        </p:nvSpPr>
        <p:spPr bwMode="auto">
          <a:xfrm>
            <a:off x="4928282" y="3054350"/>
            <a:ext cx="53975" cy="53975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6" name="椭圆 5"/>
          <p:cNvSpPr/>
          <p:nvPr/>
        </p:nvSpPr>
        <p:spPr bwMode="auto">
          <a:xfrm>
            <a:off x="5442632" y="2759075"/>
            <a:ext cx="53975" cy="53975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5963332" y="2459038"/>
            <a:ext cx="53975" cy="53975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椭圆 7"/>
          <p:cNvSpPr/>
          <p:nvPr/>
        </p:nvSpPr>
        <p:spPr bwMode="auto">
          <a:xfrm>
            <a:off x="6474507" y="2160588"/>
            <a:ext cx="53975" cy="53975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4429807" y="1638300"/>
            <a:ext cx="3046412" cy="17414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1828800" y="4465638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矩形 2"/>
          <p:cNvSpPr>
            <a:spLocks noChangeArrowheads="1"/>
          </p:cNvSpPr>
          <p:nvPr/>
        </p:nvSpPr>
        <p:spPr bwMode="auto">
          <a:xfrm>
            <a:off x="415925" y="1239838"/>
            <a:ext cx="833755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）根据图象判断，啤酒的总瓶数和箱数成什么比例关系？为什么？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496888" y="2498725"/>
            <a:ext cx="7974012" cy="145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啤酒的总瓶数和箱数成正比例关系，因为                ，即它们的比值一定。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1138238" y="3282950"/>
          <a:ext cx="2935287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1" imgW="1244600" imgH="419100" progId="Equation.DSMT4">
                  <p:embed/>
                </p:oleObj>
              </mc:Choice>
              <mc:Fallback>
                <p:oleObj name="Equation" r:id="rId1" imgW="1244600" imgH="4191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8238" y="3282950"/>
                        <a:ext cx="2935287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矩形 7"/>
          <p:cNvSpPr/>
          <p:nvPr/>
        </p:nvSpPr>
        <p:spPr>
          <a:xfrm>
            <a:off x="1828800" y="4465638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14350" y="1168400"/>
            <a:ext cx="7961313" cy="10779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lt"/>
                <a:ea typeface="+mj-ea"/>
              </a:rPr>
              <a:t>（</a:t>
            </a:r>
            <a:r>
              <a:rPr lang="en-US" altLang="zh-CN" sz="3200" b="1" dirty="0">
                <a:latin typeface="+mn-lt"/>
                <a:ea typeface="+mj-ea"/>
              </a:rPr>
              <a:t>4</a:t>
            </a:r>
            <a:r>
              <a:rPr lang="zh-CN" altLang="en-US" sz="3200" b="1" dirty="0">
                <a:latin typeface="+mn-lt"/>
                <a:ea typeface="+mj-ea"/>
              </a:rPr>
              <a:t>）8箱啤酒有多少瓶？ 144瓶啤酒可以装多少箱？ </a:t>
            </a:r>
            <a:endParaRPr lang="zh-CN" altLang="en-US" sz="3200" b="1" dirty="0">
              <a:latin typeface="+mn-lt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063875" y="1960563"/>
            <a:ext cx="3711575" cy="14763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12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×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8=96(瓶)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144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÷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12=12 (箱)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514350" y="3617913"/>
            <a:ext cx="83883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箱啤酒有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96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瓶。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144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瓶啤酒可以装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箱。 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828800" y="4465638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17513" y="1306513"/>
            <a:ext cx="8566150" cy="25844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2.一个榨油厂用80kg油菜籽可榨油32kg，照这样计算。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）120 t油菜籽可榨油多少吨？</a:t>
            </a:r>
            <a:endParaRPr lang="en-US" altLang="zh-CN" sz="3200" b="1" dirty="0">
              <a:latin typeface="+mn-lt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）如果要榨油25.2 t，需要多少吨油菜籽？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828800" y="4465638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2425" y="958850"/>
            <a:ext cx="8493125" cy="22479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2.（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）解：设120 t油菜籽可榨油 </a:t>
            </a:r>
            <a:r>
              <a:rPr lang="zh-CN" altLang="en-US" sz="2800" b="1" i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x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t。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 eaLnBrk="1" hangingPunct="1">
              <a:defRPr/>
            </a:pPr>
            <a:endParaRPr lang="en-US" altLang="zh-CN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 eaLnBrk="1" hangingPunct="1">
              <a:defRPr/>
            </a:pPr>
            <a:endParaRPr lang="en-US" altLang="zh-CN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 eaLnBrk="1" hangingPunct="1">
              <a:defRPr/>
            </a:pPr>
            <a:endParaRPr lang="en-US" altLang="zh-CN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   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）解：设如果要榨油25.2t，需要 </a:t>
            </a:r>
            <a:r>
              <a:rPr lang="zh-CN" altLang="en-US" sz="2800" b="1" i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y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t油菜籽。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1600200" y="1565275"/>
          <a:ext cx="1408113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Equation" r:id="rId1" imgW="596900" imgH="393700" progId="Equation.DSMT4">
                  <p:embed/>
                </p:oleObj>
              </mc:Choice>
              <mc:Fallback>
                <p:oleObj name="Equation" r:id="rId1" imgW="596900" imgH="3937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565275"/>
                        <a:ext cx="1408113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3167063" y="1825625"/>
          <a:ext cx="104775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Equation" r:id="rId3" imgW="443865" imgH="177800" progId="Equation.DSMT4">
                  <p:embed/>
                </p:oleObj>
              </mc:Choice>
              <mc:Fallback>
                <p:oleObj name="Equation" r:id="rId3" imgW="443865" imgH="1778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7063" y="1825625"/>
                        <a:ext cx="104775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1600200" y="3324225"/>
          <a:ext cx="1527175" cy="98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Equation" r:id="rId5" imgW="647700" imgH="419100" progId="Equation.DSMT4">
                  <p:embed/>
                </p:oleObj>
              </mc:Choice>
              <mc:Fallback>
                <p:oleObj name="Equation" r:id="rId5" imgW="647700" imgH="4191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3324225"/>
                        <a:ext cx="1527175" cy="989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3167063" y="3579813"/>
          <a:ext cx="1047750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Equation" r:id="rId7" imgW="444500" imgH="203200" progId="Equation.DSMT4">
                  <p:embed/>
                </p:oleObj>
              </mc:Choice>
              <mc:Fallback>
                <p:oleObj name="Equation" r:id="rId7" imgW="444500" imgH="2032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7063" y="3579813"/>
                        <a:ext cx="1047750" cy="47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4373563" y="1768475"/>
            <a:ext cx="46577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120 t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油菜籽可榨油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48t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4373563" y="3557588"/>
            <a:ext cx="36385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答：需要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63 t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油菜籽。</a:t>
            </a:r>
            <a:endParaRPr lang="zh-CN" altLang="en-US" sz="1600">
              <a:solidFill>
                <a:srgbClr val="FF000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828800" y="4465638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4000" y="993051"/>
            <a:ext cx="8701088" cy="12731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3.一些货车运一批水泥，如果每次运16.5t，18次可以运完。如果每次运27t，多少次可以运完？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695575" y="2220913"/>
            <a:ext cx="4572000" cy="15700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解：设</a:t>
            </a:r>
            <a:r>
              <a:rPr lang="zh-CN" altLang="en-US" sz="3200" b="1" i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x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次可以运完。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        27</a:t>
            </a:r>
            <a:r>
              <a:rPr lang="zh-CN" altLang="en-US" sz="3200" b="1" i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x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=16.5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×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18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>
              <a:defRPr/>
            </a:pPr>
            <a:r>
              <a:rPr lang="zh-CN" altLang="en-US" sz="3200" b="1" i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            x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=11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695575" y="3790950"/>
            <a:ext cx="38687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答：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次可以运完。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828800" y="4465638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6328" y="1223963"/>
            <a:ext cx="8391344" cy="2455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4.在比例尺是1∶50000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0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00的地图上，量得甲、乙两地的距离是8cm，一架飞机上午10时从甲地飞往乙地，下午2时到达。这架飞机平均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每小时飞行多少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千米？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828800" y="4465638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814513" y="1833519"/>
            <a:ext cx="5246687" cy="18145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400000000 cm= 4000 km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上午10时至下午2时是4小时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 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4000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÷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 = 1000(km)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graphicFrame>
        <p:nvGraphicFramePr>
          <p:cNvPr id="49155" name="对象 2"/>
          <p:cNvGraphicFramePr>
            <a:graphicFrameLocks noChangeAspect="1"/>
          </p:cNvGraphicFramePr>
          <p:nvPr/>
        </p:nvGraphicFramePr>
        <p:xfrm>
          <a:off x="1814513" y="746082"/>
          <a:ext cx="5580062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1" imgW="1955800" imgH="393700" progId="Equation.DSMT4">
                  <p:embed/>
                </p:oleObj>
              </mc:Choice>
              <mc:Fallback>
                <p:oleObj name="Equation" r:id="rId1" imgW="1955800" imgH="3937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4513" y="746082"/>
                        <a:ext cx="5580062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/>
          <p:cNvSpPr/>
          <p:nvPr/>
        </p:nvSpPr>
        <p:spPr>
          <a:xfrm>
            <a:off x="1028700" y="3616282"/>
            <a:ext cx="7583488" cy="6270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答：这架飞机平均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每小时飞行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1000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千米。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828800" y="4465638"/>
            <a:ext cx="5492750" cy="2619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5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3727</Words>
  <Application>WPS 演示</Application>
  <PresentationFormat>全屏显示(16:9)</PresentationFormat>
  <Paragraphs>567</Paragraphs>
  <Slides>37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16</vt:i4>
      </vt:variant>
      <vt:variant>
        <vt:lpstr>幻灯片标题</vt:lpstr>
      </vt:variant>
      <vt:variant>
        <vt:i4>37</vt:i4>
      </vt:variant>
    </vt:vector>
  </HeadingPairs>
  <TitlesOfParts>
    <vt:vector size="65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楷体_GB2312</vt:lpstr>
      <vt:lpstr>微软雅黑</vt:lpstr>
      <vt:lpstr>Arial Unicode MS</vt:lpstr>
      <vt:lpstr>Times New Roman</vt:lpstr>
      <vt:lpstr>1_Office 主题​​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383</cp:revision>
  <dcterms:created xsi:type="dcterms:W3CDTF">2016-01-14T07:05:00Z</dcterms:created>
  <dcterms:modified xsi:type="dcterms:W3CDTF">2023-10-26T09:40:25Z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FF90D2A73B9548C6A08C8AEB0B2EB545</vt:lpwstr>
  </property>
</Properties>
</file>