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260" r:id="rId3"/>
    <p:sldId id="275" r:id="rId4"/>
    <p:sldId id="283" r:id="rId5"/>
    <p:sldId id="292" r:id="rId6"/>
    <p:sldId id="284" r:id="rId7"/>
    <p:sldId id="285" r:id="rId8"/>
    <p:sldId id="286" r:id="rId9"/>
    <p:sldId id="291" r:id="rId10"/>
    <p:sldId id="287" r:id="rId11"/>
    <p:sldId id="289" r:id="rId12"/>
    <p:sldId id="290" r:id="rId13"/>
  </p:sldIdLst>
  <p:sldSz cx="9144000" cy="5143500" type="screen16x9"/>
  <p:notesSz cx="6858000" cy="9144000"/>
  <p:custDataLst>
    <p:tags r:id="rId21"/>
  </p:custDataLst>
  <p:defaultTextStyle>
    <a:defPPr>
      <a:defRPr lang="zh-CN"/>
    </a:defPPr>
    <a:lvl1pPr algn="l" defTabSz="91313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1pPr>
    <a:lvl2pPr marL="455930" indent="1905" algn="l" defTabSz="91313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2pPr>
    <a:lvl3pPr marL="913130" indent="1905" algn="l" defTabSz="91313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3pPr>
    <a:lvl4pPr marL="1370330" indent="1905" algn="l" defTabSz="91313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4pPr>
    <a:lvl5pPr marL="1827530" indent="1905" algn="l" defTabSz="91313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43" userDrawn="1">
          <p15:clr>
            <a:srgbClr val="A4A3A4"/>
          </p15:clr>
        </p15:guide>
        <p15:guide id="2" pos="285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  <a:srgbClr val="FFFF66"/>
    <a:srgbClr val="19311A"/>
    <a:srgbClr val="0E2D07"/>
    <a:srgbClr val="00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>
      <p:cViewPr varScale="1">
        <p:scale>
          <a:sx n="146" d="100"/>
          <a:sy n="146" d="100"/>
        </p:scale>
        <p:origin x="516" y="114"/>
      </p:cViewPr>
      <p:guideLst>
        <p:guide orient="horz" pos="1643"/>
        <p:guide pos="2858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>
      <p:cViewPr varScale="1">
        <p:scale>
          <a:sx n="87" d="100"/>
          <a:sy n="87" d="100"/>
        </p:scale>
        <p:origin x="3840" y="84"/>
      </p:cViewPr>
      <p:guideLst/>
    </p:cSldViewPr>
  </p:notesViewPr>
  <p:gridSpacing cx="36004" cy="36004"/>
</p:viewPr>
</file>

<file path=ppt/_rels/presentation.xml.rels><?xml version='1.0' encoding='UTF-8' standalone='yes'?>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1" Type="http://schemas.openxmlformats.org/officeDocument/2006/relationships/tags" Target="tags/tag4.xml"/><Relationship Id="rId20" Type="http://schemas.openxmlformats.org/officeDocument/2006/relationships/tableStyles" Target="tableStyles.xml"/><Relationship Id="rId2" Type="http://schemas.openxmlformats.org/officeDocument/2006/relationships/theme" Target="theme/theme1.xml"/><Relationship Id="rId19" Type="http://schemas.openxmlformats.org/officeDocument/2006/relationships/viewProps" Target="viewProps.xml"/><Relationship Id="rId18" Type="http://schemas.openxmlformats.org/officeDocument/2006/relationships/presProps" Target="presProps.xml"/><Relationship Id="rId17" Type="http://schemas.openxmlformats.org/officeDocument/2006/relationships/handoutMaster" Target="handoutMasters/handoutMaster1.xml"/><Relationship Id="rId16" Type="http://schemas.openxmlformats.org/officeDocument/2006/relationships/notesMaster" Target="notesMasters/notesMaster1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CAA5C684-42D7-4AEE-8688-47128DCEBF6E}" type="datetimeFigureOut">
              <a:rPr lang="zh-CN" altLang="en-US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/>
            </a:lvl1pPr>
          </a:lstStyle>
          <a:p>
            <a:pPr>
              <a:defRPr/>
            </a:pPr>
            <a:fld id="{B4AE3FE1-B5AE-4C91-B9FC-9D107AAC5E04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defTabSz="914400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defTabSz="914400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2E0CD901-1997-46D6-8D08-3C2541711CE1}" type="datetimeFigureOut">
              <a:rPr lang="zh-CN" altLang="en-US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  <a:endParaRPr lang="zh-CN" altLang="en-US" noProof="0"/>
          </a:p>
          <a:p>
            <a:pPr lvl="1"/>
            <a:r>
              <a:rPr lang="zh-CN" altLang="en-US" noProof="0"/>
              <a:t>第二级</a:t>
            </a:r>
            <a:endParaRPr lang="zh-CN" altLang="en-US" noProof="0"/>
          </a:p>
          <a:p>
            <a:pPr lvl="2"/>
            <a:r>
              <a:rPr lang="zh-CN" altLang="en-US" noProof="0"/>
              <a:t>第三级</a:t>
            </a:r>
            <a:endParaRPr lang="zh-CN" altLang="en-US" noProof="0"/>
          </a:p>
          <a:p>
            <a:pPr lvl="3"/>
            <a:r>
              <a:rPr lang="zh-CN" altLang="en-US" noProof="0"/>
              <a:t>第四级</a:t>
            </a:r>
            <a:endParaRPr lang="zh-CN" altLang="en-US" noProof="0"/>
          </a:p>
          <a:p>
            <a:pPr lvl="4"/>
            <a:r>
              <a:rPr lang="zh-CN" altLang="en-US" noProof="0"/>
              <a:t>第五级</a:t>
            </a:r>
            <a:endParaRPr lang="zh-CN" altLang="en-US" noProof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defTabSz="914400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>
                <a:latin typeface="等线" panose="02010600030101010101" pitchFamily="2" charset="-122"/>
                <a:ea typeface="等线" panose="02010600030101010101" pitchFamily="2" charset="-122"/>
              </a:defRPr>
            </a:lvl1pPr>
          </a:lstStyle>
          <a:p>
            <a:pPr>
              <a:defRPr/>
            </a:pPr>
            <a:fld id="{C4AC8566-42DC-4928-A9FA-217A3A3587A3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91313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5930" algn="l" defTabSz="91313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3130" algn="l" defTabSz="91313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0330" algn="l" defTabSz="91313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7530" algn="l" defTabSz="91313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4" Type="http://schemas.openxmlformats.org/officeDocument/2006/relationships/image" Target="../media/image2.png"/><Relationship Id="rId3" Type="http://schemas.openxmlformats.org/officeDocument/2006/relationships/tags" Target="../tags/tag1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4" Type="http://schemas.openxmlformats.org/officeDocument/2006/relationships/image" Target="../media/image2.png"/><Relationship Id="rId3" Type="http://schemas.openxmlformats.org/officeDocument/2006/relationships/tags" Target="../tags/tag2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4" Type="http://schemas.openxmlformats.org/officeDocument/2006/relationships/image" Target="../media/image2.png"/><Relationship Id="rId3" Type="http://schemas.openxmlformats.org/officeDocument/2006/relationships/tags" Target="../tags/tag3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2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0"/>
            <a:ext cx="9147175" cy="5141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文本框 3"/>
          <p:cNvSpPr txBox="1">
            <a:spLocks noChangeArrowheads="1"/>
          </p:cNvSpPr>
          <p:nvPr userDrawn="1"/>
        </p:nvSpPr>
        <p:spPr bwMode="auto">
          <a:xfrm rot="20085978">
            <a:off x="3578322" y="2309624"/>
            <a:ext cx="19800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800" dirty="0">
                <a:solidFill>
                  <a:schemeClr val="bg1">
                    <a:lumMod val="50000"/>
                    <a:alpha val="2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  <a:endParaRPr lang="zh-CN" altLang="en-US" sz="2800" dirty="0">
              <a:solidFill>
                <a:schemeClr val="bg1">
                  <a:lumMod val="50000"/>
                  <a:alpha val="20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9" name="图片 8" descr="状元成才路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8310090" y="83820"/>
            <a:ext cx="792000" cy="77628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3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0"/>
            <a:ext cx="9147175" cy="5141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 userDrawn="1"/>
        </p:nvSpPr>
        <p:spPr>
          <a:xfrm>
            <a:off x="0" y="449263"/>
            <a:ext cx="9144000" cy="42433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4" name="矩形 3"/>
          <p:cNvSpPr/>
          <p:nvPr userDrawn="1"/>
        </p:nvSpPr>
        <p:spPr>
          <a:xfrm>
            <a:off x="0" y="449263"/>
            <a:ext cx="9144000" cy="76200"/>
          </a:xfrm>
          <a:prstGeom prst="rect">
            <a:avLst/>
          </a:prstGeom>
          <a:solidFill>
            <a:srgbClr val="E9A6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" name="矩形 4"/>
          <p:cNvSpPr/>
          <p:nvPr userDrawn="1"/>
        </p:nvSpPr>
        <p:spPr>
          <a:xfrm>
            <a:off x="-3175" y="4654550"/>
            <a:ext cx="9144000" cy="76200"/>
          </a:xfrm>
          <a:prstGeom prst="rect">
            <a:avLst/>
          </a:prstGeom>
          <a:solidFill>
            <a:srgbClr val="E9A6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7" name="文本框 6"/>
          <p:cNvSpPr txBox="1">
            <a:spLocks noChangeArrowheads="1"/>
          </p:cNvSpPr>
          <p:nvPr userDrawn="1"/>
        </p:nvSpPr>
        <p:spPr bwMode="auto">
          <a:xfrm rot="20085978">
            <a:off x="3578322" y="2309624"/>
            <a:ext cx="19800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800" dirty="0">
                <a:solidFill>
                  <a:schemeClr val="bg1">
                    <a:lumMod val="50000"/>
                    <a:alpha val="2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  <a:endParaRPr lang="zh-CN" altLang="en-US" sz="2800" dirty="0">
              <a:solidFill>
                <a:schemeClr val="bg1">
                  <a:lumMod val="50000"/>
                  <a:alpha val="20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9" name="图片 8" descr="状元成才路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8310090" y="83820"/>
            <a:ext cx="792000" cy="77628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4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0"/>
            <a:ext cx="9147175" cy="5141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圆角矩形 9"/>
          <p:cNvSpPr/>
          <p:nvPr userDrawn="1"/>
        </p:nvSpPr>
        <p:spPr>
          <a:xfrm>
            <a:off x="196850" y="184150"/>
            <a:ext cx="8747125" cy="4773613"/>
          </a:xfrm>
          <a:prstGeom prst="roundRect">
            <a:avLst>
              <a:gd name="adj" fmla="val 8696"/>
            </a:avLst>
          </a:prstGeom>
          <a:solidFill>
            <a:schemeClr val="bg1"/>
          </a:solidFill>
          <a:ln w="38100">
            <a:solidFill>
              <a:srgbClr val="E9A6A4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" name="文本框 4"/>
          <p:cNvSpPr txBox="1">
            <a:spLocks noChangeArrowheads="1"/>
          </p:cNvSpPr>
          <p:nvPr userDrawn="1"/>
        </p:nvSpPr>
        <p:spPr bwMode="auto">
          <a:xfrm rot="20085978">
            <a:off x="3578322" y="2309624"/>
            <a:ext cx="19800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800" dirty="0">
                <a:solidFill>
                  <a:schemeClr val="bg1">
                    <a:lumMod val="50000"/>
                    <a:alpha val="2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  <a:endParaRPr lang="zh-CN" altLang="en-US" sz="2800" dirty="0">
              <a:solidFill>
                <a:schemeClr val="bg1">
                  <a:lumMod val="50000"/>
                  <a:alpha val="20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9" name="图片 8" descr="状元成才路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8310090" y="83820"/>
            <a:ext cx="792000" cy="77628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21CA0458-5B3A-4497-8BE3-660F9A311F76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theme" Target="../theme/theme1.xml"/><Relationship Id="rId8" Type="http://schemas.openxmlformats.org/officeDocument/2006/relationships/image" Target="../media/image6.png"/><Relationship Id="rId7" Type="http://schemas.openxmlformats.org/officeDocument/2006/relationships/image" Target="../media/image5.png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blipFill dpi="0" rotWithShape="0">
          <a:blip r:embed="rId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25"/>
          <p:cNvSpPr txBox="1">
            <a:spLocks noChangeArrowheads="1"/>
          </p:cNvSpPr>
          <p:nvPr userDrawn="1"/>
        </p:nvSpPr>
        <p:spPr bwMode="auto">
          <a:xfrm>
            <a:off x="2562225" y="4319588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</a:rPr>
              <a:t>状元成才路</a:t>
            </a:r>
            <a:endParaRPr lang="zh-CN" altLang="zh-CN" sz="50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1027" name="图片 2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标题 1"/>
          <p:cNvSpPr txBox="1"/>
          <p:nvPr userDrawn="1"/>
        </p:nvSpPr>
        <p:spPr>
          <a:xfrm>
            <a:off x="676275" y="798513"/>
            <a:ext cx="7772400" cy="1400175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defTabSz="914400">
              <a:defRPr/>
            </a:pPr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5" name="副标题 2"/>
          <p:cNvSpPr txBox="1"/>
          <p:nvPr userDrawn="1"/>
        </p:nvSpPr>
        <p:spPr>
          <a:xfrm>
            <a:off x="1362075" y="2087563"/>
            <a:ext cx="6400800" cy="665162"/>
          </a:xfrm>
          <a:prstGeom prst="rect">
            <a:avLst/>
          </a:prstGeom>
        </p:spPr>
        <p:txBody>
          <a:bodyPr anchor="ctr"/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400" b="1" kern="120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>
              <a:defRPr/>
            </a:pPr>
            <a:r>
              <a:rPr lang="zh-CN" altLang="en-US" noProof="1"/>
              <a:t>单击此处编辑母版副标题样式</a:t>
            </a:r>
            <a:endParaRPr lang="zh-CN" altLang="en-US" noProof="1"/>
          </a:p>
        </p:txBody>
      </p:sp>
      <p:pic>
        <p:nvPicPr>
          <p:cNvPr id="1030" name="图片 7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矩形 6"/>
          <p:cNvSpPr>
            <a:spLocks noChangeArrowheads="1"/>
          </p:cNvSpPr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endParaRPr lang="zh-CN" altLang="en-US" sz="3200" b="1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pic>
        <p:nvPicPr>
          <p:cNvPr id="1032" name="图片 1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19" t="23634" r="3419" b="23878"/>
          <a:stretch>
            <a:fillRect/>
          </a:stretch>
        </p:blipFill>
        <p:spPr bwMode="auto">
          <a:xfrm>
            <a:off x="-9525" y="-9525"/>
            <a:ext cx="9163050" cy="515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4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标题 5"/>
          <p:cNvSpPr txBox="1">
            <a:spLocks noChangeArrowheads="1"/>
          </p:cNvSpPr>
          <p:nvPr/>
        </p:nvSpPr>
        <p:spPr bwMode="auto">
          <a:xfrm>
            <a:off x="2660650" y="1711325"/>
            <a:ext cx="3775075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 eaLnBrk="1" hangingPunct="1"/>
            <a:r>
              <a:rPr lang="zh-CN" altLang="en-US" sz="4400" b="1"/>
              <a:t>练习十二</a:t>
            </a:r>
            <a:endParaRPr lang="zh-CN" altLang="en-US" sz="4400" b="1"/>
          </a:p>
        </p:txBody>
      </p:sp>
      <p:sp>
        <p:nvSpPr>
          <p:cNvPr id="10243" name="标题 5"/>
          <p:cNvSpPr txBox="1">
            <a:spLocks noChangeArrowheads="1"/>
          </p:cNvSpPr>
          <p:nvPr/>
        </p:nvSpPr>
        <p:spPr bwMode="auto">
          <a:xfrm>
            <a:off x="2314575" y="2511425"/>
            <a:ext cx="4467225" cy="766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/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（选自教材</a:t>
            </a:r>
            <a:r>
              <a:rPr lang="en-US" altLang="zh-CN" sz="2400" b="1">
                <a:latin typeface="楷体" panose="02010609060101010101" pitchFamily="49" charset="-122"/>
                <a:ea typeface="楷体" panose="02010609060101010101" pitchFamily="49" charset="-122"/>
              </a:rPr>
              <a:t>P64</a:t>
            </a: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练习十二）</a:t>
            </a:r>
            <a:endParaRPr lang="zh-CN" altLang="en-US" sz="24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4"/>
          <p:cNvSpPr>
            <a:spLocks noChangeArrowheads="1"/>
          </p:cNvSpPr>
          <p:nvPr/>
        </p:nvSpPr>
        <p:spPr bwMode="auto">
          <a:xfrm>
            <a:off x="295198" y="762125"/>
            <a:ext cx="1708150" cy="52322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hangingPunct="1">
              <a:buFont typeface="Arial" panose="020B0604020202020204" pitchFamily="34" charset="0"/>
              <a:buNone/>
              <a:defRPr/>
            </a:pPr>
            <a:r>
              <a:rPr lang="en-US" altLang="zh-CN" sz="2800" b="1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1.</a:t>
            </a:r>
            <a:r>
              <a:rPr lang="zh-CN" altLang="en-US" sz="2800" b="1" dirty="0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填空。</a:t>
            </a:r>
            <a:endParaRPr lang="en-US" altLang="zh-CN" sz="2800" b="1" dirty="0">
              <a:solidFill>
                <a:prstClr val="black"/>
              </a:solidFill>
              <a:latin typeface="Times New Roman" panose="02020603050405020304"/>
              <a:ea typeface="黑体" panose="02010609060101010101" pitchFamily="49" charset="-122"/>
            </a:endParaRPr>
          </a:p>
        </p:txBody>
      </p:sp>
      <p:sp>
        <p:nvSpPr>
          <p:cNvPr id="4" name="矩形 7"/>
          <p:cNvSpPr>
            <a:spLocks noChangeArrowheads="1"/>
          </p:cNvSpPr>
          <p:nvPr/>
        </p:nvSpPr>
        <p:spPr bwMode="auto">
          <a:xfrm>
            <a:off x="284085" y="1346325"/>
            <a:ext cx="8546589" cy="107696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defTabSz="914400"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zh-CN" altLang="en-US" sz="2800" b="1" dirty="0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（</a:t>
            </a:r>
            <a:r>
              <a:rPr lang="en-US" altLang="zh-CN" sz="2800" b="1" dirty="0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1</a:t>
            </a:r>
            <a:r>
              <a:rPr lang="zh-CN" altLang="en-US" sz="2800" b="1" dirty="0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）一</a:t>
            </a:r>
            <a:r>
              <a:rPr lang="zh-CN" altLang="en-US" sz="2800" b="1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幅地图中两地</a:t>
            </a:r>
            <a:r>
              <a:rPr lang="zh-CN" altLang="en-US" sz="2800" b="1" dirty="0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的图</a:t>
            </a:r>
            <a:r>
              <a:rPr lang="zh-CN" altLang="en-US" sz="2800" b="1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上距离是</a:t>
            </a:r>
            <a:r>
              <a:rPr lang="en-US" altLang="zh-CN" sz="2800" b="1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5cm</a:t>
            </a:r>
            <a:r>
              <a:rPr lang="zh-CN" altLang="en-US" sz="2800" b="1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，它们之间的实际距离是</a:t>
            </a:r>
            <a:r>
              <a:rPr lang="en-US" altLang="zh-CN" sz="2800" b="1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15km</a:t>
            </a:r>
            <a:r>
              <a:rPr lang="zh-CN" altLang="en-US" sz="2800" b="1" dirty="0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，</a:t>
            </a:r>
            <a:r>
              <a:rPr lang="zh-CN" altLang="en-US" sz="2800" b="1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这幅地图</a:t>
            </a:r>
            <a:r>
              <a:rPr lang="zh-CN" altLang="en-US" sz="2800" b="1" dirty="0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的</a:t>
            </a:r>
            <a:r>
              <a:rPr lang="zh-CN" altLang="en-US" sz="2800" b="1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比例尺是</a:t>
            </a:r>
            <a:r>
              <a:rPr lang="en-US" altLang="zh-CN" sz="2800" b="1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(                     )</a:t>
            </a:r>
            <a:r>
              <a:rPr lang="zh-CN" altLang="en-US" sz="2800" b="1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。</a:t>
            </a:r>
            <a:endParaRPr lang="en-US" altLang="zh-CN" sz="2800" b="1" dirty="0">
              <a:solidFill>
                <a:prstClr val="black"/>
              </a:solidFill>
              <a:latin typeface="Times New Roman" panose="02020603050405020304"/>
              <a:ea typeface="黑体" panose="02010609060101010101" pitchFamily="49" charset="-122"/>
            </a:endParaRPr>
          </a:p>
        </p:txBody>
      </p:sp>
      <p:sp>
        <p:nvSpPr>
          <p:cNvPr id="5" name="TextBox 8"/>
          <p:cNvSpPr txBox="1">
            <a:spLocks noChangeArrowheads="1"/>
          </p:cNvSpPr>
          <p:nvPr/>
        </p:nvSpPr>
        <p:spPr bwMode="auto">
          <a:xfrm>
            <a:off x="6651024" y="1859229"/>
            <a:ext cx="2051050" cy="6826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1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∶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300000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/>
              <a:ea typeface="黑体" panose="02010609060101010101" pitchFamily="49" charset="-122"/>
            </a:endParaRPr>
          </a:p>
        </p:txBody>
      </p:sp>
      <p:sp>
        <p:nvSpPr>
          <p:cNvPr id="6" name="矩形 27"/>
          <p:cNvSpPr>
            <a:spLocks noChangeArrowheads="1"/>
          </p:cNvSpPr>
          <p:nvPr/>
        </p:nvSpPr>
        <p:spPr bwMode="auto">
          <a:xfrm>
            <a:off x="284085" y="2535238"/>
            <a:ext cx="8489039" cy="17125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defTabSz="914400" eaLnBrk="1" hangingPunct="1">
              <a:lnSpc>
                <a:spcPct val="130000"/>
              </a:lnSpc>
              <a:buFont typeface="Arial" panose="020B0604020202020204" pitchFamily="34" charset="0"/>
              <a:buNone/>
              <a:defRPr/>
            </a:pPr>
            <a:r>
              <a:rPr lang="zh-CN" altLang="en-US" sz="2800" b="1" dirty="0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（</a:t>
            </a:r>
            <a:r>
              <a:rPr lang="en-US" altLang="zh-CN" sz="2800" b="1" dirty="0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2</a:t>
            </a:r>
            <a:r>
              <a:rPr lang="zh-CN" altLang="en-US" sz="2800" b="1" dirty="0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）大小两个圆的半径之比是</a:t>
            </a:r>
            <a:r>
              <a:rPr lang="en-US" altLang="zh-CN" sz="2800" b="1" dirty="0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5</a:t>
            </a:r>
            <a:r>
              <a:rPr lang="zh-CN" altLang="en-US" sz="2800" b="1" dirty="0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∶</a:t>
            </a:r>
            <a:r>
              <a:rPr lang="en-US" altLang="zh-CN" sz="2800" b="1" dirty="0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3</a:t>
            </a:r>
            <a:r>
              <a:rPr lang="zh-CN" altLang="en-US" sz="2800" b="1" dirty="0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。它们的直径之比是（        ），周长之比是（        ），面积之比是（           ）。</a:t>
            </a:r>
            <a:endParaRPr lang="en-US" altLang="zh-CN" sz="2800" b="1" dirty="0">
              <a:solidFill>
                <a:prstClr val="black"/>
              </a:solidFill>
              <a:latin typeface="Times New Roman" panose="02020603050405020304"/>
              <a:ea typeface="黑体" panose="02010609060101010101" pitchFamily="49" charset="-122"/>
            </a:endParaRPr>
          </a:p>
        </p:txBody>
      </p:sp>
      <p:sp>
        <p:nvSpPr>
          <p:cNvPr id="7" name="TextBox 28"/>
          <p:cNvSpPr txBox="1">
            <a:spLocks noChangeArrowheads="1"/>
          </p:cNvSpPr>
          <p:nvPr/>
        </p:nvSpPr>
        <p:spPr bwMode="auto">
          <a:xfrm>
            <a:off x="1423062" y="3077531"/>
            <a:ext cx="1000125" cy="6318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5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∶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3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/>
              <a:ea typeface="黑体" panose="02010609060101010101" pitchFamily="49" charset="-122"/>
            </a:endParaRPr>
          </a:p>
        </p:txBody>
      </p:sp>
      <p:sp>
        <p:nvSpPr>
          <p:cNvPr id="8" name="TextBox 29"/>
          <p:cNvSpPr txBox="1">
            <a:spLocks noChangeArrowheads="1"/>
          </p:cNvSpPr>
          <p:nvPr/>
        </p:nvSpPr>
        <p:spPr bwMode="auto">
          <a:xfrm>
            <a:off x="5218501" y="3077531"/>
            <a:ext cx="1000125" cy="6318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5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∶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3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/>
              <a:ea typeface="黑体" panose="02010609060101010101" pitchFamily="49" charset="-122"/>
            </a:endParaRPr>
          </a:p>
        </p:txBody>
      </p:sp>
      <p:sp>
        <p:nvSpPr>
          <p:cNvPr id="9" name="TextBox 30"/>
          <p:cNvSpPr txBox="1">
            <a:spLocks noChangeArrowheads="1"/>
          </p:cNvSpPr>
          <p:nvPr/>
        </p:nvSpPr>
        <p:spPr bwMode="auto">
          <a:xfrm>
            <a:off x="639598" y="3630301"/>
            <a:ext cx="1350962" cy="62706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25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∶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9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>
            <a:spLocks noChangeArrowheads="1"/>
          </p:cNvSpPr>
          <p:nvPr/>
        </p:nvSpPr>
        <p:spPr bwMode="auto">
          <a:xfrm>
            <a:off x="123825" y="1622425"/>
            <a:ext cx="8912225" cy="13716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hangingPunct="1">
              <a:lnSpc>
                <a:spcPct val="130000"/>
              </a:lnSpc>
              <a:buFont typeface="Arial" panose="020B0604020202020204" pitchFamily="34" charset="0"/>
              <a:buNone/>
              <a:defRPr/>
            </a:pP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（</a:t>
            </a:r>
            <a:r>
              <a:rPr lang="en-US" altLang="zh-CN" sz="3200" b="1" dirty="0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3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）把一个长</a:t>
            </a:r>
            <a:r>
              <a:rPr lang="en-US" altLang="zh-CN" sz="3200" b="1" dirty="0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5cm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、宽</a:t>
            </a:r>
            <a:r>
              <a:rPr lang="en-US" altLang="zh-CN" sz="3200" b="1" dirty="0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3cm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的长方形按</a:t>
            </a:r>
            <a:r>
              <a:rPr lang="en-US" altLang="zh-CN" sz="3200" b="1" dirty="0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3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∶</a:t>
            </a:r>
            <a:r>
              <a:rPr lang="en-US" altLang="zh-CN" sz="3200" b="1" dirty="0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1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放大，得到的图形的面积是（         ）</a:t>
            </a:r>
            <a:r>
              <a:rPr lang="en-US" altLang="zh-CN" sz="3200" b="1" dirty="0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cm</a:t>
            </a:r>
            <a:r>
              <a:rPr lang="en-US" altLang="zh-CN" sz="3200" b="1" baseline="30000" dirty="0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2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。</a:t>
            </a:r>
            <a:endParaRPr lang="en-US" altLang="zh-CN" sz="3200" b="1" dirty="0">
              <a:solidFill>
                <a:prstClr val="black"/>
              </a:solidFill>
              <a:latin typeface="Times New Roman" panose="02020603050405020304"/>
              <a:ea typeface="黑体" panose="02010609060101010101" pitchFamily="49" charset="-122"/>
            </a:endParaRPr>
          </a:p>
        </p:txBody>
      </p:sp>
      <p:sp>
        <p:nvSpPr>
          <p:cNvPr id="3" name="TextBox 10"/>
          <p:cNvSpPr txBox="1">
            <a:spLocks noChangeArrowheads="1"/>
          </p:cNvSpPr>
          <p:nvPr/>
        </p:nvSpPr>
        <p:spPr bwMode="auto">
          <a:xfrm>
            <a:off x="4332288" y="2279650"/>
            <a:ext cx="1057275" cy="6318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135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4"/>
          <p:cNvSpPr>
            <a:spLocks noChangeArrowheads="1"/>
          </p:cNvSpPr>
          <p:nvPr/>
        </p:nvSpPr>
        <p:spPr bwMode="auto">
          <a:xfrm>
            <a:off x="227013" y="1284288"/>
            <a:ext cx="8670925" cy="1217641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defTabSz="914400"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3200" b="1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2.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下面各题中的两种量之间是否有比例关系？如果有，成什么比例关系</a:t>
            </a:r>
            <a:r>
              <a:rPr lang="en-US" altLang="zh-CN" sz="3200" b="1" dirty="0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 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？</a:t>
            </a:r>
            <a:endParaRPr lang="en-US" altLang="zh-CN" sz="3200" b="1" dirty="0">
              <a:solidFill>
                <a:prstClr val="black"/>
              </a:solidFill>
              <a:latin typeface="Times New Roman" panose="02020603050405020304"/>
              <a:ea typeface="黑体" panose="02010609060101010101" pitchFamily="49" charset="-122"/>
            </a:endParaRPr>
          </a:p>
        </p:txBody>
      </p:sp>
      <p:sp>
        <p:nvSpPr>
          <p:cNvPr id="3" name="矩形 15"/>
          <p:cNvSpPr>
            <a:spLocks noChangeArrowheads="1"/>
          </p:cNvSpPr>
          <p:nvPr/>
        </p:nvSpPr>
        <p:spPr bwMode="auto">
          <a:xfrm>
            <a:off x="174625" y="2608263"/>
            <a:ext cx="8723313" cy="62706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defTabSz="914400"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（</a:t>
            </a:r>
            <a:r>
              <a:rPr lang="en-US" altLang="zh-CN" sz="3200" b="1" dirty="0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1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）比例尺一定，两地的实际距离和图上距离。</a:t>
            </a:r>
            <a:endParaRPr lang="zh-CN" altLang="en-US" sz="3200" b="1" dirty="0">
              <a:solidFill>
                <a:prstClr val="black"/>
              </a:solidFill>
              <a:latin typeface="Times New Roman" panose="02020603050405020304"/>
              <a:ea typeface="黑体" panose="02010609060101010101" pitchFamily="49" charset="-122"/>
            </a:endParaRPr>
          </a:p>
        </p:txBody>
      </p:sp>
      <p:sp>
        <p:nvSpPr>
          <p:cNvPr id="4" name="矩形 14"/>
          <p:cNvSpPr>
            <a:spLocks noChangeArrowheads="1"/>
          </p:cNvSpPr>
          <p:nvPr/>
        </p:nvSpPr>
        <p:spPr bwMode="auto">
          <a:xfrm>
            <a:off x="762000" y="3448050"/>
            <a:ext cx="801213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3200" b="1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</a:rPr>
              <a:t>两地的实际距离和图上距离成正比例关系。</a:t>
            </a:r>
            <a:endParaRPr kumimoji="0" lang="zh-CN" altLang="en-US" sz="3200" b="1" i="0" u="none" strike="noStrike" kern="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5"/>
          <p:cNvSpPr>
            <a:spLocks noChangeArrowheads="1"/>
          </p:cNvSpPr>
          <p:nvPr/>
        </p:nvSpPr>
        <p:spPr bwMode="auto">
          <a:xfrm>
            <a:off x="26988" y="1620838"/>
            <a:ext cx="8969375" cy="6254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defTabSz="914400"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（</a:t>
            </a:r>
            <a:r>
              <a:rPr lang="en-US" altLang="zh-CN" sz="3200" b="1" dirty="0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2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）积（</a:t>
            </a:r>
            <a:r>
              <a:rPr lang="en-US" altLang="zh-CN" sz="3200" b="1" dirty="0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0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除外）一定，一个因数和另一个因数。</a:t>
            </a:r>
            <a:endParaRPr lang="zh-CN" altLang="en-US" sz="3200" b="1" dirty="0">
              <a:solidFill>
                <a:prstClr val="black"/>
              </a:solidFill>
              <a:latin typeface="Times New Roman" panose="02020603050405020304"/>
              <a:ea typeface="黑体" panose="02010609060101010101" pitchFamily="49" charset="-122"/>
            </a:endParaRPr>
          </a:p>
        </p:txBody>
      </p:sp>
      <p:sp>
        <p:nvSpPr>
          <p:cNvPr id="8" name="矩形 15"/>
          <p:cNvSpPr>
            <a:spLocks noChangeArrowheads="1"/>
          </p:cNvSpPr>
          <p:nvPr/>
        </p:nvSpPr>
        <p:spPr bwMode="auto">
          <a:xfrm>
            <a:off x="917582" y="2462213"/>
            <a:ext cx="718818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3200" b="1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</a:rPr>
              <a:t>一个因数和另一个因数成反比例关系。</a:t>
            </a:r>
            <a:endParaRPr kumimoji="0" lang="zh-CN" altLang="en-US" sz="3200" b="1" i="0" u="none" strike="noStrike" kern="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15"/>
          <p:cNvSpPr>
            <a:spLocks noChangeArrowheads="1"/>
          </p:cNvSpPr>
          <p:nvPr/>
        </p:nvSpPr>
        <p:spPr bwMode="auto">
          <a:xfrm>
            <a:off x="53975" y="1171575"/>
            <a:ext cx="8848725" cy="6826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（</a:t>
            </a:r>
            <a:r>
              <a:rPr lang="en-US" altLang="zh-CN" sz="3200" b="1" dirty="0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3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）梯形的上底和下底不变，梯形的面积和高。</a:t>
            </a:r>
            <a:endParaRPr lang="zh-CN" altLang="en-US" sz="3200" b="1" dirty="0">
              <a:solidFill>
                <a:prstClr val="black"/>
              </a:solidFill>
              <a:latin typeface="Times New Roman" panose="02020603050405020304"/>
              <a:ea typeface="黑体" panose="02010609060101010101" pitchFamily="49" charset="-122"/>
            </a:endParaRPr>
          </a:p>
        </p:txBody>
      </p:sp>
      <p:sp>
        <p:nvSpPr>
          <p:cNvPr id="7" name="矩形 14"/>
          <p:cNvSpPr>
            <a:spLocks noChangeArrowheads="1"/>
          </p:cNvSpPr>
          <p:nvPr/>
        </p:nvSpPr>
        <p:spPr bwMode="auto">
          <a:xfrm>
            <a:off x="1098550" y="1995488"/>
            <a:ext cx="595227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3200" b="1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</a:rPr>
              <a:t>梯形的面积和高成正比例关系。</a:t>
            </a:r>
            <a:endParaRPr kumimoji="0" lang="zh-CN" altLang="en-US" sz="3200" b="1" i="0" u="none" strike="noStrike" kern="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8" name="矩形 15"/>
          <p:cNvSpPr>
            <a:spLocks noChangeArrowheads="1"/>
          </p:cNvSpPr>
          <p:nvPr/>
        </p:nvSpPr>
        <p:spPr bwMode="auto">
          <a:xfrm>
            <a:off x="53975" y="2971800"/>
            <a:ext cx="7524750" cy="5842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hangingPunct="1">
              <a:buFont typeface="Arial" panose="020B0604020202020204" pitchFamily="34" charset="0"/>
              <a:buNone/>
              <a:defRPr/>
            </a:pP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（</a:t>
            </a:r>
            <a:r>
              <a:rPr lang="en-US" altLang="zh-CN" sz="3200" b="1" dirty="0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4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）如果</a:t>
            </a:r>
            <a:r>
              <a:rPr lang="en-US" altLang="zh-CN" sz="3200" b="1" i="1" dirty="0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y</a:t>
            </a:r>
            <a:r>
              <a:rPr lang="en-US" altLang="zh-CN" sz="3200" b="1" dirty="0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=5</a:t>
            </a:r>
            <a:r>
              <a:rPr lang="en-US" altLang="zh-CN" sz="3200" b="1" i="1" dirty="0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x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，</a:t>
            </a:r>
            <a:r>
              <a:rPr lang="en-US" altLang="zh-CN" sz="3200" b="1" i="1" dirty="0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y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和</a:t>
            </a:r>
            <a:r>
              <a:rPr lang="en-US" altLang="zh-CN" sz="3200" b="1" i="1" dirty="0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x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。</a:t>
            </a:r>
            <a:endParaRPr lang="zh-CN" altLang="en-US" sz="3200" b="1" dirty="0">
              <a:solidFill>
                <a:prstClr val="black"/>
              </a:solidFill>
              <a:latin typeface="Times New Roman" panose="02020603050405020304"/>
              <a:ea typeface="黑体" panose="02010609060101010101" pitchFamily="49" charset="-122"/>
            </a:endParaRPr>
          </a:p>
        </p:txBody>
      </p:sp>
      <p:sp>
        <p:nvSpPr>
          <p:cNvPr id="9" name="矩形 14"/>
          <p:cNvSpPr>
            <a:spLocks noChangeArrowheads="1"/>
          </p:cNvSpPr>
          <p:nvPr/>
        </p:nvSpPr>
        <p:spPr bwMode="auto">
          <a:xfrm>
            <a:off x="1098550" y="3698875"/>
            <a:ext cx="386836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3200" b="1" i="1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</a:rPr>
              <a:t>y</a:t>
            </a:r>
            <a:r>
              <a:rPr kumimoji="0" lang="zh-CN" altLang="en-US" sz="3200" b="1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</a:rPr>
              <a:t>和</a:t>
            </a:r>
            <a:r>
              <a:rPr kumimoji="0" lang="en-US" altLang="zh-CN" sz="3200" b="1" i="1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</a:rPr>
              <a:t>x</a:t>
            </a:r>
            <a:r>
              <a:rPr kumimoji="0" lang="zh-CN" altLang="en-US" sz="3200" b="1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</a:rPr>
              <a:t>成</a:t>
            </a:r>
            <a:r>
              <a:rPr kumimoji="0" lang="zh-CN" altLang="en-US" sz="3200" b="1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</a:rPr>
              <a:t>正比例关系。</a:t>
            </a:r>
            <a:endParaRPr kumimoji="0" lang="zh-CN" altLang="en-US" sz="3200" b="1" i="0" u="none" strike="noStrike" kern="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文本框 1"/>
          <p:cNvSpPr txBox="1">
            <a:spLocks noChangeArrowheads="1"/>
          </p:cNvSpPr>
          <p:nvPr/>
        </p:nvSpPr>
        <p:spPr bwMode="auto">
          <a:xfrm>
            <a:off x="453359" y="1362075"/>
            <a:ext cx="8237282" cy="2455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altLang="zh-CN" sz="3200" b="1"/>
              <a:t>3.</a:t>
            </a:r>
            <a:r>
              <a:rPr lang="zh-CN" altLang="en-US" sz="3200" b="1"/>
              <a:t>在一幅比例尺是</a:t>
            </a:r>
            <a:r>
              <a:rPr lang="en-US" altLang="zh-CN" sz="3200" b="1"/>
              <a:t>1</a:t>
            </a:r>
            <a:r>
              <a:rPr lang="zh-CN" altLang="en-US" sz="3200" b="1"/>
              <a:t>∶</a:t>
            </a:r>
            <a:r>
              <a:rPr lang="en-US" altLang="zh-CN" sz="3200" b="1"/>
              <a:t>2000000</a:t>
            </a:r>
            <a:r>
              <a:rPr lang="zh-CN" altLang="en-US" sz="3200" b="1"/>
              <a:t>的地图上，量得甲、乙两个城市之间的距离是</a:t>
            </a:r>
            <a:r>
              <a:rPr lang="en-US" altLang="zh-CN" sz="3200" b="1"/>
              <a:t>5.5cm</a:t>
            </a:r>
            <a:r>
              <a:rPr lang="zh-CN" altLang="en-US" sz="3200" b="1"/>
              <a:t>。在另一幅比例尺是</a:t>
            </a:r>
            <a:r>
              <a:rPr lang="en-US" altLang="zh-CN" sz="3200" b="1"/>
              <a:t>1</a:t>
            </a:r>
            <a:r>
              <a:rPr lang="zh-CN" altLang="en-US" sz="3200" b="1"/>
              <a:t>∶</a:t>
            </a:r>
            <a:r>
              <a:rPr lang="en-US" altLang="zh-CN" sz="3200" b="1"/>
              <a:t>5000000</a:t>
            </a:r>
            <a:r>
              <a:rPr lang="zh-CN" altLang="en-US" sz="3200" b="1"/>
              <a:t>的地图上，这两个城市之间的图上距离是多少？</a:t>
            </a:r>
            <a:endParaRPr lang="zh-CN" altLang="en-US" sz="3200" b="1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10"/>
          <p:cNvSpPr txBox="1">
            <a:spLocks noChangeArrowheads="1"/>
          </p:cNvSpPr>
          <p:nvPr/>
        </p:nvSpPr>
        <p:spPr bwMode="auto">
          <a:xfrm>
            <a:off x="747170" y="611935"/>
            <a:ext cx="7855035" cy="559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914400">
              <a:lnSpc>
                <a:spcPct val="120000"/>
              </a:lnSpc>
            </a:pP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解：设甲、乙两个城市之间的实际距离是 </a:t>
            </a:r>
            <a:r>
              <a:rPr lang="en-US" altLang="zh-CN" sz="2800" b="1" i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x 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cm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。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grpSp>
        <p:nvGrpSpPr>
          <p:cNvPr id="12" name="组合 8"/>
          <p:cNvGrpSpPr/>
          <p:nvPr/>
        </p:nvGrpSpPr>
        <p:grpSpPr bwMode="auto">
          <a:xfrm>
            <a:off x="1837782" y="1107433"/>
            <a:ext cx="3160170" cy="1004201"/>
            <a:chOff x="949325" y="1610921"/>
            <a:chExt cx="3160167" cy="1005156"/>
          </a:xfrm>
        </p:grpSpPr>
        <p:sp>
          <p:nvSpPr>
            <p:cNvPr id="14" name="TextBox 15"/>
            <p:cNvSpPr txBox="1">
              <a:spLocks noChangeArrowheads="1"/>
            </p:cNvSpPr>
            <p:nvPr/>
          </p:nvSpPr>
          <p:spPr bwMode="auto">
            <a:xfrm>
              <a:off x="3252786" y="2035393"/>
              <a:ext cx="495300" cy="564794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en-US" altLang="zh-CN" sz="2800" b="1" i="1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anose="02020603050405020304"/>
                  <a:ea typeface="黑体" panose="02010609060101010101" pitchFamily="49" charset="-122"/>
                </a:rPr>
                <a:t>x</a:t>
              </a:r>
              <a:endParaRPr kumimoji="0" lang="zh-CN" altLang="en-US" sz="2800" b="1" i="1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黑体" panose="02010609060101010101" pitchFamily="49" charset="-122"/>
              </a:endParaRPr>
            </a:p>
          </p:txBody>
        </p:sp>
        <p:sp>
          <p:nvSpPr>
            <p:cNvPr id="15" name="TextBox 11"/>
            <p:cNvSpPr txBox="1">
              <a:spLocks noChangeArrowheads="1"/>
            </p:cNvSpPr>
            <p:nvPr/>
          </p:nvSpPr>
          <p:spPr bwMode="auto">
            <a:xfrm>
              <a:off x="949325" y="2051283"/>
              <a:ext cx="2060573" cy="564794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en-US" altLang="zh-CN" sz="28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anose="02020603050405020304"/>
                  <a:ea typeface="黑体" panose="02010609060101010101" pitchFamily="49" charset="-122"/>
                </a:rPr>
                <a:t>2000000</a:t>
              </a:r>
              <a:endPara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黑体" panose="02010609060101010101" pitchFamily="49" charset="-122"/>
              </a:endParaRPr>
            </a:p>
          </p:txBody>
        </p:sp>
        <p:sp>
          <p:nvSpPr>
            <p:cNvPr id="26" name="TextBox 9"/>
            <p:cNvSpPr txBox="1">
              <a:spLocks noChangeArrowheads="1"/>
            </p:cNvSpPr>
            <p:nvPr/>
          </p:nvSpPr>
          <p:spPr bwMode="auto">
            <a:xfrm>
              <a:off x="1508918" y="1610921"/>
              <a:ext cx="436562" cy="564794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en-US" altLang="zh-CN" sz="28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anose="02020603050405020304"/>
                  <a:ea typeface="黑体" panose="02010609060101010101" pitchFamily="49" charset="-122"/>
                </a:rPr>
                <a:t>1</a:t>
              </a:r>
              <a:endPara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黑体" panose="02010609060101010101" pitchFamily="49" charset="-122"/>
              </a:endParaRPr>
            </a:p>
          </p:txBody>
        </p:sp>
        <p:cxnSp>
          <p:nvCxnSpPr>
            <p:cNvPr id="27" name="直接连接符 26"/>
            <p:cNvCxnSpPr/>
            <p:nvPr/>
          </p:nvCxnSpPr>
          <p:spPr>
            <a:xfrm>
              <a:off x="949325" y="2133912"/>
              <a:ext cx="1555748" cy="0"/>
            </a:xfrm>
            <a:prstGeom prst="line">
              <a:avLst/>
            </a:prstGeom>
            <a:noFill/>
            <a:ln w="28575" cap="flat" cmpd="sng" algn="ctr">
              <a:solidFill>
                <a:srgbClr val="FF0000"/>
              </a:solidFill>
              <a:prstDash val="solid"/>
            </a:ln>
            <a:effectLst/>
          </p:spPr>
        </p:cxnSp>
        <p:sp>
          <p:nvSpPr>
            <p:cNvPr id="29" name="TextBox 12"/>
            <p:cNvSpPr txBox="1">
              <a:spLocks noChangeArrowheads="1"/>
            </p:cNvSpPr>
            <p:nvPr/>
          </p:nvSpPr>
          <p:spPr bwMode="auto">
            <a:xfrm>
              <a:off x="2462212" y="1803398"/>
              <a:ext cx="600074" cy="560430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zh-CN" altLang="en-US" sz="28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anose="02020603050405020304"/>
                  <a:ea typeface="黑体" panose="02010609060101010101" pitchFamily="49" charset="-122"/>
                </a:rPr>
                <a:t>＝</a:t>
              </a:r>
              <a:endPara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黑体" panose="02010609060101010101" pitchFamily="49" charset="-122"/>
              </a:endParaRPr>
            </a:p>
          </p:txBody>
        </p:sp>
        <p:cxnSp>
          <p:nvCxnSpPr>
            <p:cNvPr id="30" name="直接连接符 29"/>
            <p:cNvCxnSpPr/>
            <p:nvPr/>
          </p:nvCxnSpPr>
          <p:spPr>
            <a:xfrm>
              <a:off x="2957511" y="2133912"/>
              <a:ext cx="969961" cy="0"/>
            </a:xfrm>
            <a:prstGeom prst="line">
              <a:avLst/>
            </a:prstGeom>
            <a:noFill/>
            <a:ln w="28575" cap="flat" cmpd="sng" algn="ctr">
              <a:solidFill>
                <a:srgbClr val="FF0000"/>
              </a:solidFill>
              <a:prstDash val="solid"/>
            </a:ln>
            <a:effectLst/>
          </p:spPr>
        </p:cxnSp>
        <p:sp>
          <p:nvSpPr>
            <p:cNvPr id="31" name="TextBox 14"/>
            <p:cNvSpPr txBox="1">
              <a:spLocks noChangeArrowheads="1"/>
            </p:cNvSpPr>
            <p:nvPr/>
          </p:nvSpPr>
          <p:spPr bwMode="auto">
            <a:xfrm>
              <a:off x="3071268" y="1620224"/>
              <a:ext cx="1038224" cy="564794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en-US" altLang="zh-CN" sz="28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anose="02020603050405020304"/>
                  <a:ea typeface="黑体" panose="02010609060101010101" pitchFamily="49" charset="-122"/>
                </a:rPr>
                <a:t>5.5</a:t>
              </a:r>
              <a:endPara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黑体" panose="02010609060101010101" pitchFamily="49" charset="-122"/>
              </a:endParaRPr>
            </a:p>
          </p:txBody>
        </p:sp>
      </p:grpSp>
      <p:sp>
        <p:nvSpPr>
          <p:cNvPr id="32" name="文本框 31"/>
          <p:cNvSpPr txBox="1">
            <a:spLocks noChangeArrowheads="1"/>
          </p:cNvSpPr>
          <p:nvPr/>
        </p:nvSpPr>
        <p:spPr bwMode="auto">
          <a:xfrm>
            <a:off x="5146858" y="1299727"/>
            <a:ext cx="2141355" cy="559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914400">
              <a:lnSpc>
                <a:spcPct val="120000"/>
              </a:lnSpc>
            </a:pPr>
            <a:r>
              <a:rPr lang="en-US" altLang="zh-CN" sz="2800" b="1" i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x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＝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11000000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33" name="文本框 32"/>
          <p:cNvSpPr txBox="1">
            <a:spLocks noChangeArrowheads="1"/>
          </p:cNvSpPr>
          <p:nvPr/>
        </p:nvSpPr>
        <p:spPr bwMode="auto">
          <a:xfrm>
            <a:off x="804321" y="2021000"/>
            <a:ext cx="7928200" cy="1076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914400">
              <a:lnSpc>
                <a:spcPct val="120000"/>
              </a:lnSpc>
            </a:pP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解：设在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1∶5000000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的地图上，甲、乙两个城市之间的图上距离是 </a:t>
            </a:r>
            <a:r>
              <a:rPr lang="en-US" altLang="zh-CN" sz="2800" b="1" i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y 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cm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。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grpSp>
        <p:nvGrpSpPr>
          <p:cNvPr id="34" name="组合 8"/>
          <p:cNvGrpSpPr/>
          <p:nvPr/>
        </p:nvGrpSpPr>
        <p:grpSpPr bwMode="auto">
          <a:xfrm>
            <a:off x="1653632" y="3067797"/>
            <a:ext cx="4479925" cy="1104667"/>
            <a:chOff x="949325" y="1532598"/>
            <a:chExt cx="4480063" cy="1105603"/>
          </a:xfrm>
        </p:grpSpPr>
        <p:sp>
          <p:nvSpPr>
            <p:cNvPr id="35" name="TextBox 15"/>
            <p:cNvSpPr txBox="1">
              <a:spLocks noChangeArrowheads="1"/>
            </p:cNvSpPr>
            <p:nvPr/>
          </p:nvSpPr>
          <p:spPr bwMode="auto">
            <a:xfrm>
              <a:off x="3633871" y="1532598"/>
              <a:ext cx="495315" cy="56473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en-US" altLang="zh-CN" sz="2800" b="1" i="1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anose="02020603050405020304"/>
                  <a:ea typeface="黑体" panose="02010609060101010101" pitchFamily="49" charset="-122"/>
                </a:rPr>
                <a:t>y</a:t>
              </a:r>
              <a:endParaRPr kumimoji="0" lang="zh-CN" altLang="en-US" sz="2800" b="1" i="1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黑体" panose="02010609060101010101" pitchFamily="49" charset="-122"/>
              </a:endParaRPr>
            </a:p>
          </p:txBody>
        </p:sp>
        <p:sp>
          <p:nvSpPr>
            <p:cNvPr id="36" name="TextBox 11"/>
            <p:cNvSpPr txBox="1">
              <a:spLocks noChangeArrowheads="1"/>
            </p:cNvSpPr>
            <p:nvPr/>
          </p:nvSpPr>
          <p:spPr bwMode="auto">
            <a:xfrm>
              <a:off x="949325" y="2051222"/>
              <a:ext cx="2060638" cy="56473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en-US" altLang="zh-CN" sz="28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anose="02020603050405020304"/>
                  <a:ea typeface="黑体" panose="02010609060101010101" pitchFamily="49" charset="-122"/>
                </a:rPr>
                <a:t>5000000</a:t>
              </a:r>
              <a:endPara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黑体" panose="02010609060101010101" pitchFamily="49" charset="-122"/>
              </a:endParaRPr>
            </a:p>
          </p:txBody>
        </p:sp>
        <p:sp>
          <p:nvSpPr>
            <p:cNvPr id="37" name="TextBox 9"/>
            <p:cNvSpPr txBox="1">
              <a:spLocks noChangeArrowheads="1"/>
            </p:cNvSpPr>
            <p:nvPr/>
          </p:nvSpPr>
          <p:spPr bwMode="auto">
            <a:xfrm>
              <a:off x="1524602" y="1592306"/>
              <a:ext cx="436575" cy="56473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en-US" altLang="zh-CN" sz="28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anose="02020603050405020304"/>
                  <a:ea typeface="黑体" panose="02010609060101010101" pitchFamily="49" charset="-122"/>
                </a:rPr>
                <a:t>1</a:t>
              </a:r>
              <a:endPara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黑体" panose="02010609060101010101" pitchFamily="49" charset="-122"/>
              </a:endParaRPr>
            </a:p>
          </p:txBody>
        </p:sp>
        <p:cxnSp>
          <p:nvCxnSpPr>
            <p:cNvPr id="38" name="直接连接符 37"/>
            <p:cNvCxnSpPr/>
            <p:nvPr/>
          </p:nvCxnSpPr>
          <p:spPr>
            <a:xfrm>
              <a:off x="949325" y="2133842"/>
              <a:ext cx="1555798" cy="0"/>
            </a:xfrm>
            <a:prstGeom prst="line">
              <a:avLst/>
            </a:prstGeom>
            <a:noFill/>
            <a:ln w="28575" cap="flat" cmpd="sng" algn="ctr">
              <a:solidFill>
                <a:srgbClr val="FF0000"/>
              </a:solidFill>
              <a:prstDash val="solid"/>
            </a:ln>
            <a:effectLst/>
          </p:spPr>
        </p:cxnSp>
        <p:sp>
          <p:nvSpPr>
            <p:cNvPr id="39" name="TextBox 12"/>
            <p:cNvSpPr txBox="1">
              <a:spLocks noChangeArrowheads="1"/>
            </p:cNvSpPr>
            <p:nvPr/>
          </p:nvSpPr>
          <p:spPr bwMode="auto">
            <a:xfrm>
              <a:off x="2446199" y="1803362"/>
              <a:ext cx="600093" cy="5585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 pitchFamily="34" charset="0"/>
                  <a:ea typeface="黑体" panose="02010609060101010101" pitchFamily="49" charset="-122"/>
                </a:rPr>
                <a:t>＝</a:t>
              </a:r>
              <a:endParaRPr kumimoji="0" lang="zh-CN" altLang="en-US" sz="2800" b="1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黑体" panose="02010609060101010101" pitchFamily="49" charset="-122"/>
              </a:endParaRPr>
            </a:p>
          </p:txBody>
        </p:sp>
        <p:cxnSp>
          <p:nvCxnSpPr>
            <p:cNvPr id="40" name="直接连接符 39"/>
            <p:cNvCxnSpPr/>
            <p:nvPr/>
          </p:nvCxnSpPr>
          <p:spPr>
            <a:xfrm>
              <a:off x="2957575" y="2133842"/>
              <a:ext cx="1741541" cy="0"/>
            </a:xfrm>
            <a:prstGeom prst="line">
              <a:avLst/>
            </a:prstGeom>
            <a:noFill/>
            <a:ln w="28575" cap="flat" cmpd="sng" algn="ctr">
              <a:solidFill>
                <a:srgbClr val="FF0000"/>
              </a:solidFill>
              <a:prstDash val="solid"/>
            </a:ln>
            <a:effectLst/>
          </p:spPr>
        </p:cxnSp>
        <p:sp>
          <p:nvSpPr>
            <p:cNvPr id="41" name="TextBox 14"/>
            <p:cNvSpPr txBox="1">
              <a:spLocks noChangeArrowheads="1"/>
            </p:cNvSpPr>
            <p:nvPr/>
          </p:nvSpPr>
          <p:spPr bwMode="auto">
            <a:xfrm>
              <a:off x="2908360" y="2073466"/>
              <a:ext cx="2521028" cy="56473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en-US" altLang="zh-CN" sz="28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anose="02020603050405020304"/>
                  <a:ea typeface="黑体" panose="02010609060101010101" pitchFamily="49" charset="-122"/>
                </a:rPr>
                <a:t>11000000</a:t>
              </a:r>
              <a:endPara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黑体" panose="02010609060101010101" pitchFamily="49" charset="-122"/>
              </a:endParaRPr>
            </a:p>
          </p:txBody>
        </p:sp>
      </p:grpSp>
      <p:sp>
        <p:nvSpPr>
          <p:cNvPr id="42" name="文本框 41"/>
          <p:cNvSpPr txBox="1">
            <a:spLocks noChangeArrowheads="1"/>
          </p:cNvSpPr>
          <p:nvPr/>
        </p:nvSpPr>
        <p:spPr bwMode="auto">
          <a:xfrm>
            <a:off x="5747067" y="3308213"/>
            <a:ext cx="2520950" cy="559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914400">
              <a:lnSpc>
                <a:spcPct val="120000"/>
              </a:lnSpc>
            </a:pPr>
            <a:r>
              <a:rPr lang="en-US" altLang="zh-CN" sz="2800" b="1" i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y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＝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2.2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43" name="文本框 42"/>
          <p:cNvSpPr txBox="1">
            <a:spLocks noChangeArrowheads="1"/>
          </p:cNvSpPr>
          <p:nvPr/>
        </p:nvSpPr>
        <p:spPr bwMode="auto">
          <a:xfrm>
            <a:off x="801329" y="4201957"/>
            <a:ext cx="6862776" cy="559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914400">
              <a:lnSpc>
                <a:spcPct val="120000"/>
              </a:lnSpc>
            </a:pP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答：这两个城市之间的图上距离是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2.2cm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。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32" grpId="0"/>
      <p:bldP spid="33" grpId="0"/>
      <p:bldP spid="42" grpId="0"/>
      <p:bldP spid="4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24"/>
          <p:cNvSpPr>
            <a:spLocks noChangeArrowheads="1"/>
          </p:cNvSpPr>
          <p:nvPr/>
        </p:nvSpPr>
        <p:spPr bwMode="auto">
          <a:xfrm>
            <a:off x="323850" y="527804"/>
            <a:ext cx="8820150" cy="55989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marL="719455" indent="-71945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indent="0" algn="just" defTabSz="914400"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2800" b="1" dirty="0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5</a:t>
            </a:r>
            <a:r>
              <a:rPr lang="zh-CN" altLang="en-US" sz="2800" b="1" baseline="30000" dirty="0">
                <a:solidFill>
                  <a:prstClr val="black"/>
                </a:solidFill>
                <a:ea typeface="黑体" panose="02010609060101010101" pitchFamily="49" charset="-122"/>
              </a:rPr>
              <a:t>*</a:t>
            </a:r>
            <a:r>
              <a:rPr lang="en-US" altLang="zh-CN" sz="2800" b="1" dirty="0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.</a:t>
            </a:r>
            <a:r>
              <a:rPr lang="zh-CN" altLang="en-US" sz="2800" b="1" dirty="0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 一个服装店的所有</a:t>
            </a:r>
            <a:r>
              <a:rPr lang="zh-CN" altLang="en-US" sz="2800" b="1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服装都按同样</a:t>
            </a:r>
            <a:r>
              <a:rPr lang="zh-CN" altLang="en-US" sz="2800" b="1" dirty="0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的折扣销售。</a:t>
            </a:r>
            <a:endParaRPr lang="en-US" altLang="zh-CN" sz="2800" b="1" dirty="0">
              <a:solidFill>
                <a:prstClr val="black"/>
              </a:solidFill>
              <a:latin typeface="Times New Roman" panose="02020603050405020304"/>
              <a:ea typeface="黑体" panose="02010609060101010101" pitchFamily="49" charset="-122"/>
            </a:endParaRPr>
          </a:p>
        </p:txBody>
      </p:sp>
      <p:sp>
        <p:nvSpPr>
          <p:cNvPr id="19" name="矩形 24"/>
          <p:cNvSpPr>
            <a:spLocks noChangeArrowheads="1"/>
          </p:cNvSpPr>
          <p:nvPr/>
        </p:nvSpPr>
        <p:spPr bwMode="auto">
          <a:xfrm>
            <a:off x="323850" y="1115497"/>
            <a:ext cx="8413750" cy="107696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719455" indent="-71945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indent="0" algn="just" defTabSz="914400"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zh-CN" altLang="en-US" sz="2800" b="1" dirty="0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（</a:t>
            </a:r>
            <a:r>
              <a:rPr lang="en-US" altLang="zh-CN" sz="2800" b="1" dirty="0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1</a:t>
            </a:r>
            <a:r>
              <a:rPr lang="zh-CN" altLang="en-US" sz="2800" b="1" dirty="0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）李阿姨买了一件上衣，原价</a:t>
            </a:r>
            <a:r>
              <a:rPr lang="en-US" altLang="zh-CN" sz="2800" b="1" dirty="0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250</a:t>
            </a:r>
            <a:r>
              <a:rPr lang="zh-CN" altLang="en-US" sz="2800" b="1" dirty="0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元，现价</a:t>
            </a:r>
            <a:r>
              <a:rPr lang="en-US" altLang="zh-CN" sz="2800" b="1" dirty="0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150</a:t>
            </a:r>
            <a:r>
              <a:rPr lang="zh-CN" altLang="en-US" sz="2800" b="1" dirty="0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元。李阿姨还想买一条裤子，原价</a:t>
            </a:r>
            <a:r>
              <a:rPr lang="en-US" altLang="zh-CN" sz="2800" b="1" dirty="0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180</a:t>
            </a:r>
            <a:r>
              <a:rPr lang="zh-CN" altLang="en-US" sz="2800" b="1" dirty="0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元，现价多少钱？</a:t>
            </a:r>
            <a:endParaRPr lang="en-US" altLang="zh-CN" sz="2800" b="1" dirty="0">
              <a:solidFill>
                <a:prstClr val="black"/>
              </a:solidFill>
              <a:latin typeface="Times New Roman" panose="02020603050405020304"/>
              <a:ea typeface="黑体" panose="02010609060101010101" pitchFamily="49" charset="-122"/>
            </a:endParaRPr>
          </a:p>
        </p:txBody>
      </p:sp>
      <p:sp>
        <p:nvSpPr>
          <p:cNvPr id="20" name="矩形 19"/>
          <p:cNvSpPr>
            <a:spLocks noChangeArrowheads="1"/>
          </p:cNvSpPr>
          <p:nvPr/>
        </p:nvSpPr>
        <p:spPr bwMode="auto">
          <a:xfrm>
            <a:off x="1790700" y="2220254"/>
            <a:ext cx="3340100" cy="52322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hangingPunct="1">
              <a:buFont typeface="Arial" panose="020B0604020202020204" pitchFamily="34" charset="0"/>
              <a:buNone/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解：设现价</a:t>
            </a:r>
            <a:r>
              <a:rPr lang="en-US" altLang="zh-CN" sz="2800" b="1" i="1" dirty="0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x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元。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/>
              <a:ea typeface="黑体" panose="02010609060101010101" pitchFamily="49" charset="-122"/>
            </a:endParaRPr>
          </a:p>
        </p:txBody>
      </p:sp>
      <p:grpSp>
        <p:nvGrpSpPr>
          <p:cNvPr id="21" name="组合 8"/>
          <p:cNvGrpSpPr/>
          <p:nvPr/>
        </p:nvGrpSpPr>
        <p:grpSpPr bwMode="auto">
          <a:xfrm>
            <a:off x="2546350" y="2597944"/>
            <a:ext cx="2414587" cy="1096405"/>
            <a:chOff x="1619250" y="1495871"/>
            <a:chExt cx="2414587" cy="1096397"/>
          </a:xfrm>
        </p:grpSpPr>
        <p:sp>
          <p:nvSpPr>
            <p:cNvPr id="22" name="TextBox 15"/>
            <p:cNvSpPr txBox="1">
              <a:spLocks noChangeArrowheads="1"/>
            </p:cNvSpPr>
            <p:nvPr/>
          </p:nvSpPr>
          <p:spPr bwMode="auto">
            <a:xfrm>
              <a:off x="2776537" y="2028015"/>
              <a:ext cx="1038225" cy="564253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en-US" altLang="zh-CN" sz="28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anose="02020603050405020304"/>
                  <a:ea typeface="黑体" panose="02010609060101010101" pitchFamily="49" charset="-122"/>
                </a:rPr>
                <a:t>180</a:t>
              </a:r>
              <a:endPara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黑体" panose="02010609060101010101" pitchFamily="49" charset="-122"/>
              </a:endParaRPr>
            </a:p>
          </p:txBody>
        </p:sp>
        <p:sp>
          <p:nvSpPr>
            <p:cNvPr id="23" name="TextBox 11"/>
            <p:cNvSpPr txBox="1">
              <a:spLocks noChangeArrowheads="1"/>
            </p:cNvSpPr>
            <p:nvPr/>
          </p:nvSpPr>
          <p:spPr bwMode="auto">
            <a:xfrm>
              <a:off x="1619250" y="2028015"/>
              <a:ext cx="1038225" cy="564253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en-US" altLang="zh-CN" sz="28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anose="02020603050405020304"/>
                  <a:ea typeface="黑体" panose="02010609060101010101" pitchFamily="49" charset="-122"/>
                </a:rPr>
                <a:t>250</a:t>
              </a:r>
              <a:endPara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黑体" panose="02010609060101010101" pitchFamily="49" charset="-122"/>
              </a:endParaRPr>
            </a:p>
          </p:txBody>
        </p:sp>
        <p:sp>
          <p:nvSpPr>
            <p:cNvPr id="24" name="TextBox 9"/>
            <p:cNvSpPr txBox="1">
              <a:spLocks noChangeArrowheads="1"/>
            </p:cNvSpPr>
            <p:nvPr/>
          </p:nvSpPr>
          <p:spPr bwMode="auto">
            <a:xfrm>
              <a:off x="1628775" y="1552575"/>
              <a:ext cx="1038225" cy="564253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en-US" altLang="zh-CN" sz="2800" b="1" i="0" u="none" strike="noStrike" kern="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anose="02020603050405020304"/>
                  <a:ea typeface="黑体" panose="02010609060101010101" pitchFamily="49" charset="-122"/>
                </a:rPr>
                <a:t>150</a:t>
              </a:r>
              <a:endParaRPr kumimoji="0" lang="zh-CN" altLang="en-US" sz="2800" b="1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黑体" panose="02010609060101010101" pitchFamily="49" charset="-122"/>
              </a:endParaRPr>
            </a:p>
          </p:txBody>
        </p:sp>
        <p:cxnSp>
          <p:nvCxnSpPr>
            <p:cNvPr id="25" name="直接连接符 24"/>
            <p:cNvCxnSpPr/>
            <p:nvPr/>
          </p:nvCxnSpPr>
          <p:spPr>
            <a:xfrm>
              <a:off x="1638300" y="2073904"/>
              <a:ext cx="692150" cy="0"/>
            </a:xfrm>
            <a:prstGeom prst="line">
              <a:avLst/>
            </a:prstGeom>
            <a:noFill/>
            <a:ln w="28575" cap="flat" cmpd="sng" algn="ctr">
              <a:solidFill>
                <a:srgbClr val="FF0000"/>
              </a:solidFill>
              <a:prstDash val="solid"/>
            </a:ln>
            <a:effectLst/>
          </p:spPr>
        </p:cxnSp>
        <p:sp>
          <p:nvSpPr>
            <p:cNvPr id="26" name="TextBox 12"/>
            <p:cNvSpPr txBox="1">
              <a:spLocks noChangeArrowheads="1"/>
            </p:cNvSpPr>
            <p:nvPr/>
          </p:nvSpPr>
          <p:spPr bwMode="auto">
            <a:xfrm>
              <a:off x="2266950" y="1793957"/>
              <a:ext cx="600075" cy="559893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zh-CN" altLang="en-US" sz="28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anose="02020603050405020304"/>
                  <a:ea typeface="黑体" panose="02010609060101010101" pitchFamily="49" charset="-122"/>
                </a:rPr>
                <a:t>＝</a:t>
              </a:r>
              <a:endPara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黑体" panose="02010609060101010101" pitchFamily="49" charset="-122"/>
              </a:endParaRPr>
            </a:p>
          </p:txBody>
        </p:sp>
        <p:cxnSp>
          <p:nvCxnSpPr>
            <p:cNvPr id="27" name="直接连接符 26"/>
            <p:cNvCxnSpPr/>
            <p:nvPr/>
          </p:nvCxnSpPr>
          <p:spPr>
            <a:xfrm>
              <a:off x="2774950" y="2073903"/>
              <a:ext cx="787400" cy="0"/>
            </a:xfrm>
            <a:prstGeom prst="line">
              <a:avLst/>
            </a:prstGeom>
            <a:noFill/>
            <a:ln w="28575" cap="flat" cmpd="sng" algn="ctr">
              <a:solidFill>
                <a:srgbClr val="FF0000"/>
              </a:solidFill>
              <a:prstDash val="solid"/>
            </a:ln>
            <a:effectLst/>
          </p:spPr>
        </p:cxnSp>
        <p:sp>
          <p:nvSpPr>
            <p:cNvPr id="28" name="TextBox 14"/>
            <p:cNvSpPr txBox="1">
              <a:spLocks noChangeArrowheads="1"/>
            </p:cNvSpPr>
            <p:nvPr/>
          </p:nvSpPr>
          <p:spPr bwMode="auto">
            <a:xfrm>
              <a:off x="2995612" y="1495871"/>
              <a:ext cx="1038225" cy="564253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en-US" altLang="zh-CN" sz="2800" b="1" i="1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anose="02020603050405020304"/>
                  <a:ea typeface="黑体" panose="02010609060101010101" pitchFamily="49" charset="-122"/>
                </a:rPr>
                <a:t>x</a:t>
              </a:r>
              <a:endParaRPr kumimoji="0" lang="zh-CN" altLang="en-US" sz="2800" b="1" i="1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黑体" panose="02010609060101010101" pitchFamily="49" charset="-122"/>
              </a:endParaRPr>
            </a:p>
          </p:txBody>
        </p:sp>
      </p:grpSp>
      <p:sp>
        <p:nvSpPr>
          <p:cNvPr id="29" name="TextBox 16"/>
          <p:cNvSpPr txBox="1">
            <a:spLocks noChangeArrowheads="1"/>
          </p:cNvSpPr>
          <p:nvPr/>
        </p:nvSpPr>
        <p:spPr bwMode="auto">
          <a:xfrm>
            <a:off x="2470150" y="3615367"/>
            <a:ext cx="3157538" cy="55989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hangingPunct="1">
              <a:lnSpc>
                <a:spcPct val="120000"/>
              </a:lnSpc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250</a:t>
            </a:r>
            <a:r>
              <a:rPr lang="en-US" altLang="zh-CN" sz="2800" b="1" i="1" dirty="0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x</a:t>
            </a:r>
            <a:r>
              <a:rPr lang="zh-CN" altLang="en-US" sz="2800" b="1" dirty="0">
                <a:solidFill>
                  <a:srgbClr val="FF0000"/>
                </a:solidFill>
                <a:latin typeface="Arial" panose="020B0604020202020204"/>
                <a:ea typeface="黑体" panose="02010609060101010101" pitchFamily="49" charset="-122"/>
              </a:rPr>
              <a:t>＝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150×180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/>
              <a:ea typeface="黑体" panose="02010609060101010101" pitchFamily="49" charset="-122"/>
            </a:endParaRPr>
          </a:p>
        </p:txBody>
      </p:sp>
      <p:sp>
        <p:nvSpPr>
          <p:cNvPr id="30" name="矩形 18"/>
          <p:cNvSpPr>
            <a:spLocks noChangeArrowheads="1"/>
          </p:cNvSpPr>
          <p:nvPr/>
        </p:nvSpPr>
        <p:spPr bwMode="auto">
          <a:xfrm>
            <a:off x="3009900" y="4068533"/>
            <a:ext cx="1679575" cy="55989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hangingPunct="1">
              <a:lnSpc>
                <a:spcPct val="120000"/>
              </a:lnSpc>
              <a:defRPr/>
            </a:pPr>
            <a:r>
              <a:rPr lang="en-US" altLang="zh-CN" sz="2800" b="1" i="1" dirty="0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x</a:t>
            </a:r>
            <a:r>
              <a:rPr lang="zh-CN" altLang="en-US" sz="2800" b="1" dirty="0">
                <a:solidFill>
                  <a:srgbClr val="FF0000"/>
                </a:solidFill>
                <a:latin typeface="Arial" panose="020B0604020202020204"/>
                <a:ea typeface="黑体" panose="02010609060101010101" pitchFamily="49" charset="-122"/>
              </a:rPr>
              <a:t>＝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108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/>
              <a:ea typeface="黑体" panose="02010609060101010101" pitchFamily="49" charset="-122"/>
            </a:endParaRPr>
          </a:p>
        </p:txBody>
      </p:sp>
      <p:sp>
        <p:nvSpPr>
          <p:cNvPr id="31" name="矩形 30"/>
          <p:cNvSpPr>
            <a:spLocks noChangeArrowheads="1"/>
          </p:cNvSpPr>
          <p:nvPr/>
        </p:nvSpPr>
        <p:spPr bwMode="auto">
          <a:xfrm>
            <a:off x="5346700" y="4106095"/>
            <a:ext cx="3254375" cy="52322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hangingPunct="1">
              <a:buFont typeface="Arial" panose="020B0604020202020204" pitchFamily="34" charset="0"/>
              <a:buNone/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答：现价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108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元。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9" grpId="0"/>
      <p:bldP spid="30" grpId="0"/>
      <p:bldP spid="3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24"/>
          <p:cNvSpPr>
            <a:spLocks noChangeArrowheads="1"/>
          </p:cNvSpPr>
          <p:nvPr/>
        </p:nvSpPr>
        <p:spPr bwMode="auto">
          <a:xfrm>
            <a:off x="285884" y="503194"/>
            <a:ext cx="7426325" cy="1594026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marL="719455" indent="-71945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indent="0" algn="just" defTabSz="914400"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zh-CN" altLang="en-US" sz="2800" b="1" dirty="0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（</a:t>
            </a:r>
            <a:r>
              <a:rPr lang="en-US" altLang="zh-CN" sz="2800" b="1" dirty="0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2</a:t>
            </a:r>
            <a:r>
              <a:rPr lang="zh-CN" altLang="en-US" sz="2800" b="1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）张叔叔带的钱</a:t>
            </a:r>
            <a:r>
              <a:rPr lang="zh-CN" altLang="en-US" sz="2800" b="1" dirty="0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，如果买现价</a:t>
            </a:r>
            <a:r>
              <a:rPr lang="en-US" altLang="zh-CN" sz="2800" b="1" dirty="0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90</a:t>
            </a:r>
            <a:r>
              <a:rPr lang="zh-CN" altLang="en-US" sz="2800" b="1" dirty="0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元一件的衬衫</a:t>
            </a:r>
            <a:r>
              <a:rPr lang="zh-CN" altLang="en-US" sz="2800" b="1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，正好可以买</a:t>
            </a:r>
            <a:r>
              <a:rPr lang="en-US" altLang="zh-CN" sz="2800" b="1" dirty="0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4</a:t>
            </a:r>
            <a:r>
              <a:rPr lang="zh-CN" altLang="en-US" sz="2800" b="1" dirty="0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件</a:t>
            </a:r>
            <a:r>
              <a:rPr lang="zh-CN" altLang="en-US" sz="2800" b="1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。如果买</a:t>
            </a:r>
            <a:r>
              <a:rPr lang="zh-CN" altLang="en-US" sz="2800" b="1" dirty="0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原价</a:t>
            </a:r>
            <a:r>
              <a:rPr lang="en-US" altLang="zh-CN" sz="2800" b="1" dirty="0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200</a:t>
            </a:r>
            <a:r>
              <a:rPr lang="zh-CN" altLang="en-US" sz="2800" b="1" dirty="0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元一件的夹克衫，能买多少件？</a:t>
            </a:r>
            <a:endParaRPr lang="en-US" altLang="zh-CN" sz="2800" b="1" dirty="0">
              <a:solidFill>
                <a:prstClr val="black"/>
              </a:solidFill>
              <a:latin typeface="Times New Roman" panose="02020603050405020304"/>
              <a:ea typeface="黑体" panose="02010609060101010101" pitchFamily="49" charset="-122"/>
            </a:endParaRPr>
          </a:p>
        </p:txBody>
      </p:sp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2516965" y="2117309"/>
            <a:ext cx="3243262" cy="52322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hangingPunct="1">
              <a:buFont typeface="Arial" panose="020B0604020202020204" pitchFamily="34" charset="0"/>
              <a:buNone/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解：设能买</a:t>
            </a:r>
            <a:r>
              <a:rPr lang="en-US" altLang="zh-CN" sz="2800" b="1" i="1" dirty="0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x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件。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/>
              <a:ea typeface="黑体" panose="02010609060101010101" pitchFamily="49" charset="-122"/>
            </a:endParaRPr>
          </a:p>
        </p:txBody>
      </p:sp>
      <p:grpSp>
        <p:nvGrpSpPr>
          <p:cNvPr id="6" name="组合 5"/>
          <p:cNvGrpSpPr/>
          <p:nvPr/>
        </p:nvGrpSpPr>
        <p:grpSpPr bwMode="auto">
          <a:xfrm>
            <a:off x="2516965" y="2456224"/>
            <a:ext cx="3812903" cy="1953054"/>
            <a:chOff x="1898133" y="2002889"/>
            <a:chExt cx="3813340" cy="1953724"/>
          </a:xfrm>
        </p:grpSpPr>
        <p:sp>
          <p:nvSpPr>
            <p:cNvPr id="8" name="TextBox 16"/>
            <p:cNvSpPr txBox="1">
              <a:spLocks noChangeArrowheads="1"/>
            </p:cNvSpPr>
            <p:nvPr/>
          </p:nvSpPr>
          <p:spPr bwMode="auto">
            <a:xfrm>
              <a:off x="1898133" y="2279733"/>
              <a:ext cx="2965790" cy="560089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en-US" altLang="zh-CN" sz="28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anose="02020603050405020304"/>
                  <a:ea typeface="黑体" panose="02010609060101010101" pitchFamily="49" charset="-122"/>
                </a:rPr>
                <a:t>90×4</a:t>
              </a:r>
              <a:r>
                <a:rPr kumimoji="0" lang="zh-CN" altLang="en-US" sz="28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anose="02020603050405020304"/>
                  <a:ea typeface="黑体" panose="02010609060101010101" pitchFamily="49" charset="-122"/>
                </a:rPr>
                <a:t>＝</a:t>
              </a:r>
              <a:r>
                <a:rPr kumimoji="0" lang="en-US" altLang="zh-CN" sz="28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anose="02020603050405020304"/>
                  <a:ea typeface="黑体" panose="02010609060101010101" pitchFamily="49" charset="-122"/>
                </a:rPr>
                <a:t>200×</a:t>
              </a:r>
              <a:endPara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黑体" panose="02010609060101010101" pitchFamily="49" charset="-122"/>
              </a:endParaRPr>
            </a:p>
          </p:txBody>
        </p:sp>
        <p:grpSp>
          <p:nvGrpSpPr>
            <p:cNvPr id="9" name="组合 8"/>
            <p:cNvGrpSpPr/>
            <p:nvPr/>
          </p:nvGrpSpPr>
          <p:grpSpPr bwMode="auto">
            <a:xfrm>
              <a:off x="4060789" y="2002889"/>
              <a:ext cx="1650684" cy="1094859"/>
              <a:chOff x="1146139" y="1518710"/>
              <a:chExt cx="1650684" cy="1094546"/>
            </a:xfrm>
          </p:grpSpPr>
          <p:sp>
            <p:nvSpPr>
              <p:cNvPr id="12" name="TextBox 11"/>
              <p:cNvSpPr txBox="1">
                <a:spLocks noChangeArrowheads="1"/>
              </p:cNvSpPr>
              <p:nvPr/>
            </p:nvSpPr>
            <p:spPr bwMode="auto">
              <a:xfrm>
                <a:off x="1155665" y="2048966"/>
                <a:ext cx="1038344" cy="56429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r>
                  <a:rPr kumimoji="0" lang="en-US" altLang="zh-CN" sz="28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Times New Roman" panose="02020603050405020304"/>
                    <a:ea typeface="黑体" panose="02010609060101010101" pitchFamily="49" charset="-122"/>
                  </a:rPr>
                  <a:t>250</a:t>
                </a:r>
                <a:endParaRPr kumimoji="0" lang="zh-CN" altLang="en-US" sz="28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anose="02020603050405020304"/>
                  <a:ea typeface="黑体" panose="02010609060101010101" pitchFamily="49" charset="-122"/>
                </a:endParaRPr>
              </a:p>
            </p:txBody>
          </p:sp>
          <p:sp>
            <p:nvSpPr>
              <p:cNvPr id="13" name="TextBox 9"/>
              <p:cNvSpPr txBox="1">
                <a:spLocks noChangeArrowheads="1"/>
              </p:cNvSpPr>
              <p:nvPr/>
            </p:nvSpPr>
            <p:spPr bwMode="auto">
              <a:xfrm>
                <a:off x="1146139" y="1518710"/>
                <a:ext cx="1038344" cy="56428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r>
                  <a:rPr kumimoji="0" lang="en-US" altLang="zh-CN" sz="2800" b="1" i="0" u="none" strike="noStrike" kern="0" cap="none" spc="0" normalizeH="0" baseline="0" noProof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Times New Roman" panose="02020603050405020304"/>
                    <a:ea typeface="黑体" panose="02010609060101010101" pitchFamily="49" charset="-122"/>
                  </a:rPr>
                  <a:t>150</a:t>
                </a:r>
                <a:endParaRPr kumimoji="0" lang="zh-CN" altLang="en-US" sz="2800" b="1" i="0" u="none" strike="noStrike" kern="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anose="02020603050405020304"/>
                  <a:ea typeface="黑体" panose="02010609060101010101" pitchFamily="49" charset="-122"/>
                </a:endParaRPr>
              </a:p>
            </p:txBody>
          </p:sp>
          <p:cxnSp>
            <p:nvCxnSpPr>
              <p:cNvPr id="14" name="直接连接符 13"/>
              <p:cNvCxnSpPr/>
              <p:nvPr/>
            </p:nvCxnSpPr>
            <p:spPr>
              <a:xfrm>
                <a:off x="1193769" y="2099769"/>
                <a:ext cx="644377" cy="0"/>
              </a:xfrm>
              <a:prstGeom prst="line">
                <a:avLst/>
              </a:prstGeom>
              <a:noFill/>
              <a:ln w="28575" cap="flat" cmpd="sng" algn="ctr">
                <a:solidFill>
                  <a:srgbClr val="FF0000"/>
                </a:solidFill>
                <a:prstDash val="solid"/>
              </a:ln>
              <a:effectLst/>
            </p:spPr>
          </p:cxnSp>
          <p:sp>
            <p:nvSpPr>
              <p:cNvPr id="16" name="TextBox 14"/>
              <p:cNvSpPr txBox="1">
                <a:spLocks noChangeArrowheads="1"/>
              </p:cNvSpPr>
              <p:nvPr/>
            </p:nvSpPr>
            <p:spPr bwMode="auto">
              <a:xfrm>
                <a:off x="1729901" y="1819290"/>
                <a:ext cx="1066922" cy="55992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r>
                  <a:rPr kumimoji="0" lang="en-US" altLang="zh-CN" sz="28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Times New Roman" panose="02020603050405020304"/>
                    <a:ea typeface="黑体" panose="02010609060101010101" pitchFamily="49" charset="-122"/>
                  </a:rPr>
                  <a:t>×</a:t>
                </a:r>
                <a:r>
                  <a:rPr kumimoji="0" lang="en-US" altLang="zh-CN" sz="2800" b="1" i="1" u="none" strike="noStrike" kern="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Times New Roman" panose="02020603050405020304"/>
                    <a:ea typeface="黑体" panose="02010609060101010101" pitchFamily="49" charset="-122"/>
                  </a:rPr>
                  <a:t>x</a:t>
                </a:r>
                <a:endParaRPr kumimoji="0" lang="zh-CN" altLang="en-US" sz="2800" b="1" i="1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anose="02020603050405020304"/>
                  <a:ea typeface="黑体" panose="02010609060101010101" pitchFamily="49" charset="-122"/>
                </a:endParaRPr>
              </a:p>
            </p:txBody>
          </p:sp>
        </p:grpSp>
        <p:sp>
          <p:nvSpPr>
            <p:cNvPr id="10" name="TextBox 16"/>
            <p:cNvSpPr txBox="1">
              <a:spLocks noChangeArrowheads="1"/>
            </p:cNvSpPr>
            <p:nvPr/>
          </p:nvSpPr>
          <p:spPr bwMode="auto">
            <a:xfrm>
              <a:off x="2078861" y="2873124"/>
              <a:ext cx="2191001" cy="560089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en-US" altLang="zh-CN" sz="28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anose="02020603050405020304"/>
                  <a:ea typeface="黑体" panose="02010609060101010101" pitchFamily="49" charset="-122"/>
                </a:rPr>
                <a:t>120</a:t>
              </a:r>
              <a:r>
                <a:rPr kumimoji="0" lang="en-US" altLang="zh-CN" sz="2800" b="1" i="1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anose="02020603050405020304"/>
                  <a:ea typeface="黑体" panose="02010609060101010101" pitchFamily="49" charset="-122"/>
                </a:rPr>
                <a:t>x</a:t>
              </a:r>
              <a:r>
                <a:rPr kumimoji="0" lang="zh-CN" altLang="en-US" sz="28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anose="02020603050405020304"/>
                  <a:ea typeface="黑体" panose="02010609060101010101" pitchFamily="49" charset="-122"/>
                </a:rPr>
                <a:t>＝</a:t>
              </a:r>
              <a:r>
                <a:rPr kumimoji="0" lang="en-US" altLang="zh-CN" sz="28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anose="02020603050405020304"/>
                  <a:ea typeface="黑体" panose="02010609060101010101" pitchFamily="49" charset="-122"/>
                </a:rPr>
                <a:t>360</a:t>
              </a:r>
              <a:endPara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黑体" panose="02010609060101010101" pitchFamily="49" charset="-122"/>
              </a:endParaRPr>
            </a:p>
          </p:txBody>
        </p:sp>
        <p:sp>
          <p:nvSpPr>
            <p:cNvPr id="11" name="矩形 18"/>
            <p:cNvSpPr>
              <a:spLocks noChangeArrowheads="1"/>
            </p:cNvSpPr>
            <p:nvPr/>
          </p:nvSpPr>
          <p:spPr bwMode="auto">
            <a:xfrm>
              <a:off x="2615431" y="3433213"/>
              <a:ext cx="904519" cy="523400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en-US" altLang="zh-CN" sz="2800" b="1" i="1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anose="02020603050405020304"/>
                  <a:ea typeface="黑体" panose="02010609060101010101" pitchFamily="49" charset="-122"/>
                </a:rPr>
                <a:t>x</a:t>
              </a:r>
              <a:r>
                <a:rPr kumimoji="0" lang="zh-CN" altLang="en-US" sz="28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anose="02020603050405020304"/>
                  <a:ea typeface="黑体" panose="02010609060101010101" pitchFamily="49" charset="-122"/>
                </a:rPr>
                <a:t>＝</a:t>
              </a:r>
              <a:r>
                <a:rPr kumimoji="0" lang="en-US" altLang="zh-CN" sz="28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anose="02020603050405020304"/>
                  <a:ea typeface="黑体" panose="02010609060101010101" pitchFamily="49" charset="-122"/>
                </a:rPr>
                <a:t>3</a:t>
              </a:r>
              <a:endPara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黑体" panose="02010609060101010101" pitchFamily="49" charset="-122"/>
              </a:endParaRPr>
            </a:p>
          </p:txBody>
        </p:sp>
      </p:grpSp>
      <p:sp>
        <p:nvSpPr>
          <p:cNvPr id="17" name="矩形 16"/>
          <p:cNvSpPr>
            <a:spLocks noChangeArrowheads="1"/>
          </p:cNvSpPr>
          <p:nvPr/>
        </p:nvSpPr>
        <p:spPr bwMode="auto">
          <a:xfrm>
            <a:off x="4572000" y="4044627"/>
            <a:ext cx="3413125" cy="52322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hangingPunct="1">
              <a:buFont typeface="Arial" panose="020B0604020202020204" pitchFamily="34" charset="0"/>
              <a:buNone/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答：能买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3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件。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矩形 24"/>
          <p:cNvSpPr>
            <a:spLocks noChangeArrowheads="1"/>
          </p:cNvSpPr>
          <p:nvPr/>
        </p:nvSpPr>
        <p:spPr bwMode="auto">
          <a:xfrm>
            <a:off x="687388" y="1617663"/>
            <a:ext cx="7791450" cy="1217641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marL="719455" indent="-71945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indent="0"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（</a:t>
            </a:r>
            <a:r>
              <a:rPr lang="en-US" altLang="zh-CN" sz="3200" b="1" dirty="0">
                <a:latin typeface="+mj-lt"/>
                <a:ea typeface="黑体" panose="02010609060101010101" pitchFamily="49" charset="-122"/>
              </a:rPr>
              <a:t>3</a:t>
            </a: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）如果用</a:t>
            </a:r>
            <a:r>
              <a:rPr lang="en-US" altLang="zh-CN" sz="3200" b="1" i="1" dirty="0">
                <a:latin typeface="+mj-lt"/>
                <a:ea typeface="黑体" panose="02010609060101010101" pitchFamily="49" charset="-122"/>
              </a:rPr>
              <a:t>x</a:t>
            </a: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表示原价，</a:t>
            </a:r>
            <a:r>
              <a:rPr lang="en-US" altLang="zh-CN" sz="3200" b="1" i="1" dirty="0">
                <a:latin typeface="+mj-lt"/>
                <a:ea typeface="黑体" panose="02010609060101010101" pitchFamily="49" charset="-122"/>
              </a:rPr>
              <a:t>y</a:t>
            </a: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表示现价，</a:t>
            </a:r>
            <a:r>
              <a:rPr lang="en-US" altLang="zh-CN" sz="3200" b="1" i="1" dirty="0">
                <a:latin typeface="+mj-lt"/>
                <a:ea typeface="黑体" panose="02010609060101010101" pitchFamily="49" charset="-122"/>
              </a:rPr>
              <a:t>y</a:t>
            </a: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和</a:t>
            </a:r>
            <a:r>
              <a:rPr lang="en-US" altLang="zh-CN" sz="3200" b="1" i="1" dirty="0">
                <a:latin typeface="+mj-lt"/>
                <a:ea typeface="黑体" panose="02010609060101010101" pitchFamily="49" charset="-122"/>
              </a:rPr>
              <a:t>x</a:t>
            </a: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的关系式为</a:t>
            </a:r>
            <a:r>
              <a:rPr lang="en-US" altLang="zh-CN" sz="3200" b="1" dirty="0">
                <a:latin typeface="+mj-lt"/>
                <a:ea typeface="黑体" panose="02010609060101010101" pitchFamily="49" charset="-122"/>
              </a:rPr>
              <a:t>__________</a:t>
            </a: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。</a:t>
            </a:r>
            <a:endParaRPr lang="en-US" altLang="zh-CN" sz="3200" b="1" dirty="0"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24579" name="TextBox 3"/>
          <p:cNvSpPr txBox="1">
            <a:spLocks noChangeArrowheads="1"/>
          </p:cNvSpPr>
          <p:nvPr/>
        </p:nvSpPr>
        <p:spPr bwMode="auto">
          <a:xfrm>
            <a:off x="3062288" y="2100263"/>
            <a:ext cx="1833562" cy="6318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3200" b="1" i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y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=60%</a:t>
            </a:r>
            <a:r>
              <a:rPr lang="en-US" altLang="zh-CN" sz="3200" b="1" i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x</a:t>
            </a:r>
            <a:endParaRPr lang="zh-CN" altLang="en-US" sz="3200" b="1" i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9" grpId="0"/>
    </p:bldLst>
  </p:timing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commondata" val="eyJoZGlkIjoiNjNiYjgwZjIwMDAxNzkyMjVhYzliNzcxNWY3MzhmZGEifQ=="/>
</p:tagLst>
</file>

<file path=ppt/theme/theme1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宋-黑-T-A">
      <a:majorFont>
        <a:latin typeface="Times New Roman"/>
        <a:ea typeface="黑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880</Words>
  <Application>WPS 演示</Application>
  <PresentationFormat>全屏显示(16:9)</PresentationFormat>
  <Paragraphs>116</Paragraphs>
  <Slides>13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13</vt:i4>
      </vt:variant>
    </vt:vector>
  </HeadingPairs>
  <TitlesOfParts>
    <vt:vector size="26" baseType="lpstr">
      <vt:lpstr>Arial</vt:lpstr>
      <vt:lpstr>宋体</vt:lpstr>
      <vt:lpstr>Wingdings</vt:lpstr>
      <vt:lpstr>Times New Roman</vt:lpstr>
      <vt:lpstr>黑体</vt:lpstr>
      <vt:lpstr>楷体_GB2312</vt:lpstr>
      <vt:lpstr>等线</vt:lpstr>
      <vt:lpstr>楷体</vt:lpstr>
      <vt:lpstr>Times New Roman</vt:lpstr>
      <vt:lpstr>Arial</vt:lpstr>
      <vt:lpstr>微软雅黑</vt:lpstr>
      <vt:lpstr>Arial Unicode MS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状元成才路</Company>
  <LinksUpToDate>false</LinksUpToDate>
  <SharedDoc>false</SharedDoc>
  <HyperlinksChanged>false</HyperlinksChanged>
  <AppVersion>14.0000</AppVersion>
  <Manager>状元成才路</Manager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</dc:creator>
  <cp:keywords>状元成才路</cp:keywords>
  <dc:description>状元成才路</dc:description>
  <cp:lastModifiedBy>冰氷</cp:lastModifiedBy>
  <cp:revision>21</cp:revision>
  <dcterms:created xsi:type="dcterms:W3CDTF">2014-04-24T10:36:00Z</dcterms:created>
  <dcterms:modified xsi:type="dcterms:W3CDTF">2023-10-26T09:40:49Z</dcterms:modified>
  <cp:category>状元成才路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61AF1DA25564475B9DC7030EC6BF259F</vt:lpwstr>
  </property>
  <property fmtid="{D5CDD505-2E9C-101B-9397-08002B2CF9AE}" pid="3" name="KSOProductBuildVer">
    <vt:lpwstr>2052-12.1.0.15374</vt:lpwstr>
  </property>
</Properties>
</file>