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56" r:id="rId3"/>
    <p:sldId id="354" r:id="rId4"/>
    <p:sldId id="355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61" r:id="rId13"/>
    <p:sldId id="371" r:id="rId14"/>
    <p:sldId id="379" r:id="rId15"/>
    <p:sldId id="380" r:id="rId16"/>
    <p:sldId id="364" r:id="rId17"/>
    <p:sldId id="369" r:id="rId18"/>
    <p:sldId id="370" r:id="rId20"/>
    <p:sldId id="328" r:id="rId21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65C8"/>
    <a:srgbClr val="ECFBFE"/>
    <a:srgbClr val="0000FF"/>
    <a:srgbClr val="F3FDFF"/>
    <a:srgbClr val="D5A6D2"/>
    <a:srgbClr val="E46C0A"/>
    <a:srgbClr val="E9893A"/>
    <a:srgbClr val="E7F8FF"/>
    <a:srgbClr val="01A0E9"/>
    <a:srgbClr val="6AD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6349" autoAdjust="0"/>
  </p:normalViewPr>
  <p:slideViewPr>
    <p:cSldViewPr snapToGrid="0">
      <p:cViewPr varScale="1">
        <p:scale>
          <a:sx n="146" d="100"/>
          <a:sy n="146" d="100"/>
        </p:scale>
        <p:origin x="522" y="108"/>
      </p:cViewPr>
      <p:guideLst>
        <p:guide orient="horz" pos="162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5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D60731F-1156-4E57-9ED0-907A33BAD519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0CE1196-39A0-4C07-A2EB-906566B17EA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87B20C6-1449-4203-9EDA-8AA3BBAF4934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7485063" y="4683125"/>
            <a:ext cx="1160462" cy="341313"/>
            <a:chOff x="6551346" y="541440"/>
            <a:chExt cx="1596956" cy="469900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18052" y="541440"/>
              <a:ext cx="730250" cy="4699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9455" y="541440"/>
              <a:ext cx="730250" cy="4699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51346" y="541440"/>
              <a:ext cx="730250" cy="469900"/>
            </a:xfrm>
            <a:prstGeom prst="rect">
              <a:avLst/>
            </a:prstGeom>
          </p:spPr>
        </p:pic>
      </p:grpSp>
      <p:grpSp>
        <p:nvGrpSpPr>
          <p:cNvPr id="6" name="组合 8"/>
          <p:cNvGrpSpPr/>
          <p:nvPr userDrawn="1"/>
        </p:nvGrpSpPr>
        <p:grpSpPr bwMode="auto">
          <a:xfrm>
            <a:off x="-77788" y="-1588"/>
            <a:ext cx="1192213" cy="350838"/>
            <a:chOff x="6551346" y="541440"/>
            <a:chExt cx="1596956" cy="469900"/>
          </a:xfrm>
        </p:grpSpPr>
        <p:pic>
          <p:nvPicPr>
            <p:cNvPr id="7" name="图片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052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455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346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12"/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18" b="80156"/>
          <a:stretch>
            <a:fillRect/>
          </a:stretch>
        </p:blipFill>
        <p:spPr bwMode="auto">
          <a:xfrm>
            <a:off x="7923213" y="165100"/>
            <a:ext cx="825500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G:\PPT素材库\5c169929f23673c6cd9f1d84c7b83c61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688975" y="969963"/>
            <a:ext cx="7766050" cy="32162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7485063" y="4683125"/>
            <a:ext cx="1160462" cy="341313"/>
            <a:chOff x="6551346" y="541440"/>
            <a:chExt cx="1596956" cy="469900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18052" y="541440"/>
              <a:ext cx="730250" cy="4699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9455" y="541440"/>
              <a:ext cx="730250" cy="4699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51346" y="541440"/>
              <a:ext cx="730250" cy="469900"/>
            </a:xfrm>
            <a:prstGeom prst="rect">
              <a:avLst/>
            </a:prstGeom>
          </p:spPr>
        </p:pic>
      </p:grpSp>
      <p:grpSp>
        <p:nvGrpSpPr>
          <p:cNvPr id="6" name="组合 8"/>
          <p:cNvGrpSpPr/>
          <p:nvPr userDrawn="1"/>
        </p:nvGrpSpPr>
        <p:grpSpPr bwMode="auto">
          <a:xfrm>
            <a:off x="-77788" y="-1588"/>
            <a:ext cx="1192213" cy="350838"/>
            <a:chOff x="6551346" y="541440"/>
            <a:chExt cx="1596956" cy="469900"/>
          </a:xfrm>
        </p:grpSpPr>
        <p:pic>
          <p:nvPicPr>
            <p:cNvPr id="7" name="图片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052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455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346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12"/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18" b="80156"/>
          <a:stretch>
            <a:fillRect/>
          </a:stretch>
        </p:blipFill>
        <p:spPr bwMode="auto">
          <a:xfrm>
            <a:off x="7923213" y="165100"/>
            <a:ext cx="825500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G:\PPT素材库\5c169929f23673c6cd9f1d84c7b83c61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 14"/>
          <p:cNvSpPr/>
          <p:nvPr userDrawn="1"/>
        </p:nvSpPr>
        <p:spPr>
          <a:xfrm>
            <a:off x="225425" y="219075"/>
            <a:ext cx="8693150" cy="4718050"/>
          </a:xfrm>
          <a:prstGeom prst="roundRect">
            <a:avLst>
              <a:gd name="adj" fmla="val 61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7485063" y="4683125"/>
            <a:ext cx="1160462" cy="341313"/>
            <a:chOff x="6551346" y="541440"/>
            <a:chExt cx="1596956" cy="469900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18052" y="541440"/>
              <a:ext cx="730250" cy="4699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989455" y="541440"/>
              <a:ext cx="730250" cy="4699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51346" y="541440"/>
              <a:ext cx="730250" cy="469900"/>
            </a:xfrm>
            <a:prstGeom prst="rect">
              <a:avLst/>
            </a:prstGeom>
          </p:spPr>
        </p:pic>
      </p:grpSp>
      <p:grpSp>
        <p:nvGrpSpPr>
          <p:cNvPr id="6" name="组合 8"/>
          <p:cNvGrpSpPr/>
          <p:nvPr userDrawn="1"/>
        </p:nvGrpSpPr>
        <p:grpSpPr bwMode="auto">
          <a:xfrm>
            <a:off x="-77788" y="-1588"/>
            <a:ext cx="1192213" cy="350838"/>
            <a:chOff x="6551346" y="541440"/>
            <a:chExt cx="1596956" cy="469900"/>
          </a:xfrm>
        </p:grpSpPr>
        <p:pic>
          <p:nvPicPr>
            <p:cNvPr id="7" name="图片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052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455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346" y="541440"/>
              <a:ext cx="73025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12"/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818" b="80156"/>
          <a:stretch>
            <a:fillRect/>
          </a:stretch>
        </p:blipFill>
        <p:spPr bwMode="auto">
          <a:xfrm>
            <a:off x="7923213" y="165100"/>
            <a:ext cx="825500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G:\PPT素材库\5c169929f23673c6cd9f1d84c7b83c61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 userDrawn="1"/>
        </p:nvSpPr>
        <p:spPr>
          <a:xfrm>
            <a:off x="0" y="463550"/>
            <a:ext cx="9144000" cy="4229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8F0F586-658A-4E38-8C3B-EC893B1E89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GIF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1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png"/><Relationship Id="rId3" Type="http://schemas.openxmlformats.org/officeDocument/2006/relationships/image" Target="../media/image15.png"/><Relationship Id="rId2" Type="http://schemas.openxmlformats.org/officeDocument/2006/relationships/image" Target="../media/image16.GIF"/><Relationship Id="rId1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6.GIF"/><Relationship Id="rId1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5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1654" y="427842"/>
            <a:ext cx="3165218" cy="316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788" y="965321"/>
            <a:ext cx="3143250" cy="209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1144588" y="3023643"/>
            <a:ext cx="25336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 sz="3200" b="1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普通自行车</a:t>
            </a:r>
            <a:endParaRPr lang="zh-CN" altLang="en-US"/>
          </a:p>
        </p:txBody>
      </p:sp>
      <p:sp>
        <p:nvSpPr>
          <p:cNvPr id="9221" name="TextBox 16"/>
          <p:cNvSpPr txBox="1">
            <a:spLocks noChangeArrowheads="1"/>
          </p:cNvSpPr>
          <p:nvPr/>
        </p:nvSpPr>
        <p:spPr bwMode="auto">
          <a:xfrm>
            <a:off x="5007438" y="3023643"/>
            <a:ext cx="25336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CC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变速自行车</a:t>
            </a:r>
            <a:endParaRPr lang="zh-CN" altLang="en-US" sz="3200" b="1">
              <a:solidFill>
                <a:srgbClr val="CC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223" name="组合 1"/>
          <p:cNvGrpSpPr/>
          <p:nvPr/>
        </p:nvGrpSpPr>
        <p:grpSpPr bwMode="auto">
          <a:xfrm>
            <a:off x="100013" y="606244"/>
            <a:ext cx="2047875" cy="584200"/>
            <a:chOff x="100526" y="605649"/>
            <a:chExt cx="2046850" cy="584201"/>
          </a:xfrm>
        </p:grpSpPr>
        <p:sp>
          <p:nvSpPr>
            <p:cNvPr id="12" name="矩形: 圆角 8"/>
            <p:cNvSpPr/>
            <p:nvPr/>
          </p:nvSpPr>
          <p:spPr>
            <a:xfrm>
              <a:off x="100526" y="640755"/>
              <a:ext cx="2046850" cy="522289"/>
            </a:xfrm>
            <a:prstGeom prst="roundRect">
              <a:avLst>
                <a:gd name="adj" fmla="val 40532"/>
              </a:avLst>
            </a:prstGeom>
            <a:gradFill>
              <a:gsLst>
                <a:gs pos="0">
                  <a:srgbClr val="D5A6D2"/>
                </a:gs>
                <a:gs pos="53000">
                  <a:schemeClr val="accent1">
                    <a:tint val="44500"/>
                    <a:satMod val="160000"/>
                  </a:schemeClr>
                </a:gs>
                <a:gs pos="85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字魂58号-创中黑-Regular"/>
                <a:ea typeface="字魂58号-创中黑-Regular"/>
              </a:endParaRPr>
            </a:p>
          </p:txBody>
        </p:sp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187044" y="605649"/>
              <a:ext cx="187381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AF65C8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  <a:endParaRPr lang="zh-CN" altLang="en-US" sz="3200" b="1" dirty="0">
                <a:solidFill>
                  <a:srgbClr val="AF65C8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Picture 13" descr="两小豆形象之聪聪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6" y="338473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671781" y="3806576"/>
            <a:ext cx="5147031" cy="515890"/>
          </a:xfrm>
          <a:prstGeom prst="wedgeRoundRectCallout">
            <a:avLst>
              <a:gd name="adj1" fmla="val -54900"/>
              <a:gd name="adj2" fmla="val -337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你想了解自行车里的哪些数学知识？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455863" y="2509838"/>
            <a:ext cx="51133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836988" y="2598738"/>
            <a:ext cx="2349500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262188" y="1885950"/>
            <a:ext cx="5459412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200"/>
              <a:t>综合与实践  自行车里的数学</a:t>
            </a:r>
            <a:endParaRPr lang="zh-CN" altLang="en-US" sz="32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8664" y="2095127"/>
            <a:ext cx="975794" cy="9532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00013" y="606244"/>
            <a:ext cx="2047875" cy="584200"/>
            <a:chOff x="100526" y="605649"/>
            <a:chExt cx="2046850" cy="584201"/>
          </a:xfrm>
        </p:grpSpPr>
        <p:sp>
          <p:nvSpPr>
            <p:cNvPr id="3" name="矩形: 圆角 8"/>
            <p:cNvSpPr/>
            <p:nvPr/>
          </p:nvSpPr>
          <p:spPr>
            <a:xfrm>
              <a:off x="100526" y="640755"/>
              <a:ext cx="2046850" cy="522289"/>
            </a:xfrm>
            <a:prstGeom prst="roundRect">
              <a:avLst>
                <a:gd name="adj" fmla="val 40532"/>
              </a:avLst>
            </a:prstGeom>
            <a:gradFill>
              <a:gsLst>
                <a:gs pos="0">
                  <a:srgbClr val="D5A6D2"/>
                </a:gs>
                <a:gs pos="53000">
                  <a:schemeClr val="accent1">
                    <a:tint val="44500"/>
                    <a:satMod val="160000"/>
                  </a:schemeClr>
                </a:gs>
                <a:gs pos="85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字魂58号-创中黑-Regular"/>
                <a:ea typeface="字魂58号-创中黑-Regular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87044" y="605649"/>
              <a:ext cx="187381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solidFill>
                    <a:srgbClr val="AF65C8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rgbClr val="AF65C8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6" y="3234509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678312" y="3536246"/>
            <a:ext cx="6414128" cy="974431"/>
          </a:xfrm>
          <a:prstGeom prst="wedgeRoundRectCallout">
            <a:avLst>
              <a:gd name="adj1" fmla="val -54900"/>
              <a:gd name="adj2" fmla="val -337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你知道一辆自行车脚踏板蹬一圈能走多远吗？怎样解决这个问题呢？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2092" y="553337"/>
            <a:ext cx="3880544" cy="29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092" y="553337"/>
            <a:ext cx="3880544" cy="29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7" descr="118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56" y="986413"/>
            <a:ext cx="108791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381818" y="380039"/>
            <a:ext cx="2268380" cy="1069055"/>
          </a:xfrm>
          <a:prstGeom prst="wedgeRoundRectCallout">
            <a:avLst>
              <a:gd name="adj1" fmla="val -61333"/>
              <a:gd name="adj2" fmla="val 4234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通过直接测量来解决问题。</a:t>
            </a:r>
            <a:endParaRPr lang="zh-CN" altLang="zh-CN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Picture 37" descr="90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921" y="2864381"/>
            <a:ext cx="85042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516008" y="3520440"/>
            <a:ext cx="4983480" cy="944970"/>
          </a:xfrm>
          <a:prstGeom prst="wedgeRoundRectCallout">
            <a:avLst>
              <a:gd name="adj1" fmla="val 55959"/>
              <a:gd name="adj2" fmla="val -401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观察蹬一圈时车轮转几圈，再用车轮转的圈数乘车轮周长就可以了。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76994" y="881742"/>
            <a:ext cx="133132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1877242" y="914566"/>
            <a:ext cx="298813" cy="10939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152796" y="2010492"/>
            <a:ext cx="1848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误差很大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82092" y="553337"/>
            <a:ext cx="3880544" cy="29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6" y="321491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658718" y="3572475"/>
            <a:ext cx="6414128" cy="974431"/>
          </a:xfrm>
          <a:prstGeom prst="wedgeRoundRectCallout">
            <a:avLst>
              <a:gd name="adj1" fmla="val -54900"/>
              <a:gd name="adj2" fmla="val -337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要想知道自行车脚踏板蹬一圈能走多远，我们还得了解自行车的结构和行进原理。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52925" y="2488473"/>
            <a:ext cx="923578" cy="53804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"/>
          <a:srcRect l="27947" t="62825" r="46028" b="12714"/>
          <a:stretch>
            <a:fillRect/>
          </a:stretch>
        </p:blipFill>
        <p:spPr bwMode="auto">
          <a:xfrm>
            <a:off x="555172" y="955234"/>
            <a:ext cx="2556660" cy="1802259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直接箭头连接符 16"/>
          <p:cNvCxnSpPr/>
          <p:nvPr/>
        </p:nvCxnSpPr>
        <p:spPr>
          <a:xfrm flipH="1" flipV="1">
            <a:off x="3219994" y="2051242"/>
            <a:ext cx="756398" cy="5205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1658718" y="3572474"/>
            <a:ext cx="6414128" cy="974431"/>
          </a:xfrm>
          <a:prstGeom prst="wedgeRoundRectCallout">
            <a:avLst>
              <a:gd name="adj1" fmla="val -54900"/>
              <a:gd name="adj2" fmla="val -337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脚踏板蹬一圈即前齿轮转一圈，而此时后齿轮转几圈呢？怎样才能知道呢？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"/>
          <a:srcRect l="27947" t="62825" r="46028" b="12714"/>
          <a:stretch>
            <a:fillRect/>
          </a:stretch>
        </p:blipFill>
        <p:spPr bwMode="auto">
          <a:xfrm>
            <a:off x="555172" y="955234"/>
            <a:ext cx="2556660" cy="1802259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7930" y="338246"/>
            <a:ext cx="3785136" cy="283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箭头连接符 2"/>
          <p:cNvCxnSpPr/>
          <p:nvPr/>
        </p:nvCxnSpPr>
        <p:spPr>
          <a:xfrm flipV="1">
            <a:off x="2704973" y="1606731"/>
            <a:ext cx="933033" cy="2496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7" descr="90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921" y="2864381"/>
            <a:ext cx="85042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762632" y="3440209"/>
            <a:ext cx="6740434" cy="888690"/>
          </a:xfrm>
          <a:prstGeom prst="wedgeRoundRectCallout">
            <a:avLst>
              <a:gd name="adj1" fmla="val 55959"/>
              <a:gd name="adj2" fmla="val -401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链条间的孔与前、后两个齿轮的每一个齿一一对应，前齿轮转动一个齿，后齿轮也一定转动一个齿。</a:t>
            </a:r>
            <a:endParaRPr lang="en-US" altLang="zh-CN" sz="2200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9" name="Picture 13" descr="两小豆形象之聪聪PPT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6" y="321491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737096" y="3481806"/>
            <a:ext cx="4617985" cy="974431"/>
          </a:xfrm>
          <a:prstGeom prst="wedgeRoundRectCallout">
            <a:avLst>
              <a:gd name="adj1" fmla="val -58294"/>
              <a:gd name="adj2" fmla="val -270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前、后齿轮的齿数与它们的转动圈数有什么关系？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"/>
          <a:srcRect l="27947" t="62825" r="46028" b="12714"/>
          <a:stretch>
            <a:fillRect/>
          </a:stretch>
        </p:blipFill>
        <p:spPr bwMode="auto">
          <a:xfrm>
            <a:off x="555172" y="955234"/>
            <a:ext cx="2556660" cy="1802259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7930" y="338246"/>
            <a:ext cx="3785136" cy="283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箭头连接符 2"/>
          <p:cNvCxnSpPr/>
          <p:nvPr/>
        </p:nvCxnSpPr>
        <p:spPr>
          <a:xfrm flipV="1">
            <a:off x="2704973" y="1606731"/>
            <a:ext cx="933033" cy="2496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7" descr="118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50" y="3225282"/>
            <a:ext cx="108791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640935" y="3120490"/>
            <a:ext cx="5079906" cy="881938"/>
          </a:xfrm>
          <a:prstGeom prst="wedgeRoundRectCallout">
            <a:avLst>
              <a:gd name="adj1" fmla="val -55890"/>
              <a:gd name="adj2" fmla="val 1790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前齿轮转动一圈的长度就是链条走过的长度，后齿轮也要转动同样的长度。</a:t>
            </a:r>
            <a:endParaRPr lang="zh-CN" altLang="zh-CN" sz="2200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1864" y="4103509"/>
            <a:ext cx="694627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前齿轮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齿数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×1=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后齿轮齿数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后齿轮转动圈数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98861" y="1004788"/>
            <a:ext cx="694627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前齿轮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齿数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×1=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后齿轮齿数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后齿轮转动圈数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矩形 11"/>
          <p:cNvSpPr>
            <a:spLocks noChangeArrowheads="1"/>
          </p:cNvSpPr>
          <p:nvPr/>
        </p:nvSpPr>
        <p:spPr bwMode="auto">
          <a:xfrm>
            <a:off x="1033490" y="2124648"/>
            <a:ext cx="7751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+mn-lt"/>
                <a:ea typeface="黑体" panose="02010609060101010101" pitchFamily="49" charset="-122"/>
              </a:rPr>
              <a:t>前齿轮转一圈，后齿轮转动圈数</a:t>
            </a:r>
            <a:r>
              <a:rPr lang="en-US" altLang="zh-CN" sz="2400" b="1">
                <a:latin typeface="+mn-lt"/>
                <a:ea typeface="黑体" panose="02010609060101010101" pitchFamily="49" charset="-122"/>
              </a:rPr>
              <a:t>=                               </a:t>
            </a:r>
            <a:r>
              <a:rPr lang="zh-CN" altLang="en-US" sz="2400" b="1"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2400" b="1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5" name="组合 16"/>
          <p:cNvGrpSpPr/>
          <p:nvPr/>
        </p:nvGrpSpPr>
        <p:grpSpPr bwMode="auto">
          <a:xfrm>
            <a:off x="5639350" y="1880753"/>
            <a:ext cx="2275159" cy="949455"/>
            <a:chOff x="1513954" y="1409489"/>
            <a:chExt cx="2275379" cy="949772"/>
          </a:xfrm>
        </p:grpSpPr>
        <p:sp>
          <p:nvSpPr>
            <p:cNvPr id="6" name="矩形 5"/>
            <p:cNvSpPr/>
            <p:nvPr/>
          </p:nvSpPr>
          <p:spPr>
            <a:xfrm>
              <a:off x="1513954" y="1409489"/>
              <a:ext cx="2275379" cy="461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j-ea"/>
                </a:rPr>
                <a:t>前</a:t>
              </a: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+mj-ea"/>
                </a:rPr>
                <a:t>齿轮齿数</a:t>
              </a: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+mj-ea"/>
                </a:rPr>
                <a:t>×1</a:t>
              </a:r>
              <a:endParaRPr lang="zh-CN" altLang="en-US" sz="2400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785777" y="1897442"/>
              <a:ext cx="1731732" cy="46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后齿轮齿数</a:t>
              </a:r>
              <a:endParaRPr lang="zh-CN" altLang="en-US" sz="2400" dirty="0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46614" y="1884376"/>
              <a:ext cx="221005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箭头: 下 9"/>
          <p:cNvSpPr/>
          <p:nvPr/>
        </p:nvSpPr>
        <p:spPr bwMode="auto">
          <a:xfrm>
            <a:off x="4457700" y="1606139"/>
            <a:ext cx="228600" cy="378823"/>
          </a:xfrm>
          <a:prstGeom prst="downArrow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1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40" y="2725999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727968" y="3000613"/>
            <a:ext cx="5812161" cy="521019"/>
          </a:xfrm>
          <a:prstGeom prst="wedgeRoundRectCallout">
            <a:avLst>
              <a:gd name="adj1" fmla="val -55148"/>
              <a:gd name="adj2" fmla="val -1948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后齿轮转动的圈数就是车轮转动的圈数。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33490" y="3685508"/>
            <a:ext cx="7685911" cy="949455"/>
            <a:chOff x="1098860" y="3837688"/>
            <a:chExt cx="7685911" cy="949455"/>
          </a:xfrm>
        </p:grpSpPr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1098860" y="4061991"/>
              <a:ext cx="76859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+mn-lt"/>
                  <a:ea typeface="黑体" panose="02010609060101010101" pitchFamily="49" charset="-122"/>
                </a:rPr>
                <a:t>自行车蹬一圈走的距离</a:t>
              </a:r>
              <a:r>
                <a:rPr lang="en-US" altLang="zh-CN" sz="2400" b="1">
                  <a:latin typeface="+mn-lt"/>
                  <a:ea typeface="黑体" panose="02010609060101010101" pitchFamily="49" charset="-122"/>
                </a:rPr>
                <a:t>=                              ×</a:t>
              </a:r>
              <a:r>
                <a:rPr lang="zh-CN" altLang="en-US" sz="2400" b="1">
                  <a:latin typeface="+mn-lt"/>
                  <a:ea typeface="黑体" panose="02010609060101010101" pitchFamily="49" charset="-122"/>
                </a:rPr>
                <a:t>车轮周长</a:t>
              </a:r>
              <a:endParaRPr lang="zh-CN" altLang="en-US" sz="2400" b="1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14" name="组合 16"/>
            <p:cNvGrpSpPr/>
            <p:nvPr/>
          </p:nvGrpSpPr>
          <p:grpSpPr bwMode="auto">
            <a:xfrm>
              <a:off x="4457700" y="3837688"/>
              <a:ext cx="2275159" cy="949455"/>
              <a:chOff x="1513954" y="1409489"/>
              <a:chExt cx="2275379" cy="949772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513954" y="1409489"/>
                <a:ext cx="2275379" cy="461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n-lt"/>
                    <a:ea typeface="+mj-ea"/>
                  </a:rPr>
                  <a:t>前</a:t>
                </a:r>
                <a:r>
                  <a:rPr lang="zh-CN" altLang="en-US" sz="2400" b="1">
                    <a:solidFill>
                      <a:srgbClr val="FF0000"/>
                    </a:solidFill>
                    <a:latin typeface="+mn-lt"/>
                    <a:ea typeface="+mj-ea"/>
                  </a:rPr>
                  <a:t>齿轮齿数</a:t>
                </a:r>
                <a:r>
                  <a:rPr lang="en-US" altLang="zh-CN" sz="2400" b="1">
                    <a:solidFill>
                      <a:srgbClr val="FF0000"/>
                    </a:solidFill>
                    <a:latin typeface="+mn-lt"/>
                    <a:ea typeface="+mj-ea"/>
                  </a:rPr>
                  <a:t>×1</a:t>
                </a:r>
                <a:endParaRPr lang="zh-CN" altLang="en-US" sz="2400" dirty="0">
                  <a:solidFill>
                    <a:srgbClr val="FF0000"/>
                  </a:solidFill>
                  <a:latin typeface="+mn-lt"/>
                  <a:ea typeface="+mj-ea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785777" y="1897442"/>
                <a:ext cx="1731732" cy="4618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后齿轮齿数</a:t>
                </a:r>
                <a:endParaRPr lang="zh-CN" altLang="en-US" sz="2400" dirty="0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546614" y="1884376"/>
                <a:ext cx="221005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19" y="962887"/>
            <a:ext cx="8208962" cy="9040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defRPr/>
            </a:pPr>
            <a:r>
              <a:rPr lang="zh-CN" altLang="en-US" sz="2400" b="1" kern="100" noProof="1">
                <a:solidFill>
                  <a:srgbClr val="0000FF"/>
                </a:solidFill>
                <a:latin typeface="+mn-lt"/>
                <a:ea typeface="+mn-ea"/>
                <a:cs typeface="Times New Roman" panose="02020603050405020304" pitchFamily="18" charset="0"/>
              </a:rPr>
              <a:t>思考：</a:t>
            </a:r>
            <a:r>
              <a:rPr lang="zh-CN" altLang="en-US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如果前齿轮转</a:t>
            </a:r>
            <a:r>
              <a:rPr lang="en-US" altLang="zh-CN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圈、</a:t>
            </a:r>
            <a:r>
              <a:rPr lang="en-US" altLang="zh-CN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圈、</a:t>
            </a:r>
            <a:r>
              <a:rPr lang="en-US" altLang="zh-CN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圈</a:t>
            </a:r>
            <a:r>
              <a:rPr lang="en-US" altLang="zh-CN" sz="2400" b="1" kern="100" noProof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后齿轮的齿数、转动圈数与前齿轮的齿数、转动圈数有什么关系</a:t>
            </a:r>
            <a:r>
              <a:rPr lang="zh-CN" altLang="zh-CN" sz="24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？</a:t>
            </a:r>
            <a:endParaRPr lang="zh-CN" altLang="zh-CN" sz="2400" b="1" kern="100" noProof="1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7362" y="2121515"/>
            <a:ext cx="8489276" cy="461665"/>
          </a:xfrm>
          <a:prstGeom prst="rect">
            <a:avLst/>
          </a:prstGeom>
          <a:solidFill>
            <a:srgbClr val="ECFBFE"/>
          </a:solidFill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前齿轮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齿数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前齿轮转动圈数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后齿轮齿数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后齿轮转动圈数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065716" y="2837778"/>
            <a:ext cx="5012569" cy="949455"/>
            <a:chOff x="1106539" y="2837778"/>
            <a:chExt cx="5012569" cy="949455"/>
          </a:xfrm>
        </p:grpSpPr>
        <p:grpSp>
          <p:nvGrpSpPr>
            <p:cNvPr id="6" name="组合 16"/>
            <p:cNvGrpSpPr/>
            <p:nvPr/>
          </p:nvGrpSpPr>
          <p:grpSpPr bwMode="auto">
            <a:xfrm>
              <a:off x="1106539" y="2837778"/>
              <a:ext cx="2275159" cy="949455"/>
              <a:chOff x="1513954" y="1409489"/>
              <a:chExt cx="2275379" cy="949772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513954" y="1409489"/>
                <a:ext cx="2275379" cy="461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n-lt"/>
                    <a:ea typeface="+mj-ea"/>
                  </a:rPr>
                  <a:t>前</a:t>
                </a:r>
                <a:r>
                  <a:rPr lang="zh-CN" altLang="en-US" sz="2400" b="1">
                    <a:solidFill>
                      <a:srgbClr val="FF0000"/>
                    </a:solidFill>
                    <a:latin typeface="+mn-lt"/>
                    <a:ea typeface="+mj-ea"/>
                  </a:rPr>
                  <a:t>齿轮齿数</a:t>
                </a:r>
                <a:endParaRPr lang="zh-CN" altLang="en-US" sz="2400" dirty="0">
                  <a:solidFill>
                    <a:srgbClr val="FF0000"/>
                  </a:solidFill>
                  <a:latin typeface="+mn-lt"/>
                  <a:ea typeface="+mj-ea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785777" y="1897442"/>
                <a:ext cx="1731732" cy="4618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后齿轮齿数</a:t>
                </a:r>
                <a:endParaRPr lang="zh-CN" altLang="en-US" sz="2400" dirty="0"/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1733316" y="1884376"/>
                <a:ext cx="1842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6"/>
            <p:cNvGrpSpPr/>
            <p:nvPr/>
          </p:nvGrpSpPr>
          <p:grpSpPr bwMode="auto">
            <a:xfrm>
              <a:off x="3387859" y="2837778"/>
              <a:ext cx="2731249" cy="949455"/>
              <a:chOff x="1487644" y="1409489"/>
              <a:chExt cx="2731513" cy="94977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487644" y="1409489"/>
                <a:ext cx="2731513" cy="461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>
                    <a:latin typeface="+mn-lt"/>
                    <a:ea typeface="+mj-ea"/>
                  </a:rPr>
                  <a:t>后齿轮转动圈数</a:t>
                </a:r>
                <a:endParaRPr lang="zh-CN" altLang="en-US" sz="2400" dirty="0">
                  <a:latin typeface="+mn-lt"/>
                  <a:ea typeface="+mj-ea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678125" y="1897442"/>
                <a:ext cx="2350550" cy="4618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前齿轮转动圈数</a:t>
                </a:r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577727" y="1884376"/>
                <a:ext cx="25513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矩形 18"/>
            <p:cNvSpPr/>
            <p:nvPr/>
          </p:nvSpPr>
          <p:spPr bwMode="auto">
            <a:xfrm>
              <a:off x="2844248" y="3068610"/>
              <a:ext cx="96123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1">
                  <a:latin typeface="+mn-lt"/>
                  <a:ea typeface="+mj-ea"/>
                </a:rPr>
                <a:t>=</a:t>
              </a:r>
              <a:endParaRPr lang="zh-CN" altLang="en-US" sz="2400" dirty="0">
                <a:latin typeface="+mn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19" y="865191"/>
            <a:ext cx="8208962" cy="10109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defRPr/>
            </a:pP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车车轮直径是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0.8m</a:t>
            </a:r>
            <a:r>
              <a:rPr lang="zh-CN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，前齿轮是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48</a:t>
            </a:r>
            <a:r>
              <a:rPr lang="zh-CN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个齿，后齿轮是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12</a:t>
            </a:r>
            <a:r>
              <a:rPr lang="zh-CN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个齿，脚踏板蹬一圈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车行多少米？</a:t>
            </a:r>
            <a:endParaRPr lang="zh-CN" altLang="zh-CN" sz="2600" b="1" kern="100" noProof="1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519" y="358521"/>
            <a:ext cx="2018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AF65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解决问题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AF65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02061" y="1798006"/>
            <a:ext cx="4587013" cy="856615"/>
            <a:chOff x="2702061" y="2052754"/>
            <a:chExt cx="4587013" cy="856951"/>
          </a:xfrm>
        </p:grpSpPr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2702061" y="2235009"/>
              <a:ext cx="458701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600" b="1" kern="0" dirty="0">
                  <a:solidFill>
                    <a:srgbClr val="FF0000"/>
                  </a:solidFill>
                  <a:latin typeface="+mn-lt"/>
                </a:rPr>
                <a:t>0.8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π× </a:t>
              </a:r>
              <a:r>
                <a:rPr lang="zh-CN" altLang="en-US" sz="2600" kern="0">
                  <a:solidFill>
                    <a:srgbClr val="FF0000"/>
                  </a:solidFill>
                  <a:latin typeface="+mn-lt"/>
                </a:rPr>
                <a:t>   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        </a:t>
              </a:r>
              <a:r>
                <a:rPr lang="en-US" altLang="zh-CN" sz="2600" b="1" kern="0">
                  <a:solidFill>
                    <a:srgbClr val="FF0000"/>
                  </a:solidFill>
                  <a:latin typeface="+mn-lt"/>
                </a:rPr>
                <a:t>=</a:t>
              </a:r>
              <a:r>
                <a:rPr lang="zh-CN" altLang="en-US" sz="2600" b="1" kern="0" dirty="0">
                  <a:solidFill>
                    <a:srgbClr val="FF0000"/>
                  </a:solidFill>
                  <a:latin typeface="+mn-lt"/>
                </a:rPr>
                <a:t>10.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048（</a:t>
              </a:r>
              <a:r>
                <a:rPr lang="en-US" altLang="zh-CN" sz="2600" b="1" kern="0">
                  <a:solidFill>
                    <a:srgbClr val="FF0000"/>
                  </a:solidFill>
                  <a:latin typeface="+mn-lt"/>
                  <a:ea typeface="+mj-ea"/>
                </a:rPr>
                <a:t>m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）</a:t>
              </a:r>
              <a:endParaRPr lang="zh-CN" altLang="zh-CN" sz="2600" b="1" kern="0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8" name="Group 45"/>
            <p:cNvGrpSpPr/>
            <p:nvPr/>
          </p:nvGrpSpPr>
          <p:grpSpPr bwMode="auto">
            <a:xfrm>
              <a:off x="3651387" y="2052754"/>
              <a:ext cx="1084212" cy="856951"/>
              <a:chOff x="4418" y="1298"/>
              <a:chExt cx="399" cy="288"/>
            </a:xfrm>
          </p:grpSpPr>
          <p:sp>
            <p:nvSpPr>
              <p:cNvPr id="13" name="Text Box 46"/>
              <p:cNvSpPr txBox="1">
                <a:spLocks noChangeArrowheads="1"/>
              </p:cNvSpPr>
              <p:nvPr/>
            </p:nvSpPr>
            <p:spPr bwMode="auto">
              <a:xfrm>
                <a:off x="4517" y="1431"/>
                <a:ext cx="20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12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 Box 47"/>
              <p:cNvSpPr txBox="1">
                <a:spLocks noChangeArrowheads="1"/>
              </p:cNvSpPr>
              <p:nvPr/>
            </p:nvSpPr>
            <p:spPr bwMode="auto">
              <a:xfrm>
                <a:off x="4418" y="1298"/>
                <a:ext cx="39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48×1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Line 48"/>
              <p:cNvSpPr>
                <a:spLocks noChangeShapeType="1"/>
              </p:cNvSpPr>
              <p:nvPr/>
            </p:nvSpPr>
            <p:spPr bwMode="auto">
              <a:xfrm>
                <a:off x="4456" y="1447"/>
                <a:ext cx="330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7" name="矩形 16"/>
          <p:cNvSpPr/>
          <p:nvPr/>
        </p:nvSpPr>
        <p:spPr>
          <a:xfrm>
            <a:off x="467519" y="2576516"/>
            <a:ext cx="8208962" cy="10109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defRPr/>
            </a:pP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车</a:t>
            </a:r>
            <a:r>
              <a:rPr lang="zh-CN" altLang="zh-CN" sz="26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车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轮直径是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0.8m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，前</a:t>
            </a:r>
            <a:r>
              <a:rPr lang="zh-CN" altLang="zh-CN" sz="26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齿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轮是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48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个齿，后</a:t>
            </a:r>
            <a:r>
              <a:rPr lang="zh-CN" altLang="zh-CN" sz="26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齿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轮是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16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个齿，</a:t>
            </a:r>
            <a:r>
              <a:rPr lang="zh-CN" altLang="zh-CN" sz="26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脚踏板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蹬一圈</a:t>
            </a:r>
            <a:r>
              <a:rPr lang="en-US" alt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车</a:t>
            </a:r>
            <a:r>
              <a:rPr lang="zh-CN" altLang="zh-CN" sz="2600" b="1" kern="10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行</a:t>
            </a:r>
            <a:r>
              <a:rPr lang="zh-CN" altLang="en-US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多少米？</a:t>
            </a:r>
            <a:endParaRPr lang="zh-CN" altLang="zh-CN" sz="2600" b="1" kern="100" noProof="1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702060" y="3509331"/>
            <a:ext cx="4587013" cy="856615"/>
            <a:chOff x="2702061" y="2052754"/>
            <a:chExt cx="4587013" cy="856951"/>
          </a:xfrm>
        </p:grpSpPr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2702061" y="2235009"/>
              <a:ext cx="458701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600" b="1" kern="0" dirty="0">
                  <a:solidFill>
                    <a:srgbClr val="FF0000"/>
                  </a:solidFill>
                  <a:latin typeface="+mn-lt"/>
                </a:rPr>
                <a:t>0.8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π× </a:t>
              </a:r>
              <a:r>
                <a:rPr lang="zh-CN" altLang="en-US" sz="2600" kern="0">
                  <a:solidFill>
                    <a:srgbClr val="FF0000"/>
                  </a:solidFill>
                  <a:latin typeface="+mn-lt"/>
                </a:rPr>
                <a:t>   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        </a:t>
              </a:r>
              <a:r>
                <a:rPr lang="en-US" altLang="zh-CN" sz="2600" b="1" kern="0">
                  <a:solidFill>
                    <a:srgbClr val="FF0000"/>
                  </a:solidFill>
                  <a:latin typeface="+mn-lt"/>
                </a:rPr>
                <a:t>=7.536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（</a:t>
              </a:r>
              <a:r>
                <a:rPr lang="en-US" altLang="zh-CN" sz="2600" b="1" kern="0">
                  <a:solidFill>
                    <a:srgbClr val="FF0000"/>
                  </a:solidFill>
                  <a:latin typeface="+mn-lt"/>
                  <a:ea typeface="+mj-ea"/>
                </a:rPr>
                <a:t>m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）</a:t>
              </a:r>
              <a:endParaRPr lang="zh-CN" altLang="zh-CN" sz="2600" b="1" kern="0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20" name="Group 45"/>
            <p:cNvGrpSpPr/>
            <p:nvPr/>
          </p:nvGrpSpPr>
          <p:grpSpPr bwMode="auto">
            <a:xfrm>
              <a:off x="3651387" y="2052754"/>
              <a:ext cx="1084212" cy="856951"/>
              <a:chOff x="4418" y="1298"/>
              <a:chExt cx="399" cy="288"/>
            </a:xfrm>
          </p:grpSpPr>
          <p:sp>
            <p:nvSpPr>
              <p:cNvPr id="21" name="Text Box 46"/>
              <p:cNvSpPr txBox="1">
                <a:spLocks noChangeArrowheads="1"/>
              </p:cNvSpPr>
              <p:nvPr/>
            </p:nvSpPr>
            <p:spPr bwMode="auto">
              <a:xfrm>
                <a:off x="4517" y="1431"/>
                <a:ext cx="20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16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Text Box 47"/>
              <p:cNvSpPr txBox="1">
                <a:spLocks noChangeArrowheads="1"/>
              </p:cNvSpPr>
              <p:nvPr/>
            </p:nvSpPr>
            <p:spPr bwMode="auto">
              <a:xfrm>
                <a:off x="4418" y="1298"/>
                <a:ext cx="39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48×1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Line 48"/>
              <p:cNvSpPr>
                <a:spLocks noChangeShapeType="1"/>
              </p:cNvSpPr>
              <p:nvPr/>
            </p:nvSpPr>
            <p:spPr bwMode="auto">
              <a:xfrm>
                <a:off x="4456" y="1447"/>
                <a:ext cx="330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819785" y="4288155"/>
            <a:ext cx="7505700" cy="551180"/>
          </a:xfrm>
          <a:prstGeom prst="rect">
            <a:avLst/>
          </a:prstGeom>
        </p:spPr>
        <p:txBody>
          <a:bodyPr wrap="square">
            <a:spAutoFit/>
          </a:bodyPr>
          <a:p>
            <a:pPr algn="just" eaLnBrk="1" fontAlgn="auto" hangingPunct="1">
              <a:lnSpc>
                <a:spcPct val="115000"/>
              </a:lnSpc>
              <a:spcAft>
                <a:spcPts val="0"/>
              </a:spcAft>
              <a:defRPr/>
            </a:pPr>
            <a:r>
              <a:rPr lang="zh-CN" sz="2600" b="1" kern="100" noProof="1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你愿意骑哪辆自行车？</a:t>
            </a:r>
            <a:endParaRPr lang="zh-CN" sz="2600" b="1" kern="100" noProof="1">
              <a:solidFill>
                <a:prstClr val="black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标注 11"/>
          <p:cNvSpPr/>
          <p:nvPr/>
        </p:nvSpPr>
        <p:spPr>
          <a:xfrm>
            <a:off x="442913" y="2826410"/>
            <a:ext cx="8181975" cy="16954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lnSpc>
                <a:spcPct val="120000"/>
              </a:lnSpc>
              <a:defRPr/>
            </a:pP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        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变速自行车的主要结构图：有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2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个前齿轮（齿数分别是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48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40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），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6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个后齿轮（齿数分别是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28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24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20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18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16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，</a:t>
            </a:r>
            <a:r>
              <a:rPr lang="en-US" altLang="zh-CN" sz="2800" b="1" noProof="1">
                <a:solidFill>
                  <a:schemeClr val="tx1"/>
                </a:solidFill>
                <a:ea typeface="+mj-ea"/>
              </a:rPr>
              <a:t>14</a:t>
            </a:r>
            <a:r>
              <a:rPr lang="zh-CN" altLang="zh-CN" sz="2800" b="1" noProof="1">
                <a:solidFill>
                  <a:schemeClr val="tx1"/>
                </a:solidFill>
                <a:ea typeface="+mj-ea"/>
              </a:rPr>
              <a:t>）</a:t>
            </a:r>
            <a:r>
              <a:rPr lang="zh-CN" altLang="en-US" sz="2800" b="1" noProof="1">
                <a:solidFill>
                  <a:schemeClr val="tx1"/>
                </a:solidFill>
                <a:ea typeface="+mj-ea"/>
              </a:rPr>
              <a:t>。</a:t>
            </a:r>
            <a:endParaRPr lang="zh-CN" altLang="en-US" sz="2800" b="1" noProof="1">
              <a:solidFill>
                <a:schemeClr val="tx1"/>
              </a:solidFill>
              <a:ea typeface="+mj-ea"/>
            </a:endParaRPr>
          </a:p>
        </p:txBody>
      </p:sp>
      <p:grpSp>
        <p:nvGrpSpPr>
          <p:cNvPr id="18436" name="组合 2"/>
          <p:cNvGrpSpPr/>
          <p:nvPr/>
        </p:nvGrpSpPr>
        <p:grpSpPr bwMode="auto">
          <a:xfrm>
            <a:off x="227013" y="571500"/>
            <a:ext cx="2693987" cy="736600"/>
            <a:chOff x="226536" y="571500"/>
            <a:chExt cx="2694464" cy="736600"/>
          </a:xfrm>
        </p:grpSpPr>
        <p:pic>
          <p:nvPicPr>
            <p:cNvPr id="18437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1" t="34322" r="9999" b="43457"/>
            <a:stretch>
              <a:fillRect/>
            </a:stretch>
          </p:blipFill>
          <p:spPr bwMode="auto">
            <a:xfrm>
              <a:off x="226536" y="584200"/>
              <a:ext cx="2694464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8" name="内容占位符 2"/>
            <p:cNvSpPr txBox="1">
              <a:spLocks noChangeArrowheads="1"/>
            </p:cNvSpPr>
            <p:nvPr/>
          </p:nvSpPr>
          <p:spPr bwMode="auto">
            <a:xfrm>
              <a:off x="328613" y="571500"/>
              <a:ext cx="257968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14350" indent="-1714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857250" indent="-1714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200150" indent="-1714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543050" indent="-1714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000250" indent="-17145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457450" indent="-17145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2914650" indent="-17145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371850" indent="-17145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宋体" panose="02010600030101010101" pitchFamily="2" charset="-122"/>
                  <a:ea typeface="黑体" panose="02010609060101010101" pitchFamily="49" charset="-122"/>
                </a:rPr>
                <a:t>变速自行车</a:t>
              </a:r>
              <a:endParaRPr lang="zh-CN" altLang="en-US" sz="3600" b="1"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391" y="730116"/>
            <a:ext cx="3165218" cy="198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3875010" y="619570"/>
          <a:ext cx="3919772" cy="3904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5862"/>
                <a:gridCol w="1031955"/>
                <a:gridCol w="1031955"/>
              </a:tblGrid>
              <a:tr h="488045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后齿轮齿数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前齿轮齿数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 hMerge="1">
                  <a:tcPr anchor="ctr"/>
                </a:tc>
              </a:tr>
              <a:tr h="488045"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48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40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28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24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20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18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16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14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84550" y="1000069"/>
            <a:ext cx="3494544" cy="3143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右表是一种变速自行车前后齿轮的齿数。算出这种自行车前、后齿轮的齿数比，填在表格中，看看有多少种不同的组合。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61215" y="1611788"/>
            <a:ext cx="955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99837" y="1611788"/>
            <a:ext cx="955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37415" y="2100527"/>
            <a:ext cx="803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76831" y="2097661"/>
            <a:ext cx="8016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61215" y="2588967"/>
            <a:ext cx="9556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76037" y="2583533"/>
            <a:ext cx="803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38209" y="3073918"/>
            <a:ext cx="8016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99837" y="3073918"/>
            <a:ext cx="955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37415" y="3563326"/>
            <a:ext cx="803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81435" y="3563326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61215" y="4047813"/>
            <a:ext cx="9556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03574" y="4047813"/>
            <a:ext cx="9556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3875010" y="619570"/>
          <a:ext cx="3919772" cy="3904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5862"/>
                <a:gridCol w="1031955"/>
                <a:gridCol w="1031955"/>
              </a:tblGrid>
              <a:tr h="488045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后齿轮齿数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前齿轮齿数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 hMerge="1">
                  <a:tcPr anchor="ctr"/>
                </a:tc>
              </a:tr>
              <a:tr h="488045">
                <a:tc vMerge="1"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48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40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28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24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20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18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16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4880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14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5761215" y="1611788"/>
            <a:ext cx="955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99837" y="1611788"/>
            <a:ext cx="955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37415" y="2100527"/>
            <a:ext cx="803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76831" y="2097661"/>
            <a:ext cx="8016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61215" y="2588967"/>
            <a:ext cx="9556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76037" y="2583533"/>
            <a:ext cx="803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38209" y="3073918"/>
            <a:ext cx="8016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99837" y="3073918"/>
            <a:ext cx="955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37415" y="3563326"/>
            <a:ext cx="803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81435" y="3563326"/>
            <a:ext cx="792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61215" y="4047813"/>
            <a:ext cx="9556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03574" y="4047813"/>
            <a:ext cx="9556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矩形: 圆角 1"/>
          <p:cNvSpPr/>
          <p:nvPr/>
        </p:nvSpPr>
        <p:spPr bwMode="auto">
          <a:xfrm>
            <a:off x="5837415" y="2129245"/>
            <a:ext cx="798516" cy="398417"/>
          </a:xfrm>
          <a:prstGeom prst="round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矩形: 圆角 2"/>
          <p:cNvSpPr/>
          <p:nvPr/>
        </p:nvSpPr>
        <p:spPr bwMode="auto">
          <a:xfrm>
            <a:off x="6876037" y="2622102"/>
            <a:ext cx="798516" cy="398417"/>
          </a:xfrm>
          <a:prstGeom prst="round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5" name="Picture 44" descr="88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904" y="732876"/>
            <a:ext cx="119967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1367714" y="1200308"/>
            <a:ext cx="2759715" cy="1014309"/>
          </a:xfrm>
          <a:prstGeom prst="wedgeRoundRectCallout">
            <a:avLst>
              <a:gd name="adj1" fmla="val -60616"/>
              <a:gd name="adj2" fmla="val -4194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有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种组合，能变化出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种速度。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564441" y="2685306"/>
            <a:ext cx="3146206" cy="133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想一想：蹬同样的圈数，哪种组合使自行车走得最远？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D:\桌面\QQ截图20231026110306.pngQQ截图202310261103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962250" y="1983542"/>
            <a:ext cx="2589781" cy="258000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729045" y="798617"/>
            <a:ext cx="7685911" cy="949455"/>
            <a:chOff x="1098860" y="3837688"/>
            <a:chExt cx="7685911" cy="949455"/>
          </a:xfrm>
        </p:grpSpPr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1098860" y="4061991"/>
              <a:ext cx="76859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+mn-lt"/>
                  <a:ea typeface="黑体" panose="02010609060101010101" pitchFamily="49" charset="-122"/>
                </a:rPr>
                <a:t>自行车蹬一圈走的距离</a:t>
              </a:r>
              <a:r>
                <a:rPr lang="en-US" altLang="zh-CN" sz="2400" b="1">
                  <a:latin typeface="+mn-lt"/>
                  <a:ea typeface="黑体" panose="02010609060101010101" pitchFamily="49" charset="-122"/>
                </a:rPr>
                <a:t>=                              ×</a:t>
              </a:r>
              <a:r>
                <a:rPr lang="zh-CN" altLang="en-US" sz="2400" b="1">
                  <a:latin typeface="+mn-lt"/>
                  <a:ea typeface="黑体" panose="02010609060101010101" pitchFamily="49" charset="-122"/>
                </a:rPr>
                <a:t>车轮周长</a:t>
              </a:r>
              <a:endParaRPr lang="zh-CN" altLang="en-US" sz="2400" b="1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20" name="组合 16"/>
            <p:cNvGrpSpPr/>
            <p:nvPr/>
          </p:nvGrpSpPr>
          <p:grpSpPr bwMode="auto">
            <a:xfrm>
              <a:off x="4457700" y="3837688"/>
              <a:ext cx="2275159" cy="949455"/>
              <a:chOff x="1513954" y="1409489"/>
              <a:chExt cx="2275379" cy="949772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513954" y="1409489"/>
                <a:ext cx="2275379" cy="461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n-lt"/>
                    <a:ea typeface="+mj-ea"/>
                  </a:rPr>
                  <a:t>前</a:t>
                </a:r>
                <a:r>
                  <a:rPr lang="zh-CN" altLang="en-US" sz="2400" b="1">
                    <a:solidFill>
                      <a:srgbClr val="FF0000"/>
                    </a:solidFill>
                    <a:latin typeface="+mn-lt"/>
                    <a:ea typeface="+mj-ea"/>
                  </a:rPr>
                  <a:t>齿轮齿数</a:t>
                </a:r>
                <a:r>
                  <a:rPr lang="en-US" altLang="zh-CN" sz="2400" b="1">
                    <a:solidFill>
                      <a:srgbClr val="FF0000"/>
                    </a:solidFill>
                    <a:latin typeface="+mn-lt"/>
                    <a:ea typeface="+mj-ea"/>
                  </a:rPr>
                  <a:t>×1</a:t>
                </a:r>
                <a:endParaRPr lang="zh-CN" altLang="en-US" sz="2400" dirty="0">
                  <a:solidFill>
                    <a:srgbClr val="FF0000"/>
                  </a:solidFill>
                  <a:latin typeface="+mn-lt"/>
                  <a:ea typeface="+mj-ea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785777" y="1897442"/>
                <a:ext cx="1731732" cy="4618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后齿轮齿数</a:t>
                </a:r>
                <a:endParaRPr lang="zh-CN" altLang="en-US" sz="2400" dirty="0"/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1546614" y="1884376"/>
                <a:ext cx="221005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矩形 25"/>
          <p:cNvSpPr/>
          <p:nvPr/>
        </p:nvSpPr>
        <p:spPr bwMode="auto">
          <a:xfrm>
            <a:off x="6590210" y="1022920"/>
            <a:ext cx="1384663" cy="47277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4087885" y="822228"/>
            <a:ext cx="2275159" cy="92584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1" name="AutoShape 27"/>
          <p:cNvSpPr>
            <a:spLocks noChangeArrowheads="1"/>
          </p:cNvSpPr>
          <p:nvPr/>
        </p:nvSpPr>
        <p:spPr bwMode="auto">
          <a:xfrm>
            <a:off x="1064623" y="327908"/>
            <a:ext cx="2808514" cy="494320"/>
          </a:xfrm>
          <a:prstGeom prst="wedgeRoundRectCallout">
            <a:avLst>
              <a:gd name="adj1" fmla="val 62201"/>
              <a:gd name="adj2" fmla="val 471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比值越大走得越远。</a:t>
            </a:r>
            <a:endParaRPr lang="zh-CN" altLang="en-US" sz="220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2" name="AutoShape 27"/>
          <p:cNvSpPr>
            <a:spLocks noChangeArrowheads="1"/>
          </p:cNvSpPr>
          <p:nvPr/>
        </p:nvSpPr>
        <p:spPr bwMode="auto">
          <a:xfrm>
            <a:off x="6590210" y="338680"/>
            <a:ext cx="1587890" cy="472776"/>
          </a:xfrm>
          <a:prstGeom prst="wedgeRoundRectCallout">
            <a:avLst>
              <a:gd name="adj1" fmla="val -32495"/>
              <a:gd name="adj2" fmla="val 10925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周长一定。</a:t>
            </a:r>
            <a:endParaRPr lang="zh-CN" altLang="en-US" sz="220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34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69" y="296805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AutoShape 27"/>
          <p:cNvSpPr>
            <a:spLocks noChangeArrowheads="1"/>
          </p:cNvSpPr>
          <p:nvPr/>
        </p:nvSpPr>
        <p:spPr bwMode="auto">
          <a:xfrm>
            <a:off x="1646069" y="2120426"/>
            <a:ext cx="4048759" cy="1424169"/>
          </a:xfrm>
          <a:prstGeom prst="wedgeRoundRectCallout">
            <a:avLst>
              <a:gd name="adj1" fmla="val -55598"/>
              <a:gd name="adj2" fmla="val 369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蹬同样的圈数，变速自行车前、后齿轮的齿数的比值越大，走得越远。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150154" y="4157514"/>
            <a:ext cx="778999" cy="468000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1" grpId="0" animBg="1"/>
      <p:bldP spid="32" grpId="0" animBg="1"/>
      <p:bldP spid="35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519" y="358521"/>
            <a:ext cx="2018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AF65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拓展延伸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AF65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4" name="变速自行车不同路况搭配不同挡位使用讲解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1696" y="1038388"/>
            <a:ext cx="6660607" cy="3746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0513" y="1322774"/>
            <a:ext cx="8562975" cy="10066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latin typeface="+mn-lt"/>
                <a:ea typeface="+mn-ea"/>
              </a:rPr>
              <a:t>1.</a:t>
            </a:r>
            <a:r>
              <a:rPr lang="zh-CN" altLang="en-US" sz="2600" b="1" dirty="0">
                <a:latin typeface="+mn-lt"/>
                <a:ea typeface="+mn-ea"/>
              </a:rPr>
              <a:t>状状有一辆自行车，前齿轮齿数为48，后齿轮齿数为18，当前齿轮转6转时，后齿轮转了多少转？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80444" y="2488596"/>
            <a:ext cx="4583112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解：设后齿轮转了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18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=48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    x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=16</a:t>
            </a:r>
            <a:endParaRPr lang="en-US" altLang="zh-CN" sz="26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答：后齿轮转了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转。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31963" y="447516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00013" y="606244"/>
            <a:ext cx="2047875" cy="584200"/>
            <a:chOff x="100526" y="605649"/>
            <a:chExt cx="2046850" cy="584201"/>
          </a:xfrm>
        </p:grpSpPr>
        <p:sp>
          <p:nvSpPr>
            <p:cNvPr id="3" name="矩形: 圆角 8"/>
            <p:cNvSpPr/>
            <p:nvPr/>
          </p:nvSpPr>
          <p:spPr>
            <a:xfrm>
              <a:off x="100526" y="640755"/>
              <a:ext cx="2046850" cy="522289"/>
            </a:xfrm>
            <a:prstGeom prst="roundRect">
              <a:avLst>
                <a:gd name="adj" fmla="val 40532"/>
              </a:avLst>
            </a:prstGeom>
            <a:gradFill>
              <a:gsLst>
                <a:gs pos="0">
                  <a:srgbClr val="D5A6D2"/>
                </a:gs>
                <a:gs pos="53000">
                  <a:schemeClr val="accent1">
                    <a:tint val="44500"/>
                    <a:satMod val="160000"/>
                  </a:schemeClr>
                </a:gs>
                <a:gs pos="85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字魂58号-创中黑-Regular"/>
                <a:ea typeface="字魂58号-创中黑-Regular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187044" y="605649"/>
              <a:ext cx="187381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solidFill>
                    <a:srgbClr val="AF65C8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rgbClr val="AF65C8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9800" y="1136650"/>
            <a:ext cx="8564400" cy="1006686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600" b="1" dirty="0">
                <a:latin typeface="+mn-lt"/>
                <a:ea typeface="+mn-ea"/>
              </a:rPr>
              <a:t>2</a:t>
            </a:r>
            <a:r>
              <a:rPr lang="zh-CN" altLang="en-US" sz="2600" b="1" dirty="0">
                <a:latin typeface="+mn-lt"/>
                <a:ea typeface="+mn-ea"/>
              </a:rPr>
              <a:t>.元元有一辆自行车，前齿轮48个齿，后齿轮16个齿，车轮的直径</a:t>
            </a:r>
            <a:r>
              <a:rPr lang="zh-CN" altLang="en-US" sz="2600" b="1">
                <a:latin typeface="+mn-lt"/>
                <a:ea typeface="+mn-ea"/>
              </a:rPr>
              <a:t>是80cm</a:t>
            </a:r>
            <a:r>
              <a:rPr lang="zh-CN" altLang="en-US" sz="2600" b="1" dirty="0">
                <a:latin typeface="+mn-lt"/>
                <a:ea typeface="+mn-ea"/>
              </a:rPr>
              <a:t>。元元蹬一圈，自行车能走多少米？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31963" y="447516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57478" y="2188326"/>
            <a:ext cx="5560196" cy="856951"/>
            <a:chOff x="2702061" y="2052754"/>
            <a:chExt cx="5560196" cy="856951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2702061" y="2235009"/>
              <a:ext cx="5560196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00" b="1" kern="0">
                  <a:solidFill>
                    <a:srgbClr val="FF0000"/>
                  </a:solidFill>
                  <a:latin typeface="+mn-lt"/>
                </a:rPr>
                <a:t>3.14×80×            =753.6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（</a:t>
              </a:r>
              <a:r>
                <a:rPr lang="en-US" altLang="zh-CN" sz="2600" b="1" kern="0">
                  <a:solidFill>
                    <a:srgbClr val="FF0000"/>
                  </a:solidFill>
                  <a:latin typeface="+mn-lt"/>
                </a:rPr>
                <a:t>c</a:t>
              </a:r>
              <a:r>
                <a:rPr lang="en-US" altLang="zh-CN" sz="2600" b="1" kern="0">
                  <a:solidFill>
                    <a:srgbClr val="FF0000"/>
                  </a:solidFill>
                  <a:latin typeface="+mn-lt"/>
                  <a:ea typeface="+mj-ea"/>
                </a:rPr>
                <a:t>m</a:t>
              </a:r>
              <a:r>
                <a:rPr lang="zh-CN" altLang="en-US" sz="2600" b="1" kern="0">
                  <a:solidFill>
                    <a:srgbClr val="FF0000"/>
                  </a:solidFill>
                  <a:latin typeface="+mn-lt"/>
                </a:rPr>
                <a:t>）</a:t>
              </a:r>
              <a:endParaRPr lang="zh-CN" altLang="zh-CN" sz="2600" b="1" kern="0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7" name="Group 45"/>
            <p:cNvGrpSpPr/>
            <p:nvPr/>
          </p:nvGrpSpPr>
          <p:grpSpPr bwMode="auto">
            <a:xfrm>
              <a:off x="4284524" y="2052754"/>
              <a:ext cx="1084212" cy="856951"/>
              <a:chOff x="4651" y="1298"/>
              <a:chExt cx="399" cy="288"/>
            </a:xfrm>
          </p:grpSpPr>
          <p:sp>
            <p:nvSpPr>
              <p:cNvPr id="9" name="Text Box 46"/>
              <p:cNvSpPr txBox="1">
                <a:spLocks noChangeArrowheads="1"/>
              </p:cNvSpPr>
              <p:nvPr/>
            </p:nvSpPr>
            <p:spPr bwMode="auto">
              <a:xfrm>
                <a:off x="4750" y="1431"/>
                <a:ext cx="20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16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 Box 47"/>
              <p:cNvSpPr txBox="1">
                <a:spLocks noChangeArrowheads="1"/>
              </p:cNvSpPr>
              <p:nvPr/>
            </p:nvSpPr>
            <p:spPr bwMode="auto">
              <a:xfrm>
                <a:off x="4651" y="1298"/>
                <a:ext cx="39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48×1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Line 48"/>
              <p:cNvSpPr>
                <a:spLocks noChangeShapeType="1"/>
              </p:cNvSpPr>
              <p:nvPr/>
            </p:nvSpPr>
            <p:spPr bwMode="auto">
              <a:xfrm>
                <a:off x="4689" y="1447"/>
                <a:ext cx="330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3" name="文本框 12"/>
          <p:cNvSpPr txBox="1"/>
          <p:nvPr/>
        </p:nvSpPr>
        <p:spPr>
          <a:xfrm>
            <a:off x="2906486" y="3162709"/>
            <a:ext cx="461118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753.6cm=7.536m</a:t>
            </a: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413956" y="3772584"/>
            <a:ext cx="642039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答：元元蹬一圈，自行车能走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7.536m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560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8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560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187" y="2873992"/>
            <a:ext cx="1021281" cy="198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4" name="组合 1"/>
          <p:cNvGrpSpPr/>
          <p:nvPr/>
        </p:nvGrpSpPr>
        <p:grpSpPr bwMode="auto">
          <a:xfrm>
            <a:off x="100013" y="611188"/>
            <a:ext cx="2047875" cy="584200"/>
            <a:chOff x="100526" y="610394"/>
            <a:chExt cx="2046850" cy="584201"/>
          </a:xfrm>
        </p:grpSpPr>
        <p:sp>
          <p:nvSpPr>
            <p:cNvPr id="9" name="矩形: 圆角 8"/>
            <p:cNvSpPr/>
            <p:nvPr/>
          </p:nvSpPr>
          <p:spPr>
            <a:xfrm>
              <a:off x="100526" y="640556"/>
              <a:ext cx="2046850" cy="523876"/>
            </a:xfrm>
            <a:prstGeom prst="roundRect">
              <a:avLst>
                <a:gd name="adj" fmla="val 40532"/>
              </a:avLst>
            </a:prstGeom>
            <a:gradFill>
              <a:gsLst>
                <a:gs pos="0">
                  <a:srgbClr val="D5A6D2"/>
                </a:gs>
                <a:gs pos="53000">
                  <a:schemeClr val="accent1">
                    <a:tint val="44500"/>
                    <a:satMod val="160000"/>
                  </a:schemeClr>
                </a:gs>
                <a:gs pos="85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字魂58号-创中黑-Regular"/>
                <a:ea typeface="字魂58号-创中黑-Regular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187044" y="610394"/>
              <a:ext cx="187381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1464</Words>
  <Application>WPS 演示</Application>
  <PresentationFormat>全屏显示(16:9)</PresentationFormat>
  <Paragraphs>233</Paragraphs>
  <Slides>20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字魂58号-创中黑-Regular</vt:lpstr>
      <vt:lpstr>楷体_GB2312</vt:lpstr>
      <vt:lpstr>Calibri</vt:lpstr>
      <vt:lpstr>微软雅黑</vt:lpstr>
      <vt:lpstr>Arial Unicode MS</vt:lpstr>
      <vt:lpstr>Times New Roman</vt:lpstr>
      <vt:lpstr>1_Office 主题​​</vt:lpstr>
      <vt:lpstr>PowerPoint 演示文稿</vt:lpstr>
      <vt:lpstr>综合与实践  自行车里的数学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354</cp:revision>
  <dcterms:created xsi:type="dcterms:W3CDTF">2016-01-14T07:05:00Z</dcterms:created>
  <dcterms:modified xsi:type="dcterms:W3CDTF">2023-10-26T09:41:32Z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59F75D7F3CF1458E90DEFF58DF1CB611</vt:lpwstr>
  </property>
</Properties>
</file>