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44" r:id="rId3"/>
    <p:sldId id="256" r:id="rId4"/>
    <p:sldId id="375" r:id="rId5"/>
    <p:sldId id="381" r:id="rId6"/>
    <p:sldId id="382" r:id="rId7"/>
    <p:sldId id="350" r:id="rId8"/>
    <p:sldId id="320" r:id="rId9"/>
    <p:sldId id="383" r:id="rId10"/>
    <p:sldId id="396" r:id="rId11"/>
    <p:sldId id="395" r:id="rId12"/>
    <p:sldId id="384" r:id="rId13"/>
    <p:sldId id="386" r:id="rId14"/>
    <p:sldId id="376" r:id="rId15"/>
    <p:sldId id="377" r:id="rId17"/>
    <p:sldId id="378" r:id="rId18"/>
    <p:sldId id="323" r:id="rId19"/>
    <p:sldId id="365" r:id="rId20"/>
    <p:sldId id="366" r:id="rId21"/>
    <p:sldId id="372" r:id="rId22"/>
    <p:sldId id="379" r:id="rId23"/>
    <p:sldId id="328" r:id="rId24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E60013"/>
    <a:srgbClr val="6AD0FE"/>
    <a:srgbClr val="04AEDA"/>
    <a:srgbClr val="01A0E9"/>
    <a:srgbClr val="E7F8FF"/>
    <a:srgbClr val="ECFBFE"/>
    <a:srgbClr val="3FC6E1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8" autoAdjust="0"/>
    <p:restoredTop sz="96404" autoAdjust="0"/>
  </p:normalViewPr>
  <p:slideViewPr>
    <p:cSldViewPr snapToGrid="0">
      <p:cViewPr varScale="1">
        <p:scale>
          <a:sx n="146" d="100"/>
          <a:sy n="146" d="100"/>
        </p:scale>
        <p:origin x="600" y="108"/>
      </p:cViewPr>
      <p:guideLst>
        <p:guide orient="horz" pos="1620"/>
        <p:guide pos="28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5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36.wmf"/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CC8B9F9-3180-410E-9E90-F3EE5F62B55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6645E28-4CE8-426D-A632-D4603646FC3A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11900" r="10471" b="8301"/>
          <a:stretch>
            <a:fillRect/>
          </a:stretch>
        </p:blipFill>
        <p:spPr bwMode="auto">
          <a:xfrm>
            <a:off x="484188" y="584200"/>
            <a:ext cx="8175625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52438"/>
            <a:ext cx="9144000" cy="4238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0025" y="198438"/>
            <a:ext cx="8743950" cy="4746625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AA9D53E-B010-4C6C-97FA-85A628FEFA6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.bin"/><Relationship Id="rId8" Type="http://schemas.openxmlformats.org/officeDocument/2006/relationships/image" Target="../media/image12.wmf"/><Relationship Id="rId7" Type="http://schemas.openxmlformats.org/officeDocument/2006/relationships/oleObject" Target="../embeddings/oleObject5.bin"/><Relationship Id="rId6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wmf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13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0.wmf"/><Relationship Id="rId1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5.wmf"/><Relationship Id="rId1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wmf"/><Relationship Id="rId8" Type="http://schemas.openxmlformats.org/officeDocument/2006/relationships/oleObject" Target="../embeddings/oleObject14.bin"/><Relationship Id="rId7" Type="http://schemas.openxmlformats.org/officeDocument/2006/relationships/image" Target="../media/image22.wmf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2.bin"/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1" Type="http://schemas.openxmlformats.org/officeDocument/2006/relationships/vmlDrawing" Target="../drawings/vmlDrawing4.vml"/><Relationship Id="rId10" Type="http://schemas.openxmlformats.org/officeDocument/2006/relationships/slideLayout" Target="../slideLayouts/slideLayout3.xml"/><Relationship Id="rId1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6.bin"/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" Type="http://schemas.openxmlformats.org/officeDocument/2006/relationships/oleObject" Target="../embeddings/oleObject2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5.bin"/><Relationship Id="rId8" Type="http://schemas.openxmlformats.org/officeDocument/2006/relationships/image" Target="../media/image32.wmf"/><Relationship Id="rId7" Type="http://schemas.openxmlformats.org/officeDocument/2006/relationships/oleObject" Target="../embeddings/oleObject24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29.wmf"/><Relationship Id="rId12" Type="http://schemas.openxmlformats.org/officeDocument/2006/relationships/vmlDrawing" Target="../drawings/vmlDrawing8.vml"/><Relationship Id="rId11" Type="http://schemas.openxmlformats.org/officeDocument/2006/relationships/slideLayout" Target="../slideLayouts/slideLayout2.xml"/><Relationship Id="rId10" Type="http://schemas.openxmlformats.org/officeDocument/2006/relationships/oleObject" Target="../embeddings/oleObject26.bin"/><Relationship Id="rId1" Type="http://schemas.openxmlformats.org/officeDocument/2006/relationships/oleObject" Target="../embeddings/oleObject21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.bin"/><Relationship Id="rId8" Type="http://schemas.openxmlformats.org/officeDocument/2006/relationships/image" Target="../media/image36.wmf"/><Relationship Id="rId7" Type="http://schemas.openxmlformats.org/officeDocument/2006/relationships/oleObject" Target="../embeddings/oleObject30.bin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33.wmf"/><Relationship Id="rId12" Type="http://schemas.openxmlformats.org/officeDocument/2006/relationships/vmlDrawing" Target="../drawings/vmlDrawing9.vml"/><Relationship Id="rId11" Type="http://schemas.openxmlformats.org/officeDocument/2006/relationships/slideLayout" Target="../slideLayouts/slideLayout2.xml"/><Relationship Id="rId10" Type="http://schemas.openxmlformats.org/officeDocument/2006/relationships/oleObject" Target="../embeddings/oleObject32.bin"/><Relationship Id="rId1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wmf"/><Relationship Id="rId3" Type="http://schemas.openxmlformats.org/officeDocument/2006/relationships/oleObject" Target="../embeddings/oleObject34.bin"/><Relationship Id="rId2" Type="http://schemas.openxmlformats.org/officeDocument/2006/relationships/image" Target="../media/image37.wmf"/><Relationship Id="rId1" Type="http://schemas.openxmlformats.org/officeDocument/2006/relationships/oleObject" Target="../embeddings/oleObject33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2.xml"/><Relationship Id="rId4" Type="http://schemas.openxmlformats.org/officeDocument/2006/relationships/oleObject" Target="../embeddings/oleObject36.bin"/><Relationship Id="rId3" Type="http://schemas.openxmlformats.org/officeDocument/2006/relationships/image" Target="../media/image24.wmf"/><Relationship Id="rId2" Type="http://schemas.openxmlformats.org/officeDocument/2006/relationships/oleObject" Target="../embeddings/oleObject35.bin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2" name="组合 1"/>
          <p:cNvGrpSpPr/>
          <p:nvPr/>
        </p:nvGrpSpPr>
        <p:grpSpPr bwMode="auto">
          <a:xfrm>
            <a:off x="219075" y="551180"/>
            <a:ext cx="1925638" cy="603250"/>
            <a:chOff x="269250" y="696752"/>
            <a:chExt cx="1925086" cy="603584"/>
          </a:xfrm>
        </p:grpSpPr>
        <p:sp>
          <p:nvSpPr>
            <p:cNvPr id="11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新课导入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95" y="1818005"/>
            <a:ext cx="7726680" cy="27444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3615" y="1117600"/>
            <a:ext cx="72478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这四幅图片中，哪两幅图片的形状相同？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773363" y="2987675"/>
            <a:ext cx="48672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025900" y="3040063"/>
            <a:ext cx="2308225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773488" y="2393950"/>
            <a:ext cx="281305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200"/>
              <a:t>比例的意义</a:t>
            </a:r>
            <a:endParaRPr lang="zh-CN" altLang="en-US" sz="3200"/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2198688" y="1827213"/>
            <a:ext cx="5937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比例的意义和基本性质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63" y="1717041"/>
            <a:ext cx="1484457" cy="1395644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355600" y="901700"/>
            <a:ext cx="59801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zh-CN" sz="30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求出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下列</a:t>
            </a:r>
            <a:r>
              <a:rPr lang="zh-CN" altLang="zh-CN" sz="30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每个图形长、宽的比值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  <a:endParaRPr lang="zh-CN" altLang="en-US" sz="3000" b="1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2200275" y="1522413"/>
            <a:ext cx="1255713" cy="836612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310063" y="1522413"/>
            <a:ext cx="1158875" cy="771525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6537325" y="1697038"/>
            <a:ext cx="558800" cy="373062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270" name="文本框 5"/>
          <p:cNvSpPr txBox="1">
            <a:spLocks noChangeArrowheads="1"/>
          </p:cNvSpPr>
          <p:nvPr/>
        </p:nvSpPr>
        <p:spPr bwMode="auto">
          <a:xfrm>
            <a:off x="526415" y="1450975"/>
            <a:ext cx="181610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一组：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73338" y="2212975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18cm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22032" y="1530350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12cm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72000" y="2212975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15cm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64821" y="1530834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10cm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05588" y="1993900"/>
            <a:ext cx="731290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6cm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21005" y="1536700"/>
            <a:ext cx="731290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4cm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76438" y="2566988"/>
            <a:ext cx="1625600" cy="592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18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12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3494088" y="2441575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2441575"/>
                        <a:ext cx="327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589588" y="24447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9588" y="2444750"/>
                        <a:ext cx="327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7637463" y="2468563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4" imgW="152400" imgH="393700" progId="Equation.DSMT4">
                  <p:embed/>
                </p:oleObj>
              </mc:Choice>
              <mc:Fallback>
                <p:oleObj name="Equation" r:id="rId4" imgW="1524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7463" y="2468563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4064000" y="2560638"/>
            <a:ext cx="1624013" cy="592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15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10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13500" y="2593975"/>
            <a:ext cx="1263650" cy="593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6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4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2200275" y="3178175"/>
            <a:ext cx="1208088" cy="906463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4310063" y="3184525"/>
            <a:ext cx="981075" cy="839788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537325" y="3467100"/>
            <a:ext cx="1257300" cy="279400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66975" y="3908425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16cm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16210" y="3315639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12cm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573588" y="3916363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14cm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45422" y="3321579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12cm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75463" y="3611563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18cm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08197" y="3321578"/>
            <a:ext cx="731290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4cm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978025" y="4230688"/>
            <a:ext cx="1624013" cy="5921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16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12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3509963" y="41084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4108450"/>
                        <a:ext cx="327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5524500" y="4124325"/>
          <a:ext cx="3270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" name="Equation" r:id="rId7" imgW="152400" imgH="393700" progId="Equation.DSMT4">
                  <p:embed/>
                </p:oleObj>
              </mc:Choice>
              <mc:Fallback>
                <p:oleObj name="Equation" r:id="rId7" imgW="152400" imgH="393700" progId="Equation.DSMT4">
                  <p:embed/>
                  <p:pic>
                    <p:nvPicPr>
                      <p:cNvPr id="0" name="对象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4124325"/>
                        <a:ext cx="327025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7615238" y="4127500"/>
          <a:ext cx="3270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" name="Equation" r:id="rId9" imgW="152400" imgH="393700" progId="Equation.DSMT4">
                  <p:embed/>
                </p:oleObj>
              </mc:Choice>
              <mc:Fallback>
                <p:oleObj name="Equation" r:id="rId9" imgW="152400" imgH="393700" progId="Equation.DSMT4">
                  <p:embed/>
                  <p:pic>
                    <p:nvPicPr>
                      <p:cNvPr id="0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5238" y="4127500"/>
                        <a:ext cx="327025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矩形 34"/>
          <p:cNvSpPr/>
          <p:nvPr/>
        </p:nvSpPr>
        <p:spPr>
          <a:xfrm>
            <a:off x="4064000" y="4251325"/>
            <a:ext cx="1624013" cy="593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14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12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99200" y="4251325"/>
            <a:ext cx="1444625" cy="593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18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4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298" name="文本框 34"/>
          <p:cNvSpPr txBox="1">
            <a:spLocks noChangeArrowheads="1"/>
          </p:cNvSpPr>
          <p:nvPr/>
        </p:nvSpPr>
        <p:spPr bwMode="auto">
          <a:xfrm>
            <a:off x="526415" y="3175000"/>
            <a:ext cx="181610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二组：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299" name="组合 37"/>
          <p:cNvGrpSpPr/>
          <p:nvPr/>
        </p:nvGrpSpPr>
        <p:grpSpPr bwMode="auto">
          <a:xfrm>
            <a:off x="334963" y="323850"/>
            <a:ext cx="1925637" cy="603250"/>
            <a:chOff x="269250" y="696752"/>
            <a:chExt cx="1925086" cy="603584"/>
          </a:xfrm>
        </p:grpSpPr>
        <p:sp>
          <p:nvSpPr>
            <p:cNvPr id="39" name="Rectangle: Rounded Corners 10"/>
            <p:cNvSpPr/>
            <p:nvPr/>
          </p:nvSpPr>
          <p:spPr>
            <a:xfrm>
              <a:off x="269250" y="696752"/>
              <a:ext cx="1923499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探索新知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29" grpId="0"/>
      <p:bldP spid="33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16"/>
          <p:cNvSpPr/>
          <p:nvPr/>
        </p:nvSpPr>
        <p:spPr bwMode="auto">
          <a:xfrm>
            <a:off x="1628775" y="3859007"/>
            <a:ext cx="5903913" cy="59848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933534" y="2308365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3534" y="2308365"/>
                        <a:ext cx="327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747845" y="3184866"/>
            <a:ext cx="56483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个图形的长和宽的比值相等。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749425" y="3859007"/>
            <a:ext cx="5953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lang="zh-CN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个图形大小变了</a:t>
            </a:r>
            <a:r>
              <a:rPr lang="en-US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但形状不变</a:t>
            </a:r>
            <a:r>
              <a:rPr lang="zh-CN" altLang="en-US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  <a:endParaRPr lang="zh-CN" altLang="en-US" sz="3200" b="1">
              <a:solidFill>
                <a:srgbClr val="01A0E9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grpSp>
        <p:nvGrpSpPr>
          <p:cNvPr id="12298" name="组合 9"/>
          <p:cNvGrpSpPr/>
          <p:nvPr/>
        </p:nvGrpSpPr>
        <p:grpSpPr bwMode="auto">
          <a:xfrm>
            <a:off x="296863" y="623888"/>
            <a:ext cx="1695450" cy="829945"/>
            <a:chOff x="296158" y="623314"/>
            <a:chExt cx="1696699" cy="830680"/>
          </a:xfrm>
        </p:grpSpPr>
        <p:pic>
          <p:nvPicPr>
            <p:cNvPr id="1229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51" b="29218"/>
            <a:stretch>
              <a:fillRect/>
            </a:stretch>
          </p:blipFill>
          <p:spPr bwMode="auto">
            <a:xfrm>
              <a:off x="296158" y="761826"/>
              <a:ext cx="1696699" cy="613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" name="文本框 1"/>
            <p:cNvSpPr txBox="1">
              <a:spLocks noChangeArrowheads="1"/>
            </p:cNvSpPr>
            <p:nvPr/>
          </p:nvSpPr>
          <p:spPr bwMode="auto">
            <a:xfrm>
              <a:off x="343055" y="623314"/>
              <a:ext cx="1443054" cy="830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第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一组：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0" name="矩形 19"/>
          <p:cNvSpPr/>
          <p:nvPr/>
        </p:nvSpPr>
        <p:spPr bwMode="auto">
          <a:xfrm>
            <a:off x="2200275" y="1006432"/>
            <a:ext cx="1255713" cy="836612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4310063" y="1006432"/>
            <a:ext cx="1158875" cy="771525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537325" y="1181057"/>
            <a:ext cx="558800" cy="373062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73338" y="1696994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18cm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22032" y="1014369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12cm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572000" y="1696994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15cm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64821" y="1014853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10cm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05588" y="1477919"/>
            <a:ext cx="731290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6cm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121005" y="1020719"/>
            <a:ext cx="731290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4cm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85531" y="2403687"/>
            <a:ext cx="1468672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18</a:t>
            </a:r>
            <a:r>
              <a:rPr lang="zh-CN" altLang="zh-CN" sz="2800" b="1" kern="10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12=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507286" y="2403687"/>
            <a:ext cx="1468672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15</a:t>
            </a:r>
            <a:r>
              <a:rPr lang="zh-CN" altLang="zh-CN" sz="2800" b="1" kern="10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10=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882133" y="2403687"/>
            <a:ext cx="1109599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6</a:t>
            </a:r>
            <a:r>
              <a:rPr lang="zh-CN" altLang="zh-CN" sz="2800" b="1" kern="10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∶</a:t>
            </a:r>
            <a:r>
              <a:rPr lang="en-US" altLang="zh-CN" sz="2800" b="1" kern="10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4=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/>
      <p:bldP spid="16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944292" y="2297384"/>
            <a:ext cx="649288" cy="74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≠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4710" y="2297384"/>
            <a:ext cx="1043929" cy="74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≠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1083" y="3278847"/>
            <a:ext cx="60018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个图形的长和宽的比值不相等。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654425" y="2346596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4425" y="2346596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303713" y="2346596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3713" y="2346596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024438" y="2346596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438" y="2346596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: 圆角 11"/>
          <p:cNvSpPr/>
          <p:nvPr/>
        </p:nvSpPr>
        <p:spPr bwMode="auto">
          <a:xfrm>
            <a:off x="1341438" y="3944211"/>
            <a:ext cx="6156325" cy="59848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2088" y="3944211"/>
            <a:ext cx="6161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lang="zh-CN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个图形大小变了</a:t>
            </a:r>
            <a:r>
              <a:rPr lang="en-US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en-US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zh-CN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形状</a:t>
            </a:r>
            <a:r>
              <a:rPr lang="zh-CN" altLang="en-US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也</a:t>
            </a:r>
            <a:r>
              <a:rPr lang="zh-CN" altLang="zh-CN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变</a:t>
            </a:r>
            <a:r>
              <a:rPr lang="zh-CN" altLang="en-US" sz="3200" b="1">
                <a:solidFill>
                  <a:srgbClr val="01A0E9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了。</a:t>
            </a:r>
            <a:endParaRPr lang="zh-CN" altLang="en-US" sz="3200" b="1">
              <a:solidFill>
                <a:srgbClr val="01A0E9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grpSp>
        <p:nvGrpSpPr>
          <p:cNvPr id="13322" name="组合 2"/>
          <p:cNvGrpSpPr/>
          <p:nvPr/>
        </p:nvGrpSpPr>
        <p:grpSpPr bwMode="auto">
          <a:xfrm>
            <a:off x="296863" y="623888"/>
            <a:ext cx="1695450" cy="829945"/>
            <a:chOff x="296158" y="623314"/>
            <a:chExt cx="1696699" cy="830680"/>
          </a:xfrm>
        </p:grpSpPr>
        <p:pic>
          <p:nvPicPr>
            <p:cNvPr id="13323" name="图片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51" b="29218"/>
            <a:stretch>
              <a:fillRect/>
            </a:stretch>
          </p:blipFill>
          <p:spPr bwMode="auto">
            <a:xfrm>
              <a:off x="296158" y="761826"/>
              <a:ext cx="1696699" cy="613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4" name="文本框 1"/>
            <p:cNvSpPr txBox="1">
              <a:spLocks noChangeArrowheads="1"/>
            </p:cNvSpPr>
            <p:nvPr/>
          </p:nvSpPr>
          <p:spPr bwMode="auto">
            <a:xfrm>
              <a:off x="343690" y="623314"/>
              <a:ext cx="1443054" cy="830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第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二组：</a:t>
              </a:r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" name="矩形 3"/>
          <p:cNvSpPr/>
          <p:nvPr/>
        </p:nvSpPr>
        <p:spPr bwMode="auto">
          <a:xfrm>
            <a:off x="2200275" y="1000918"/>
            <a:ext cx="1208088" cy="906463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4310063" y="1007268"/>
            <a:ext cx="981075" cy="839788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6537325" y="1289843"/>
            <a:ext cx="1257300" cy="279400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66975" y="1731168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16cm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16210" y="1138382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12cm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3588" y="1739106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14cm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245422" y="1144322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12cm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75463" y="1434306"/>
            <a:ext cx="885179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18cm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08197" y="1144321"/>
            <a:ext cx="731290" cy="579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latin typeface="+mj-lt"/>
                <a:ea typeface="+mj-ea"/>
              </a:rPr>
              <a:t>4cm</a:t>
            </a:r>
            <a:endParaRPr lang="zh-CN" altLang="en-US" sz="2400" b="1" dirty="0"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1503363" y="2028825"/>
            <a:ext cx="62245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18∶12＝15∶10       18∶12＝6∶4         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15∶10＝6∶4  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339" name="文本框 99"/>
          <p:cNvSpPr txBox="1">
            <a:spLocks noChangeArrowheads="1"/>
          </p:cNvSpPr>
          <p:nvPr/>
        </p:nvSpPr>
        <p:spPr bwMode="auto">
          <a:xfrm>
            <a:off x="957263" y="1524000"/>
            <a:ext cx="7537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比值相等的两个比，可以用等式来表示：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文本框 2"/>
          <p:cNvSpPr txBox="1">
            <a:spLocks noChangeArrowheads="1"/>
          </p:cNvSpPr>
          <p:nvPr/>
        </p:nvSpPr>
        <p:spPr bwMode="auto">
          <a:xfrm>
            <a:off x="957263" y="3586163"/>
            <a:ext cx="7535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像这样表示两个比相等的式子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叫作</a:t>
            </a:r>
            <a:r>
              <a:rPr lang="zh-CN" altLang="zh-CN" sz="32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比例</a:t>
            </a: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341" name="组合 7"/>
          <p:cNvGrpSpPr/>
          <p:nvPr/>
        </p:nvGrpSpPr>
        <p:grpSpPr bwMode="auto">
          <a:xfrm>
            <a:off x="219075" y="657225"/>
            <a:ext cx="1925638" cy="603250"/>
            <a:chOff x="269250" y="696752"/>
            <a:chExt cx="1925086" cy="603584"/>
          </a:xfrm>
        </p:grpSpPr>
        <p:sp>
          <p:nvSpPr>
            <p:cNvPr id="9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归纳总结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0"/>
          <p:cNvSpPr txBox="1">
            <a:spLocks noChangeArrowheads="1"/>
          </p:cNvSpPr>
          <p:nvPr/>
        </p:nvSpPr>
        <p:spPr bwMode="auto">
          <a:xfrm>
            <a:off x="1193800" y="2028825"/>
            <a:ext cx="6854825" cy="1323975"/>
          </a:xfrm>
          <a:prstGeom prst="rect">
            <a:avLst/>
          </a:prstGeom>
          <a:noFill/>
          <a:ln w="19050" cmpd="dbl">
            <a:solidFill>
              <a:srgbClr val="6AD0F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符合什么条件的比才是比例？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比例与比有什么区别和联系？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363" name="组合 2"/>
          <p:cNvGrpSpPr/>
          <p:nvPr/>
        </p:nvGrpSpPr>
        <p:grpSpPr bwMode="auto">
          <a:xfrm>
            <a:off x="663575" y="1039813"/>
            <a:ext cx="2591193" cy="823912"/>
            <a:chOff x="363255" y="926926"/>
            <a:chExt cx="2590753" cy="824122"/>
          </a:xfrm>
        </p:grpSpPr>
        <p:pic>
          <p:nvPicPr>
            <p:cNvPr id="15364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3" t="29958" r="5190" b="29128"/>
            <a:stretch>
              <a:fillRect/>
            </a:stretch>
          </p:blipFill>
          <p:spPr bwMode="auto">
            <a:xfrm>
              <a:off x="363255" y="926926"/>
              <a:ext cx="2367419" cy="82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63255" y="1091792"/>
              <a:ext cx="25907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自学提示：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7675" y="958850"/>
            <a:ext cx="8074025" cy="2333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1.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比例要符合“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两个比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”和“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一个等式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”。</a:t>
            </a:r>
            <a:endParaRPr lang="zh-CN" altLang="zh-CN" sz="2800" b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必须是两个比值相等的比组成的等式。</a:t>
            </a:r>
            <a:endParaRPr lang="zh-CN" altLang="zh-CN" sz="2800" b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比例与比的区别和联系是：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比是由两个数组成的，而比例是由两个比值相</a:t>
            </a:r>
            <a:r>
              <a:rPr lang="zh-CN" altLang="en-US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等的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比组成的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387" name="组合 41"/>
          <p:cNvGrpSpPr/>
          <p:nvPr/>
        </p:nvGrpSpPr>
        <p:grpSpPr bwMode="auto">
          <a:xfrm>
            <a:off x="447675" y="209550"/>
            <a:ext cx="1631950" cy="619125"/>
            <a:chOff x="1440853" y="3073544"/>
            <a:chExt cx="1631802" cy="618335"/>
          </a:xfrm>
        </p:grpSpPr>
        <p:sp>
          <p:nvSpPr>
            <p:cNvPr id="4" name="矩形 3"/>
            <p:cNvSpPr/>
            <p:nvPr/>
          </p:nvSpPr>
          <p:spPr>
            <a:xfrm>
              <a:off x="1918648" y="3073544"/>
              <a:ext cx="1154007" cy="58504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solidFill>
                    <a:srgbClr val="04AEDA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</a:t>
              </a:r>
              <a:endParaRPr lang="zh-CN" altLang="en-US" sz="3200" b="1" dirty="0">
                <a:solidFill>
                  <a:srgbClr val="04AED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6390" name="Picture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853" y="3126853"/>
              <a:ext cx="514412" cy="513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直接连接符 5"/>
            <p:cNvCxnSpPr/>
            <p:nvPr/>
          </p:nvCxnSpPr>
          <p:spPr>
            <a:xfrm>
              <a:off x="1980554" y="3625289"/>
              <a:ext cx="869871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482124" y="3691879"/>
              <a:ext cx="1368301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447675" y="3127375"/>
            <a:ext cx="8074025" cy="17703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两</a:t>
            </a:r>
            <a:r>
              <a:rPr lang="zh-CN" altLang="zh-CN" sz="2800" b="1" kern="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数相除</a:t>
            </a:r>
            <a:r>
              <a:rPr lang="zh-CN" altLang="en-US" sz="2800" b="1" kern="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叫作</a:t>
            </a:r>
            <a:r>
              <a:rPr lang="zh-CN" altLang="zh-CN" sz="2800" b="1" kern="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两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个数的比，而表示两个比相等</a:t>
            </a:r>
            <a:r>
              <a:rPr lang="zh-CN" altLang="zh-CN" sz="2800" b="1" kern="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的式子</a:t>
            </a:r>
            <a:r>
              <a:rPr lang="zh-CN" altLang="en-US" sz="2800" b="1" kern="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叫作</a:t>
            </a:r>
            <a:r>
              <a:rPr lang="zh-CN" altLang="zh-CN" sz="2800" b="1" kern="1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比例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比由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两个数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组成，而比例由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四个数</a:t>
            </a:r>
            <a:r>
              <a:rPr lang="zh-CN" altLang="zh-CN" sz="2800" b="1" kern="1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组成。</a:t>
            </a:r>
            <a:endParaRPr lang="zh-CN" altLang="zh-CN" sz="2800" b="1" kern="1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33548" y="494216"/>
            <a:ext cx="6426926" cy="855749"/>
            <a:chOff x="633548" y="494216"/>
            <a:chExt cx="6426926" cy="855749"/>
          </a:xfrm>
        </p:grpSpPr>
        <p:sp>
          <p:nvSpPr>
            <p:cNvPr id="3" name="文本框 2"/>
            <p:cNvSpPr txBox="1"/>
            <p:nvPr/>
          </p:nvSpPr>
          <p:spPr>
            <a:xfrm>
              <a:off x="633548" y="660480"/>
              <a:ext cx="64269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天安门广场的国旗：长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，宽    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。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  <p:graphicFrame>
          <p:nvGraphicFramePr>
            <p:cNvPr id="4" name="对象 1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455377" y="494216"/>
            <a:ext cx="469079" cy="855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5181600" imgH="9448800" progId="Equation.DSMT4">
                    <p:embed/>
                  </p:oleObj>
                </mc:Choice>
                <mc:Fallback>
                  <p:oleObj name="Equation" r:id="rId1" imgW="5181600" imgH="9448800" progId="Equation.DSMT4">
                    <p:embed/>
                    <p:pic>
                      <p:nvPicPr>
                        <p:cNvPr id="0" name="对象 17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377" y="494216"/>
                          <a:ext cx="469079" cy="855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633548" y="1521567"/>
            <a:ext cx="5967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学校操场的国旗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：长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2.4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，宽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1.6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3548" y="2216388"/>
            <a:ext cx="6015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教室里的国旗：长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60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，宽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40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9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507" y="3400017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365070" y="3174956"/>
            <a:ext cx="5852160" cy="1037816"/>
          </a:xfrm>
          <a:prstGeom prst="wedgeRoundRectCallout">
            <a:avLst>
              <a:gd name="adj1" fmla="val 56614"/>
              <a:gd name="adj2" fmla="val 2102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请你们看看这三面国旗的尺寸，它们的长与宽的比是不是也能组成比例呢？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70208" y="404949"/>
            <a:ext cx="5967751" cy="2383970"/>
          </a:xfrm>
          <a:prstGeom prst="rect">
            <a:avLst/>
          </a:prstGeom>
          <a:noFill/>
          <a:ln w="19050">
            <a:solidFill>
              <a:srgbClr val="3399FF"/>
            </a:solidFill>
            <a:prstDash val="sysDash"/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701790" y="585470"/>
          <a:ext cx="1193800" cy="722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4" imgW="647700" imgH="393700" progId="Equation.DSMT4">
                  <p:embed/>
                </p:oleObj>
              </mc:Choice>
              <mc:Fallback>
                <p:oleObj name="Equation" r:id="rId4" imgW="647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1790" y="585470"/>
                        <a:ext cx="1193800" cy="7226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6701790" y="1440180"/>
          <a:ext cx="1423670" cy="734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6" imgW="774065" imgH="393700" progId="Equation.DSMT4">
                  <p:embed/>
                </p:oleObj>
              </mc:Choice>
              <mc:Fallback>
                <p:oleObj name="Equation" r:id="rId6" imgW="774065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1790" y="1440180"/>
                        <a:ext cx="1423670" cy="734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6701790" y="2089150"/>
          <a:ext cx="1291590" cy="725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8" imgW="698500" imgH="393700" progId="Equation.DSMT4">
                  <p:embed/>
                </p:oleObj>
              </mc:Choice>
              <mc:Fallback>
                <p:oleObj name="Equation" r:id="rId8" imgW="6985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1790" y="2089150"/>
                        <a:ext cx="1291590" cy="7251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3548" y="494216"/>
            <a:ext cx="6426926" cy="855749"/>
            <a:chOff x="633548" y="494216"/>
            <a:chExt cx="6426926" cy="855749"/>
          </a:xfrm>
        </p:grpSpPr>
        <p:sp>
          <p:nvSpPr>
            <p:cNvPr id="3" name="文本框 2"/>
            <p:cNvSpPr txBox="1"/>
            <p:nvPr/>
          </p:nvSpPr>
          <p:spPr>
            <a:xfrm>
              <a:off x="633548" y="660480"/>
              <a:ext cx="64269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天安门广场的国旗：长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，宽    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。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  <p:graphicFrame>
          <p:nvGraphicFramePr>
            <p:cNvPr id="4" name="对象 1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455377" y="494216"/>
            <a:ext cx="469079" cy="855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5181600" imgH="9448800" progId="Equation.DSMT4">
                    <p:embed/>
                  </p:oleObj>
                </mc:Choice>
                <mc:Fallback>
                  <p:oleObj name="Equation" r:id="rId1" imgW="5181600" imgH="9448800" progId="Equation.DSMT4">
                    <p:embed/>
                    <p:pic>
                      <p:nvPicPr>
                        <p:cNvPr id="0" name="对象 17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377" y="494216"/>
                          <a:ext cx="469079" cy="855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633548" y="1521567"/>
            <a:ext cx="5967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学校操场的国旗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：长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2.4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，宽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1.6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3548" y="2216388"/>
            <a:ext cx="6015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教室里的国旗：长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60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，宽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40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7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507" y="3400017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23307" y="2868306"/>
            <a:ext cx="2739934" cy="766330"/>
            <a:chOff x="1756956" y="2827033"/>
            <a:chExt cx="2739934" cy="766330"/>
          </a:xfrm>
        </p:grpSpPr>
        <p:graphicFrame>
          <p:nvGraphicFramePr>
            <p:cNvPr id="8" name="对象 7"/>
            <p:cNvGraphicFramePr>
              <a:graphicFrameLocks noChangeAspect="1"/>
            </p:cNvGraphicFramePr>
            <p:nvPr/>
          </p:nvGraphicFramePr>
          <p:xfrm>
            <a:off x="2274507" y="2827033"/>
            <a:ext cx="421409" cy="766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Equation" r:id="rId4" imgW="5181600" imgH="9448800" progId="Equation.DSMT4">
                    <p:embed/>
                  </p:oleObj>
                </mc:Choice>
                <mc:Fallback>
                  <p:oleObj name="Equation" r:id="rId4" imgW="5181600" imgH="94488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4507" y="2827033"/>
                          <a:ext cx="421409" cy="766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文本框 9"/>
            <p:cNvSpPr txBox="1"/>
            <p:nvPr/>
          </p:nvSpPr>
          <p:spPr>
            <a:xfrm>
              <a:off x="1756956" y="2948589"/>
              <a:ext cx="27399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=2.4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1.6</a:t>
              </a:r>
              <a:endParaRPr lang="zh-CN" altLang="en-US" sz="16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35442" y="2868306"/>
            <a:ext cx="2569401" cy="766330"/>
            <a:chOff x="1756955" y="2827033"/>
            <a:chExt cx="2569401" cy="766330"/>
          </a:xfrm>
        </p:grpSpPr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2266991" y="2827033"/>
            <a:ext cx="421409" cy="766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Equation" r:id="rId6" imgW="5181600" imgH="9448800" progId="Equation.DSMT4">
                    <p:embed/>
                  </p:oleObj>
                </mc:Choice>
                <mc:Fallback>
                  <p:oleObj name="Equation" r:id="rId6" imgW="5181600" imgH="9448800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6991" y="2827033"/>
                          <a:ext cx="421409" cy="766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文本框 14"/>
            <p:cNvSpPr txBox="1"/>
            <p:nvPr/>
          </p:nvSpPr>
          <p:spPr>
            <a:xfrm>
              <a:off x="1756955" y="2948589"/>
              <a:ext cx="25694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=60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40</a:t>
              </a:r>
              <a:endParaRPr lang="zh-CN" altLang="en-US" sz="1600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177043" y="2989862"/>
            <a:ext cx="25694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2.4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1.6=60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40</a:t>
            </a:r>
            <a:endParaRPr lang="zh-CN" altLang="en-US" sz="1600"/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2774320" y="3701781"/>
            <a:ext cx="4559386" cy="876988"/>
          </a:xfrm>
          <a:prstGeom prst="wedgeRoundRectCallout">
            <a:avLst>
              <a:gd name="adj1" fmla="val 56327"/>
              <a:gd name="adj2" fmla="val -3373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这三面国旗的尺寸中，还有哪些比可以组成比例？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70208" y="404949"/>
            <a:ext cx="5967751" cy="2383970"/>
          </a:xfrm>
          <a:prstGeom prst="rect">
            <a:avLst/>
          </a:prstGeom>
          <a:noFill/>
          <a:ln w="19050">
            <a:solidFill>
              <a:srgbClr val="3399FF"/>
            </a:solidFill>
            <a:prstDash val="sysDash"/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33548" y="494216"/>
            <a:ext cx="6426926" cy="855749"/>
            <a:chOff x="633548" y="494216"/>
            <a:chExt cx="6426926" cy="855749"/>
          </a:xfrm>
        </p:grpSpPr>
        <p:sp>
          <p:nvSpPr>
            <p:cNvPr id="4" name="文本框 3"/>
            <p:cNvSpPr txBox="1"/>
            <p:nvPr/>
          </p:nvSpPr>
          <p:spPr>
            <a:xfrm>
              <a:off x="633548" y="660480"/>
              <a:ext cx="64269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天安门广场的国旗：长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，宽    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。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  <p:graphicFrame>
          <p:nvGraphicFramePr>
            <p:cNvPr id="5" name="对象 1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455377" y="494216"/>
            <a:ext cx="469079" cy="855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5181600" imgH="9448800" progId="Equation.DSMT4">
                    <p:embed/>
                  </p:oleObj>
                </mc:Choice>
                <mc:Fallback>
                  <p:oleObj name="Equation" r:id="rId1" imgW="5181600" imgH="9448800" progId="Equation.DSMT4">
                    <p:embed/>
                    <p:pic>
                      <p:nvPicPr>
                        <p:cNvPr id="0" name="对象 17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377" y="494216"/>
                          <a:ext cx="469079" cy="855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633548" y="1521567"/>
            <a:ext cx="5967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学校操场的国旗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：长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2.4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，宽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1.6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3548" y="2216388"/>
            <a:ext cx="6015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教室里的国旗：长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60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，宽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40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9" name="Picture 47" descr="75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7" y="3077475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578686" y="3054245"/>
            <a:ext cx="2677884" cy="1118682"/>
          </a:xfrm>
          <a:prstGeom prst="wedgeRoundRectCallout">
            <a:avLst>
              <a:gd name="adj1" fmla="val -61061"/>
              <a:gd name="adj2" fmla="val 2160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>
                <a:latin typeface="+mn-lt"/>
                <a:ea typeface="楷体" panose="02010609060101010101" pitchFamily="49" charset="-122"/>
              </a:rPr>
              <a:t>这些国旗宽与长的比可以组成比例，例如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1.6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2.4=40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。</a:t>
            </a:r>
            <a:endParaRPr lang="zh-CN" altLang="en-US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2" name="Picture 45" descr="76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579" y="3158940"/>
            <a:ext cx="108791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4428872" y="2907148"/>
            <a:ext cx="2808288" cy="1412875"/>
            <a:chOff x="4597627" y="3202252"/>
            <a:chExt cx="2808288" cy="1412875"/>
          </a:xfrm>
        </p:grpSpPr>
        <p:sp>
          <p:nvSpPr>
            <p:cNvPr id="13" name="AutoShape 27"/>
            <p:cNvSpPr>
              <a:spLocks noChangeArrowheads="1"/>
            </p:cNvSpPr>
            <p:nvPr/>
          </p:nvSpPr>
          <p:spPr bwMode="auto">
            <a:xfrm>
              <a:off x="4597627" y="3202252"/>
              <a:ext cx="2808288" cy="1412875"/>
            </a:xfrm>
            <a:prstGeom prst="wedgeRoundRectCallout">
              <a:avLst>
                <a:gd name="adj1" fmla="val 62994"/>
                <a:gd name="adj2" fmla="val 1638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>
                  <a:latin typeface="+mn-lt"/>
                  <a:ea typeface="楷体" panose="02010609060101010101" pitchFamily="49" charset="-122"/>
                </a:rPr>
                <a:t>这些国旗长的比和宽的比也可以组成比例，例如</a:t>
              </a:r>
              <a:r>
                <a:rPr lang="en-US" altLang="zh-CN"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>
                  <a:latin typeface="+mn-lt"/>
                  <a:ea typeface="楷体" panose="02010609060101010101" pitchFamily="49" charset="-122"/>
                </a:rPr>
                <a:t>∶</a:t>
              </a:r>
              <a:r>
                <a:rPr lang="en-US" altLang="zh-CN">
                  <a:latin typeface="+mn-lt"/>
                  <a:ea typeface="楷体" panose="02010609060101010101" pitchFamily="49" charset="-122"/>
                </a:rPr>
                <a:t>2.4=    </a:t>
              </a:r>
              <a:r>
                <a:rPr lang="zh-CN" altLang="en-US">
                  <a:latin typeface="+mn-lt"/>
                  <a:ea typeface="楷体" panose="02010609060101010101" pitchFamily="49" charset="-122"/>
                </a:rPr>
                <a:t>∶</a:t>
              </a:r>
              <a:r>
                <a:rPr lang="en-US" altLang="zh-CN">
                  <a:latin typeface="+mn-lt"/>
                  <a:ea typeface="楷体" panose="02010609060101010101" pitchFamily="49" charset="-122"/>
                </a:rPr>
                <a:t>1.6</a:t>
              </a:r>
              <a:r>
                <a:rPr lang="zh-CN" altLang="en-US">
                  <a:latin typeface="+mn-lt"/>
                  <a:ea typeface="楷体" panose="02010609060101010101" pitchFamily="49" charset="-122"/>
                </a:rPr>
                <a:t>。</a:t>
              </a:r>
              <a:endParaRPr lang="en-US" altLang="zh-CN"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6136662" y="4038710"/>
            <a:ext cx="316099" cy="576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5" imgW="5181600" imgH="9448800" progId="Equation.DSMT4">
                    <p:embed/>
                  </p:oleObj>
                </mc:Choice>
                <mc:Fallback>
                  <p:oleObj name="Equation" r:id="rId5" imgW="5181600" imgH="9448800" progId="Equation.DSMT4">
                    <p:embed/>
                    <p:pic>
                      <p:nvPicPr>
                        <p:cNvPr id="0" name="图片 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136662" y="4038710"/>
                          <a:ext cx="316099" cy="57641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矩形 15"/>
          <p:cNvSpPr/>
          <p:nvPr/>
        </p:nvSpPr>
        <p:spPr bwMode="auto">
          <a:xfrm>
            <a:off x="570208" y="404949"/>
            <a:ext cx="5967751" cy="2383970"/>
          </a:xfrm>
          <a:prstGeom prst="rect">
            <a:avLst/>
          </a:prstGeom>
          <a:noFill/>
          <a:ln w="19050">
            <a:solidFill>
              <a:srgbClr val="3399FF"/>
            </a:solidFill>
            <a:prstDash val="sysDash"/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3548" y="494216"/>
            <a:ext cx="6426926" cy="855749"/>
            <a:chOff x="633548" y="494216"/>
            <a:chExt cx="6426926" cy="855749"/>
          </a:xfrm>
        </p:grpSpPr>
        <p:sp>
          <p:nvSpPr>
            <p:cNvPr id="3" name="文本框 2"/>
            <p:cNvSpPr txBox="1"/>
            <p:nvPr/>
          </p:nvSpPr>
          <p:spPr>
            <a:xfrm>
              <a:off x="633548" y="660480"/>
              <a:ext cx="642692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天安门广场的国旗：长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，宽    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m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  <a:cs typeface="+mn-cs"/>
                </a:rPr>
                <a:t>。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endParaRPr>
            </a:p>
          </p:txBody>
        </p:sp>
        <p:graphicFrame>
          <p:nvGraphicFramePr>
            <p:cNvPr id="4" name="对象 17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455377" y="494216"/>
            <a:ext cx="469079" cy="8557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5181600" imgH="9448800" progId="Equation.DSMT4">
                    <p:embed/>
                  </p:oleObj>
                </mc:Choice>
                <mc:Fallback>
                  <p:oleObj name="Equation" r:id="rId1" imgW="5181600" imgH="9448800" progId="Equation.DSMT4">
                    <p:embed/>
                    <p:pic>
                      <p:nvPicPr>
                        <p:cNvPr id="0" name="对象 17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377" y="494216"/>
                          <a:ext cx="469079" cy="8557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633548" y="1521567"/>
            <a:ext cx="5967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学校操场的国旗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：长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2.4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，宽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1.6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prstClr val="black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3548" y="2216388"/>
            <a:ext cx="6015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教室里的国旗：长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60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，宽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40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。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7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444" y="2935024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2955471" y="2890891"/>
            <a:ext cx="4333604" cy="907120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国旗尺寸中任意两个数据组成的比都能组成比例吗？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3548" y="3824548"/>
            <a:ext cx="7328263" cy="937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天安门国旗的长∶天安门国旗的宽</a:t>
            </a:r>
            <a:r>
              <a:rPr lang="zh-CN" altLang="zh-CN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2400" b="1" i="0" u="none" strike="noStrike" baseline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学校国旗的宽∶学校国旗的长</a:t>
            </a:r>
            <a:r>
              <a:rPr lang="zh-CN" altLang="en-US" sz="2400" b="1" i="0" u="none" strike="noStrike" baseline="0">
                <a:latin typeface="楷体" panose="02010609060101010101" pitchFamily="49" charset="-122"/>
                <a:ea typeface="楷体" panose="02010609060101010101" pitchFamily="49" charset="-122"/>
              </a:rPr>
              <a:t>可以组成比例吗？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70208" y="404949"/>
            <a:ext cx="5967751" cy="2383970"/>
          </a:xfrm>
          <a:prstGeom prst="rect">
            <a:avLst/>
          </a:prstGeom>
          <a:noFill/>
          <a:ln w="19050">
            <a:solidFill>
              <a:srgbClr val="3399FF"/>
            </a:solidFill>
            <a:prstDash val="sysDash"/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12334" y="1265932"/>
            <a:ext cx="1972493" cy="115127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易错点：两个比的比值要相等才能组成比例。</a:t>
            </a:r>
            <a:endParaRPr lang="zh-CN" altLang="en-US" sz="2000" b="1">
              <a:solidFill>
                <a:srgbClr val="E6001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278448" y="1363663"/>
            <a:ext cx="8459787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855" indent="-3638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下面哪组中的两个比可以组成比例？把组成的比例写出来。</a:t>
            </a:r>
            <a:endParaRPr lang="zh-CN" altLang="en-US" sz="3200" b="1">
              <a:solidFill>
                <a:srgbClr val="008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1507" name="文本框 12"/>
          <p:cNvSpPr txBox="1">
            <a:spLocks noChangeArrowheads="1"/>
          </p:cNvSpPr>
          <p:nvPr/>
        </p:nvSpPr>
        <p:spPr bwMode="auto">
          <a:xfrm>
            <a:off x="436563" y="2636838"/>
            <a:ext cx="364299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1244600" y="3460750"/>
            <a:ext cx="61706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6∶10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0.6     9∶15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0.6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6∶10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9∶15</a:t>
            </a:r>
            <a:endParaRPr lang="en-US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87" y="675749"/>
            <a:ext cx="2059593" cy="6442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68189" y="2225983"/>
            <a:ext cx="22586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P38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"/>
          <p:cNvSpPr txBox="1">
            <a:spLocks noChangeArrowheads="1"/>
          </p:cNvSpPr>
          <p:nvPr/>
        </p:nvSpPr>
        <p:spPr bwMode="auto">
          <a:xfrm>
            <a:off x="1354138" y="736600"/>
            <a:ext cx="34750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0" name="文本框 99"/>
          <p:cNvSpPr txBox="1">
            <a:spLocks noChangeArrowheads="1"/>
          </p:cNvSpPr>
          <p:nvPr/>
        </p:nvSpPr>
        <p:spPr bwMode="auto">
          <a:xfrm>
            <a:off x="1646238" y="1314450"/>
            <a:ext cx="6019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20∶5＝4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1∶4＝0.25  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4≠0.25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所以不能组成比例</a:t>
            </a:r>
            <a:endParaRPr lang="zh-CN" altLang="zh-CN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6" name="文本框 1"/>
          <p:cNvSpPr txBox="1">
            <a:spLocks noChangeArrowheads="1"/>
          </p:cNvSpPr>
          <p:nvPr/>
        </p:nvSpPr>
        <p:spPr bwMode="auto">
          <a:xfrm>
            <a:off x="1354138" y="2389188"/>
            <a:ext cx="33734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  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6∶4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684338" y="3387725"/>
            <a:ext cx="583723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1.5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∶4＝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1.5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1.5=1.5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endParaRPr lang="zh-CN" altLang="zh-CN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58" name="对象 1"/>
          <p:cNvGraphicFramePr>
            <a:graphicFrameLocks noChangeAspect="1"/>
          </p:cNvGraphicFramePr>
          <p:nvPr/>
        </p:nvGraphicFramePr>
        <p:xfrm>
          <a:off x="2351088" y="2308225"/>
          <a:ext cx="32543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088" y="2308225"/>
                        <a:ext cx="325437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对象 6"/>
          <p:cNvGraphicFramePr>
            <a:graphicFrameLocks noChangeAspect="1"/>
          </p:cNvGraphicFramePr>
          <p:nvPr/>
        </p:nvGraphicFramePr>
        <p:xfrm>
          <a:off x="3028950" y="2308225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2308225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801813" y="3128963"/>
          <a:ext cx="32702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1813" y="3128963"/>
                        <a:ext cx="327025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438400" y="3128963"/>
          <a:ext cx="32702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52400" imgH="393700" progId="Equation.DSMT4">
                  <p:embed/>
                </p:oleObj>
              </mc:Choice>
              <mc:Fallback>
                <p:oleObj name="Equation" r:id="rId7" imgW="1524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128963"/>
                        <a:ext cx="327025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965700" y="3954463"/>
            <a:ext cx="2555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=6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∶4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108575" y="38290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52400" imgH="393700" progId="Equation.DSMT4">
                  <p:embed/>
                </p:oleObj>
              </mc:Choice>
              <mc:Fallback>
                <p:oleObj name="Equation" r:id="rId9" imgW="1524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8575" y="3829050"/>
                        <a:ext cx="327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5726113" y="3829050"/>
          <a:ext cx="3254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0" imgW="152400" imgH="393700" progId="Equation.DSMT4">
                  <p:embed/>
                </p:oleObj>
              </mc:Choice>
              <mc:Fallback>
                <p:oleObj name="Equation" r:id="rId10" imgW="1524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6113" y="3829050"/>
                        <a:ext cx="325437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4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1500188" y="1327150"/>
            <a:ext cx="38862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  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830388" y="2212975"/>
            <a:ext cx="71564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0.2=3       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=3      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3=3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0.2=  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        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4580" name="对象 3"/>
          <p:cNvGraphicFramePr>
            <a:graphicFrameLocks noChangeAspect="1"/>
          </p:cNvGraphicFramePr>
          <p:nvPr/>
        </p:nvGraphicFramePr>
        <p:xfrm>
          <a:off x="4486275" y="1225550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275" y="1225550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对象 4"/>
          <p:cNvGraphicFramePr>
            <a:graphicFrameLocks noChangeAspect="1"/>
          </p:cNvGraphicFramePr>
          <p:nvPr/>
        </p:nvGraphicFramePr>
        <p:xfrm>
          <a:off x="5099050" y="1225550"/>
          <a:ext cx="30003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9050" y="1225550"/>
                        <a:ext cx="30003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381500" y="2117725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2117725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5049838" y="2135188"/>
          <a:ext cx="2984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39700" imgH="393700" progId="Equation.DSMT4">
                  <p:embed/>
                </p:oleObj>
              </mc:Choice>
              <mc:Fallback>
                <p:oleObj name="Equation" r:id="rId7" imgW="1397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838" y="2135188"/>
                        <a:ext cx="298450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326188" y="3055938"/>
          <a:ext cx="3270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9" imgW="152400" imgH="393700" progId="Equation.DSMT4">
                  <p:embed/>
                </p:oleObj>
              </mc:Choice>
              <mc:Fallback>
                <p:oleObj name="Equation" r:id="rId9" imgW="1524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6188" y="3055938"/>
                        <a:ext cx="3270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6923088" y="3055938"/>
          <a:ext cx="2984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10" imgW="139700" imgH="393700" progId="Equation.DSMT4">
                  <p:embed/>
                </p:oleObj>
              </mc:Choice>
              <mc:Fallback>
                <p:oleObj name="Equation" r:id="rId10" imgW="1397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3088" y="3055938"/>
                        <a:ext cx="298450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矩形 5"/>
          <p:cNvSpPr>
            <a:spLocks noChangeArrowheads="1"/>
          </p:cNvSpPr>
          <p:nvPr/>
        </p:nvSpPr>
        <p:spPr bwMode="auto">
          <a:xfrm>
            <a:off x="288925" y="901700"/>
            <a:ext cx="8567738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63855" indent="-3638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0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1.</a:t>
            </a:r>
            <a:r>
              <a:rPr lang="zh-CN" altLang="en-US" sz="30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下面各表中相对应的两个量的比能否组成比例？如果能，把组成的比例写出来。</a:t>
            </a:r>
            <a:endParaRPr lang="zh-CN" altLang="en-US" sz="3000" b="1" dirty="0">
              <a:solidFill>
                <a:srgbClr val="008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87388" y="2749550"/>
            <a:ext cx="302736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不能组成比例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184775" y="2633663"/>
            <a:ext cx="3027363" cy="83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能组成比例，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2=120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792163" y="1955800"/>
          <a:ext cx="3127374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42458"/>
                <a:gridCol w="1042458"/>
                <a:gridCol w="1042458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年龄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岁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12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14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身高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/m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1.4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1.6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表格 2"/>
          <p:cNvGraphicFramePr>
            <a:graphicFrameLocks noGrp="1"/>
          </p:cNvGraphicFramePr>
          <p:nvPr/>
        </p:nvGraphicFramePr>
        <p:xfrm>
          <a:off x="5187950" y="1955800"/>
          <a:ext cx="3030538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8620"/>
                <a:gridCol w="767647"/>
                <a:gridCol w="734271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箱子数量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个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8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质量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/kg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30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120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7388" y="4321175"/>
            <a:ext cx="302736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不能组成比例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191125" y="4143375"/>
            <a:ext cx="3027363" cy="83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能组成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比例，</a:t>
            </a:r>
            <a:endParaRPr lang="en-US" altLang="zh-CN" sz="24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400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5=800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12" name="表格 2"/>
          <p:cNvGraphicFramePr>
            <a:graphicFrameLocks noGrp="1"/>
          </p:cNvGraphicFramePr>
          <p:nvPr/>
        </p:nvGraphicFramePr>
        <p:xfrm>
          <a:off x="792163" y="3403600"/>
          <a:ext cx="3127374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42458"/>
                <a:gridCol w="1042458"/>
                <a:gridCol w="1042458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时间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时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路程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/km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30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40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表格 2"/>
          <p:cNvGraphicFramePr>
            <a:graphicFrameLocks noGrp="1"/>
          </p:cNvGraphicFramePr>
          <p:nvPr/>
        </p:nvGraphicFramePr>
        <p:xfrm>
          <a:off x="5180013" y="3397250"/>
          <a:ext cx="3030537" cy="739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8618"/>
                <a:gridCol w="767647"/>
                <a:gridCol w="734272"/>
              </a:tblGrid>
              <a:tr h="36943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衣服数量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件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总价</a:t>
                      </a:r>
                      <a:r>
                        <a:rPr lang="en-US" altLang="zh-CN" sz="1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1800" b="1" dirty="0">
                          <a:latin typeface="+mn-lt"/>
                          <a:ea typeface="+mj-ea"/>
                        </a:rPr>
                        <a:t>元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+mj-ea"/>
                        </a:rPr>
                        <a:t>400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>
                          <a:latin typeface="+mn-lt"/>
                          <a:ea typeface="+mj-ea"/>
                        </a:rPr>
                        <a:t>800</a:t>
                      </a:r>
                      <a:endParaRPr lang="zh-CN" altLang="en-US" sz="1800" b="1" dirty="0">
                        <a:latin typeface="+mn-lt"/>
                        <a:ea typeface="+mj-ea"/>
                      </a:endParaRPr>
                    </a:p>
                  </a:txBody>
                  <a:tcPr marL="91450" marR="91450" marT="45659" marB="456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6687" name="组合 14"/>
          <p:cNvGrpSpPr/>
          <p:nvPr/>
        </p:nvGrpSpPr>
        <p:grpSpPr bwMode="auto">
          <a:xfrm>
            <a:off x="334963" y="323850"/>
            <a:ext cx="1925637" cy="603250"/>
            <a:chOff x="269250" y="696752"/>
            <a:chExt cx="1925086" cy="603584"/>
          </a:xfrm>
        </p:grpSpPr>
        <p:sp>
          <p:nvSpPr>
            <p:cNvPr id="16" name="Rectangle: Rounded Corners 10"/>
            <p:cNvSpPr/>
            <p:nvPr/>
          </p:nvSpPr>
          <p:spPr>
            <a:xfrm>
              <a:off x="269250" y="696752"/>
              <a:ext cx="1923499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随堂练习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819503" y="1490960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P41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295292" y="1279525"/>
            <a:ext cx="8553417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下面哪组中的四个数可以组成比例？把组成的比例写出来。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651" name="文本框 2"/>
          <p:cNvSpPr txBox="1">
            <a:spLocks noChangeArrowheads="1"/>
          </p:cNvSpPr>
          <p:nvPr/>
        </p:nvSpPr>
        <p:spPr bwMode="auto">
          <a:xfrm>
            <a:off x="388938" y="2614613"/>
            <a:ext cx="36814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652" name="文本框 3"/>
          <p:cNvSpPr txBox="1">
            <a:spLocks noChangeArrowheads="1"/>
          </p:cNvSpPr>
          <p:nvPr/>
        </p:nvSpPr>
        <p:spPr bwMode="auto">
          <a:xfrm>
            <a:off x="4732338" y="2614613"/>
            <a:ext cx="327025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34050" y="3303588"/>
            <a:ext cx="26558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不能组成比例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412875" y="3303588"/>
            <a:ext cx="24733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5=12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37115" y="2121991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P41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693738" y="1674813"/>
            <a:ext cx="38862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708150" y="2513013"/>
            <a:ext cx="26574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不能组成比例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8676" name="对象 3"/>
          <p:cNvGraphicFramePr>
            <a:graphicFrameLocks noChangeAspect="1"/>
          </p:cNvGraphicFramePr>
          <p:nvPr/>
        </p:nvGraphicFramePr>
        <p:xfrm>
          <a:off x="5492750" y="1508125"/>
          <a:ext cx="2506663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989965" imgH="393700" progId="Equation.DSMT4">
                  <p:embed/>
                </p:oleObj>
              </mc:Choice>
              <mc:Fallback>
                <p:oleObj name="Equation" r:id="rId1" imgW="9899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0" y="1508125"/>
                        <a:ext cx="2506663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040438" y="2641600"/>
          <a:ext cx="18319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723900" imgH="393700" progId="Equation.DSMT4">
                  <p:embed/>
                </p:oleObj>
              </mc:Choice>
              <mc:Fallback>
                <p:oleObj name="Equation" r:id="rId3" imgW="7239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438" y="2641600"/>
                        <a:ext cx="18319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900113" y="1364481"/>
            <a:ext cx="7616825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写出比值是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的两个比，并组成比例。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572000" y="2259013"/>
            <a:ext cx="24733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2=20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49363" y="2259013"/>
            <a:ext cx="12128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11475" y="2259013"/>
            <a:ext cx="121126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11688" y="3141663"/>
            <a:ext cx="2658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+mj-ea"/>
                <a:ea typeface="+mj-ea"/>
              </a:rPr>
              <a:t>答案不唯一</a:t>
            </a:r>
            <a:r>
              <a:rPr lang="en-US" altLang="zh-CN" sz="3200" b="1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88720" y="1955924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P41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5"/>
          <p:cNvSpPr>
            <a:spLocks noChangeArrowheads="1"/>
          </p:cNvSpPr>
          <p:nvPr/>
        </p:nvSpPr>
        <p:spPr bwMode="auto">
          <a:xfrm>
            <a:off x="303213" y="769302"/>
            <a:ext cx="8459787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855" indent="-3638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.</a:t>
            </a:r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用右图中的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个数据可以组成哪些比例？</a:t>
            </a:r>
            <a:endParaRPr lang="zh-CN" altLang="en-US" sz="3200" b="1">
              <a:solidFill>
                <a:srgbClr val="008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5603" name="Picture 33" descr="77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650" y="1782763"/>
            <a:ext cx="29273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2"/>
          <p:cNvSpPr txBox="1">
            <a:spLocks noChangeArrowheads="1"/>
          </p:cNvSpPr>
          <p:nvPr/>
        </p:nvSpPr>
        <p:spPr bwMode="auto">
          <a:xfrm>
            <a:off x="622300" y="1660525"/>
            <a:ext cx="3327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4∶2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267075" y="1658938"/>
            <a:ext cx="3421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2∶4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622300" y="2354263"/>
            <a:ext cx="3554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1.5∶2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267075" y="2352675"/>
            <a:ext cx="3279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2∶1.5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22300" y="3048000"/>
            <a:ext cx="2981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4∶3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3267075" y="3048000"/>
            <a:ext cx="327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3∶4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622300" y="3741738"/>
            <a:ext cx="313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1.5∶3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3267075" y="3741738"/>
            <a:ext cx="3435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3∶1.5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3739" y="1419936"/>
            <a:ext cx="22586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P38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813" y="3051802"/>
            <a:ext cx="1078085" cy="1549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4" name="组合 12"/>
          <p:cNvGrpSpPr/>
          <p:nvPr/>
        </p:nvGrpSpPr>
        <p:grpSpPr bwMode="auto">
          <a:xfrm>
            <a:off x="219075" y="657225"/>
            <a:ext cx="1925638" cy="603250"/>
            <a:chOff x="269250" y="696752"/>
            <a:chExt cx="1925086" cy="603584"/>
          </a:xfrm>
        </p:grpSpPr>
        <p:sp>
          <p:nvSpPr>
            <p:cNvPr id="1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课堂小结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36327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41764" y="2048772"/>
            <a:ext cx="2739934" cy="766330"/>
            <a:chOff x="1756956" y="2827033"/>
            <a:chExt cx="2739934" cy="766330"/>
          </a:xfrm>
        </p:grpSpPr>
        <p:graphicFrame>
          <p:nvGraphicFramePr>
            <p:cNvPr id="4" name="对象 3"/>
            <p:cNvGraphicFramePr>
              <a:graphicFrameLocks noChangeAspect="1"/>
            </p:cNvGraphicFramePr>
            <p:nvPr/>
          </p:nvGraphicFramePr>
          <p:xfrm>
            <a:off x="2274507" y="2827033"/>
            <a:ext cx="421409" cy="766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2" imgW="5181600" imgH="9448800" progId="Equation.DSMT4">
                    <p:embed/>
                  </p:oleObj>
                </mc:Choice>
                <mc:Fallback>
                  <p:oleObj name="Equation" r:id="rId2" imgW="5181600" imgH="9448800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4507" y="2827033"/>
                          <a:ext cx="421409" cy="766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文本框 4"/>
            <p:cNvSpPr txBox="1"/>
            <p:nvPr/>
          </p:nvSpPr>
          <p:spPr>
            <a:xfrm>
              <a:off x="1756956" y="2948589"/>
              <a:ext cx="27399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=2.4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1.6</a:t>
              </a:r>
              <a:endParaRPr lang="zh-CN" altLang="en-US" sz="16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53899" y="2048772"/>
            <a:ext cx="2569401" cy="766330"/>
            <a:chOff x="1756955" y="2827033"/>
            <a:chExt cx="2569401" cy="766330"/>
          </a:xfrm>
        </p:grpSpPr>
        <p:graphicFrame>
          <p:nvGraphicFramePr>
            <p:cNvPr id="7" name="对象 6"/>
            <p:cNvGraphicFramePr>
              <a:graphicFrameLocks noChangeAspect="1"/>
            </p:cNvGraphicFramePr>
            <p:nvPr/>
          </p:nvGraphicFramePr>
          <p:xfrm>
            <a:off x="2266991" y="2827033"/>
            <a:ext cx="421409" cy="766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4" imgW="5181600" imgH="9448800" progId="Equation.DSMT4">
                    <p:embed/>
                  </p:oleObj>
                </mc:Choice>
                <mc:Fallback>
                  <p:oleObj name="Equation" r:id="rId4" imgW="5181600" imgH="9448800" progId="Equation.DSMT4">
                    <p:embed/>
                    <p:pic>
                      <p:nvPicPr>
                        <p:cNvPr id="0" name="对象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6991" y="2827033"/>
                          <a:ext cx="421409" cy="7663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文本框 8"/>
            <p:cNvSpPr txBox="1"/>
            <p:nvPr/>
          </p:nvSpPr>
          <p:spPr>
            <a:xfrm>
              <a:off x="1756955" y="2948589"/>
              <a:ext cx="25694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5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=60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∶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</a:rPr>
                <a:t>40</a:t>
              </a:r>
              <a:endParaRPr lang="zh-CN" altLang="en-US" sz="160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895500" y="2170328"/>
            <a:ext cx="25694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2.4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1.6=60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40</a:t>
            </a:r>
            <a:endParaRPr lang="zh-CN" altLang="en-US" sz="1600"/>
          </a:p>
        </p:txBody>
      </p:sp>
      <p:sp>
        <p:nvSpPr>
          <p:cNvPr id="11" name="矩形 10"/>
          <p:cNvSpPr/>
          <p:nvPr/>
        </p:nvSpPr>
        <p:spPr>
          <a:xfrm>
            <a:off x="1559315" y="2900227"/>
            <a:ext cx="6336704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表示两个比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相等</a:t>
            </a:r>
            <a:r>
              <a:rPr lang="zh-CN" altLang="en-US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的式子叫作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比例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9315" y="3423935"/>
            <a:ext cx="7179410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判断两个比组成比例的方法：</a:t>
            </a:r>
            <a:endParaRPr lang="en-US" altLang="zh-CN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看它们的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比值</a:t>
            </a:r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是否相等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比值相等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则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</a:t>
            </a:r>
            <a:r>
              <a:rPr lang="zh-CN" altLang="zh-CN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组成比例</a:t>
            </a:r>
            <a:r>
              <a:rPr lang="zh-CN" altLang="en-US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zh-CN" sz="24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比值不相等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则</a:t>
            </a:r>
            <a:r>
              <a:rPr lang="zh-CN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</a:t>
            </a:r>
            <a:r>
              <a:rPr lang="zh-CN" altLang="zh-CN" sz="24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组成比例。</a:t>
            </a:r>
            <a:endParaRPr lang="zh-CN" altLang="en-US" sz="24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1868</Words>
  <Application>WPS 演示</Application>
  <PresentationFormat>全屏显示(16:9)</PresentationFormat>
  <Paragraphs>322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36</vt:i4>
      </vt:variant>
      <vt:variant>
        <vt:lpstr>幻灯片标题</vt:lpstr>
      </vt:variant>
      <vt:variant>
        <vt:i4>23</vt:i4>
      </vt:variant>
    </vt:vector>
  </HeadingPairs>
  <TitlesOfParts>
    <vt:vector size="72" baseType="lpstr">
      <vt:lpstr>Arial</vt:lpstr>
      <vt:lpstr>宋体</vt:lpstr>
      <vt:lpstr>Wingdings</vt:lpstr>
      <vt:lpstr>Times New Roman</vt:lpstr>
      <vt:lpstr>黑体</vt:lpstr>
      <vt:lpstr>Calibri</vt:lpstr>
      <vt:lpstr>楷体</vt:lpstr>
      <vt:lpstr>楷体_GB2312</vt:lpstr>
      <vt:lpstr>Times New Roman</vt:lpstr>
      <vt:lpstr>微软雅黑</vt:lpstr>
      <vt:lpstr>Arial Unicode MS</vt:lpstr>
      <vt:lpstr>等线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比例的意义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381</cp:revision>
  <dcterms:created xsi:type="dcterms:W3CDTF">2016-01-14T07:05:00Z</dcterms:created>
  <dcterms:modified xsi:type="dcterms:W3CDTF">2023-10-26T09:28:59Z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KSORubyTemplateID">
    <vt:lpwstr>2</vt:lpwstr>
  </property>
  <property fmtid="{D5CDD505-2E9C-101B-9397-08002B2CF9AE}" pid="4" name="ICV">
    <vt:lpwstr>D1DA00B14B2C4EFEBC9ABBC0CA660410</vt:lpwstr>
  </property>
</Properties>
</file>