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354" r:id="rId3"/>
    <p:sldId id="344" r:id="rId4"/>
    <p:sldId id="355" r:id="rId5"/>
    <p:sldId id="373" r:id="rId6"/>
    <p:sldId id="372" r:id="rId7"/>
    <p:sldId id="358" r:id="rId8"/>
    <p:sldId id="366" r:id="rId9"/>
    <p:sldId id="374" r:id="rId10"/>
    <p:sldId id="359" r:id="rId11"/>
    <p:sldId id="360" r:id="rId12"/>
    <p:sldId id="361" r:id="rId13"/>
    <p:sldId id="362" r:id="rId14"/>
    <p:sldId id="363" r:id="rId15"/>
    <p:sldId id="364" r:id="rId16"/>
    <p:sldId id="328" r:id="rId17"/>
    <p:sldId id="368" r:id="rId18"/>
    <p:sldId id="369" r:id="rId19"/>
    <p:sldId id="370" r:id="rId20"/>
    <p:sldId id="371" r:id="rId21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ECFBFE"/>
    <a:srgbClr val="FFFFCC"/>
    <a:srgbClr val="E7F8FF"/>
    <a:srgbClr val="01A0E9"/>
    <a:srgbClr val="6AD0FE"/>
    <a:srgbClr val="3FC6E1"/>
    <a:srgbClr val="0066FF"/>
    <a:srgbClr val="F7FB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07" autoAdjust="0"/>
    <p:restoredTop sz="96404" autoAdjust="0"/>
  </p:normalViewPr>
  <p:slideViewPr>
    <p:cSldViewPr snapToGrid="0">
      <p:cViewPr varScale="1">
        <p:scale>
          <a:sx n="146" d="100"/>
          <a:sy n="146" d="100"/>
        </p:scale>
        <p:origin x="480" y="114"/>
      </p:cViewPr>
      <p:guideLst>
        <p:guide orient="horz" pos="1612"/>
        <p:guide pos="285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5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3.wmf"/><Relationship Id="rId7" Type="http://schemas.openxmlformats.org/officeDocument/2006/relationships/image" Target="../media/image22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31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1F1D13E-E12C-4D4A-9B7A-27546938F435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15F8807-DAD7-4D10-B84B-E210BE7C5933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5" t="11900" r="10471" b="8301"/>
          <a:stretch>
            <a:fillRect/>
          </a:stretch>
        </p:blipFill>
        <p:spPr bwMode="auto">
          <a:xfrm>
            <a:off x="484188" y="584200"/>
            <a:ext cx="8175625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452438"/>
            <a:ext cx="9144000" cy="42386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00025" y="198438"/>
            <a:ext cx="8743950" cy="4746625"/>
          </a:xfrm>
          <a:prstGeom prst="roundRect">
            <a:avLst>
              <a:gd name="adj" fmla="val 5435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9623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5DA0D63-398E-428E-8717-C782E489F43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0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9.wmf"/><Relationship Id="rId1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2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wmf"/><Relationship Id="rId2" Type="http://schemas.openxmlformats.org/officeDocument/2006/relationships/oleObject" Target="../embeddings/oleObject3.bin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9.bin"/><Relationship Id="rId8" Type="http://schemas.openxmlformats.org/officeDocument/2006/relationships/image" Target="../media/image19.wmf"/><Relationship Id="rId7" Type="http://schemas.openxmlformats.org/officeDocument/2006/relationships/oleObject" Target="../embeddings/oleObject8.bin"/><Relationship Id="rId6" Type="http://schemas.openxmlformats.org/officeDocument/2006/relationships/image" Target="../media/image18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7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16.wmf"/><Relationship Id="rId18" Type="http://schemas.openxmlformats.org/officeDocument/2006/relationships/vmlDrawing" Target="../drawings/vmlDrawing4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23.wmf"/><Relationship Id="rId15" Type="http://schemas.openxmlformats.org/officeDocument/2006/relationships/oleObject" Target="../embeddings/oleObject12.bin"/><Relationship Id="rId14" Type="http://schemas.openxmlformats.org/officeDocument/2006/relationships/image" Target="../media/image22.wmf"/><Relationship Id="rId13" Type="http://schemas.openxmlformats.org/officeDocument/2006/relationships/oleObject" Target="../embeddings/oleObject11.bin"/><Relationship Id="rId12" Type="http://schemas.openxmlformats.org/officeDocument/2006/relationships/image" Target="../media/image21.wmf"/><Relationship Id="rId11" Type="http://schemas.openxmlformats.org/officeDocument/2006/relationships/oleObject" Target="../embeddings/oleObject10.bin"/><Relationship Id="rId10" Type="http://schemas.openxmlformats.org/officeDocument/2006/relationships/image" Target="../media/image20.wmf"/><Relationship Id="rId1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16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14.bin"/><Relationship Id="rId2" Type="http://schemas.openxmlformats.org/officeDocument/2006/relationships/image" Target="../media/image27.wmf"/><Relationship Id="rId12" Type="http://schemas.openxmlformats.org/officeDocument/2006/relationships/vmlDrawing" Target="../drawings/vmlDrawing5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1.wmf"/><Relationship Id="rId1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32.wmf"/><Relationship Id="rId1" Type="http://schemas.openxmlformats.org/officeDocument/2006/relationships/oleObject" Target="../embeddings/oleObject18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7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36.wmf"/><Relationship Id="rId3" Type="http://schemas.openxmlformats.org/officeDocument/2006/relationships/oleObject" Target="../embeddings/oleObject22.bin"/><Relationship Id="rId2" Type="http://schemas.openxmlformats.org/officeDocument/2006/relationships/image" Target="../media/image35.wmf"/><Relationship Id="rId1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9.wmf"/><Relationship Id="rId3" Type="http://schemas.openxmlformats.org/officeDocument/2006/relationships/oleObject" Target="../embeddings/oleObject25.bin"/><Relationship Id="rId2" Type="http://schemas.openxmlformats.org/officeDocument/2006/relationships/image" Target="../media/image38.wmf"/><Relationship Id="rId1" Type="http://schemas.openxmlformats.org/officeDocument/2006/relationships/oleObject" Target="../embeddings/oleObject2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3305175" y="2841625"/>
            <a:ext cx="3967163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副标题 6"/>
          <p:cNvSpPr txBox="1">
            <a:spLocks noChangeArrowheads="1"/>
          </p:cNvSpPr>
          <p:nvPr/>
        </p:nvSpPr>
        <p:spPr bwMode="auto">
          <a:xfrm>
            <a:off x="4144963" y="2841625"/>
            <a:ext cx="2308225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4340" name="标题 5"/>
          <p:cNvSpPr txBox="1">
            <a:spLocks noChangeArrowheads="1"/>
          </p:cNvSpPr>
          <p:nvPr/>
        </p:nvSpPr>
        <p:spPr bwMode="auto">
          <a:xfrm>
            <a:off x="3325813" y="2100263"/>
            <a:ext cx="394652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比例的基本性质</a:t>
            </a:r>
            <a:endParaRPr lang="zh-CN" altLang="en-US" sz="4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11" y="2116434"/>
            <a:ext cx="1484457" cy="1395644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3743" y="1415294"/>
            <a:ext cx="7656512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判断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4∶5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和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8∶10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两个比能否组成比例。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grpSp>
        <p:nvGrpSpPr>
          <p:cNvPr id="9220" name="组合 6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8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新课导入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2906485" y="2026162"/>
            <a:ext cx="331796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4∶5</a:t>
            </a: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cs typeface="+mn-cs"/>
              </a:rPr>
              <a:t>=</a:t>
            </a:r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0.8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06485" y="2668805"/>
            <a:ext cx="25733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8∶10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=0.8</a:t>
            </a:r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297" y="3108045"/>
            <a:ext cx="1224981" cy="1358858"/>
          </a:xfrm>
          <a:prstGeom prst="rect">
            <a:avLst/>
          </a:prstGeom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034970" y="3407309"/>
            <a:ext cx="5188790" cy="1007938"/>
          </a:xfrm>
          <a:prstGeom prst="wedgeRoundRectCallout">
            <a:avLst>
              <a:gd name="adj1" fmla="val -58026"/>
              <a:gd name="adj2" fmla="val -208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比值相等，所以</a:t>
            </a:r>
            <a:r>
              <a:rPr lang="en-US" altLang="zh-CN" sz="28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4∶5=8∶10</a:t>
            </a:r>
            <a:r>
              <a:rPr lang="zh-CN" altLang="en-US" sz="28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，可以组成比例。</a:t>
            </a:r>
            <a:endParaRPr lang="zh-CN" altLang="en-US" sz="28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2613" y="1819275"/>
            <a:ext cx="2528887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4∶5=8∶10</a:t>
            </a:r>
            <a:endParaRPr lang="zh-CN" altLang="en-US" sz="3600" dirty="0">
              <a:latin typeface="+mn-lt"/>
            </a:endParaRP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3978275" y="2128838"/>
            <a:ext cx="519113" cy="889000"/>
            <a:chOff x="2307" y="1876"/>
            <a:chExt cx="589" cy="511"/>
          </a:xfrm>
        </p:grpSpPr>
        <p:sp>
          <p:nvSpPr>
            <p:cNvPr id="10251" name="Text Box 9"/>
            <p:cNvSpPr txBox="1">
              <a:spLocks noChangeArrowheads="1"/>
            </p:cNvSpPr>
            <p:nvPr/>
          </p:nvSpPr>
          <p:spPr bwMode="auto">
            <a:xfrm>
              <a:off x="2307" y="1876"/>
              <a:ext cx="589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内项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252" name="Line 5"/>
            <p:cNvSpPr>
              <a:spLocks noChangeShapeType="1"/>
            </p:cNvSpPr>
            <p:nvPr/>
          </p:nvSpPr>
          <p:spPr bwMode="auto">
            <a:xfrm>
              <a:off x="2835" y="2387"/>
              <a:ext cx="4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3" name="Line 7"/>
            <p:cNvSpPr>
              <a:spLocks noChangeShapeType="1"/>
            </p:cNvSpPr>
            <p:nvPr/>
          </p:nvSpPr>
          <p:spPr bwMode="auto">
            <a:xfrm flipV="1">
              <a:off x="2880" y="2069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4" name="Line 8"/>
            <p:cNvSpPr>
              <a:spLocks noChangeShapeType="1"/>
            </p:cNvSpPr>
            <p:nvPr/>
          </p:nvSpPr>
          <p:spPr bwMode="auto">
            <a:xfrm flipV="1">
              <a:off x="2358" y="2069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Line 6"/>
            <p:cNvSpPr>
              <a:spLocks noChangeShapeType="1"/>
            </p:cNvSpPr>
            <p:nvPr/>
          </p:nvSpPr>
          <p:spPr bwMode="auto">
            <a:xfrm>
              <a:off x="2358" y="2387"/>
              <a:ext cx="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3355975" y="2465388"/>
            <a:ext cx="1901825" cy="1924050"/>
            <a:chOff x="1933" y="2069"/>
            <a:chExt cx="1304" cy="1212"/>
          </a:xfrm>
        </p:grpSpPr>
        <p:sp>
          <p:nvSpPr>
            <p:cNvPr id="10246" name="Line 14"/>
            <p:cNvSpPr>
              <a:spLocks noChangeShapeType="1"/>
            </p:cNvSpPr>
            <p:nvPr/>
          </p:nvSpPr>
          <p:spPr bwMode="auto">
            <a:xfrm flipV="1">
              <a:off x="3234" y="2069"/>
              <a:ext cx="0" cy="8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7" name="Line 13"/>
            <p:cNvSpPr>
              <a:spLocks noChangeShapeType="1"/>
            </p:cNvSpPr>
            <p:nvPr/>
          </p:nvSpPr>
          <p:spPr bwMode="auto">
            <a:xfrm flipV="1">
              <a:off x="1933" y="2069"/>
              <a:ext cx="0" cy="86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8" name="Line 12"/>
            <p:cNvSpPr>
              <a:spLocks noChangeShapeType="1"/>
            </p:cNvSpPr>
            <p:nvPr/>
          </p:nvSpPr>
          <p:spPr bwMode="auto">
            <a:xfrm>
              <a:off x="1933" y="2931"/>
              <a:ext cx="306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9" name="Line 11"/>
            <p:cNvSpPr>
              <a:spLocks noChangeShapeType="1"/>
            </p:cNvSpPr>
            <p:nvPr/>
          </p:nvSpPr>
          <p:spPr bwMode="auto">
            <a:xfrm>
              <a:off x="2880" y="2931"/>
              <a:ext cx="357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Rectangle 17"/>
            <p:cNvSpPr>
              <a:spLocks noChangeArrowheads="1"/>
            </p:cNvSpPr>
            <p:nvPr/>
          </p:nvSpPr>
          <p:spPr bwMode="auto">
            <a:xfrm>
              <a:off x="2351" y="2680"/>
              <a:ext cx="577" cy="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外   项</a:t>
              </a:r>
              <a:endPara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2279650" y="1085850"/>
            <a:ext cx="44354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800" b="1">
                <a:latin typeface="+mn-lt"/>
                <a:ea typeface="黑体" panose="02010609060101010101" pitchFamily="49" charset="-122"/>
              </a:rPr>
              <a:t>叫作比例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的项</a:t>
            </a:r>
            <a:endParaRPr lang="zh-CN" altLang="en-US" sz="28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74865" y="539069"/>
            <a:ext cx="69815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说出下面比例的内项和外项各是多少？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16"/>
          <p:cNvSpPr>
            <a:spLocks noChangeArrowheads="1"/>
          </p:cNvSpPr>
          <p:nvPr/>
        </p:nvSpPr>
        <p:spPr bwMode="auto">
          <a:xfrm>
            <a:off x="747713" y="1340445"/>
            <a:ext cx="4141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</a:rPr>
              <a:t>2.4∶1.6 = 60∶40</a:t>
            </a:r>
            <a:endParaRPr lang="en-US" altLang="zh-CN" sz="3200" b="1">
              <a:latin typeface="Times New Roman" panose="02020603050405020304" pitchFamily="18" charset="0"/>
            </a:endParaRPr>
          </a:p>
        </p:txBody>
      </p:sp>
      <p:graphicFrame>
        <p:nvGraphicFramePr>
          <p:cNvPr id="4" name="对象 1"/>
          <p:cNvGraphicFramePr>
            <a:graphicFrameLocks noChangeAspect="1"/>
          </p:cNvGraphicFramePr>
          <p:nvPr/>
        </p:nvGraphicFramePr>
        <p:xfrm>
          <a:off x="1839301" y="3419159"/>
          <a:ext cx="1152160" cy="1022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0668000" imgH="9448800" progId="Equation.DSMT4">
                  <p:embed/>
                </p:oleObj>
              </mc:Choice>
              <mc:Fallback>
                <p:oleObj name="Equation" r:id="rId1" imgW="10668000" imgH="9448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301" y="3419159"/>
                        <a:ext cx="1152160" cy="1022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 bwMode="auto">
          <a:xfrm>
            <a:off x="1819275" y="1923746"/>
            <a:ext cx="1192213" cy="841375"/>
            <a:chOff x="2310" y="2069"/>
            <a:chExt cx="589" cy="484"/>
          </a:xfrm>
        </p:grpSpPr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2310" y="2190"/>
              <a:ext cx="589" cy="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内项</a:t>
              </a:r>
              <a:endPara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2835" y="2387"/>
              <a:ext cx="45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V="1">
              <a:off x="2880" y="2069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2358" y="2069"/>
              <a:ext cx="0" cy="318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>
              <a:off x="2358" y="2387"/>
              <a:ext cx="68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1090613" y="1944064"/>
            <a:ext cx="2652712" cy="1163638"/>
            <a:chOff x="1933" y="2069"/>
            <a:chExt cx="1157" cy="733"/>
          </a:xfrm>
        </p:grpSpPr>
        <p:sp>
          <p:nvSpPr>
            <p:cNvPr id="12" name="Line 14"/>
            <p:cNvSpPr>
              <a:spLocks noChangeShapeType="1"/>
            </p:cNvSpPr>
            <p:nvPr/>
          </p:nvSpPr>
          <p:spPr bwMode="auto">
            <a:xfrm flipV="1">
              <a:off x="3087" y="2069"/>
              <a:ext cx="0" cy="56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V="1">
              <a:off x="1933" y="2069"/>
              <a:ext cx="0" cy="56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1933" y="2636"/>
              <a:ext cx="360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2687" y="2636"/>
              <a:ext cx="403" cy="0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Rectangle 17"/>
            <p:cNvSpPr>
              <a:spLocks noChangeArrowheads="1"/>
            </p:cNvSpPr>
            <p:nvPr/>
          </p:nvSpPr>
          <p:spPr bwMode="auto">
            <a:xfrm>
              <a:off x="2215" y="2472"/>
              <a:ext cx="577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外项</a:t>
              </a:r>
              <a:endParaRPr lang="zh-CN" altLang="en-US" sz="28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18" name="对象 1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215846" y="1124182"/>
          <a:ext cx="1460500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3" imgW="597535" imgH="406400" progId="Equation.KSEE3">
                  <p:embed/>
                </p:oleObj>
              </mc:Choice>
              <mc:Fallback>
                <p:oleObj name="" r:id="rId3" imgW="597535" imgH="406400" progId="Equation.KSEE3">
                  <p:embed/>
                  <p:pic>
                    <p:nvPicPr>
                      <p:cNvPr id="0" name="对象 1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15846" y="1124182"/>
                        <a:ext cx="1460500" cy="99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5033010" y="2184400"/>
            <a:ext cx="255270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2.4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是外项，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1.6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是内项。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>
            <a:off x="4142015" y="1633338"/>
            <a:ext cx="939436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1662588" y="1348536"/>
            <a:ext cx="1051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1.6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607537" y="1348536"/>
            <a:ext cx="1051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60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47613" y="1348536"/>
            <a:ext cx="1051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</a:rPr>
              <a:t>2.4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22376" y="1348536"/>
            <a:ext cx="1051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</a:rPr>
              <a:t>40</a:t>
            </a:r>
            <a:endParaRPr lang="zh-CN" altLang="en-US">
              <a:solidFill>
                <a:srgbClr val="0000FF"/>
              </a:solidFill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>
            <a:off x="2141452" y="3678684"/>
            <a:ext cx="379355" cy="446093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1840095" y="3356735"/>
            <a:ext cx="5177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403390" y="3920710"/>
            <a:ext cx="10515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15</a:t>
            </a: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V="1">
            <a:off x="2141452" y="3708286"/>
            <a:ext cx="449348" cy="482257"/>
          </a:xfrm>
          <a:prstGeom prst="straightConnector1">
            <a:avLst/>
          </a:prstGeom>
          <a:ln w="28575">
            <a:solidFill>
              <a:srgbClr val="00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826418" y="3918962"/>
            <a:ext cx="6500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</a:rPr>
              <a:t>5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2513715" y="3356735"/>
            <a:ext cx="58406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</a:rPr>
              <a:t>9</a:t>
            </a: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35" name="Rectangle 18"/>
          <p:cNvSpPr>
            <a:spLocks noChangeArrowheads="1"/>
          </p:cNvSpPr>
          <p:nvPr/>
        </p:nvSpPr>
        <p:spPr bwMode="auto">
          <a:xfrm>
            <a:off x="3060086" y="3712407"/>
            <a:ext cx="4988470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是外项，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是内项。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4" grpId="0"/>
      <p:bldP spid="25" grpId="0"/>
      <p:bldP spid="26" grpId="0"/>
      <p:bldP spid="29" grpId="0"/>
      <p:bldP spid="30" grpId="0"/>
      <p:bldP spid="33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0"/>
          <p:cNvGrpSpPr/>
          <p:nvPr/>
        </p:nvGrpSpPr>
        <p:grpSpPr bwMode="auto">
          <a:xfrm>
            <a:off x="219075" y="597223"/>
            <a:ext cx="1925638" cy="583878"/>
            <a:chOff x="269250" y="693898"/>
            <a:chExt cx="1925086" cy="584201"/>
          </a:xfrm>
        </p:grpSpPr>
        <p:sp>
          <p:nvSpPr>
            <p:cNvPr id="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5" name="Rectangle 16"/>
            <p:cNvSpPr>
              <a:spLocks noChangeArrowheads="1"/>
            </p:cNvSpPr>
            <p:nvPr/>
          </p:nvSpPr>
          <p:spPr bwMode="auto">
            <a:xfrm>
              <a:off x="269250" y="693898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探索新知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6" name="TextBox 8"/>
          <p:cNvSpPr txBox="1"/>
          <p:nvPr/>
        </p:nvSpPr>
        <p:spPr>
          <a:xfrm>
            <a:off x="990600" y="1306513"/>
            <a:ext cx="77898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latin typeface="+mj-lt"/>
                <a:ea typeface="黑体" panose="02010609060101010101" pitchFamily="49" charset="-122"/>
              </a:rPr>
              <a:t>计算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下面比例中两个外项的积和两个内项的积。比较一下，你能发现什么？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38" y="1306513"/>
            <a:ext cx="550320" cy="585952"/>
          </a:xfrm>
          <a:prstGeom prst="rect">
            <a:avLst/>
          </a:prstGeom>
        </p:spPr>
      </p:pic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990600" y="2294594"/>
            <a:ext cx="284334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</a:rPr>
              <a:t>(1)4</a:t>
            </a:r>
            <a:r>
              <a:rPr lang="zh-CN" altLang="en-US" sz="2600" b="1">
                <a:latin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</a:rPr>
              <a:t>5=8</a:t>
            </a:r>
            <a:r>
              <a:rPr lang="zh-CN" altLang="en-US" sz="2600" b="1">
                <a:latin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</a:rPr>
              <a:t>10</a:t>
            </a:r>
            <a:r>
              <a:rPr lang="zh-CN" altLang="en-US" sz="2600" b="1">
                <a:latin typeface="Times New Roman" panose="02020603050405020304" pitchFamily="18" charset="0"/>
                <a:ea typeface="楷体_GB2312" panose="02010609030101010101" pitchFamily="49" charset="-122"/>
              </a:rPr>
              <a:t>  </a:t>
            </a:r>
            <a:endParaRPr lang="en-US" altLang="en-US" sz="2600" b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文本框 10"/>
          <p:cNvSpPr txBox="1">
            <a:spLocks noChangeArrowheads="1"/>
          </p:cNvSpPr>
          <p:nvPr/>
        </p:nvSpPr>
        <p:spPr bwMode="auto">
          <a:xfrm>
            <a:off x="3385550" y="2294594"/>
            <a:ext cx="33875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</a:rPr>
              <a:t>(2)2.4</a:t>
            </a:r>
            <a:r>
              <a:rPr lang="zh-CN" altLang="en-US" sz="2600" b="1">
                <a:latin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</a:rPr>
              <a:t>1.6=60</a:t>
            </a:r>
            <a:r>
              <a:rPr lang="zh-CN" altLang="en-US" sz="2600" b="1">
                <a:latin typeface="Times New Roman" panose="02020603050405020304" pitchFamily="18" charset="0"/>
              </a:rPr>
              <a:t>∶</a:t>
            </a:r>
            <a:r>
              <a:rPr lang="en-US" altLang="zh-CN" sz="2600" b="1">
                <a:latin typeface="Times New Roman" panose="02020603050405020304" pitchFamily="18" charset="0"/>
              </a:rPr>
              <a:t>40</a:t>
            </a:r>
            <a:r>
              <a:rPr lang="zh-CN" altLang="en-US" sz="2600" b="1">
                <a:latin typeface="Times New Roman" panose="02020603050405020304" pitchFamily="18" charset="0"/>
                <a:ea typeface="楷体_GB2312" panose="02010609030101010101" pitchFamily="49" charset="-122"/>
              </a:rPr>
              <a:t>  </a:t>
            </a:r>
            <a:endParaRPr lang="en-US" altLang="en-US" sz="2600" b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6400801" y="2294594"/>
            <a:ext cx="200901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</a:rPr>
              <a:t>(3)</a:t>
            </a:r>
            <a:endParaRPr lang="en-US" altLang="en-US" sz="2600" b="1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2" name="对象 1"/>
          <p:cNvGraphicFramePr>
            <a:graphicFrameLocks noChangeAspect="1"/>
          </p:cNvGraphicFramePr>
          <p:nvPr/>
        </p:nvGraphicFramePr>
        <p:xfrm>
          <a:off x="6929206" y="2130784"/>
          <a:ext cx="952199" cy="844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2" imgW="10668000" imgH="9448800" progId="Equation.DSMT4">
                  <p:embed/>
                </p:oleObj>
              </mc:Choice>
              <mc:Fallback>
                <p:oleObj name="Equation" r:id="rId2" imgW="10668000" imgH="94488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9206" y="2130784"/>
                        <a:ext cx="952199" cy="84475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文本框 5"/>
          <p:cNvSpPr txBox="1">
            <a:spLocks noChangeArrowheads="1"/>
          </p:cNvSpPr>
          <p:nvPr/>
        </p:nvSpPr>
        <p:spPr bwMode="auto">
          <a:xfrm>
            <a:off x="288103" y="2981016"/>
            <a:ext cx="1189749" cy="492443"/>
          </a:xfrm>
          <a:prstGeom prst="rect">
            <a:avLst/>
          </a:prstGeom>
          <a:solidFill>
            <a:srgbClr val="ECFBFE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外项积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5"/>
          <p:cNvSpPr txBox="1">
            <a:spLocks noChangeArrowheads="1"/>
          </p:cNvSpPr>
          <p:nvPr/>
        </p:nvSpPr>
        <p:spPr bwMode="auto">
          <a:xfrm>
            <a:off x="288103" y="3604386"/>
            <a:ext cx="1189749" cy="492443"/>
          </a:xfrm>
          <a:prstGeom prst="rect">
            <a:avLst/>
          </a:prstGeom>
          <a:solidFill>
            <a:srgbClr val="ECFBFE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内项积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1588044" y="2981016"/>
            <a:ext cx="1544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4×10=40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1754756" y="3619669"/>
            <a:ext cx="13773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5×8=40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3741858" y="2981016"/>
            <a:ext cx="179408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2.4×40=96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5"/>
          <p:cNvSpPr txBox="1">
            <a:spLocks noChangeArrowheads="1"/>
          </p:cNvSpPr>
          <p:nvPr/>
        </p:nvSpPr>
        <p:spPr bwMode="auto">
          <a:xfrm>
            <a:off x="3741858" y="3619669"/>
            <a:ext cx="177609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1.6×60=96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5"/>
          <p:cNvSpPr txBox="1">
            <a:spLocks noChangeArrowheads="1"/>
          </p:cNvSpPr>
          <p:nvPr/>
        </p:nvSpPr>
        <p:spPr bwMode="auto">
          <a:xfrm>
            <a:off x="6530778" y="2981016"/>
            <a:ext cx="15440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3×15=45</a:t>
            </a:r>
            <a:endParaRPr lang="zh-CN" altLang="en-US" sz="26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6530778" y="3619669"/>
            <a:ext cx="1377300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5×9=45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89116" y="4130346"/>
            <a:ext cx="4765767" cy="461665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zh-CN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</a:t>
            </a:r>
            <a:r>
              <a:rPr lang="zh-CN" altLang="en-US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外</a:t>
            </a:r>
            <a:r>
              <a:rPr lang="zh-CN" altLang="zh-CN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项的积等于两个</a:t>
            </a:r>
            <a:r>
              <a:rPr lang="zh-CN" altLang="en-US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内</a:t>
            </a:r>
            <a:r>
              <a:rPr lang="zh-CN" altLang="zh-CN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项的积</a:t>
            </a:r>
            <a:endParaRPr lang="zh-CN" altLang="en-US" sz="2400" b="1" kern="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/>
      <p:bldP spid="18" grpId="0"/>
      <p:bldP spid="21" grpId="0"/>
      <p:bldP spid="22" grpId="0"/>
      <p:bldP spid="23" grpId="0"/>
      <p:bldP spid="24" grpId="0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30983" y="942341"/>
            <a:ext cx="108108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657564" y="711373"/>
            <a:ext cx="5828870" cy="916495"/>
          </a:xfrm>
          <a:prstGeom prst="wedgeRoundRectCallout">
            <a:avLst>
              <a:gd name="adj1" fmla="val -55925"/>
              <a:gd name="adj2" fmla="val 290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lvl="0">
              <a:defRPr/>
            </a:pPr>
            <a:r>
              <a:rPr lang="zh-CN" altLang="en-US" sz="240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是不是所有的比例都有这样的规律呢？你能举一个例子，验证你的发现吗？</a:t>
            </a:r>
            <a:endParaRPr lang="zh-CN" altLang="en-US" sz="240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12071" y="2162639"/>
            <a:ext cx="24655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6∶10=9∶15</a:t>
            </a:r>
            <a:endParaRPr lang="zh-CN" altLang="en-US" b="1"/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3677194" y="2179321"/>
            <a:ext cx="711926" cy="24492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5"/>
          <p:cNvSpPr txBox="1">
            <a:spLocks noChangeArrowheads="1"/>
          </p:cNvSpPr>
          <p:nvPr/>
        </p:nvSpPr>
        <p:spPr bwMode="auto">
          <a:xfrm>
            <a:off x="4370613" y="1903771"/>
            <a:ext cx="32613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外项积：</a:t>
            </a:r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6×15=90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3677194" y="2426836"/>
            <a:ext cx="711926" cy="244928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5"/>
          <p:cNvSpPr txBox="1">
            <a:spLocks noChangeArrowheads="1"/>
          </p:cNvSpPr>
          <p:nvPr/>
        </p:nvSpPr>
        <p:spPr bwMode="auto">
          <a:xfrm>
            <a:off x="4370613" y="2453577"/>
            <a:ext cx="32613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内项积：</a:t>
            </a:r>
            <a:r>
              <a:rPr lang="en-US" altLang="zh-CN" sz="2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10×9=90</a:t>
            </a:r>
            <a:endParaRPr lang="zh-CN" altLang="en-US" sz="2600" b="1">
              <a:solidFill>
                <a:srgbClr val="0000FF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878477" y="3077678"/>
            <a:ext cx="7387046" cy="1152525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Arial" panose="020B0604020202020204" pitchFamily="34" charset="0"/>
              </a:rPr>
              <a:t>  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在比例里，两个外项的积等于两个内项的积。这叫作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Arial" panose="020B0604020202020204" pitchFamily="34" charset="0"/>
              </a:rPr>
              <a:t>比例的基本性质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。</a:t>
            </a:r>
            <a:endParaRPr lang="zh-CN" altLang="en-US" sz="3200" b="1" kern="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10" grpId="0"/>
      <p:bldP spid="16" grpId="0"/>
      <p:bldP spid="21" grpId="0"/>
      <p:bldP spid="24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1195388" y="1665975"/>
            <a:ext cx="3526835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如果 </a:t>
            </a:r>
            <a:r>
              <a:rPr lang="en-US" altLang="zh-CN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3200" b="1" dirty="0" err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  <a:r>
              <a:rPr lang="en-US" altLang="zh-CN" sz="3200" b="1" i="1" dirty="0"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  <a:r>
              <a:rPr lang="en-US" altLang="zh-CN" sz="3200" b="1" err="1"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d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Object 8"/>
          <p:cNvGraphicFramePr/>
          <p:nvPr/>
        </p:nvGraphicFramePr>
        <p:xfrm>
          <a:off x="1878013" y="2278063"/>
          <a:ext cx="1627187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419735" imgH="407035" progId="Equation.3">
                  <p:embed/>
                </p:oleObj>
              </mc:Choice>
              <mc:Fallback>
                <p:oleObj name="" r:id="rId1" imgW="419735" imgH="407035" progId="Equation.3">
                  <p:embed/>
                  <p:pic>
                    <p:nvPicPr>
                      <p:cNvPr id="0" name="Object 8"/>
                      <p:cNvPicPr>
                        <a:picLocks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8013" y="2278063"/>
                        <a:ext cx="1627187" cy="1100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011988" y="2606675"/>
            <a:ext cx="16192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0"/>
              </a:rPr>
              <a:t>d </a:t>
            </a:r>
            <a:r>
              <a:rPr lang="en-US" altLang="zh-CN" sz="3200" b="1" i="1">
                <a:latin typeface="Times New Roman" panose="02020603050405020304" pitchFamily="18" charset="0"/>
              </a:rPr>
              <a:t>=</a:t>
            </a:r>
            <a:r>
              <a:rPr lang="en-US" altLang="zh-CN" sz="3200" b="1" i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bc</a:t>
            </a:r>
            <a:endParaRPr lang="en-US" altLang="zh-CN" sz="3200" b="1" i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5" name="左大括号"/>
          <p:cNvSpPr>
            <a:spLocks noChangeArrowheads="1"/>
          </p:cNvSpPr>
          <p:nvPr/>
        </p:nvSpPr>
        <p:spPr bwMode="auto">
          <a:xfrm rot="10800000" flipH="1">
            <a:off x="6043613" y="1890713"/>
            <a:ext cx="109537" cy="2149475"/>
          </a:xfrm>
          <a:custGeom>
            <a:avLst/>
            <a:gdLst>
              <a:gd name="T0" fmla="*/ 2147483646 w 41"/>
              <a:gd name="T1" fmla="*/ 2147483646 h 281"/>
              <a:gd name="T2" fmla="*/ 2147483646 w 41"/>
              <a:gd name="T3" fmla="*/ 2147483646 h 281"/>
              <a:gd name="T4" fmla="*/ 0 w 41"/>
              <a:gd name="T5" fmla="*/ 0 h 281"/>
              <a:gd name="T6" fmla="*/ 2147483646 w 41"/>
              <a:gd name="T7" fmla="*/ 2147483646 h 281"/>
              <a:gd name="T8" fmla="*/ 2147483646 w 41"/>
              <a:gd name="T9" fmla="*/ 2147483646 h 281"/>
              <a:gd name="T10" fmla="*/ 2147483646 w 41"/>
              <a:gd name="T11" fmla="*/ 2147483646 h 281"/>
              <a:gd name="T12" fmla="*/ 2147483646 w 41"/>
              <a:gd name="T13" fmla="*/ 2147483646 h 281"/>
              <a:gd name="T14" fmla="*/ 2147483646 w 41"/>
              <a:gd name="T15" fmla="*/ 2147483646 h 281"/>
              <a:gd name="T16" fmla="*/ 2147483646 w 41"/>
              <a:gd name="T17" fmla="*/ 2147483646 h 281"/>
              <a:gd name="T18" fmla="*/ 2147483646 w 41"/>
              <a:gd name="T19" fmla="*/ 2147483646 h 281"/>
              <a:gd name="T20" fmla="*/ 2147483646 w 41"/>
              <a:gd name="T21" fmla="*/ 2147483646 h 281"/>
              <a:gd name="T22" fmla="*/ 2147483646 w 41"/>
              <a:gd name="T23" fmla="*/ 2147483646 h 281"/>
              <a:gd name="T24" fmla="*/ 2147483646 w 41"/>
              <a:gd name="T25" fmla="*/ 2147483646 h 281"/>
              <a:gd name="T26" fmla="*/ 0 w 41"/>
              <a:gd name="T27" fmla="*/ 2147483646 h 281"/>
              <a:gd name="T28" fmla="*/ 2147483646 w 41"/>
              <a:gd name="T29" fmla="*/ 2147483646 h 281"/>
              <a:gd name="T30" fmla="*/ 2147483646 w 41"/>
              <a:gd name="T31" fmla="*/ 2147483646 h 281"/>
              <a:gd name="T32" fmla="*/ 2147483646 w 41"/>
              <a:gd name="T33" fmla="*/ 2147483646 h 281"/>
              <a:gd name="T34" fmla="*/ 2147483646 w 41"/>
              <a:gd name="T35" fmla="*/ 2147483646 h 281"/>
              <a:gd name="T36" fmla="*/ 2147483646 w 41"/>
              <a:gd name="T37" fmla="*/ 2147483646 h 281"/>
              <a:gd name="T38" fmla="*/ 2147483646 w 41"/>
              <a:gd name="T39" fmla="*/ 2147483646 h 281"/>
              <a:gd name="T40" fmla="*/ 2147483646 w 41"/>
              <a:gd name="T41" fmla="*/ 2147483646 h 281"/>
              <a:gd name="T42" fmla="*/ 2147483646 w 41"/>
              <a:gd name="T43" fmla="*/ 2147483646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1" h="281">
                <a:moveTo>
                  <a:pt x="15" y="41"/>
                </a:moveTo>
                <a:cubicBezTo>
                  <a:pt x="15" y="29"/>
                  <a:pt x="13" y="19"/>
                  <a:pt x="11" y="13"/>
                </a:cubicBezTo>
                <a:cubicBezTo>
                  <a:pt x="9" y="7"/>
                  <a:pt x="5" y="2"/>
                  <a:pt x="0" y="0"/>
                </a:cubicBezTo>
                <a:cubicBezTo>
                  <a:pt x="10" y="0"/>
                  <a:pt x="17" y="3"/>
                  <a:pt x="21" y="9"/>
                </a:cubicBezTo>
                <a:cubicBezTo>
                  <a:pt x="25" y="14"/>
                  <a:pt x="27" y="27"/>
                  <a:pt x="27" y="45"/>
                </a:cubicBezTo>
                <a:cubicBezTo>
                  <a:pt x="27" y="103"/>
                  <a:pt x="27" y="103"/>
                  <a:pt x="27" y="103"/>
                </a:cubicBezTo>
                <a:cubicBezTo>
                  <a:pt x="27" y="114"/>
                  <a:pt x="28" y="122"/>
                  <a:pt x="30" y="128"/>
                </a:cubicBezTo>
                <a:cubicBezTo>
                  <a:pt x="32" y="134"/>
                  <a:pt x="35" y="138"/>
                  <a:pt x="41" y="141"/>
                </a:cubicBezTo>
                <a:cubicBezTo>
                  <a:pt x="35" y="143"/>
                  <a:pt x="31" y="147"/>
                  <a:pt x="30" y="153"/>
                </a:cubicBezTo>
                <a:cubicBezTo>
                  <a:pt x="28" y="158"/>
                  <a:pt x="27" y="167"/>
                  <a:pt x="27" y="179"/>
                </a:cubicBezTo>
                <a:cubicBezTo>
                  <a:pt x="27" y="232"/>
                  <a:pt x="27" y="232"/>
                  <a:pt x="27" y="232"/>
                </a:cubicBezTo>
                <a:cubicBezTo>
                  <a:pt x="27" y="245"/>
                  <a:pt x="26" y="255"/>
                  <a:pt x="25" y="262"/>
                </a:cubicBezTo>
                <a:cubicBezTo>
                  <a:pt x="23" y="269"/>
                  <a:pt x="20" y="274"/>
                  <a:pt x="16" y="277"/>
                </a:cubicBezTo>
                <a:cubicBezTo>
                  <a:pt x="12" y="279"/>
                  <a:pt x="7" y="281"/>
                  <a:pt x="0" y="281"/>
                </a:cubicBezTo>
                <a:cubicBezTo>
                  <a:pt x="5" y="279"/>
                  <a:pt x="9" y="274"/>
                  <a:pt x="11" y="268"/>
                </a:cubicBezTo>
                <a:cubicBezTo>
                  <a:pt x="13" y="261"/>
                  <a:pt x="15" y="252"/>
                  <a:pt x="15" y="240"/>
                </a:cubicBezTo>
                <a:cubicBezTo>
                  <a:pt x="15" y="186"/>
                  <a:pt x="15" y="186"/>
                  <a:pt x="15" y="186"/>
                </a:cubicBezTo>
                <a:cubicBezTo>
                  <a:pt x="15" y="172"/>
                  <a:pt x="15" y="162"/>
                  <a:pt x="17" y="155"/>
                </a:cubicBezTo>
                <a:cubicBezTo>
                  <a:pt x="19" y="148"/>
                  <a:pt x="23" y="144"/>
                  <a:pt x="29" y="141"/>
                </a:cubicBezTo>
                <a:cubicBezTo>
                  <a:pt x="23" y="138"/>
                  <a:pt x="19" y="133"/>
                  <a:pt x="17" y="127"/>
                </a:cubicBezTo>
                <a:cubicBezTo>
                  <a:pt x="15" y="121"/>
                  <a:pt x="15" y="111"/>
                  <a:pt x="15" y="98"/>
                </a:cubicBezTo>
                <a:lnTo>
                  <a:pt x="15" y="4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箭头"/>
          <p:cNvSpPr>
            <a:spLocks noChangeArrowheads="1"/>
          </p:cNvSpPr>
          <p:nvPr/>
        </p:nvSpPr>
        <p:spPr bwMode="auto">
          <a:xfrm rot="5400000">
            <a:off x="6488907" y="2590006"/>
            <a:ext cx="260350" cy="725487"/>
          </a:xfrm>
          <a:custGeom>
            <a:avLst/>
            <a:gdLst>
              <a:gd name="T0" fmla="*/ 0 w 1736726"/>
              <a:gd name="T1" fmla="*/ 0 h 3749675"/>
              <a:gd name="T2" fmla="*/ 0 w 1736726"/>
              <a:gd name="T3" fmla="*/ 0 h 3749675"/>
              <a:gd name="T4" fmla="*/ 0 w 1736726"/>
              <a:gd name="T5" fmla="*/ 0 h 3749675"/>
              <a:gd name="T6" fmla="*/ 0 w 1736726"/>
              <a:gd name="T7" fmla="*/ 0 h 3749675"/>
              <a:gd name="T8" fmla="*/ 0 w 1736726"/>
              <a:gd name="T9" fmla="*/ 0 h 3749675"/>
              <a:gd name="T10" fmla="*/ 0 w 1736726"/>
              <a:gd name="T11" fmla="*/ 0 h 3749675"/>
              <a:gd name="T12" fmla="*/ 0 w 1736726"/>
              <a:gd name="T13" fmla="*/ 0 h 3749675"/>
              <a:gd name="T14" fmla="*/ 0 w 1736726"/>
              <a:gd name="T15" fmla="*/ 0 h 3749675"/>
              <a:gd name="T16" fmla="*/ 0 w 1736726"/>
              <a:gd name="T17" fmla="*/ 0 h 3749675"/>
              <a:gd name="T18" fmla="*/ 0 w 1736726"/>
              <a:gd name="T19" fmla="*/ 0 h 37496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736726" h="3749675">
                <a:moveTo>
                  <a:pt x="868363" y="0"/>
                </a:moveTo>
                <a:lnTo>
                  <a:pt x="481778" y="3748088"/>
                </a:lnTo>
                <a:lnTo>
                  <a:pt x="481778" y="1380930"/>
                </a:lnTo>
                <a:lnTo>
                  <a:pt x="0" y="1863991"/>
                </a:lnTo>
                <a:lnTo>
                  <a:pt x="868363" y="0"/>
                </a:lnTo>
                <a:close/>
                <a:moveTo>
                  <a:pt x="868363" y="0"/>
                </a:moveTo>
                <a:lnTo>
                  <a:pt x="1736726" y="1864781"/>
                </a:lnTo>
                <a:lnTo>
                  <a:pt x="1254948" y="1382044"/>
                </a:lnTo>
                <a:lnTo>
                  <a:pt x="1254948" y="3749675"/>
                </a:lnTo>
                <a:lnTo>
                  <a:pt x="868363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195388" y="2559050"/>
            <a:ext cx="1074737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5368" name="组合 13"/>
          <p:cNvGrpSpPr/>
          <p:nvPr/>
        </p:nvGrpSpPr>
        <p:grpSpPr bwMode="auto">
          <a:xfrm>
            <a:off x="146050" y="622300"/>
            <a:ext cx="3200400" cy="744538"/>
            <a:chOff x="583096" y="827088"/>
            <a:chExt cx="3201504" cy="744537"/>
          </a:xfrm>
        </p:grpSpPr>
        <p:pic>
          <p:nvPicPr>
            <p:cNvPr id="15372" name="图片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9" t="34782" r="10323" b="42802"/>
            <a:stretch>
              <a:fillRect/>
            </a:stretch>
          </p:blipFill>
          <p:spPr bwMode="auto">
            <a:xfrm>
              <a:off x="583096" y="827088"/>
              <a:ext cx="3201504" cy="744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文本框 7"/>
            <p:cNvSpPr txBox="1"/>
            <p:nvPr/>
          </p:nvSpPr>
          <p:spPr>
            <a:xfrm>
              <a:off x="716492" y="846138"/>
              <a:ext cx="3068108" cy="5841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3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用字母表示为：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cxnSp>
        <p:nvCxnSpPr>
          <p:cNvPr id="9" name="直接箭头连接符 8"/>
          <p:cNvCxnSpPr/>
          <p:nvPr/>
        </p:nvCxnSpPr>
        <p:spPr>
          <a:xfrm>
            <a:off x="2268538" y="2654300"/>
            <a:ext cx="784225" cy="484188"/>
          </a:xfrm>
          <a:prstGeom prst="straightConnector1">
            <a:avLst/>
          </a:prstGeom>
          <a:ln w="3810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V="1">
            <a:off x="2268538" y="2654300"/>
            <a:ext cx="784225" cy="449263"/>
          </a:xfrm>
          <a:prstGeom prst="straightConnector1">
            <a:avLst/>
          </a:prstGeom>
          <a:ln w="38100">
            <a:solidFill>
              <a:srgbClr val="7030A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195388" y="3455988"/>
            <a:ext cx="3068637" cy="584200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交叉相乘积相等</a:t>
            </a:r>
            <a:endParaRPr lang="zh-CN" altLang="en-US" sz="3200" b="1">
              <a:solidFill>
                <a:srgbClr val="7030A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44984" y="1665975"/>
            <a:ext cx="25405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b</a:t>
            </a:r>
            <a:r>
              <a:rPr kumimoji="0" lang="zh-CN" altLang="en-US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d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≠0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602459" y="3226170"/>
            <a:ext cx="2540589" cy="584775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b</a:t>
            </a:r>
            <a:r>
              <a:rPr kumimoji="0" lang="zh-CN" altLang="en-US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d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≠0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</a:t>
            </a:r>
            <a:r>
              <a:rPr kumimoji="0" lang="en-US" altLang="zh-CN" sz="3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1" grpId="0" animBg="1"/>
      <p:bldP spid="13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表格 12"/>
          <p:cNvGraphicFramePr>
            <a:graphicFrameLocks noGrp="1"/>
          </p:cNvGraphicFramePr>
          <p:nvPr/>
        </p:nvGraphicFramePr>
        <p:xfrm>
          <a:off x="492034" y="369935"/>
          <a:ext cx="7946571" cy="4389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8429"/>
                <a:gridCol w="2880360"/>
                <a:gridCol w="3487782"/>
              </a:tblGrid>
              <a:tr h="356552"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比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ECFBF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比例</a:t>
                      </a:r>
                      <a:endParaRPr lang="zh-CN" altLang="en-US" sz="2400" b="1"/>
                    </a:p>
                  </a:txBody>
                  <a:tcPr anchor="ctr">
                    <a:solidFill>
                      <a:srgbClr val="ECFBFE"/>
                    </a:solidFill>
                  </a:tcPr>
                </a:tc>
              </a:tr>
              <a:tr h="3565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意义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3565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组成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  <a:tr h="35655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基本性质</a:t>
                      </a:r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en-US" altLang="zh-CN" sz="2400" b="1"/>
                    </a:p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144531" y="852037"/>
            <a:ext cx="27475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两个数相除，又叫作这两个数的比。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5030357" y="852036"/>
            <a:ext cx="331680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表示两个比相等的式子叫作比例。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2144528" y="1804917"/>
            <a:ext cx="2747509" cy="866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由两项组成，分别叫作比的前项和后项。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031035" y="1683922"/>
            <a:ext cx="343369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由四项组成，两端的两项叫作比例的外项，中间的两项叫作比例的内项。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144529" y="3157854"/>
            <a:ext cx="2747509" cy="1272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比的前项和后项同时乘或除以相同的数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(0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除外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，比值不变。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031035" y="2901438"/>
            <a:ext cx="3433694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在比例里，两个外项的积等于两个内项的积。用字母表示就是：如果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d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均不为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0)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，那么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ad</a:t>
            </a:r>
            <a:r>
              <a:rPr lang="en-US" altLang="zh-CN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en-US" altLang="zh-CN" sz="22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bc</a:t>
            </a:r>
            <a:r>
              <a:rPr lang="zh-CN" altLang="en-US" sz="2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2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671896" y="1223279"/>
            <a:ext cx="80736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latin typeface="+mj-lt"/>
                <a:ea typeface="黑体" panose="02010609060101010101" pitchFamily="49" charset="-122"/>
              </a:rPr>
              <a:t>判断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下面哪组中的两个比可以组成比例。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411" name="Text Box 13"/>
          <p:cNvSpPr txBox="1">
            <a:spLocks noChangeArrowheads="1"/>
          </p:cNvSpPr>
          <p:nvPr/>
        </p:nvSpPr>
        <p:spPr bwMode="auto">
          <a:xfrm>
            <a:off x="696968" y="2078967"/>
            <a:ext cx="324167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6∶3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8∶5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706618" y="2650467"/>
            <a:ext cx="18002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楷体_GB2312" panose="02010609030101010101" pitchFamily="49" charset="-122"/>
              </a:rPr>
              <a:t>6×</a:t>
            </a:r>
            <a:r>
              <a:rPr lang="en-US" altLang="zh-CN" sz="3200" b="1">
                <a:latin typeface="Times New Roman" panose="02020603050405020304" pitchFamily="18" charset="0"/>
              </a:rPr>
              <a:t>5=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30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矩形 27"/>
          <p:cNvSpPr>
            <a:spLocks noChangeArrowheads="1"/>
          </p:cNvSpPr>
          <p:nvPr/>
        </p:nvSpPr>
        <p:spPr bwMode="auto">
          <a:xfrm>
            <a:off x="1706618" y="3228317"/>
            <a:ext cx="18002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楷体_GB2312" panose="02010609030101010101" pitchFamily="49" charset="-122"/>
              </a:rPr>
              <a:t>3×</a:t>
            </a:r>
            <a:r>
              <a:rPr lang="en-US" altLang="zh-CN" sz="3200" b="1">
                <a:latin typeface="Times New Roman" panose="02020603050405020304" pitchFamily="18" charset="0"/>
              </a:rPr>
              <a:t>8=</a:t>
            </a: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</a:rPr>
              <a:t>24</a:t>
            </a:r>
            <a:endParaRPr lang="en-US" altLang="zh-CN" sz="32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矩形 27"/>
          <p:cNvSpPr>
            <a:spLocks noChangeArrowheads="1"/>
          </p:cNvSpPr>
          <p:nvPr/>
        </p:nvSpPr>
        <p:spPr bwMode="auto">
          <a:xfrm>
            <a:off x="1536756" y="3807755"/>
            <a:ext cx="28114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不能组成比例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415" name="Text Box 13"/>
          <p:cNvSpPr txBox="1">
            <a:spLocks noChangeArrowheads="1"/>
          </p:cNvSpPr>
          <p:nvPr/>
        </p:nvSpPr>
        <p:spPr bwMode="auto">
          <a:xfrm>
            <a:off x="4348218" y="2078967"/>
            <a:ext cx="4618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0.2∶2.5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4∶50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5403906" y="2650467"/>
            <a:ext cx="2487612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楷体_GB2312" panose="02010609030101010101" pitchFamily="49" charset="-122"/>
              </a:rPr>
              <a:t>0.2×</a:t>
            </a:r>
            <a:r>
              <a:rPr lang="en-US" altLang="zh-CN" sz="3200" b="1">
                <a:latin typeface="Times New Roman" panose="02020603050405020304" pitchFamily="18" charset="0"/>
              </a:rPr>
              <a:t>50=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矩形 27"/>
          <p:cNvSpPr>
            <a:spLocks noChangeArrowheads="1"/>
          </p:cNvSpPr>
          <p:nvPr/>
        </p:nvSpPr>
        <p:spPr bwMode="auto">
          <a:xfrm>
            <a:off x="5486456" y="3228317"/>
            <a:ext cx="2692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楷体_GB2312" panose="02010609030101010101" pitchFamily="49" charset="-122"/>
              </a:rPr>
              <a:t>2.5×</a:t>
            </a:r>
            <a:r>
              <a:rPr lang="en-US" altLang="zh-CN" sz="3200" b="1">
                <a:latin typeface="Times New Roman" panose="02020603050405020304" pitchFamily="18" charset="0"/>
              </a:rPr>
              <a:t>4=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</a:rPr>
              <a:t>10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5426131" y="3807755"/>
            <a:ext cx="28130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可以组成比例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378" y="619344"/>
            <a:ext cx="1750939" cy="54766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4419" y="1754456"/>
            <a:ext cx="20136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P39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做一做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7"/>
          <p:cNvSpPr txBox="1">
            <a:spLocks noChangeArrowheads="1"/>
          </p:cNvSpPr>
          <p:nvPr/>
        </p:nvSpPr>
        <p:spPr bwMode="auto">
          <a:xfrm>
            <a:off x="566738" y="987425"/>
            <a:ext cx="3654425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 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435" name="Text Box 8"/>
          <p:cNvSpPr txBox="1">
            <a:spLocks noChangeArrowheads="1"/>
          </p:cNvSpPr>
          <p:nvPr/>
        </p:nvSpPr>
        <p:spPr bwMode="auto">
          <a:xfrm>
            <a:off x="4194175" y="976313"/>
            <a:ext cx="36861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1.2∶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   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8436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589088" y="676275"/>
          <a:ext cx="922337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343535" imgH="407035" progId="Equation.KSEE3">
                  <p:embed/>
                </p:oleObj>
              </mc:Choice>
              <mc:Fallback>
                <p:oleObj name="" r:id="rId1" imgW="343535" imgH="407035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9088" y="676275"/>
                        <a:ext cx="922337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7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924675" y="677863"/>
          <a:ext cx="855663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317500" imgH="405765" progId="Equation.DSMT4">
                  <p:embed/>
                </p:oleObj>
              </mc:Choice>
              <mc:Fallback>
                <p:oleObj name="Equation" r:id="rId3" imgW="3175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4675" y="677863"/>
                        <a:ext cx="855663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871788" y="676275"/>
          <a:ext cx="923925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343535" imgH="407035" progId="Equation.KSEE3">
                  <p:embed/>
                </p:oleObj>
              </mc:Choice>
              <mc:Fallback>
                <p:oleObj name="" r:id="rId5" imgW="343535" imgH="407035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71788" y="676275"/>
                        <a:ext cx="923925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9" name="对象 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151563" y="665163"/>
          <a:ext cx="409575" cy="1090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152400" imgH="407035" progId="Equation.KSEE3">
                  <p:embed/>
                </p:oleObj>
              </mc:Choice>
              <mc:Fallback>
                <p:oleObj name="" r:id="rId7" imgW="152400" imgH="407035" progId="Equation.KSEE3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1563" y="665163"/>
                        <a:ext cx="409575" cy="1090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矩形 27"/>
          <p:cNvSpPr>
            <a:spLocks noChangeArrowheads="1"/>
          </p:cNvSpPr>
          <p:nvPr/>
        </p:nvSpPr>
        <p:spPr bwMode="auto">
          <a:xfrm>
            <a:off x="1465263" y="3902075"/>
            <a:ext cx="28114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可以组成比例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817688" y="1720850"/>
          <a:ext cx="1743075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9" imgW="648335" imgH="406400" progId="Equation.KSEE3">
                  <p:embed/>
                </p:oleObj>
              </mc:Choice>
              <mc:Fallback>
                <p:oleObj name="" r:id="rId9" imgW="648335" imgH="406400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8" y="1720850"/>
                        <a:ext cx="1743075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817688" y="2811463"/>
          <a:ext cx="1743075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11" imgW="648335" imgH="406400" progId="Equation.KSEE3">
                  <p:embed/>
                </p:oleObj>
              </mc:Choice>
              <mc:Fallback>
                <p:oleObj name="" r:id="rId11" imgW="648335" imgH="406400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7688" y="2811463"/>
                        <a:ext cx="1743075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67388" y="2076450"/>
          <a:ext cx="1571625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3" imgW="584835" imgH="177800" progId="Equation.KSEE3">
                  <p:embed/>
                </p:oleObj>
              </mc:Choice>
              <mc:Fallback>
                <p:oleObj name="" r:id="rId13" imgW="584835" imgH="177800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7388" y="2076450"/>
                        <a:ext cx="1571625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6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775325" y="2811463"/>
          <a:ext cx="1573213" cy="109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15" imgW="584835" imgH="406400" progId="Equation.KSEE3">
                  <p:embed/>
                </p:oleObj>
              </mc:Choice>
              <mc:Fallback>
                <p:oleObj name="" r:id="rId15" imgW="584835" imgH="406400" progId="Equation.KSEE3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5325" y="2811463"/>
                        <a:ext cx="1573213" cy="1092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矩形 27"/>
          <p:cNvSpPr>
            <a:spLocks noChangeArrowheads="1"/>
          </p:cNvSpPr>
          <p:nvPr/>
        </p:nvSpPr>
        <p:spPr bwMode="auto">
          <a:xfrm>
            <a:off x="5156200" y="3905250"/>
            <a:ext cx="28114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不能组成比例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18"/>
          <p:cNvSpPr txBox="1">
            <a:spLocks noChangeArrowheads="1"/>
          </p:cNvSpPr>
          <p:nvPr/>
        </p:nvSpPr>
        <p:spPr bwMode="auto">
          <a:xfrm>
            <a:off x="557213" y="1572873"/>
            <a:ext cx="8201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判断两个比能不能组成比例，有两种方法：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57213" y="2259646"/>
            <a:ext cx="8680631" cy="5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①根据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比例的意义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判断，看两个比的比值是否相等；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3"/>
          <p:cNvGrpSpPr/>
          <p:nvPr/>
        </p:nvGrpSpPr>
        <p:grpSpPr bwMode="auto">
          <a:xfrm>
            <a:off x="146051" y="622300"/>
            <a:ext cx="2518772" cy="744538"/>
            <a:chOff x="583097" y="827088"/>
            <a:chExt cx="2519641" cy="744537"/>
          </a:xfrm>
        </p:grpSpPr>
        <p:pic>
          <p:nvPicPr>
            <p:cNvPr id="3" name="图片 12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49" t="34782" r="10323" b="42802"/>
            <a:stretch>
              <a:fillRect/>
            </a:stretch>
          </p:blipFill>
          <p:spPr bwMode="auto">
            <a:xfrm>
              <a:off x="583097" y="827088"/>
              <a:ext cx="2186424" cy="744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文本框 3"/>
            <p:cNvSpPr txBox="1"/>
            <p:nvPr/>
          </p:nvSpPr>
          <p:spPr>
            <a:xfrm>
              <a:off x="716492" y="846138"/>
              <a:ext cx="2386246" cy="5841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3200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归纳小结</a:t>
              </a:r>
              <a:endPara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57213" y="2931608"/>
            <a:ext cx="8201025" cy="1057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②根据</a:t>
            </a:r>
            <a:r>
              <a:rPr lang="zh-CN" altLang="en-US" sz="2800" b="1" u="sng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比例的基本性质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判断，看两个内项的积是否等于两个外项的积。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1"/>
          <p:cNvSpPr txBox="1">
            <a:spLocks noChangeArrowheads="1"/>
          </p:cNvSpPr>
          <p:nvPr/>
        </p:nvSpPr>
        <p:spPr bwMode="auto">
          <a:xfrm>
            <a:off x="361622" y="1319213"/>
            <a:ext cx="860370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已知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24×3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8×9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，你能写出比例吗？你能写几个？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603375" y="2562225"/>
            <a:ext cx="21637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625600" y="3062288"/>
            <a:ext cx="2163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816100" y="3541713"/>
            <a:ext cx="2163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1824038" y="4019550"/>
            <a:ext cx="2163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046663" y="2562225"/>
            <a:ext cx="21653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5100638" y="3062288"/>
            <a:ext cx="21637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5114925" y="3541713"/>
            <a:ext cx="2254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 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130800" y="4019550"/>
            <a:ext cx="21637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0491" name="组合 13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15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随堂练习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449615" y="2142917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7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文本框 5"/>
          <p:cNvSpPr txBox="1">
            <a:spLocks noChangeArrowheads="1"/>
          </p:cNvSpPr>
          <p:nvPr/>
        </p:nvSpPr>
        <p:spPr bwMode="auto">
          <a:xfrm>
            <a:off x="395780" y="692917"/>
            <a:ext cx="337661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小红说得对吗？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7655" y="42042"/>
            <a:ext cx="5143500" cy="0"/>
          </a:xfrm>
          <a:prstGeom prst="rect">
            <a:avLst/>
          </a:prstGeom>
          <a:solidFill>
            <a:srgbClr val="F5F6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br>
              <a:rPr kumimoji="0" lang="zh-CN" altLang="zh-CN" sz="1100" b="0" i="0" u="none" strike="noStrike" cap="none" normalizeH="0" baseline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Source Han Sans CN"/>
              </a:rPr>
            </a:b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042" y="2087693"/>
            <a:ext cx="2887799" cy="2288552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46538" y="1576551"/>
            <a:ext cx="2974427" cy="1103588"/>
            <a:chOff x="388883" y="1534509"/>
            <a:chExt cx="2974427" cy="1103588"/>
          </a:xfrm>
        </p:grpSpPr>
        <p:sp>
          <p:nvSpPr>
            <p:cNvPr id="10" name="对话气泡: 圆角矩形 9"/>
            <p:cNvSpPr/>
            <p:nvPr/>
          </p:nvSpPr>
          <p:spPr bwMode="auto">
            <a:xfrm>
              <a:off x="388883" y="1534509"/>
              <a:ext cx="2837794" cy="1103588"/>
            </a:xfrm>
            <a:prstGeom prst="wedgeRoundRectCallout">
              <a:avLst>
                <a:gd name="adj1" fmla="val 47685"/>
                <a:gd name="adj2" fmla="val 74881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文本框 5"/>
            <p:cNvSpPr txBox="1">
              <a:spLocks noChangeArrowheads="1"/>
            </p:cNvSpPr>
            <p:nvPr/>
          </p:nvSpPr>
          <p:spPr bwMode="auto">
            <a:xfrm>
              <a:off x="474607" y="1538998"/>
              <a:ext cx="2888703" cy="10577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我不运动时心脏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45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秒跳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54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次。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07268" y="1328244"/>
            <a:ext cx="3282206" cy="637191"/>
            <a:chOff x="388882" y="1534509"/>
            <a:chExt cx="3282206" cy="637191"/>
          </a:xfrm>
        </p:grpSpPr>
        <p:sp>
          <p:nvSpPr>
            <p:cNvPr id="15" name="对话气泡: 圆角矩形 14"/>
            <p:cNvSpPr/>
            <p:nvPr/>
          </p:nvSpPr>
          <p:spPr bwMode="auto">
            <a:xfrm>
              <a:off x="388882" y="1534509"/>
              <a:ext cx="3000703" cy="637191"/>
            </a:xfrm>
            <a:prstGeom prst="wedgeRoundRectCallout">
              <a:avLst>
                <a:gd name="adj1" fmla="val -28322"/>
                <a:gd name="adj2" fmla="val 765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chemeClr val="accent6"/>
              </a:solidFill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6" name="文本框 5"/>
            <p:cNvSpPr txBox="1">
              <a:spLocks noChangeArrowheads="1"/>
            </p:cNvSpPr>
            <p:nvPr/>
          </p:nvSpPr>
          <p:spPr bwMode="auto">
            <a:xfrm>
              <a:off x="461819" y="1582741"/>
              <a:ext cx="3209269" cy="540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那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分钟跳</a:t>
              </a:r>
              <a:r>
                <a:rPr lang="en-US" altLang="zh-CN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72</a:t>
              </a: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次。</a:t>
              </a:r>
              <a:endParaRPr lang="zh-CN" altLang="en-US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6539076" y="3828940"/>
            <a:ext cx="1291131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小红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435169" y="873278"/>
            <a:ext cx="2581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P41 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练习八 第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6</a:t>
            </a:r>
            <a:r>
              <a:rPr lang="zh-CN" altLang="en-US" sz="1600" b="1">
                <a:solidFill>
                  <a:srgbClr val="0000FF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0000FF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0000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2301875" y="2918869"/>
            <a:ext cx="20716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800600" y="2918869"/>
            <a:ext cx="207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∶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412875" y="3499894"/>
            <a:ext cx="6767513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两个比的比值相同，说明心跳的速度没有变，所以小红说得对。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3671888" y="2358481"/>
            <a:ext cx="2674937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分＝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秒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6084" y="632993"/>
            <a:ext cx="4731831" cy="1813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5565" y="2395220"/>
            <a:ext cx="6532880" cy="2238375"/>
          </a:xfrm>
          <a:prstGeom prst="rect">
            <a:avLst/>
          </a:prstGeom>
        </p:spPr>
      </p:pic>
      <p:grpSp>
        <p:nvGrpSpPr>
          <p:cNvPr id="23556" name="组合 12"/>
          <p:cNvGrpSpPr/>
          <p:nvPr/>
        </p:nvGrpSpPr>
        <p:grpSpPr bwMode="auto">
          <a:xfrm>
            <a:off x="219075" y="559254"/>
            <a:ext cx="1925638" cy="603250"/>
            <a:chOff x="269250" y="696752"/>
            <a:chExt cx="1925086" cy="603584"/>
          </a:xfrm>
        </p:grpSpPr>
        <p:sp>
          <p:nvSpPr>
            <p:cNvPr id="1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课堂小结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sp>
        <p:nvSpPr>
          <p:cNvPr id="5" name="矩形 4"/>
          <p:cNvSpPr/>
          <p:nvPr/>
        </p:nvSpPr>
        <p:spPr bwMode="auto">
          <a:xfrm>
            <a:off x="586196" y="1348668"/>
            <a:ext cx="7971609" cy="1001472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Arial" panose="020B0604020202020204" pitchFamily="34" charset="0"/>
              </a:rPr>
              <a:t>  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在比例里，两个外项的积等于两个内项的积。这叫作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Arial" panose="020B0604020202020204" pitchFamily="34" charset="0"/>
              </a:rPr>
              <a:t>比例的基本性质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。</a:t>
            </a:r>
            <a:endParaRPr lang="zh-CN" altLang="en-US" sz="3200" b="1" kern="0" dirty="0">
              <a:solidFill>
                <a:srgbClr val="1C1C1C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9075" y="1279525"/>
            <a:ext cx="2139950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1.</a:t>
            </a:r>
            <a:r>
              <a:rPr lang="zh-CN" altLang="en-US" sz="3200" b="1" dirty="0">
                <a:latin typeface="+mj-lt"/>
                <a:ea typeface="+mj-ea"/>
              </a:rPr>
              <a:t>我会填。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3238" y="1973263"/>
            <a:ext cx="8064500" cy="1949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1</a:t>
            </a:r>
            <a:r>
              <a:rPr lang="zh-CN" altLang="en-US" sz="2800" b="1" dirty="0">
                <a:latin typeface="+mj-lt"/>
                <a:ea typeface="+mj-ea"/>
              </a:rPr>
              <a:t>）已知</a:t>
            </a:r>
            <a:r>
              <a:rPr lang="en-US" altLang="zh-CN" sz="2800" b="1" i="1" dirty="0">
                <a:latin typeface="+mj-lt"/>
                <a:ea typeface="+mj-ea"/>
              </a:rPr>
              <a:t>A</a:t>
            </a:r>
            <a:r>
              <a:rPr lang="en-US" altLang="zh-CN" sz="2800" b="1" dirty="0">
                <a:latin typeface="+mj-lt"/>
                <a:ea typeface="+mj-ea"/>
              </a:rPr>
              <a:t>∶</a:t>
            </a:r>
            <a:r>
              <a:rPr lang="en-US" altLang="zh-CN" sz="2800" b="1" i="1" dirty="0">
                <a:latin typeface="+mj-lt"/>
                <a:ea typeface="+mj-ea"/>
              </a:rPr>
              <a:t>B</a:t>
            </a:r>
            <a:r>
              <a:rPr lang="en-US" altLang="zh-CN" sz="2800" b="1" dirty="0">
                <a:latin typeface="+mj-lt"/>
                <a:ea typeface="+mj-ea"/>
              </a:rPr>
              <a:t>=2</a:t>
            </a:r>
            <a:r>
              <a:rPr lang="zh-CN" altLang="en-US" sz="2800" b="1" dirty="0">
                <a:latin typeface="+mj-lt"/>
                <a:ea typeface="+mj-ea"/>
              </a:rPr>
              <a:t>∶  ，那么</a:t>
            </a:r>
            <a:r>
              <a:rPr lang="en-US" altLang="zh-CN" sz="2800" b="1" i="1" dirty="0">
                <a:latin typeface="+mj-lt"/>
                <a:ea typeface="+mj-ea"/>
              </a:rPr>
              <a:t>A</a:t>
            </a:r>
            <a:r>
              <a:rPr lang="en-US" altLang="zh-CN" sz="2800" b="1" dirty="0">
                <a:latin typeface="+mj-lt"/>
                <a:ea typeface="+mj-ea"/>
              </a:rPr>
              <a:t>×</a:t>
            </a:r>
            <a:r>
              <a:rPr lang="zh-CN" altLang="en-US" sz="2800" b="1" dirty="0">
                <a:latin typeface="+mj-lt"/>
                <a:ea typeface="+mj-ea"/>
              </a:rPr>
              <a:t>（   ）</a:t>
            </a:r>
            <a:r>
              <a:rPr lang="en-US" altLang="zh-CN" sz="2800" b="1" dirty="0">
                <a:latin typeface="+mj-lt"/>
                <a:ea typeface="+mj-ea"/>
              </a:rPr>
              <a:t>=</a:t>
            </a:r>
            <a:r>
              <a:rPr lang="en-US" altLang="zh-CN" sz="2800" b="1" i="1" dirty="0">
                <a:latin typeface="+mj-lt"/>
                <a:ea typeface="+mj-ea"/>
              </a:rPr>
              <a:t>B</a:t>
            </a:r>
            <a:r>
              <a:rPr lang="en-US" altLang="zh-CN" sz="2800" b="1" dirty="0">
                <a:latin typeface="+mj-lt"/>
                <a:ea typeface="+mj-ea"/>
              </a:rPr>
              <a:t>×</a:t>
            </a:r>
            <a:r>
              <a:rPr lang="zh-CN" altLang="en-US" sz="2800" b="1" dirty="0">
                <a:latin typeface="+mj-lt"/>
                <a:ea typeface="+mj-ea"/>
              </a:rPr>
              <a:t>（   ）。</a:t>
            </a:r>
            <a:endParaRPr lang="en-US" altLang="zh-CN" sz="2800" b="1" dirty="0">
              <a:latin typeface="+mj-lt"/>
              <a:ea typeface="+mj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+mj-ea"/>
              </a:rPr>
              <a:t>（</a:t>
            </a:r>
            <a:r>
              <a:rPr lang="en-US" altLang="zh-CN" sz="2800" b="1" dirty="0">
                <a:latin typeface="+mj-lt"/>
                <a:ea typeface="+mj-ea"/>
              </a:rPr>
              <a:t>2</a:t>
            </a:r>
            <a:r>
              <a:rPr lang="zh-CN" altLang="en-US" sz="2800" b="1" dirty="0">
                <a:latin typeface="+mj-lt"/>
                <a:ea typeface="+mj-ea"/>
              </a:rPr>
              <a:t>）在一个比例中，两个外项的积是</a:t>
            </a:r>
            <a:r>
              <a:rPr lang="en-US" altLang="zh-CN" sz="2800" b="1" dirty="0">
                <a:latin typeface="+mj-lt"/>
                <a:ea typeface="+mj-ea"/>
              </a:rPr>
              <a:t>5</a:t>
            </a:r>
            <a:r>
              <a:rPr lang="zh-CN" altLang="en-US" sz="2800" b="1" dirty="0">
                <a:latin typeface="+mj-lt"/>
                <a:ea typeface="+mj-ea"/>
              </a:rPr>
              <a:t>，其中一个内项是     ，则另一个内项是（        ）。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graphicFrame>
        <p:nvGraphicFramePr>
          <p:cNvPr id="24580" name="对象 4"/>
          <p:cNvGraphicFramePr>
            <a:graphicFrameLocks noChangeAspect="1"/>
          </p:cNvGraphicFramePr>
          <p:nvPr/>
        </p:nvGraphicFramePr>
        <p:xfrm>
          <a:off x="3556000" y="1860550"/>
          <a:ext cx="328613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0" y="1860550"/>
                        <a:ext cx="328613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5940425" y="1881188"/>
          <a:ext cx="32861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0425" y="1881188"/>
                        <a:ext cx="32861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7754938" y="2151063"/>
          <a:ext cx="300037" cy="38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5" imgW="127000" imgH="165100" progId="Equation.DSMT4">
                  <p:embed/>
                </p:oleObj>
              </mc:Choice>
              <mc:Fallback>
                <p:oleObj name="Equation" r:id="rId5" imgW="127000" imgH="1651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4938" y="2151063"/>
                        <a:ext cx="300037" cy="388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83" name="对象 7"/>
          <p:cNvGraphicFramePr>
            <a:graphicFrameLocks noChangeAspect="1"/>
          </p:cNvGraphicFramePr>
          <p:nvPr/>
        </p:nvGraphicFramePr>
        <p:xfrm>
          <a:off x="1741488" y="3171825"/>
          <a:ext cx="357187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7" imgW="152400" imgH="393700" progId="Equation.DSMT4">
                  <p:embed/>
                </p:oleObj>
              </mc:Choice>
              <mc:Fallback>
                <p:oleObj name="Equation" r:id="rId7" imgW="1524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3171825"/>
                        <a:ext cx="357187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5559425" y="3425825"/>
          <a:ext cx="298450" cy="420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9" imgW="127000" imgH="177165" progId="Equation.DSMT4">
                  <p:embed/>
                </p:oleObj>
              </mc:Choice>
              <mc:Fallback>
                <p:oleObj name="Equation" r:id="rId9" imgW="127000" imgH="177165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9425" y="3425825"/>
                        <a:ext cx="298450" cy="420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1789113" y="44862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24586" name="组合 12"/>
          <p:cNvGrpSpPr/>
          <p:nvPr/>
        </p:nvGrpSpPr>
        <p:grpSpPr bwMode="auto">
          <a:xfrm>
            <a:off x="219075" y="657225"/>
            <a:ext cx="1925638" cy="603250"/>
            <a:chOff x="269250" y="696752"/>
            <a:chExt cx="1925086" cy="603584"/>
          </a:xfrm>
        </p:grpSpPr>
        <p:sp>
          <p:nvSpPr>
            <p:cNvPr id="14" name="Rectangle: Rounded Corners 10"/>
            <p:cNvSpPr/>
            <p:nvPr/>
          </p:nvSpPr>
          <p:spPr>
            <a:xfrm>
              <a:off x="269250" y="696752"/>
              <a:ext cx="1923498" cy="581347"/>
            </a:xfrm>
            <a:prstGeom prst="roundRect">
              <a:avLst>
                <a:gd name="adj" fmla="val 50000"/>
              </a:avLst>
            </a:prstGeom>
            <a:solidFill>
              <a:srgbClr val="F9AB3C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5400000" algn="t" rotWithShape="0">
                <a:prstClr val="black">
                  <a:alpha val="24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kern="0" dirty="0">
                <a:latin typeface="Calibri" panose="020F0502020204030204"/>
                <a:ea typeface="+mn-ea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69250" y="716135"/>
              <a:ext cx="1925086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0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巩固练习</a:t>
              </a:r>
              <a:endPara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1950" y="615950"/>
            <a:ext cx="8545513" cy="7381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+mj-ea"/>
              </a:rPr>
              <a:t>2.</a:t>
            </a:r>
            <a:r>
              <a:rPr lang="zh-CN" altLang="en-US" sz="3200" b="1" dirty="0">
                <a:latin typeface="+mj-lt"/>
                <a:ea typeface="+mj-ea"/>
              </a:rPr>
              <a:t>我会判断。（对的画“√”，错的画“</a:t>
            </a:r>
            <a:r>
              <a:rPr lang="en-US" altLang="zh-CN" sz="3200" b="1" dirty="0">
                <a:latin typeface="+mj-lt"/>
                <a:ea typeface="+mj-ea"/>
              </a:rPr>
              <a:t>×</a:t>
            </a:r>
            <a:r>
              <a:rPr lang="zh-CN" altLang="en-US" sz="3200" b="1" dirty="0">
                <a:latin typeface="+mj-lt"/>
                <a:ea typeface="+mj-ea"/>
              </a:rPr>
              <a:t>”）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1638" y="1327150"/>
            <a:ext cx="7934325" cy="1217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）在比例里，两个外项的积是</a:t>
            </a:r>
            <a:r>
              <a:rPr lang="en-US" altLang="zh-CN" sz="3200" b="1" dirty="0">
                <a:latin typeface="+mj-lt"/>
                <a:ea typeface="+mj-ea"/>
              </a:rPr>
              <a:t>1</a:t>
            </a:r>
            <a:r>
              <a:rPr lang="zh-CN" altLang="en-US" sz="3200" b="1" dirty="0">
                <a:latin typeface="+mj-lt"/>
                <a:ea typeface="+mj-ea"/>
              </a:rPr>
              <a:t>，那么两个内项互为倒数。      （       ）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1638" y="2763838"/>
            <a:ext cx="8763000" cy="627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2</a:t>
            </a:r>
            <a:r>
              <a:rPr lang="zh-CN" altLang="en-US" sz="3200" b="1" dirty="0">
                <a:latin typeface="+mj-lt"/>
                <a:ea typeface="+mj-ea"/>
              </a:rPr>
              <a:t>）如果             ，那么                 。   （        ）</a:t>
            </a:r>
            <a:endParaRPr lang="zh-CN" altLang="en-US" sz="3200" b="1" dirty="0"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1638" y="3609975"/>
            <a:ext cx="7932737" cy="1222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+mj-ea"/>
              </a:rPr>
              <a:t>（</a:t>
            </a:r>
            <a:r>
              <a:rPr lang="en-US" altLang="zh-CN" sz="3200" b="1" dirty="0">
                <a:latin typeface="+mj-lt"/>
                <a:ea typeface="+mj-ea"/>
              </a:rPr>
              <a:t>3</a:t>
            </a:r>
            <a:r>
              <a:rPr lang="zh-CN" altLang="en-US" sz="3200" b="1" dirty="0">
                <a:latin typeface="+mj-lt"/>
                <a:ea typeface="+mj-ea"/>
              </a:rPr>
              <a:t>）因为           （</a:t>
            </a:r>
            <a:r>
              <a:rPr lang="en-US" altLang="zh-CN" sz="3200" b="1" i="1" dirty="0">
                <a:latin typeface="+mj-lt"/>
                <a:ea typeface="+mj-ea"/>
              </a:rPr>
              <a:t>A</a:t>
            </a:r>
            <a:r>
              <a:rPr lang="zh-CN" altLang="en-US" sz="3200" b="1" dirty="0">
                <a:latin typeface="+mj-lt"/>
                <a:ea typeface="+mj-ea"/>
              </a:rPr>
              <a:t>和</a:t>
            </a:r>
            <a:r>
              <a:rPr lang="en-US" altLang="zh-CN" sz="3200" b="1" i="1" dirty="0">
                <a:latin typeface="+mj-lt"/>
                <a:ea typeface="+mj-ea"/>
              </a:rPr>
              <a:t>B</a:t>
            </a:r>
            <a:r>
              <a:rPr lang="zh-CN" altLang="en-US" sz="3200" b="1" dirty="0">
                <a:latin typeface="+mj-lt"/>
                <a:ea typeface="+mj-ea"/>
              </a:rPr>
              <a:t>都不为</a:t>
            </a:r>
            <a:r>
              <a:rPr lang="en-US" altLang="zh-CN" sz="3200" b="1" dirty="0">
                <a:latin typeface="+mj-lt"/>
                <a:ea typeface="+mj-ea"/>
              </a:rPr>
              <a:t>0</a:t>
            </a:r>
            <a:r>
              <a:rPr lang="zh-CN" altLang="en-US" sz="3200" b="1" dirty="0">
                <a:latin typeface="+mj-lt"/>
                <a:ea typeface="+mj-ea"/>
              </a:rPr>
              <a:t>），所以</a:t>
            </a:r>
            <a:r>
              <a:rPr lang="en-US" altLang="zh-CN" sz="3200" b="1" i="1" dirty="0">
                <a:latin typeface="+mj-lt"/>
                <a:ea typeface="+mj-ea"/>
              </a:rPr>
              <a:t>A</a:t>
            </a:r>
            <a:r>
              <a:rPr lang="en-US" altLang="zh-CN" sz="3200" b="1" dirty="0">
                <a:latin typeface="+mj-lt"/>
                <a:ea typeface="+mj-ea"/>
              </a:rPr>
              <a:t>∶</a:t>
            </a:r>
            <a:r>
              <a:rPr lang="en-US" altLang="zh-CN" sz="3200" b="1" i="1" dirty="0">
                <a:latin typeface="+mj-lt"/>
                <a:ea typeface="+mj-ea"/>
              </a:rPr>
              <a:t>B</a:t>
            </a:r>
            <a:r>
              <a:rPr lang="en-US" altLang="zh-CN" sz="3200" b="1" dirty="0">
                <a:latin typeface="+mj-lt"/>
                <a:ea typeface="+mj-ea"/>
              </a:rPr>
              <a:t>=7</a:t>
            </a:r>
            <a:r>
              <a:rPr lang="zh-CN" altLang="en-US" sz="3200" b="1" dirty="0">
                <a:latin typeface="+mj-lt"/>
                <a:ea typeface="+mj-ea"/>
              </a:rPr>
              <a:t>∶</a:t>
            </a:r>
            <a:r>
              <a:rPr lang="en-US" altLang="zh-CN" sz="3200" b="1" dirty="0">
                <a:latin typeface="+mj-lt"/>
                <a:ea typeface="+mj-ea"/>
              </a:rPr>
              <a:t>5</a:t>
            </a:r>
            <a:r>
              <a:rPr lang="zh-CN" altLang="en-US" sz="3200" b="1" dirty="0">
                <a:latin typeface="+mj-lt"/>
                <a:ea typeface="+mj-ea"/>
              </a:rPr>
              <a:t>。      </a:t>
            </a:r>
            <a:r>
              <a:rPr lang="en-US" altLang="zh-CN" sz="3200" b="1" dirty="0">
                <a:latin typeface="+mj-lt"/>
                <a:ea typeface="+mj-ea"/>
              </a:rPr>
              <a:t>   </a:t>
            </a:r>
            <a:r>
              <a:rPr lang="zh-CN" altLang="en-US" sz="3200" b="1" dirty="0">
                <a:latin typeface="+mj-lt"/>
                <a:ea typeface="+mj-ea"/>
              </a:rPr>
              <a:t>（        ）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5606" name="对象 5"/>
          <p:cNvGraphicFramePr>
            <a:graphicFrameLocks noChangeAspect="1"/>
          </p:cNvGraphicFramePr>
          <p:nvPr/>
        </p:nvGraphicFramePr>
        <p:xfrm>
          <a:off x="2390775" y="2516188"/>
          <a:ext cx="1231900" cy="112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431800" imgH="393700" progId="Equation.DSMT4">
                  <p:embed/>
                </p:oleObj>
              </mc:Choice>
              <mc:Fallback>
                <p:oleObj name="Equation" r:id="rId1" imgW="4318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2516188"/>
                        <a:ext cx="1231900" cy="112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7" name="对象 6"/>
          <p:cNvGraphicFramePr>
            <a:graphicFrameLocks noChangeAspect="1"/>
          </p:cNvGraphicFramePr>
          <p:nvPr/>
        </p:nvGraphicFramePr>
        <p:xfrm>
          <a:off x="4916488" y="2832100"/>
          <a:ext cx="1716087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3" imgW="545465" imgH="203200" progId="Equation.DSMT4">
                  <p:embed/>
                </p:oleObj>
              </mc:Choice>
              <mc:Fallback>
                <p:oleObj name="Equation" r:id="rId3" imgW="545465" imgH="2032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16488" y="2832100"/>
                        <a:ext cx="1716087" cy="638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8" name="对象 7"/>
          <p:cNvGraphicFramePr>
            <a:graphicFrameLocks noChangeAspect="1"/>
          </p:cNvGraphicFramePr>
          <p:nvPr/>
        </p:nvGraphicFramePr>
        <p:xfrm>
          <a:off x="2390775" y="3560763"/>
          <a:ext cx="1287463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5" imgW="546100" imgH="393700" progId="Equation.DSMT4">
                  <p:embed/>
                </p:oleObj>
              </mc:Choice>
              <mc:Fallback>
                <p:oleObj name="Equation" r:id="rId5" imgW="5461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0775" y="3560763"/>
                        <a:ext cx="1287463" cy="92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5289868" y="1690688"/>
            <a:ext cx="493712" cy="9858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4400" b="1" dirty="0">
                <a:solidFill>
                  <a:srgbClr val="FF0000"/>
                </a:solidFill>
                <a:latin typeface="+mj-lt"/>
                <a:ea typeface="+mj-ea"/>
              </a:rPr>
              <a:t>√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56525" y="2498725"/>
            <a:ext cx="750888" cy="979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4400" b="1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98950" y="3927475"/>
            <a:ext cx="749300" cy="9794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4400" b="1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endParaRPr lang="zh-CN" altLang="en-US" sz="44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89113" y="47244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750" y="884238"/>
            <a:ext cx="8416925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j-lt"/>
                <a:ea typeface="+mj-ea"/>
              </a:rPr>
              <a:t>3.</a:t>
            </a:r>
            <a:r>
              <a:rPr lang="zh-CN" altLang="en-US" sz="3200" b="1" dirty="0">
                <a:latin typeface="+mj-lt"/>
                <a:ea typeface="+mj-ea"/>
              </a:rPr>
              <a:t>应用比例的基本性质，判断下面哪组中的两个比能组成比例，并把比例写出来。</a:t>
            </a:r>
            <a:endParaRPr lang="zh-CN" altLang="en-US" sz="3200" b="1" dirty="0">
              <a:latin typeface="+mj-lt"/>
              <a:ea typeface="+mj-ea"/>
            </a:endParaRPr>
          </a:p>
        </p:txBody>
      </p:sp>
      <p:graphicFrame>
        <p:nvGraphicFramePr>
          <p:cNvPr id="26627" name="对象 2"/>
          <p:cNvGraphicFramePr>
            <a:graphicFrameLocks noChangeAspect="1"/>
          </p:cNvGraphicFramePr>
          <p:nvPr/>
        </p:nvGraphicFramePr>
        <p:xfrm>
          <a:off x="3000375" y="2138363"/>
          <a:ext cx="2833688" cy="557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1091565" imgH="215900" progId="Equation.DSMT4">
                  <p:embed/>
                </p:oleObj>
              </mc:Choice>
              <mc:Fallback>
                <p:oleObj name="Equation" r:id="rId1" imgW="1091565" imgH="2159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2138363"/>
                        <a:ext cx="2833688" cy="557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8" name="对象 3"/>
          <p:cNvGraphicFramePr>
            <a:graphicFrameLocks noChangeAspect="1"/>
          </p:cNvGraphicFramePr>
          <p:nvPr/>
        </p:nvGraphicFramePr>
        <p:xfrm>
          <a:off x="3000375" y="2546350"/>
          <a:ext cx="2535238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3" imgW="977265" imgH="393700" progId="Equation.DSMT4">
                  <p:embed/>
                </p:oleObj>
              </mc:Choice>
              <mc:Fallback>
                <p:oleObj name="Equation" r:id="rId3" imgW="9772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2546350"/>
                        <a:ext cx="2535238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629" name="对象 4"/>
          <p:cNvGraphicFramePr>
            <a:graphicFrameLocks noChangeAspect="1"/>
          </p:cNvGraphicFramePr>
          <p:nvPr/>
        </p:nvGraphicFramePr>
        <p:xfrm>
          <a:off x="3000375" y="3536950"/>
          <a:ext cx="3128963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5" imgW="1205865" imgH="393700" progId="Equation.DSMT4">
                  <p:embed/>
                </p:oleObj>
              </mc:Choice>
              <mc:Fallback>
                <p:oleObj name="Equation" r:id="rId5" imgW="1205865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0375" y="3536950"/>
                        <a:ext cx="3128963" cy="1019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1789113" y="4724400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50" name="对象 1"/>
          <p:cNvGraphicFramePr>
            <a:graphicFrameLocks noChangeAspect="1"/>
          </p:cNvGraphicFramePr>
          <p:nvPr/>
        </p:nvGraphicFramePr>
        <p:xfrm>
          <a:off x="203200" y="661988"/>
          <a:ext cx="750887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Equation" r:id="rId1" imgW="2895600" imgH="203200" progId="Equation.DSMT4">
                  <p:embed/>
                </p:oleObj>
              </mc:Choice>
              <mc:Fallback>
                <p:oleObj name="Equation" r:id="rId1" imgW="2895600" imgH="2032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661988"/>
                        <a:ext cx="750887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对象 2"/>
          <p:cNvGraphicFramePr>
            <a:graphicFrameLocks noChangeAspect="1"/>
          </p:cNvGraphicFramePr>
          <p:nvPr/>
        </p:nvGraphicFramePr>
        <p:xfrm>
          <a:off x="203200" y="1362075"/>
          <a:ext cx="7967663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3073400" imgH="393700" progId="Equation.DSMT4">
                  <p:embed/>
                </p:oleObj>
              </mc:Choice>
              <mc:Fallback>
                <p:oleObj name="Equation" r:id="rId3" imgW="30734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1362075"/>
                        <a:ext cx="7967663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对象 3"/>
          <p:cNvGraphicFramePr>
            <a:graphicFrameLocks noChangeAspect="1"/>
          </p:cNvGraphicFramePr>
          <p:nvPr/>
        </p:nvGraphicFramePr>
        <p:xfrm>
          <a:off x="203200" y="2439988"/>
          <a:ext cx="7345363" cy="210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2832100" imgH="812800" progId="Equation.DSMT4">
                  <p:embed/>
                </p:oleObj>
              </mc:Choice>
              <mc:Fallback>
                <p:oleObj name="Equation" r:id="rId5" imgW="2832100" imgH="8128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" y="2439988"/>
                        <a:ext cx="7345363" cy="210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矩形 8"/>
          <p:cNvSpPr/>
          <p:nvPr/>
        </p:nvSpPr>
        <p:spPr>
          <a:xfrm>
            <a:off x="1789113" y="4486275"/>
            <a:ext cx="5492750" cy="2619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050" b="1" kern="100" dirty="0">
                <a:latin typeface="Times New Roman" panose="02020603050405020304" pitchFamily="18" charset="0"/>
              </a:rPr>
              <a:t>选自“状元成才路”</a:t>
            </a:r>
            <a:r>
              <a:rPr lang="zh-CN" altLang="en-US" sz="1050" b="1" kern="100">
                <a:latin typeface="宋体" panose="02010600030101010101" pitchFamily="2" charset="-122"/>
              </a:rPr>
              <a:t>系列丛书</a:t>
            </a:r>
            <a:endParaRPr lang="zh-CN" altLang="en-US" sz="900" b="1" kern="1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1481</Words>
  <Application>WPS 演示</Application>
  <PresentationFormat>全屏显示(16:9)</PresentationFormat>
  <Paragraphs>248</Paragraphs>
  <Slides>21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26</vt:i4>
      </vt:variant>
      <vt:variant>
        <vt:lpstr>幻灯片标题</vt:lpstr>
      </vt:variant>
      <vt:variant>
        <vt:i4>21</vt:i4>
      </vt:variant>
    </vt:vector>
  </HeadingPairs>
  <TitlesOfParts>
    <vt:vector size="62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Calibri</vt:lpstr>
      <vt:lpstr>Times New Roman</vt:lpstr>
      <vt:lpstr>楷体_GB2312</vt:lpstr>
      <vt:lpstr>微软雅黑</vt:lpstr>
      <vt:lpstr>Arial Unicode MS</vt:lpstr>
      <vt:lpstr>Source Han Sans CN</vt:lpstr>
      <vt:lpstr>Segoe Print</vt:lpstr>
      <vt:lpstr>1_Office 主题​​</vt:lpstr>
      <vt:lpstr>Equation.DSMT4</vt:lpstr>
      <vt:lpstr>Equation.KSEE3</vt:lpstr>
      <vt:lpstr>Equation.KSEE3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Equation.KSEE3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Equation.3</vt:lpstr>
      <vt:lpstr>Equation.KSEE3</vt:lpstr>
      <vt:lpstr>Equation.DSMT4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363</cp:revision>
  <dcterms:created xsi:type="dcterms:W3CDTF">2016-01-14T07:05:00Z</dcterms:created>
  <dcterms:modified xsi:type="dcterms:W3CDTF">2023-10-26T09:26:11Z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0BD69791BA294174B3E4162160BC75B2</vt:lpwstr>
  </property>
</Properties>
</file>