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77" r:id="rId3"/>
    <p:sldId id="378" r:id="rId4"/>
    <p:sldId id="354" r:id="rId5"/>
    <p:sldId id="355" r:id="rId6"/>
    <p:sldId id="379" r:id="rId7"/>
    <p:sldId id="380" r:id="rId8"/>
    <p:sldId id="381" r:id="rId9"/>
    <p:sldId id="382" r:id="rId10"/>
    <p:sldId id="365" r:id="rId11"/>
    <p:sldId id="383" r:id="rId12"/>
    <p:sldId id="384" r:id="rId13"/>
    <p:sldId id="360" r:id="rId14"/>
    <p:sldId id="363" r:id="rId15"/>
    <p:sldId id="364" r:id="rId16"/>
    <p:sldId id="368" r:id="rId17"/>
    <p:sldId id="369" r:id="rId19"/>
    <p:sldId id="328" r:id="rId20"/>
    <p:sldId id="372" r:id="rId21"/>
    <p:sldId id="373" r:id="rId22"/>
    <p:sldId id="374" r:id="rId23"/>
    <p:sldId id="375" r:id="rId24"/>
    <p:sldId id="376" r:id="rId25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C6E1"/>
    <a:srgbClr val="E7F8FF"/>
    <a:srgbClr val="01A0E9"/>
    <a:srgbClr val="ECFBFE"/>
    <a:srgbClr val="6AD0FE"/>
    <a:srgbClr val="0066FF"/>
    <a:srgbClr val="0000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88" autoAdjust="0"/>
    <p:restoredTop sz="96349" autoAdjust="0"/>
  </p:normalViewPr>
  <p:slideViewPr>
    <p:cSldViewPr snapToGrid="0">
      <p:cViewPr varScale="1">
        <p:scale>
          <a:sx n="146" d="100"/>
          <a:sy n="146" d="100"/>
        </p:scale>
        <p:origin x="468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4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44.wmf"/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F0D531A-C8FB-495B-8A8D-AAFE4ED4CDF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408E764-39B2-478B-8C49-DCC36B08B0C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977C2B6-3FEF-4084-B5AB-638E2F98632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1900" r="10471" b="8301"/>
          <a:stretch>
            <a:fillRect/>
          </a:stretch>
        </p:blipFill>
        <p:spPr bwMode="auto">
          <a:xfrm>
            <a:off x="484188" y="584200"/>
            <a:ext cx="8175625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52438"/>
            <a:ext cx="9144000" cy="4238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81B5D12-E59F-405E-B3C5-7E326E3A76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2.bin"/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2.pn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7" Type="http://schemas.openxmlformats.org/officeDocument/2006/relationships/image" Target="../media/image20.wmf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Relationship Id="rId3" Type="http://schemas.openxmlformats.org/officeDocument/2006/relationships/image" Target="../media/image18.wmf"/><Relationship Id="rId2" Type="http://schemas.openxmlformats.org/officeDocument/2006/relationships/oleObject" Target="../embeddings/oleObject4.bin"/><Relationship Id="rId10" Type="http://schemas.openxmlformats.org/officeDocument/2006/relationships/vmlDrawing" Target="../drawings/vmlDrawing3.v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wmf"/><Relationship Id="rId8" Type="http://schemas.openxmlformats.org/officeDocument/2006/relationships/oleObject" Target="../embeddings/oleObject10.bin"/><Relationship Id="rId7" Type="http://schemas.openxmlformats.org/officeDocument/2006/relationships/image" Target="../media/image24.wmf"/><Relationship Id="rId6" Type="http://schemas.openxmlformats.org/officeDocument/2006/relationships/oleObject" Target="../embeddings/oleObject9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8.bin"/><Relationship Id="rId3" Type="http://schemas.openxmlformats.org/officeDocument/2006/relationships/image" Target="../media/image22.wmf"/><Relationship Id="rId2" Type="http://schemas.openxmlformats.org/officeDocument/2006/relationships/oleObject" Target="../embeddings/oleObject7.bin"/><Relationship Id="rId15" Type="http://schemas.openxmlformats.org/officeDocument/2006/relationships/vmlDrawing" Target="../drawings/vmlDrawing4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7.wmf"/><Relationship Id="rId12" Type="http://schemas.openxmlformats.org/officeDocument/2006/relationships/oleObject" Target="../embeddings/oleObject12.bin"/><Relationship Id="rId11" Type="http://schemas.openxmlformats.org/officeDocument/2006/relationships/image" Target="../media/image26.wmf"/><Relationship Id="rId10" Type="http://schemas.openxmlformats.org/officeDocument/2006/relationships/oleObject" Target="../embeddings/oleObject11.bin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emf"/><Relationship Id="rId2" Type="http://schemas.openxmlformats.org/officeDocument/2006/relationships/image" Target="../media/image29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image" Target="../media/image34.w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2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31.wmf"/><Relationship Id="rId13" Type="http://schemas.openxmlformats.org/officeDocument/2006/relationships/notesSlide" Target="../notesSlides/notesSlide1.xml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5.wmf"/><Relationship Id="rId1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0.w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37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19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4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43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2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41.wmf"/><Relationship Id="rId10" Type="http://schemas.openxmlformats.org/officeDocument/2006/relationships/vmlDrawing" Target="../drawings/vmlDrawing8.vml"/><Relationship Id="rId1" Type="http://schemas.openxmlformats.org/officeDocument/2006/relationships/oleObject" Target="../embeddings/oleObject2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264569" y="1083359"/>
            <a:ext cx="461486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 spc="3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219075" y="514350"/>
            <a:ext cx="1925638" cy="603250"/>
            <a:chOff x="269250" y="696752"/>
            <a:chExt cx="1925086" cy="603584"/>
          </a:xfrm>
        </p:grpSpPr>
        <p:sp>
          <p:nvSpPr>
            <p:cNvPr id="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新课导入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1696" y="1716746"/>
            <a:ext cx="1189196" cy="181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1947319" y="1858134"/>
            <a:ext cx="4531859" cy="1427231"/>
            <a:chOff x="1927724" y="2109107"/>
            <a:chExt cx="4531859" cy="1427231"/>
          </a:xfrm>
        </p:grpSpPr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1927724" y="2109107"/>
              <a:ext cx="4531859" cy="1427231"/>
            </a:xfrm>
            <a:prstGeom prst="wedgeRoundRectCallout">
              <a:avLst>
                <a:gd name="adj1" fmla="val -57854"/>
                <a:gd name="adj2" fmla="val -3647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</a:t>
              </a:r>
              <a:r>
                <a:rPr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比例的意义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3÷9=   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　</a:t>
              </a:r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)÷15=   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，这个未知项是</a:t>
              </a:r>
              <a:r>
                <a:rPr lang="en-US" altLang="zh-CN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5345602" y="2132058"/>
            <a:ext cx="269985" cy="742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2" imgW="3657600" imgH="10058400" progId="Equation.DSMT4">
                    <p:embed/>
                  </p:oleObj>
                </mc:Choice>
                <mc:Fallback>
                  <p:oleObj name="Equation" r:id="rId2" imgW="3657600" imgH="100584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345602" y="2132058"/>
                          <a:ext cx="269985" cy="7424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3379740" y="2685046"/>
            <a:ext cx="269985" cy="742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4" imgW="3657600" imgH="10058400" progId="Equation.DSMT4">
                    <p:embed/>
                  </p:oleObj>
                </mc:Choice>
                <mc:Fallback>
                  <p:oleObj name="Equation" r:id="rId4" imgW="3657600" imgH="10058400" progId="Equation.DSMT4">
                    <p:embed/>
                    <p:pic>
                      <p:nvPicPr>
                        <p:cNvPr id="0" name="对象 8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379740" y="2685046"/>
                          <a:ext cx="269985" cy="7424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" name="Picture 17" descr="9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57759" y="2674318"/>
            <a:ext cx="879761" cy="1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916499" y="3475365"/>
            <a:ext cx="5456339" cy="894584"/>
          </a:xfrm>
          <a:prstGeom prst="wedgeRoundRectCallout">
            <a:avLst>
              <a:gd name="adj1" fmla="val 55699"/>
              <a:gd name="adj2" fmla="val -3574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比例的基本性质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，把比例写成</a:t>
            </a:r>
            <a:r>
              <a: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9×(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)=3×15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，求出这个未知项是</a:t>
            </a:r>
            <a:r>
              <a: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591593" y="1131971"/>
            <a:ext cx="6804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en-US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264569" y="1083359"/>
            <a:ext cx="461486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 spc="3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219075" y="514350"/>
            <a:ext cx="1925638" cy="603250"/>
            <a:chOff x="269250" y="696752"/>
            <a:chExt cx="1925086" cy="603584"/>
          </a:xfrm>
        </p:grpSpPr>
        <p:sp>
          <p:nvSpPr>
            <p:cNvPr id="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新课导入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591593" y="1125440"/>
            <a:ext cx="6804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en-US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Picture 14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269" y="2129519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143125" y="1852831"/>
            <a:ext cx="5828870" cy="1341038"/>
          </a:xfrm>
          <a:prstGeom prst="wedgeRoundRectCallout">
            <a:avLst>
              <a:gd name="adj1" fmla="val -55925"/>
              <a:gd name="adj2" fmla="val 290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根据比例的基本性质，如果已知比例中的任意三项，就可以求出这个比例中的另外一个未知项。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1181100" y="3585122"/>
            <a:ext cx="714098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求比例中的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未知项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，叫作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解比例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3305175" y="2841625"/>
            <a:ext cx="39671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4144963" y="2841625"/>
            <a:ext cx="2308225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325813" y="1997075"/>
            <a:ext cx="39465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800" b="1">
                <a:latin typeface="Times New Roman" panose="02020603050405020304" pitchFamily="18" charset="0"/>
                <a:ea typeface="黑体" panose="02010609060101010101" pitchFamily="49" charset="-122"/>
              </a:rPr>
              <a:t>解比例</a:t>
            </a:r>
            <a:endParaRPr lang="zh-CN" altLang="en-US" sz="4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52" y="2042862"/>
            <a:ext cx="1484457" cy="13956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 bwMode="auto">
          <a:xfrm>
            <a:off x="917897" y="2230757"/>
            <a:ext cx="5195519" cy="48895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906002" y="1278228"/>
            <a:ext cx="4972284" cy="48895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270" name="Rectangle 54"/>
          <p:cNvSpPr>
            <a:spLocks noChangeArrowheads="1"/>
          </p:cNvSpPr>
          <p:nvPr/>
        </p:nvSpPr>
        <p:spPr bwMode="auto">
          <a:xfrm>
            <a:off x="807112" y="1256003"/>
            <a:ext cx="5822288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长征五号运载火箭总长约为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57m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。有一个长征五号运载火箭的模型，它的总长与火箭总长的比是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。这个模型总长约为多少米？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211013"/>
            <a:ext cx="588037" cy="583295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 bwMode="auto">
          <a:xfrm>
            <a:off x="219075" y="514350"/>
            <a:ext cx="1925638" cy="603250"/>
            <a:chOff x="269250" y="696752"/>
            <a:chExt cx="1925086" cy="603584"/>
          </a:xfrm>
        </p:grpSpPr>
        <p:sp>
          <p:nvSpPr>
            <p:cNvPr id="3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探索新知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6" name="Picture 16" descr="埃菲尔铁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91416"/>
            <a:ext cx="2131580" cy="318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3020" y="3343914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631430" y="3586487"/>
            <a:ext cx="3051603" cy="936540"/>
          </a:xfrm>
          <a:prstGeom prst="wedgeRoundRectCallout">
            <a:avLst>
              <a:gd name="adj1" fmla="val -62604"/>
              <a:gd name="adj2" fmla="val -253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从题目中，你知道了哪些信息？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7112" y="3172855"/>
            <a:ext cx="42286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auto">
          <a:xfrm>
            <a:off x="906002" y="1278228"/>
            <a:ext cx="4972284" cy="48895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917897" y="2230757"/>
            <a:ext cx="5195519" cy="48895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270" name="Rectangle 54"/>
          <p:cNvSpPr>
            <a:spLocks noChangeArrowheads="1"/>
          </p:cNvSpPr>
          <p:nvPr/>
        </p:nvSpPr>
        <p:spPr bwMode="auto">
          <a:xfrm>
            <a:off x="807112" y="1256003"/>
            <a:ext cx="5822288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长征五号运载火箭总长约为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57m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。有一个长征五号运载火箭的模型，它的总长与火箭总长的比是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。这个模型总长约为多少米？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" name="组合 10"/>
          <p:cNvGrpSpPr/>
          <p:nvPr/>
        </p:nvGrpSpPr>
        <p:grpSpPr bwMode="auto">
          <a:xfrm>
            <a:off x="219075" y="514350"/>
            <a:ext cx="1925638" cy="603250"/>
            <a:chOff x="269250" y="696752"/>
            <a:chExt cx="1925086" cy="603584"/>
          </a:xfrm>
        </p:grpSpPr>
        <p:sp>
          <p:nvSpPr>
            <p:cNvPr id="3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探索新知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6" name="Picture 16" descr="埃菲尔铁塔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91416"/>
            <a:ext cx="2131580" cy="318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211013"/>
            <a:ext cx="588037" cy="583295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07112" y="3205511"/>
            <a:ext cx="51115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方法一：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57÷10=5.7(m)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07112" y="3684265"/>
            <a:ext cx="5111523" cy="925513"/>
            <a:chOff x="807112" y="3729898"/>
            <a:chExt cx="5111523" cy="925513"/>
          </a:xfrm>
        </p:grpSpPr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807112" y="3931045"/>
              <a:ext cx="51115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方法二：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57×     =5.7(m)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2" name="对象 10"/>
            <p:cNvGraphicFramePr>
              <a:graphicFrameLocks noChangeAspect="1"/>
            </p:cNvGraphicFramePr>
            <p:nvPr/>
          </p:nvGraphicFramePr>
          <p:xfrm>
            <a:off x="3008271" y="3729898"/>
            <a:ext cx="508158" cy="925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3" imgW="215900" imgH="393065" progId="Equation.DSMT4">
                    <p:embed/>
                  </p:oleObj>
                </mc:Choice>
                <mc:Fallback>
                  <p:oleObj name="Equation" r:id="rId3" imgW="215900" imgH="393065" progId="Equation.DSMT4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8271" y="3729898"/>
                          <a:ext cx="508158" cy="925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8" name="直接连接符 17"/>
          <p:cNvCxnSpPr/>
          <p:nvPr/>
        </p:nvCxnSpPr>
        <p:spPr>
          <a:xfrm>
            <a:off x="807112" y="3172855"/>
            <a:ext cx="42286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 bwMode="auto">
          <a:xfrm>
            <a:off x="917897" y="2230757"/>
            <a:ext cx="5195519" cy="48895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270" name="Rectangle 54"/>
          <p:cNvSpPr>
            <a:spLocks noChangeArrowheads="1"/>
          </p:cNvSpPr>
          <p:nvPr/>
        </p:nvSpPr>
        <p:spPr bwMode="auto">
          <a:xfrm>
            <a:off x="807112" y="1256003"/>
            <a:ext cx="5822288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长征五号运载火箭总长约为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57m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。有一个长征五号运载火箭的模型，它的总长与火箭总长的比是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。这个模型总长约为多少米？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" name="组合 10"/>
          <p:cNvGrpSpPr/>
          <p:nvPr/>
        </p:nvGrpSpPr>
        <p:grpSpPr bwMode="auto">
          <a:xfrm>
            <a:off x="219075" y="514350"/>
            <a:ext cx="1925638" cy="603250"/>
            <a:chOff x="269250" y="696752"/>
            <a:chExt cx="1925086" cy="603584"/>
          </a:xfrm>
        </p:grpSpPr>
        <p:sp>
          <p:nvSpPr>
            <p:cNvPr id="3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探索新知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6" name="Picture 16" descr="埃菲尔铁塔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91416"/>
            <a:ext cx="2131580" cy="318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211013"/>
            <a:ext cx="588037" cy="583295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07112" y="4176877"/>
            <a:ext cx="527966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模型总长∶火箭总长＝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1∶10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273629" y="3140600"/>
            <a:ext cx="3553098" cy="1039665"/>
            <a:chOff x="1267097" y="3887497"/>
            <a:chExt cx="3553098" cy="1039665"/>
          </a:xfrm>
        </p:grpSpPr>
        <p:grpSp>
          <p:nvGrpSpPr>
            <p:cNvPr id="16" name="组合 15"/>
            <p:cNvGrpSpPr/>
            <p:nvPr/>
          </p:nvGrpSpPr>
          <p:grpSpPr>
            <a:xfrm>
              <a:off x="1267097" y="3887497"/>
              <a:ext cx="1907177" cy="1039665"/>
              <a:chOff x="1267097" y="3887497"/>
              <a:chExt cx="1907177" cy="1039665"/>
            </a:xfrm>
          </p:grpSpPr>
          <p:sp>
            <p:nvSpPr>
              <p:cNvPr id="9" name="矩形 8"/>
              <p:cNvSpPr>
                <a:spLocks noChangeArrowheads="1"/>
              </p:cNvSpPr>
              <p:nvPr/>
            </p:nvSpPr>
            <p:spPr bwMode="auto">
              <a:xfrm>
                <a:off x="1349737" y="3887497"/>
                <a:ext cx="182453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800" b="1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模型总长</a:t>
                </a:r>
                <a:endPara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267097" y="4410717"/>
                <a:ext cx="172429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矩形 13"/>
              <p:cNvSpPr>
                <a:spLocks noChangeArrowheads="1"/>
              </p:cNvSpPr>
              <p:nvPr/>
            </p:nvSpPr>
            <p:spPr bwMode="auto">
              <a:xfrm>
                <a:off x="1349737" y="4403942"/>
                <a:ext cx="182453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800" b="1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火箭总长</a:t>
                </a:r>
                <a:endPara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2925473" y="4142332"/>
              <a:ext cx="189472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＝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1∶10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41474" y="612813"/>
            <a:ext cx="1826639" cy="619814"/>
            <a:chOff x="1080397" y="689112"/>
            <a:chExt cx="1825417" cy="620081"/>
          </a:xfrm>
        </p:grpSpPr>
        <p:pic>
          <p:nvPicPr>
            <p:cNvPr id="3" name="图片 1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08" b="28964"/>
            <a:stretch>
              <a:fillRect/>
            </a:stretch>
          </p:blipFill>
          <p:spPr bwMode="auto">
            <a:xfrm>
              <a:off x="1152111" y="689112"/>
              <a:ext cx="1681991" cy="62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1080397" y="706639"/>
              <a:ext cx="1825417" cy="58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方法三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206488" y="589267"/>
            <a:ext cx="527966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模型总长∶火箭总长＝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1∶10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矩形 31"/>
          <p:cNvSpPr>
            <a:spLocks noChangeArrowheads="1"/>
          </p:cNvSpPr>
          <p:nvPr/>
        </p:nvSpPr>
        <p:spPr bwMode="auto">
          <a:xfrm>
            <a:off x="2206488" y="1164665"/>
            <a:ext cx="6117603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解：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设这个模型总长约为 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       </a:t>
            </a:r>
            <a:r>
              <a:rPr lang="en-US" altLang="zh-CN" sz="2800" b="1" i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57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889919" y="2219064"/>
            <a:ext cx="2659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892394" y="2078669"/>
            <a:ext cx="2781342" cy="830997"/>
            <a:chOff x="5892394" y="2359510"/>
            <a:chExt cx="2781342" cy="830997"/>
          </a:xfrm>
        </p:grpSpPr>
        <p:sp>
          <p:nvSpPr>
            <p:cNvPr id="15" name="文本框 14"/>
            <p:cNvSpPr txBox="1"/>
            <p:nvPr/>
          </p:nvSpPr>
          <p:spPr bwMode="auto">
            <a:xfrm>
              <a:off x="6446817" y="2359510"/>
              <a:ext cx="2226919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/>
              </a:solidFill>
            </a:ln>
            <a:effectLst/>
          </p:spPr>
          <p:txBody>
            <a:bodyPr wrap="square">
              <a:spAutoFit/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注意∶</a:t>
              </a:r>
              <a:r>
                <a:rPr lang="en-US" altLang="zh-CN" sz="2400" b="1" i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r>
                <a:rPr lang="zh-CN" altLang="en-US" sz="2400" b="1" ker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要写在等式左边。</a:t>
              </a:r>
              <a:endParaRPr lang="zh-CN" altLang="en-US" sz="2400" b="1" ker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右箭头 7"/>
            <p:cNvSpPr/>
            <p:nvPr/>
          </p:nvSpPr>
          <p:spPr bwMode="auto">
            <a:xfrm>
              <a:off x="5892394" y="2649595"/>
              <a:ext cx="384179" cy="250825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154310" y="2623062"/>
            <a:ext cx="2777457" cy="1038833"/>
            <a:chOff x="4154310" y="2623062"/>
            <a:chExt cx="2777457" cy="1038833"/>
          </a:xfrm>
        </p:grpSpPr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4154310" y="2880869"/>
              <a:ext cx="22925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en-US" altLang="zh-CN" sz="28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 bwMode="auto">
            <a:xfrm>
              <a:off x="4892267" y="2623062"/>
              <a:ext cx="2039500" cy="1038833"/>
              <a:chOff x="793416" y="1824684"/>
              <a:chExt cx="2039749" cy="1039277"/>
            </a:xfrm>
          </p:grpSpPr>
          <p:sp>
            <p:nvSpPr>
              <p:cNvPr id="23" name="文本框 12"/>
              <p:cNvSpPr txBox="1">
                <a:spLocks noChangeArrowheads="1"/>
              </p:cNvSpPr>
              <p:nvPr/>
            </p:nvSpPr>
            <p:spPr bwMode="auto">
              <a:xfrm>
                <a:off x="856487" y="1824684"/>
                <a:ext cx="1976678" cy="5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57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×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zh-CN" altLang="en-US" sz="1600"/>
              </a:p>
            </p:txBody>
          </p:sp>
          <p:sp>
            <p:nvSpPr>
              <p:cNvPr id="24" name="文本框 14"/>
              <p:cNvSpPr txBox="1">
                <a:spLocks noChangeArrowheads="1"/>
              </p:cNvSpPr>
              <p:nvPr/>
            </p:nvSpPr>
            <p:spPr bwMode="auto">
              <a:xfrm>
                <a:off x="1130254" y="2340517"/>
                <a:ext cx="860518" cy="52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zh-CN" altLang="en-US" sz="1600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793416" y="2366253"/>
                <a:ext cx="119023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本框 26"/>
          <p:cNvSpPr txBox="1"/>
          <p:nvPr/>
        </p:nvSpPr>
        <p:spPr>
          <a:xfrm>
            <a:off x="4234792" y="3503481"/>
            <a:ext cx="13779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defTabSz="685800" eaLnBrk="1" hangingPunct="1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i="1"/>
              <a:t>x</a:t>
            </a:r>
            <a:r>
              <a:rPr lang="zh-CN" altLang="en-US"/>
              <a:t>＝</a:t>
            </a:r>
            <a:r>
              <a:rPr lang="en-US" altLang="zh-CN"/>
              <a:t>5.7</a:t>
            </a:r>
            <a:endParaRPr lang="zh-CN" altLang="en-US" dirty="0"/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2206488" y="4028532"/>
            <a:ext cx="57553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答：这个模型总长约为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5.7m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1987" y="832850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442019" y="832850"/>
            <a:ext cx="5605391" cy="502188"/>
          </a:xfrm>
          <a:prstGeom prst="wedgeRoundRectCallout">
            <a:avLst>
              <a:gd name="adj1" fmla="val -54362"/>
              <a:gd name="adj2" fmla="val 332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根据题意，你还能列出不同的比例吗？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53075" y="1507206"/>
            <a:ext cx="5279663" cy="966776"/>
            <a:chOff x="1767747" y="1412228"/>
            <a:chExt cx="5279663" cy="966776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1767747" y="1412228"/>
              <a:ext cx="52796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火箭总长∶模型总长＝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10∶1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矩形 31"/>
            <p:cNvSpPr>
              <a:spLocks noChangeArrowheads="1"/>
            </p:cNvSpPr>
            <p:nvPr/>
          </p:nvSpPr>
          <p:spPr bwMode="auto">
            <a:xfrm>
              <a:off x="3084396" y="1886561"/>
              <a:ext cx="26463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57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 i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x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＝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endPara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53075" y="2597954"/>
            <a:ext cx="5279663" cy="966776"/>
            <a:chOff x="1767747" y="1412228"/>
            <a:chExt cx="5279663" cy="966776"/>
          </a:xfrm>
        </p:grpSpPr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1767747" y="1412228"/>
              <a:ext cx="52796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模型总长∶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＝火箭总长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∶10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8" name="矩形 31"/>
            <p:cNvSpPr>
              <a:spLocks noChangeArrowheads="1"/>
            </p:cNvSpPr>
            <p:nvPr/>
          </p:nvSpPr>
          <p:spPr bwMode="auto">
            <a:xfrm>
              <a:off x="3084396" y="1886561"/>
              <a:ext cx="26463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600" b="1" i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x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＝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57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  <a:endPara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353075" y="3688702"/>
            <a:ext cx="5279663" cy="966776"/>
            <a:chOff x="1767747" y="1412228"/>
            <a:chExt cx="5279663" cy="966776"/>
          </a:xfrm>
        </p:grpSpPr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1767747" y="1412228"/>
              <a:ext cx="52796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∶模型总长＝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10∶</a:t>
              </a:r>
              <a:r>
                <a: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火箭总长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1" name="矩形 31"/>
            <p:cNvSpPr>
              <a:spLocks noChangeArrowheads="1"/>
            </p:cNvSpPr>
            <p:nvPr/>
          </p:nvSpPr>
          <p:spPr bwMode="auto">
            <a:xfrm>
              <a:off x="3084396" y="1886561"/>
              <a:ext cx="264636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 i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x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＝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10</a:t>
              </a:r>
              <a:r>
                <a:rPr lang="zh-CN" altLang="en-US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∶</a:t>
              </a:r>
              <a:r>
                <a:rPr lang="en-US" altLang="zh-CN" sz="2600" b="1">
                  <a:solidFill>
                    <a:srgbClr val="000000"/>
                  </a:solidFill>
                  <a:latin typeface="+mn-lt"/>
                  <a:ea typeface="黑体" panose="02010609060101010101" pitchFamily="49" charset="-122"/>
                </a:rPr>
                <a:t>57</a:t>
              </a:r>
              <a:endPara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22" name="AutoShape 27"/>
          <p:cNvSpPr>
            <a:spLocks noChangeArrowheads="1"/>
          </p:cNvSpPr>
          <p:nvPr/>
        </p:nvSpPr>
        <p:spPr bwMode="auto">
          <a:xfrm>
            <a:off x="1442019" y="560412"/>
            <a:ext cx="5605391" cy="918580"/>
          </a:xfrm>
          <a:prstGeom prst="wedgeRoundRectCallout">
            <a:avLst>
              <a:gd name="adj1" fmla="val -55527"/>
              <a:gd name="adj2" fmla="val 317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读一读这几个比例和它们相应的等量关系式，你发现了什么？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3" name="Picture 17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49197" y="2774365"/>
            <a:ext cx="879761" cy="1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7"/>
          <p:cNvSpPr>
            <a:spLocks noChangeArrowheads="1"/>
          </p:cNvSpPr>
          <p:nvPr/>
        </p:nvSpPr>
        <p:spPr bwMode="auto">
          <a:xfrm>
            <a:off x="5849291" y="3214369"/>
            <a:ext cx="1903963" cy="1312797"/>
          </a:xfrm>
          <a:prstGeom prst="wedgeRoundRectCallout">
            <a:avLst>
              <a:gd name="adj1" fmla="val 66333"/>
              <a:gd name="adj2" fmla="val -3880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请你任选其中的一个比例来解。</a:t>
            </a:r>
            <a:endParaRPr lang="en-US" altLang="zh-CN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22" grpId="0" bldLvl="0" animBg="1"/>
      <p:bldP spid="2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3"/>
          <p:cNvGrpSpPr/>
          <p:nvPr/>
        </p:nvGrpSpPr>
        <p:grpSpPr bwMode="auto">
          <a:xfrm>
            <a:off x="146051" y="622300"/>
            <a:ext cx="2518772" cy="744538"/>
            <a:chOff x="583097" y="827088"/>
            <a:chExt cx="2519641" cy="744537"/>
          </a:xfrm>
        </p:grpSpPr>
        <p:pic>
          <p:nvPicPr>
            <p:cNvPr id="4" name="图片 1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9" t="34782" r="10323" b="42802"/>
            <a:stretch>
              <a:fillRect/>
            </a:stretch>
          </p:blipFill>
          <p:spPr bwMode="auto">
            <a:xfrm>
              <a:off x="583097" y="827088"/>
              <a:ext cx="2186424" cy="744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/>
            <p:cNvSpPr txBox="1"/>
            <p:nvPr/>
          </p:nvSpPr>
          <p:spPr>
            <a:xfrm>
              <a:off x="716492" y="846138"/>
              <a:ext cx="2386246" cy="5841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18"/>
          <p:cNvSpPr txBox="1">
            <a:spLocks noChangeArrowheads="1"/>
          </p:cNvSpPr>
          <p:nvPr/>
        </p:nvSpPr>
        <p:spPr bwMode="auto">
          <a:xfrm>
            <a:off x="279400" y="1461839"/>
            <a:ext cx="8201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用比例解决问题的一般步骤：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4"/>
          <p:cNvSpPr>
            <a:spLocks noChangeArrowheads="1"/>
          </p:cNvSpPr>
          <p:nvPr/>
        </p:nvSpPr>
        <p:spPr bwMode="auto">
          <a:xfrm>
            <a:off x="688247" y="2064238"/>
            <a:ext cx="7933239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1. </a:t>
            </a:r>
            <a:r>
              <a:rPr lang="zh-CN" altLang="en-US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先根据数量关系式列出比例。</a:t>
            </a:r>
            <a:endParaRPr lang="zh-CN" altLang="en-US" sz="260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TextBox 24"/>
          <p:cNvSpPr>
            <a:spLocks noChangeArrowheads="1"/>
          </p:cNvSpPr>
          <p:nvPr/>
        </p:nvSpPr>
        <p:spPr bwMode="auto">
          <a:xfrm>
            <a:off x="688247" y="2656959"/>
            <a:ext cx="7933239" cy="100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377825" indent="-457200">
              <a:lnSpc>
                <a:spcPct val="120000"/>
              </a:lnSpc>
            </a:pPr>
            <a:r>
              <a:rPr lang="en-US" altLang="zh-CN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2. </a:t>
            </a:r>
            <a:r>
              <a:rPr lang="zh-CN" altLang="en-US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再根据比例的基本性质，列出内项之积等于外项之积的等式，解方程，求出未知项。</a:t>
            </a:r>
            <a:endParaRPr lang="zh-CN" altLang="en-US" sz="260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TextBox 24"/>
          <p:cNvSpPr>
            <a:spLocks noChangeArrowheads="1"/>
          </p:cNvSpPr>
          <p:nvPr/>
        </p:nvSpPr>
        <p:spPr bwMode="auto">
          <a:xfrm>
            <a:off x="688247" y="3729811"/>
            <a:ext cx="7933239" cy="52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3. </a:t>
            </a:r>
            <a:r>
              <a:rPr lang="zh-CN" altLang="en-US" sz="2600">
                <a:solidFill>
                  <a:srgbClr val="0070C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宋体" panose="02010600030101010101" pitchFamily="2" charset="-122"/>
              </a:rPr>
              <a:t>最后对所求的未知数进行检验。</a:t>
            </a:r>
            <a:endParaRPr lang="zh-CN" altLang="en-US" sz="2600">
              <a:solidFill>
                <a:srgbClr val="0070C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847725" y="701073"/>
            <a:ext cx="3481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解比例       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4" y="635711"/>
            <a:ext cx="690891" cy="653945"/>
          </a:xfrm>
          <a:prstGeom prst="rect">
            <a:avLst/>
          </a:prstGeom>
        </p:spPr>
      </p:pic>
      <p:graphicFrame>
        <p:nvGraphicFramePr>
          <p:cNvPr id="4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217738" y="496888"/>
          <a:ext cx="12096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2" imgW="12801600" imgH="9753600" progId="Equation.DSMT4">
                  <p:embed/>
                </p:oleObj>
              </mc:Choice>
              <mc:Fallback>
                <p:oleObj name="Equation" r:id="rId2" imgW="12801600" imgH="9753600" progId="Equation.DSMT4">
                  <p:embed/>
                  <p:pic>
                    <p:nvPicPr>
                      <p:cNvPr id="0" name="对象 1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496888"/>
                        <a:ext cx="12096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1318306" y="1586389"/>
            <a:ext cx="1431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                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27"/>
          <p:cNvSpPr>
            <a:spLocks noChangeArrowheads="1"/>
          </p:cNvSpPr>
          <p:nvPr/>
        </p:nvSpPr>
        <p:spPr bwMode="auto">
          <a:xfrm>
            <a:off x="2034268" y="1586389"/>
            <a:ext cx="281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2.4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</a:rPr>
              <a:t>1.5</a:t>
            </a:r>
            <a:r>
              <a:rPr lang="zh-CN" altLang="en-US" sz="2800" b="1">
                <a:latin typeface="Times New Roman" panose="02020603050405020304" pitchFamily="18" charset="0"/>
                <a:sym typeface="Arial" panose="020B0604020202020204" pitchFamily="34" charset="0"/>
              </a:rPr>
              <a:t>×6</a:t>
            </a:r>
            <a:endParaRPr lang="zh-CN" altLang="en-US" sz="2800" b="1"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矩形 27"/>
          <p:cNvSpPr>
            <a:spLocks noChangeArrowheads="1"/>
          </p:cNvSpPr>
          <p:nvPr/>
        </p:nvSpPr>
        <p:spPr bwMode="auto">
          <a:xfrm>
            <a:off x="2481898" y="2471705"/>
            <a:ext cx="781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endParaRPr lang="zh-CN" altLang="en-US" sz="2800" b="1"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2486660" y="3339661"/>
            <a:ext cx="1993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=(       )</a:t>
            </a:r>
            <a:endParaRPr lang="zh-CN" altLang="en-US" sz="2800" b="1"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矩形 27"/>
          <p:cNvSpPr>
            <a:spLocks noChangeArrowheads="1"/>
          </p:cNvSpPr>
          <p:nvPr/>
        </p:nvSpPr>
        <p:spPr bwMode="auto">
          <a:xfrm>
            <a:off x="3074898" y="2202365"/>
            <a:ext cx="24898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       )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       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133725" y="2742269"/>
            <a:ext cx="21959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27"/>
          <p:cNvSpPr>
            <a:spLocks noChangeArrowheads="1"/>
          </p:cNvSpPr>
          <p:nvPr/>
        </p:nvSpPr>
        <p:spPr bwMode="auto">
          <a:xfrm>
            <a:off x="3608728" y="2700081"/>
            <a:ext cx="14204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       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5" name="矩形 27"/>
          <p:cNvSpPr>
            <a:spLocks noChangeArrowheads="1"/>
          </p:cNvSpPr>
          <p:nvPr/>
        </p:nvSpPr>
        <p:spPr bwMode="auto">
          <a:xfrm>
            <a:off x="3256417" y="2239320"/>
            <a:ext cx="781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1.5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6" name="矩形 27"/>
          <p:cNvSpPr>
            <a:spLocks noChangeArrowheads="1"/>
          </p:cNvSpPr>
          <p:nvPr/>
        </p:nvSpPr>
        <p:spPr bwMode="auto">
          <a:xfrm>
            <a:off x="4625613" y="2239320"/>
            <a:ext cx="781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7" name="矩形 27"/>
          <p:cNvSpPr>
            <a:spLocks noChangeArrowheads="1"/>
          </p:cNvSpPr>
          <p:nvPr/>
        </p:nvSpPr>
        <p:spPr bwMode="auto">
          <a:xfrm>
            <a:off x="3808868" y="2733315"/>
            <a:ext cx="7810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2.4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矩形 27"/>
          <p:cNvSpPr>
            <a:spLocks noChangeArrowheads="1"/>
          </p:cNvSpPr>
          <p:nvPr/>
        </p:nvSpPr>
        <p:spPr bwMode="auto">
          <a:xfrm>
            <a:off x="3074898" y="3376614"/>
            <a:ext cx="1009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3.75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558246" y="865111"/>
            <a:ext cx="0" cy="2857801"/>
          </a:xfrm>
          <a:prstGeom prst="line">
            <a:avLst/>
          </a:prstGeom>
          <a:ln w="19050">
            <a:solidFill>
              <a:srgbClr val="3FC6E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39089" y="794887"/>
          <a:ext cx="1209675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4" imgW="12801600" imgH="9753600" progId="Equation.DSMT4">
                  <p:embed/>
                </p:oleObj>
              </mc:Choice>
              <mc:Fallback>
                <p:oleObj name="Equation" r:id="rId4" imgW="12801600" imgH="9753600" progId="Equation.DSMT4">
                  <p:embed/>
                  <p:pic>
                    <p:nvPicPr>
                      <p:cNvPr id="0" name="对象 1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9089" y="794887"/>
                        <a:ext cx="1209675" cy="91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347281" y="1714049"/>
          <a:ext cx="11509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6" imgW="12192000" imgH="9753600" progId="Equation.DSMT4">
                  <p:embed/>
                </p:oleObj>
              </mc:Choice>
              <mc:Fallback>
                <p:oleObj name="Equation" r:id="rId6" imgW="12192000" imgH="9753600" progId="Equation.DSMT4">
                  <p:embed/>
                  <p:pic>
                    <p:nvPicPr>
                      <p:cNvPr id="0" name="对象 1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7281" y="1714049"/>
                        <a:ext cx="1150938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7"/>
          <p:cNvSpPr>
            <a:spLocks noChangeArrowheads="1"/>
          </p:cNvSpPr>
          <p:nvPr/>
        </p:nvSpPr>
        <p:spPr bwMode="auto">
          <a:xfrm>
            <a:off x="6395949" y="2700081"/>
            <a:ext cx="21536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</a:rPr>
              <a:t>6</a:t>
            </a:r>
            <a:r>
              <a:rPr lang="en-US" altLang="zh-CN" sz="2800" b="1">
                <a:latin typeface="Times New Roman" panose="02020603050405020304" pitchFamily="18" charset="0"/>
                <a:sym typeface="Arial" panose="020B0604020202020204" pitchFamily="34" charset="0"/>
              </a:rPr>
              <a:t>÷1.</a:t>
            </a:r>
            <a:r>
              <a:rPr lang="zh-CN" altLang="en-US" sz="2800" b="1">
                <a:latin typeface="Times New Roman" panose="02020603050405020304" pitchFamily="18" charset="0"/>
                <a:sym typeface="Arial" panose="020B0604020202020204" pitchFamily="34" charset="0"/>
              </a:rPr>
              <a:t>6</a:t>
            </a:r>
            <a:endParaRPr lang="zh-CN" altLang="en-US" sz="2800" b="1"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矩形 27"/>
          <p:cNvSpPr>
            <a:spLocks noChangeArrowheads="1"/>
          </p:cNvSpPr>
          <p:nvPr/>
        </p:nvSpPr>
        <p:spPr bwMode="auto">
          <a:xfrm>
            <a:off x="6395949" y="3288583"/>
            <a:ext cx="19120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</a:rPr>
              <a:t>3.75</a:t>
            </a:r>
            <a:endParaRPr lang="zh-CN" altLang="en-US" sz="2800" b="1"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6" name="Rectangle 54"/>
          <p:cNvSpPr>
            <a:spLocks noChangeArrowheads="1"/>
          </p:cNvSpPr>
          <p:nvPr/>
        </p:nvSpPr>
        <p:spPr bwMode="auto">
          <a:xfrm>
            <a:off x="5683708" y="1868447"/>
            <a:ext cx="1431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                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7" name="Picture 14" descr="两小豆形象之聪聪PPT用（反边）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1511" y="3455686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1760069" y="4032214"/>
            <a:ext cx="6789572" cy="492350"/>
          </a:xfrm>
          <a:prstGeom prst="wedgeRoundRectCallout">
            <a:avLst>
              <a:gd name="adj1" fmla="val -54180"/>
              <a:gd name="adj2" fmla="val -451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你用的是什么方法</a:t>
            </a:r>
            <a:r>
              <a: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 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你认为哪一种方法更简便</a:t>
            </a:r>
            <a:r>
              <a:rPr lang="en-US" altLang="zh-CN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4" grpId="0"/>
      <p:bldP spid="15" grpId="0"/>
      <p:bldP spid="16" grpId="0"/>
      <p:bldP spid="17" grpId="0"/>
      <p:bldP spid="19" grpId="0"/>
      <p:bldP spid="24" grpId="0"/>
      <p:bldP spid="25" grpId="0"/>
      <p:bldP spid="26" grpId="0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64010" y="1140351"/>
            <a:ext cx="3314700" cy="49212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n-lt"/>
                <a:ea typeface="+mj-ea"/>
                <a:sym typeface="Times New Roman" panose="02020603050405020304" pitchFamily="18" charset="0"/>
              </a:rPr>
              <a:t>1.</a:t>
            </a:r>
            <a:r>
              <a:rPr lang="zh-CN" altLang="en-US" sz="2600" b="1" dirty="0">
                <a:latin typeface="+mn-lt"/>
                <a:ea typeface="+mj-ea"/>
                <a:sym typeface="Times New Roman" panose="02020603050405020304" pitchFamily="18" charset="0"/>
              </a:rPr>
              <a:t>解比例。</a:t>
            </a:r>
            <a:endParaRPr lang="zh-CN" altLang="en-US" sz="2600" b="1" dirty="0">
              <a:latin typeface="+mn-lt"/>
              <a:ea typeface="+mj-ea"/>
              <a:sym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60" y="540411"/>
            <a:ext cx="1639537" cy="51282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5798" y="1254736"/>
            <a:ext cx="2553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30524" y="1853999"/>
            <a:ext cx="17795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1032211" y="1853999"/>
            <a:ext cx="3044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10=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 ∶    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11" name="对象 1"/>
          <p:cNvGraphicFramePr>
            <a:graphicFrameLocks noChangeAspect="1"/>
          </p:cNvGraphicFramePr>
          <p:nvPr/>
        </p:nvGraphicFramePr>
        <p:xfrm>
          <a:off x="2142945" y="1613130"/>
          <a:ext cx="8255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2" imgW="355600" imgH="405765" progId="Equation.DSMT4">
                  <p:embed/>
                </p:oleObj>
              </mc:Choice>
              <mc:Fallback>
                <p:oleObj name="Equation" r:id="rId2" imgW="3556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945" y="1613130"/>
                        <a:ext cx="8255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022665" y="1853998"/>
            <a:ext cx="17176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矩形 27"/>
          <p:cNvSpPr>
            <a:spLocks noChangeArrowheads="1"/>
          </p:cNvSpPr>
          <p:nvPr/>
        </p:nvSpPr>
        <p:spPr bwMode="auto">
          <a:xfrm>
            <a:off x="3816587" y="1853998"/>
            <a:ext cx="3044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0.4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∶</a:t>
            </a:r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=1.2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∶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  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081013" y="1858663"/>
            <a:ext cx="17176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15" name="对象 1"/>
          <p:cNvGraphicFramePr>
            <a:graphicFrameLocks noChangeAspect="1"/>
          </p:cNvGraphicFramePr>
          <p:nvPr/>
        </p:nvGraphicFramePr>
        <p:xfrm>
          <a:off x="6939850" y="1668547"/>
          <a:ext cx="1125682" cy="863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4" imgW="12801600" imgH="9753600" progId="Equation.DSMT4">
                  <p:embed/>
                </p:oleObj>
              </mc:Choice>
              <mc:Fallback>
                <p:oleObj name="Equation" r:id="rId4" imgW="12801600" imgH="97536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9850" y="1668547"/>
                        <a:ext cx="1125682" cy="8630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组合 27"/>
          <p:cNvGrpSpPr/>
          <p:nvPr/>
        </p:nvGrpSpPr>
        <p:grpSpPr>
          <a:xfrm>
            <a:off x="658585" y="2387399"/>
            <a:ext cx="2511426" cy="2133077"/>
            <a:chOff x="792071" y="2427445"/>
            <a:chExt cx="2511426" cy="2133077"/>
          </a:xfrm>
        </p:grpSpPr>
        <p:sp>
          <p:nvSpPr>
            <p:cNvPr id="16" name="Rectangle 54"/>
            <p:cNvSpPr>
              <a:spLocks noChangeArrowheads="1"/>
            </p:cNvSpPr>
            <p:nvPr/>
          </p:nvSpPr>
          <p:spPr bwMode="auto">
            <a:xfrm>
              <a:off x="792071" y="2595719"/>
              <a:ext cx="1216025" cy="49212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+mj-ea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rPr>
                <a:t>解：</a:t>
              </a:r>
              <a:endPara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1400084" y="2427445"/>
            <a:ext cx="1903413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6" imgW="18592800" imgH="9753600" progId="Equation.DSMT4">
                    <p:embed/>
                  </p:oleObj>
                </mc:Choice>
                <mc:Fallback>
                  <p:oleObj name="Equation" r:id="rId6" imgW="18592800" imgH="9753600" progId="Equation.DSMT4">
                    <p:embed/>
                    <p:pic>
                      <p:nvPicPr>
                        <p:cNvPr id="0" name="对象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0084" y="2427445"/>
                          <a:ext cx="1903413" cy="828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1394458" y="3199467"/>
            <a:ext cx="1279525" cy="828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8" imgW="12496800" imgH="9753600" progId="Equation.DSMT4">
                    <p:embed/>
                  </p:oleObj>
                </mc:Choice>
                <mc:Fallback>
                  <p:oleObj name="Equation" r:id="rId8" imgW="12496800" imgH="9753600" progId="Equation.DSMT4">
                    <p:embed/>
                    <p:pic>
                      <p:nvPicPr>
                        <p:cNvPr id="0" name="对象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4458" y="3199467"/>
                          <a:ext cx="1279525" cy="828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Rectangle 6"/>
            <p:cNvSpPr>
              <a:spLocks noChangeArrowheads="1"/>
            </p:cNvSpPr>
            <p:nvPr/>
          </p:nvSpPr>
          <p:spPr bwMode="auto">
            <a:xfrm>
              <a:off x="1289031" y="4089035"/>
              <a:ext cx="1958975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7511" tIns="35106" rIns="67511" bIns="35106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600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x 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= 7.5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311313" y="2340136"/>
            <a:ext cx="3475018" cy="2054523"/>
            <a:chOff x="3444799" y="2380182"/>
            <a:chExt cx="3475018" cy="2054523"/>
          </a:xfrm>
        </p:grpSpPr>
        <p:sp>
          <p:nvSpPr>
            <p:cNvPr id="20" name="Rectangle 54"/>
            <p:cNvSpPr>
              <a:spLocks noChangeArrowheads="1"/>
            </p:cNvSpPr>
            <p:nvPr/>
          </p:nvSpPr>
          <p:spPr bwMode="auto">
            <a:xfrm>
              <a:off x="3444799" y="2380182"/>
              <a:ext cx="1216025" cy="49212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+mj-ea"/>
                  <a:ea typeface="+mj-ea"/>
                  <a:cs typeface="Times New Roman" panose="02020603050405020304" pitchFamily="18" charset="0"/>
                  <a:sym typeface="Times New Roman" panose="02020603050405020304" pitchFamily="18" charset="0"/>
                </a:rPr>
                <a:t>解：</a:t>
              </a:r>
              <a:endPara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4103592" y="2380182"/>
              <a:ext cx="28162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  1.2</a:t>
              </a:r>
              <a:r>
                <a:rPr lang="en-US" altLang="zh-CN" sz="2600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=0.4</a:t>
              </a: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×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2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graphicFrame>
          <p:nvGraphicFramePr>
            <p:cNvPr id="22" name="对象 21"/>
            <p:cNvGraphicFramePr>
              <a:graphicFrameLocks noChangeAspect="1"/>
            </p:cNvGraphicFramePr>
            <p:nvPr/>
          </p:nvGraphicFramePr>
          <p:xfrm>
            <a:off x="4621213" y="2883263"/>
            <a:ext cx="1497012" cy="844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10" imgW="16764000" imgH="9448800" progId="Equation.DSMT4">
                    <p:embed/>
                  </p:oleObj>
                </mc:Choice>
                <mc:Fallback>
                  <p:oleObj name="Equation" r:id="rId10" imgW="16764000" imgH="94488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1213" y="2883263"/>
                          <a:ext cx="1497012" cy="844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/>
            <p:cNvGraphicFramePr>
              <a:graphicFrameLocks noChangeAspect="1"/>
            </p:cNvGraphicFramePr>
            <p:nvPr/>
          </p:nvGraphicFramePr>
          <p:xfrm>
            <a:off x="4621574" y="3591742"/>
            <a:ext cx="84137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" name="Equation" r:id="rId12" imgW="393700" imgH="393700" progId="Equation.DSMT4">
                    <p:embed/>
                  </p:oleObj>
                </mc:Choice>
                <mc:Fallback>
                  <p:oleObj name="Equation" r:id="rId12" imgW="3937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1574" y="3591742"/>
                          <a:ext cx="841375" cy="842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组合 29"/>
          <p:cNvGrpSpPr/>
          <p:nvPr/>
        </p:nvGrpSpPr>
        <p:grpSpPr>
          <a:xfrm>
            <a:off x="6299514" y="2572566"/>
            <a:ext cx="2711001" cy="1599664"/>
            <a:chOff x="6433000" y="2612612"/>
            <a:chExt cx="2711001" cy="1599664"/>
          </a:xfrm>
        </p:grpSpPr>
        <p:sp>
          <p:nvSpPr>
            <p:cNvPr id="25" name="Rectangle 54"/>
            <p:cNvSpPr>
              <a:spLocks noChangeArrowheads="1"/>
            </p:cNvSpPr>
            <p:nvPr/>
          </p:nvSpPr>
          <p:spPr bwMode="auto">
            <a:xfrm>
              <a:off x="6433000" y="2612612"/>
              <a:ext cx="1274763" cy="49212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6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解：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7054889" y="2612612"/>
              <a:ext cx="2089112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12</a:t>
              </a:r>
              <a:r>
                <a:rPr lang="en-US" altLang="zh-CN" sz="2600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=2.4</a:t>
              </a: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×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3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7" name="矩形 27"/>
            <p:cNvSpPr>
              <a:spLocks noChangeArrowheads="1"/>
            </p:cNvSpPr>
            <p:nvPr/>
          </p:nvSpPr>
          <p:spPr bwMode="auto">
            <a:xfrm>
              <a:off x="7070381" y="3199467"/>
              <a:ext cx="2073619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12</a:t>
              </a:r>
              <a:r>
                <a:rPr lang="en-US" altLang="zh-CN" sz="2600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=7.2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矩形 27"/>
            <p:cNvSpPr>
              <a:spLocks noChangeArrowheads="1"/>
            </p:cNvSpPr>
            <p:nvPr/>
          </p:nvSpPr>
          <p:spPr bwMode="auto">
            <a:xfrm>
              <a:off x="7410540" y="3720151"/>
              <a:ext cx="1253817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00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=0.6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1208314" y="1691640"/>
            <a:ext cx="3971109" cy="476795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44" y="619343"/>
            <a:ext cx="1803491" cy="564105"/>
          </a:xfrm>
          <a:prstGeom prst="rect">
            <a:avLst/>
          </a:prstGeom>
        </p:spPr>
      </p:pic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431429" y="1183448"/>
            <a:ext cx="8281142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餐馆给餐具消毒，要用100m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消毒液配成消毒水，如果消毒液与水的比是1∶150，应加入多少升水？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6521" y="2133394"/>
            <a:ext cx="2553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405" y="2381319"/>
            <a:ext cx="612758" cy="195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31429" y="2452511"/>
            <a:ext cx="4006850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解：设应加入 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mL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水。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100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endParaRPr lang="en-US" altLang="zh-CN" sz="26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15000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232413" y="3776976"/>
            <a:ext cx="22653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15000mL=15L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31429" y="4174030"/>
            <a:ext cx="372909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答：应加入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15L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 bwMode="auto">
          <a:xfrm>
            <a:off x="738051" y="1264289"/>
            <a:ext cx="5937069" cy="431800"/>
          </a:xfrm>
          <a:prstGeom prst="rect">
            <a:avLst/>
          </a:prstGeom>
          <a:solidFill>
            <a:srgbClr val="FFFF00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2"/>
          <p:cNvSpPr txBox="1">
            <a:spLocks noChangeArrowheads="1"/>
          </p:cNvSpPr>
          <p:nvPr/>
        </p:nvSpPr>
        <p:spPr bwMode="auto">
          <a:xfrm>
            <a:off x="684213" y="2248539"/>
            <a:ext cx="63055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解：设化成水后的体积是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7" name="对象 3"/>
          <p:cNvGraphicFramePr>
            <a:graphicFrameLocks noChangeAspect="1"/>
          </p:cNvGraphicFramePr>
          <p:nvPr/>
        </p:nvGraphicFramePr>
        <p:xfrm>
          <a:off x="2252663" y="2688277"/>
          <a:ext cx="13827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546100" imgH="393700" progId="Equation.DSMT4">
                  <p:embed/>
                </p:oleObj>
              </mc:Choice>
              <mc:Fallback>
                <p:oleObj name="Equation" r:id="rId1" imgW="5461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3" y="2688277"/>
                        <a:ext cx="138271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2565400" y="3632839"/>
            <a:ext cx="163353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684213" y="4058289"/>
            <a:ext cx="522128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答：化成水后的体积是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2" name="文本框 1"/>
          <p:cNvSpPr txBox="1">
            <a:spLocks noChangeArrowheads="1"/>
          </p:cNvSpPr>
          <p:nvPr/>
        </p:nvSpPr>
        <p:spPr bwMode="auto">
          <a:xfrm>
            <a:off x="371475" y="1175389"/>
            <a:ext cx="8647113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相同质量的水和冰的体积之比是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9∶10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。一块体积是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50 dm</a:t>
            </a:r>
            <a:r>
              <a:rPr lang="en-US" altLang="zh-CN" sz="28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的冰，化成水后的体积是多少？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1513" name="组合 11"/>
          <p:cNvGrpSpPr/>
          <p:nvPr/>
        </p:nvGrpSpPr>
        <p:grpSpPr bwMode="auto">
          <a:xfrm>
            <a:off x="219075" y="565789"/>
            <a:ext cx="1925638" cy="603250"/>
            <a:chOff x="269250" y="696752"/>
            <a:chExt cx="1925086" cy="603584"/>
          </a:xfrm>
        </p:grpSpPr>
        <p:sp>
          <p:nvSpPr>
            <p:cNvPr id="13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随堂练习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414" y="2480314"/>
            <a:ext cx="2501071" cy="18027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95290" y="1862731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9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793750" y="1158875"/>
            <a:ext cx="81137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按照下面的条件列出比例，并且解比例。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968375" y="1785938"/>
            <a:ext cx="59467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的比等于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的比。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2717800" y="2390775"/>
            <a:ext cx="24463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3343275" y="3629025"/>
            <a:ext cx="15541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2320925" y="3035300"/>
            <a:ext cx="1216025" cy="5842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解：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928938" y="3040063"/>
            <a:ext cx="2816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  5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0346" y="887412"/>
            <a:ext cx="2921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10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ldLvl="0"/>
      <p:bldP spid="11" grpId="0" bldLvl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5"/>
          <p:cNvGrpSpPr/>
          <p:nvPr/>
        </p:nvGrpSpPr>
        <p:grpSpPr bwMode="auto">
          <a:xfrm>
            <a:off x="1011238" y="965473"/>
            <a:ext cx="6357937" cy="1023938"/>
            <a:chOff x="734190" y="115888"/>
            <a:chExt cx="6357725" cy="1024569"/>
          </a:xfrm>
        </p:grpSpPr>
        <p:sp>
          <p:nvSpPr>
            <p:cNvPr id="23559" name="文本框 1"/>
            <p:cNvSpPr txBox="1">
              <a:spLocks noChangeArrowheads="1"/>
            </p:cNvSpPr>
            <p:nvPr/>
          </p:nvSpPr>
          <p:spPr bwMode="auto">
            <a:xfrm>
              <a:off x="734190" y="300151"/>
              <a:ext cx="6357725" cy="627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与    的比等于    与    的比。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23560" name="对象 2"/>
            <p:cNvGraphicFramePr>
              <a:graphicFrameLocks noChangeAspect="1"/>
            </p:cNvGraphicFramePr>
            <p:nvPr/>
          </p:nvGraphicFramePr>
          <p:xfrm>
            <a:off x="2493755" y="143507"/>
            <a:ext cx="38576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3755" y="143507"/>
                          <a:ext cx="38576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1" name="对象 3"/>
            <p:cNvGraphicFramePr>
              <a:graphicFrameLocks noChangeAspect="1"/>
            </p:cNvGraphicFramePr>
            <p:nvPr/>
          </p:nvGraphicFramePr>
          <p:xfrm>
            <a:off x="4525963" y="115888"/>
            <a:ext cx="35401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39700" imgH="393700" progId="Equation.DSMT4">
                    <p:embed/>
                  </p:oleObj>
                </mc:Choice>
                <mc:Fallback>
                  <p:oleObj name="Equation" r:id="rId3" imgW="1397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5963" y="115888"/>
                          <a:ext cx="35401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对象 4"/>
            <p:cNvGraphicFramePr>
              <a:graphicFrameLocks noChangeAspect="1"/>
            </p:cNvGraphicFramePr>
            <p:nvPr/>
          </p:nvGraphicFramePr>
          <p:xfrm>
            <a:off x="5345113" y="115888"/>
            <a:ext cx="38576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152400" imgH="393700" progId="Equation.DSMT4">
                    <p:embed/>
                  </p:oleObj>
                </mc:Choice>
                <mc:Fallback>
                  <p:oleObj name="Equation" r:id="rId5" imgW="1524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5113" y="115888"/>
                          <a:ext cx="38576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155950" y="2119586"/>
          <a:ext cx="1878013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7" imgW="711200" imgH="393700" progId="Equation.DSMT4">
                  <p:embed/>
                </p:oleObj>
              </mc:Choice>
              <mc:Fallback>
                <p:oleObj name="Equation" r:id="rId7" imgW="7112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5950" y="2119586"/>
                        <a:ext cx="1878013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538581" y="3192946"/>
          <a:ext cx="1039813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9" imgW="393700" imgH="393700" progId="Equation.DSMT4">
                  <p:embed/>
                </p:oleObj>
              </mc:Choice>
              <mc:Fallback>
                <p:oleObj name="Equation" r:id="rId9" imgW="393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581" y="3192946"/>
                        <a:ext cx="1039813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4"/>
          <p:cNvSpPr>
            <a:spLocks noChangeArrowheads="1"/>
          </p:cNvSpPr>
          <p:nvPr/>
        </p:nvSpPr>
        <p:spPr bwMode="auto">
          <a:xfrm>
            <a:off x="2722606" y="3419959"/>
            <a:ext cx="1216025" cy="5842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解：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65138" y="992099"/>
            <a:ext cx="8196262" cy="1273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）比例的两个内项分别是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，两个外项分别是</a:t>
            </a:r>
            <a:r>
              <a:rPr lang="en-US" altLang="zh-CN" sz="3200" b="1" i="1" dirty="0"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2.5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9426" y="2174634"/>
            <a:ext cx="253365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2.5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354067" y="2690570"/>
            <a:ext cx="100647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188" y="2174634"/>
            <a:ext cx="253365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n-lt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2.5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291334" y="2690571"/>
            <a:ext cx="1006475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1213" y="3289211"/>
            <a:ext cx="25495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  <a:latin typeface="+mn-lt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354067" y="3808754"/>
            <a:ext cx="1006475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7513" y="3290817"/>
            <a:ext cx="25495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  <a:latin typeface="+mn-lt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1334" y="3805166"/>
            <a:ext cx="100647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149" y="2693259"/>
            <a:ext cx="1262704" cy="178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8" name="组合 12"/>
          <p:cNvGrpSpPr/>
          <p:nvPr/>
        </p:nvGrpSpPr>
        <p:grpSpPr bwMode="auto">
          <a:xfrm>
            <a:off x="219075" y="604974"/>
            <a:ext cx="1925638" cy="590189"/>
            <a:chOff x="269250" y="696752"/>
            <a:chExt cx="1925086" cy="590515"/>
          </a:xfrm>
        </p:grpSpPr>
        <p:sp>
          <p:nvSpPr>
            <p:cNvPr id="1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69250" y="703066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课堂小结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1525905" y="1596883"/>
            <a:ext cx="7137400" cy="461665"/>
          </a:xfrm>
          <a:prstGeom prst="rect">
            <a:avLst/>
          </a:prstGeom>
          <a:solidFill>
            <a:srgbClr val="FFFFCC"/>
          </a:solidFill>
          <a:ln w="19050">
            <a:solidFill>
              <a:srgbClr val="F79646">
                <a:lumMod val="75000"/>
              </a:srgbClr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 求比例中的未知项，叫作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解比例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14793" y="2455980"/>
            <a:ext cx="7148512" cy="1363065"/>
          </a:xfrm>
          <a:prstGeom prst="rect">
            <a:avLst/>
          </a:prstGeom>
          <a:solidFill>
            <a:srgbClr val="FFFFCC"/>
          </a:solidFill>
          <a:ln w="19050">
            <a:solidFill>
              <a:srgbClr val="F79646">
                <a:lumMod val="75000"/>
              </a:srgbClr>
            </a:solidFill>
            <a:miter lim="800000"/>
          </a:ln>
        </p:spPr>
        <p:txBody>
          <a:bodyPr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 解比例的方法：根据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比例的基本性质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解比例，先把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比例转化成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外项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乘积与内项乘积相等的形式（即方程），再通</a:t>
            </a: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过解方程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求出未知项的值。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075" y="1312863"/>
            <a:ext cx="2141538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解比例。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7651" name="对象 3"/>
          <p:cNvGraphicFramePr>
            <a:graphicFrameLocks noChangeAspect="1"/>
          </p:cNvGraphicFramePr>
          <p:nvPr/>
        </p:nvGraphicFramePr>
        <p:xfrm>
          <a:off x="1889125" y="2349500"/>
          <a:ext cx="204311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786765" imgH="177800" progId="Equation.DSMT4">
                  <p:embed/>
                </p:oleObj>
              </mc:Choice>
              <mc:Fallback>
                <p:oleObj name="Equation" r:id="rId1" imgW="7867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5" y="2349500"/>
                        <a:ext cx="2043113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对象 4"/>
          <p:cNvGraphicFramePr>
            <a:graphicFrameLocks noChangeAspect="1"/>
          </p:cNvGraphicFramePr>
          <p:nvPr/>
        </p:nvGraphicFramePr>
        <p:xfrm>
          <a:off x="5070475" y="1978025"/>
          <a:ext cx="2109788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812165" imgH="393700" progId="Equation.DSMT4">
                  <p:embed/>
                </p:oleObj>
              </mc:Choice>
              <mc:Fallback>
                <p:oleObj name="Equation" r:id="rId3" imgW="8121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0475" y="1978025"/>
                        <a:ext cx="2109788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540000" y="3171825"/>
          <a:ext cx="9556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368300" imgH="177800" progId="Equation.DSMT4">
                  <p:embed/>
                </p:oleObj>
              </mc:Choice>
              <mc:Fallback>
                <p:oleObj name="Equation" r:id="rId5" imgW="368300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0" y="3171825"/>
                        <a:ext cx="9556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5716588" y="2892425"/>
          <a:ext cx="12192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469900" imgH="393700" progId="Equation.DSMT4">
                  <p:embed/>
                </p:oleObj>
              </mc:Choice>
              <mc:Fallback>
                <p:oleObj name="Equation" r:id="rId7" imgW="469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6588" y="2892425"/>
                        <a:ext cx="121920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700213" y="4445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7656" name="组合 10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12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巩固练习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对象 2"/>
          <p:cNvGraphicFramePr>
            <a:graphicFrameLocks noChangeAspect="1"/>
          </p:cNvGraphicFramePr>
          <p:nvPr/>
        </p:nvGraphicFramePr>
        <p:xfrm>
          <a:off x="2100263" y="1412875"/>
          <a:ext cx="1416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546100" imgH="393700" progId="Equation.DSMT4">
                  <p:embed/>
                </p:oleObj>
              </mc:Choice>
              <mc:Fallback>
                <p:oleObj name="Equation" r:id="rId1" imgW="5461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263" y="1412875"/>
                        <a:ext cx="141605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对象 3"/>
          <p:cNvGraphicFramePr>
            <a:graphicFrameLocks noChangeAspect="1"/>
          </p:cNvGraphicFramePr>
          <p:nvPr/>
        </p:nvGraphicFramePr>
        <p:xfrm>
          <a:off x="5202238" y="1400175"/>
          <a:ext cx="1516062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584200" imgH="393700" progId="Equation.DSMT4">
                  <p:embed/>
                </p:oleObj>
              </mc:Choice>
              <mc:Fallback>
                <p:oleObj name="Equation" r:id="rId3" imgW="5842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238" y="1400175"/>
                        <a:ext cx="1516062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208213" y="2827338"/>
          <a:ext cx="14176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545465" imgH="177800" progId="Equation.DSMT4">
                  <p:embed/>
                </p:oleObj>
              </mc:Choice>
              <mc:Fallback>
                <p:oleObj name="Equation" r:id="rId5" imgW="545465" imgH="177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2827338"/>
                        <a:ext cx="141763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465763" y="2827338"/>
          <a:ext cx="12525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7" imgW="481965" imgH="177800" progId="Equation.DSMT4">
                  <p:embed/>
                </p:oleObj>
              </mc:Choice>
              <mc:Fallback>
                <p:oleObj name="Equation" r:id="rId7" imgW="481965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2827338"/>
                        <a:ext cx="125253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700213" y="4445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1853" y="699826"/>
            <a:ext cx="7409661" cy="3628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3000" b="1" dirty="0">
                <a:latin typeface="+mj-lt"/>
                <a:ea typeface="+mj-ea"/>
              </a:rPr>
              <a:t>2.</a:t>
            </a:r>
            <a:r>
              <a:rPr lang="zh-CN" altLang="en-US" sz="3000" b="1" dirty="0">
                <a:latin typeface="+mj-lt"/>
                <a:ea typeface="+mj-ea"/>
              </a:rPr>
              <a:t>工艺美术厂按</a:t>
            </a:r>
            <a:r>
              <a:rPr lang="en-US" altLang="zh-CN" sz="3000" b="1" dirty="0">
                <a:latin typeface="+mj-lt"/>
                <a:ea typeface="+mj-ea"/>
              </a:rPr>
              <a:t>1∶500000</a:t>
            </a:r>
            <a:r>
              <a:rPr lang="zh-CN" altLang="en-US" sz="3000" b="1" dirty="0">
                <a:latin typeface="+mj-lt"/>
                <a:ea typeface="+mj-ea"/>
              </a:rPr>
              <a:t>的比生产了一批跨海大桥的模型。</a:t>
            </a:r>
            <a:endParaRPr lang="en-US" altLang="zh-CN" sz="3000" b="1" dirty="0">
              <a:latin typeface="+mj-lt"/>
              <a:ea typeface="+mj-ea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1</a:t>
            </a:r>
            <a:r>
              <a:rPr lang="zh-CN" altLang="en-US" sz="3000" b="1" dirty="0">
                <a:latin typeface="+mj-lt"/>
                <a:ea typeface="+mj-ea"/>
              </a:rPr>
              <a:t>）杭州湾跨海大桥的模型长</a:t>
            </a:r>
            <a:r>
              <a:rPr lang="en-US" altLang="zh-CN" sz="3000" b="1" dirty="0">
                <a:latin typeface="+mj-lt"/>
                <a:ea typeface="+mj-ea"/>
              </a:rPr>
              <a:t>7.2cm</a:t>
            </a:r>
            <a:r>
              <a:rPr lang="zh-CN" altLang="en-US" sz="3000" b="1" dirty="0">
                <a:latin typeface="+mj-lt"/>
                <a:ea typeface="+mj-ea"/>
              </a:rPr>
              <a:t>，杭州湾跨海大桥实际长多少千米？</a:t>
            </a:r>
            <a:endParaRPr lang="en-US" altLang="zh-CN" sz="3000" b="1" dirty="0">
              <a:latin typeface="+mj-lt"/>
              <a:ea typeface="+mj-ea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2</a:t>
            </a:r>
            <a:r>
              <a:rPr lang="zh-CN" altLang="en-US" sz="3000" b="1" dirty="0">
                <a:latin typeface="+mj-lt"/>
                <a:ea typeface="+mj-ea"/>
              </a:rPr>
              <a:t>）港珠澳大桥全长</a:t>
            </a:r>
            <a:r>
              <a:rPr lang="en-US" altLang="zh-CN" sz="3000" b="1" dirty="0">
                <a:latin typeface="+mj-lt"/>
                <a:ea typeface="+mj-ea"/>
              </a:rPr>
              <a:t>55km</a:t>
            </a:r>
            <a:r>
              <a:rPr lang="zh-CN" altLang="en-US" sz="3000" b="1" dirty="0">
                <a:latin typeface="+mj-lt"/>
                <a:ea typeface="+mj-ea"/>
              </a:rPr>
              <a:t>，它的模型长多少厘米？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00213" y="4445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93738" y="1089025"/>
            <a:ext cx="7915275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）解：设杭州湾跨海大桥实际长 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93988" y="1827213"/>
            <a:ext cx="3397250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7.2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=1∶500000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8388" y="2581275"/>
            <a:ext cx="2060575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=3600000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4925" y="3402013"/>
            <a:ext cx="3359150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3600000cm=36km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00213" y="4445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0938" y="1025525"/>
            <a:ext cx="7069137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）解：设港珠澳大桥模型长 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y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28988" y="1890713"/>
            <a:ext cx="3359150" cy="7413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55km=5500000cm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09813" y="2640013"/>
            <a:ext cx="4297362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y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∶5500000=1∶500000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11625" y="3375025"/>
            <a:ext cx="1011238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+mj-ea"/>
              </a:rPr>
              <a:t>y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=11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00213" y="4445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1852</Words>
  <Application>WPS 演示</Application>
  <PresentationFormat>全屏显示(16:9)</PresentationFormat>
  <Paragraphs>260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26</vt:i4>
      </vt:variant>
      <vt:variant>
        <vt:lpstr>幻灯片标题</vt:lpstr>
      </vt:variant>
      <vt:variant>
        <vt:i4>24</vt:i4>
      </vt:variant>
    </vt:vector>
  </HeadingPairs>
  <TitlesOfParts>
    <vt:vector size="62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Calibri</vt:lpstr>
      <vt:lpstr>楷体_GB2312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369</cp:revision>
  <dcterms:created xsi:type="dcterms:W3CDTF">2016-01-14T07:05:00Z</dcterms:created>
  <dcterms:modified xsi:type="dcterms:W3CDTF">2023-10-26T09:24:50Z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94E30D43241A4B2387B30FAFD3AC3416</vt:lpwstr>
  </property>
</Properties>
</file>