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60" r:id="rId3"/>
    <p:sldId id="275" r:id="rId4"/>
    <p:sldId id="277" r:id="rId5"/>
    <p:sldId id="278" r:id="rId6"/>
    <p:sldId id="279" r:id="rId7"/>
    <p:sldId id="280" r:id="rId8"/>
    <p:sldId id="281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9" r:id="rId25"/>
    <p:sldId id="304" r:id="rId26"/>
    <p:sldId id="300" r:id="rId27"/>
    <p:sldId id="301" r:id="rId28"/>
    <p:sldId id="303" r:id="rId29"/>
  </p:sldIdLst>
  <p:sldSz cx="9144000" cy="5143500" type="screen16x9"/>
  <p:notesSz cx="6858000" cy="9144000"/>
  <p:custDataLst>
    <p:tags r:id="rId37"/>
  </p:custDataLst>
  <p:defaultTextStyle>
    <a:defPPr>
      <a:defRPr lang="zh-CN"/>
    </a:defPPr>
    <a:lvl1pPr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19311A"/>
    <a:srgbClr val="0E2D07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89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708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gs" Target="tags/tag4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5" Type="http://schemas.openxmlformats.org/officeDocument/2006/relationships/image" Target="../media/image23.wmf"/><Relationship Id="rId4" Type="http://schemas.openxmlformats.org/officeDocument/2006/relationships/image" Target="../media/image22.wmf"/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31504B0-F70D-4BE8-A05B-AB3180855575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FA49B917-A8EB-4FDC-8BA9-380329E2E899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FDCD376-C008-4CD6-88C8-3B7C32EEA349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B1DDE338-AA82-4217-8F24-89D8848644D9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49263"/>
            <a:ext cx="9144000" cy="4243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49263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3175" y="4654550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8"/>
          <p:cNvSpPr/>
          <p:nvPr userDrawn="1"/>
        </p:nvSpPr>
        <p:spPr>
          <a:xfrm>
            <a:off x="196850" y="184150"/>
            <a:ext cx="8747125" cy="4773613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38100">
            <a:solidFill>
              <a:srgbClr val="E9A6A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2BC806A-A03A-448D-9886-74CB8C2E52A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标题 1"/>
          <p:cNvSpPr txBox="1"/>
          <p:nvPr userDrawn="1"/>
        </p:nvSpPr>
        <p:spPr>
          <a:xfrm>
            <a:off x="676275" y="798513"/>
            <a:ext cx="7772400" cy="140017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>
              <a:defRPr/>
            </a:pPr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4" name="副标题 2"/>
          <p:cNvSpPr txBox="1"/>
          <p:nvPr userDrawn="1"/>
        </p:nvSpPr>
        <p:spPr>
          <a:xfrm>
            <a:off x="1362075" y="2087563"/>
            <a:ext cx="6400800" cy="665162"/>
          </a:xfrm>
          <a:prstGeom prst="rect">
            <a:avLst/>
          </a:prstGeom>
        </p:spPr>
        <p:txBody>
          <a:bodyPr anchor="ctr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 kern="12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pic>
        <p:nvPicPr>
          <p:cNvPr id="1029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31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7.wmf"/><Relationship Id="rId1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wmf"/><Relationship Id="rId1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2.wmf"/><Relationship Id="rId3" Type="http://schemas.openxmlformats.org/officeDocument/2006/relationships/oleObject" Target="../embeddings/oleObject5.bin"/><Relationship Id="rId2" Type="http://schemas.openxmlformats.org/officeDocument/2006/relationships/image" Target="../media/image11.wmf"/><Relationship Id="rId1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5.w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14.wmf"/><Relationship Id="rId1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5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emf"/><Relationship Id="rId2" Type="http://schemas.openxmlformats.org/officeDocument/2006/relationships/image" Target="../media/image17.wmf"/><Relationship Id="rId1" Type="http://schemas.openxmlformats.org/officeDocument/2006/relationships/oleObject" Target="../embeddings/oleObject10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.bin"/><Relationship Id="rId8" Type="http://schemas.openxmlformats.org/officeDocument/2006/relationships/image" Target="../media/image22.wmf"/><Relationship Id="rId7" Type="http://schemas.openxmlformats.org/officeDocument/2006/relationships/oleObject" Target="../embeddings/oleObject14.bin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0.wmf"/><Relationship Id="rId3" Type="http://schemas.openxmlformats.org/officeDocument/2006/relationships/oleObject" Target="../embeddings/oleObject12.bin"/><Relationship Id="rId2" Type="http://schemas.openxmlformats.org/officeDocument/2006/relationships/image" Target="../media/image19.wmf"/><Relationship Id="rId12" Type="http://schemas.openxmlformats.org/officeDocument/2006/relationships/vmlDrawing" Target="../drawings/vmlDrawing6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23.wmf"/><Relationship Id="rId1" Type="http://schemas.openxmlformats.org/officeDocument/2006/relationships/oleObject" Target="../embeddings/oleObject11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5"/>
          <p:cNvSpPr txBox="1">
            <a:spLocks noChangeArrowheads="1"/>
          </p:cNvSpPr>
          <p:nvPr/>
        </p:nvSpPr>
        <p:spPr bwMode="auto">
          <a:xfrm>
            <a:off x="2660650" y="1711325"/>
            <a:ext cx="37750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zh-CN" altLang="en-US" sz="4400" b="1"/>
              <a:t>练习八</a:t>
            </a:r>
            <a:endParaRPr lang="zh-CN" altLang="en-US" sz="4400" b="1"/>
          </a:p>
        </p:txBody>
      </p:sp>
      <p:sp>
        <p:nvSpPr>
          <p:cNvPr id="10243" name="标题 5"/>
          <p:cNvSpPr txBox="1">
            <a:spLocks noChangeArrowheads="1"/>
          </p:cNvSpPr>
          <p:nvPr/>
        </p:nvSpPr>
        <p:spPr bwMode="auto">
          <a:xfrm>
            <a:off x="2314575" y="2511425"/>
            <a:ext cx="4467225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（选自教材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P41-P42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练习八）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1"/>
          <p:cNvSpPr txBox="1">
            <a:spLocks noChangeArrowheads="1"/>
          </p:cNvSpPr>
          <p:nvPr/>
        </p:nvSpPr>
        <p:spPr bwMode="auto">
          <a:xfrm>
            <a:off x="368300" y="1273175"/>
            <a:ext cx="8178800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3200" b="1"/>
              <a:t>1.</a:t>
            </a:r>
            <a:r>
              <a:rPr lang="zh-CN" altLang="en-US" sz="3200" b="1"/>
              <a:t>下面各表中相对应的两个量的比能否组成比例？如果能，把组成的比例写出来。</a:t>
            </a:r>
            <a:endParaRPr lang="zh-CN" altLang="en-US" sz="3200" b="1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766888" y="3581400"/>
            <a:ext cx="1008062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不能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945063" y="3608388"/>
            <a:ext cx="350361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能，</a:t>
            </a:r>
            <a:r>
              <a:rPr lang="en-US" altLang="zh-CN" sz="3200" b="1">
                <a:solidFill>
                  <a:srgbClr val="FF0000"/>
                </a:solidFill>
              </a:rPr>
              <a:t>2</a:t>
            </a:r>
            <a:r>
              <a:rPr lang="zh-CN" altLang="en-US" sz="3200" b="1">
                <a:solidFill>
                  <a:srgbClr val="FF0000"/>
                </a:solidFill>
              </a:rPr>
              <a:t>∶</a:t>
            </a:r>
            <a:r>
              <a:rPr lang="en-US" altLang="zh-CN" sz="3200" b="1">
                <a:solidFill>
                  <a:srgbClr val="FF0000"/>
                </a:solidFill>
              </a:rPr>
              <a:t>30=8</a:t>
            </a:r>
            <a:r>
              <a:rPr lang="zh-CN" altLang="en-US" sz="3200" b="1">
                <a:solidFill>
                  <a:srgbClr val="FF0000"/>
                </a:solidFill>
              </a:rPr>
              <a:t>∶</a:t>
            </a:r>
            <a:r>
              <a:rPr lang="en-US" altLang="zh-CN" sz="3200" b="1">
                <a:solidFill>
                  <a:srgbClr val="FF0000"/>
                </a:solidFill>
              </a:rPr>
              <a:t>120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graphicFrame>
        <p:nvGraphicFramePr>
          <p:cNvPr id="6" name="表格 2"/>
          <p:cNvGraphicFramePr>
            <a:graphicFrameLocks noGrp="1"/>
          </p:cNvGraphicFramePr>
          <p:nvPr/>
        </p:nvGraphicFramePr>
        <p:xfrm>
          <a:off x="792163" y="2695713"/>
          <a:ext cx="3127374" cy="7397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42458"/>
                <a:gridCol w="1042458"/>
                <a:gridCol w="1042458"/>
              </a:tblGrid>
              <a:tr h="369431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年龄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岁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14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344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身高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/m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1.4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1.6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表格 2"/>
          <p:cNvGraphicFramePr>
            <a:graphicFrameLocks noGrp="1"/>
          </p:cNvGraphicFramePr>
          <p:nvPr/>
        </p:nvGraphicFramePr>
        <p:xfrm>
          <a:off x="5187950" y="2695713"/>
          <a:ext cx="3030538" cy="7397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28620"/>
                <a:gridCol w="767647"/>
                <a:gridCol w="734271"/>
              </a:tblGrid>
              <a:tr h="369431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箱子数量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个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344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质量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/kg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120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631950" y="2732088"/>
            <a:ext cx="100806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不能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572000" y="2733675"/>
            <a:ext cx="3913188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能，</a:t>
            </a:r>
            <a:r>
              <a:rPr lang="en-US" altLang="zh-CN" sz="3200" b="1">
                <a:solidFill>
                  <a:srgbClr val="FF0000"/>
                </a:solidFill>
              </a:rPr>
              <a:t>5</a:t>
            </a:r>
            <a:r>
              <a:rPr lang="zh-CN" altLang="en-US" sz="3200" b="1">
                <a:solidFill>
                  <a:srgbClr val="FF0000"/>
                </a:solidFill>
              </a:rPr>
              <a:t>∶</a:t>
            </a:r>
            <a:r>
              <a:rPr lang="en-US" altLang="zh-CN" sz="3200" b="1">
                <a:solidFill>
                  <a:srgbClr val="FF0000"/>
                </a:solidFill>
              </a:rPr>
              <a:t>400=10</a:t>
            </a:r>
            <a:r>
              <a:rPr lang="zh-CN" altLang="en-US" sz="3200" b="1">
                <a:solidFill>
                  <a:srgbClr val="FF0000"/>
                </a:solidFill>
              </a:rPr>
              <a:t>∶</a:t>
            </a:r>
            <a:r>
              <a:rPr lang="en-US" altLang="zh-CN" sz="3200" b="1">
                <a:solidFill>
                  <a:srgbClr val="FF0000"/>
                </a:solidFill>
              </a:rPr>
              <a:t>800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graphicFrame>
        <p:nvGraphicFramePr>
          <p:cNvPr id="8" name="表格 2"/>
          <p:cNvGraphicFramePr>
            <a:graphicFrameLocks noGrp="1"/>
          </p:cNvGraphicFramePr>
          <p:nvPr/>
        </p:nvGraphicFramePr>
        <p:xfrm>
          <a:off x="792163" y="1762263"/>
          <a:ext cx="3127374" cy="7397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42458"/>
                <a:gridCol w="1042458"/>
                <a:gridCol w="1042458"/>
              </a:tblGrid>
              <a:tr h="369431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时间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时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344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路程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/km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表格 2"/>
          <p:cNvGraphicFramePr>
            <a:graphicFrameLocks noGrp="1"/>
          </p:cNvGraphicFramePr>
          <p:nvPr/>
        </p:nvGraphicFramePr>
        <p:xfrm>
          <a:off x="5180013" y="1755913"/>
          <a:ext cx="3030537" cy="7397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28618"/>
                <a:gridCol w="767647"/>
                <a:gridCol w="734272"/>
              </a:tblGrid>
              <a:tr h="369431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衣服数量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件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344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总价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元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400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800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295292" y="1279525"/>
            <a:ext cx="8553417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下面哪组中的四个数可以组成比例？把组成的比例写出来。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2"/>
          <p:cNvSpPr txBox="1">
            <a:spLocks noChangeArrowheads="1"/>
          </p:cNvSpPr>
          <p:nvPr/>
        </p:nvSpPr>
        <p:spPr bwMode="auto">
          <a:xfrm>
            <a:off x="388938" y="2614613"/>
            <a:ext cx="368141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3"/>
          <p:cNvSpPr txBox="1">
            <a:spLocks noChangeArrowheads="1"/>
          </p:cNvSpPr>
          <p:nvPr/>
        </p:nvSpPr>
        <p:spPr bwMode="auto">
          <a:xfrm>
            <a:off x="4732338" y="2614613"/>
            <a:ext cx="327025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734050" y="3303588"/>
            <a:ext cx="26558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不能组成比例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412875" y="3303588"/>
            <a:ext cx="24733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5=12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"/>
          <p:cNvSpPr txBox="1">
            <a:spLocks noChangeArrowheads="1"/>
          </p:cNvSpPr>
          <p:nvPr/>
        </p:nvSpPr>
        <p:spPr bwMode="auto">
          <a:xfrm>
            <a:off x="414338" y="1506538"/>
            <a:ext cx="38862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/>
              <a:t>（</a:t>
            </a:r>
            <a:r>
              <a:rPr lang="en-US" altLang="zh-CN" sz="3200" b="1"/>
              <a:t>3</a:t>
            </a:r>
            <a:r>
              <a:rPr lang="zh-CN" altLang="en-US" sz="3200" b="1"/>
              <a:t>）</a:t>
            </a:r>
            <a:r>
              <a:rPr lang="en-US" altLang="zh-CN" sz="3200" b="1"/>
              <a:t>1.6</a:t>
            </a:r>
            <a:r>
              <a:rPr lang="zh-CN" altLang="en-US" sz="3200" b="1"/>
              <a:t>，</a:t>
            </a:r>
            <a:r>
              <a:rPr lang="en-US" altLang="zh-CN" sz="3200" b="1"/>
              <a:t>6.4</a:t>
            </a:r>
            <a:r>
              <a:rPr lang="zh-CN" altLang="en-US" sz="3200" b="1"/>
              <a:t>，</a:t>
            </a:r>
            <a:r>
              <a:rPr lang="en-US" altLang="zh-CN" sz="3200" b="1"/>
              <a:t>2</a:t>
            </a:r>
            <a:r>
              <a:rPr lang="zh-CN" altLang="en-US" sz="3200" b="1"/>
              <a:t>和</a:t>
            </a:r>
            <a:r>
              <a:rPr lang="en-US" altLang="zh-CN" sz="3200" b="1"/>
              <a:t>5</a:t>
            </a:r>
            <a:endParaRPr lang="zh-CN" altLang="en-US" sz="3200" b="1"/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5456238" y="1506538"/>
            <a:ext cx="26574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不能组成比例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692468" y="2571750"/>
          <a:ext cx="2506980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990600" imgH="393700" progId="Equation.DSMT4">
                  <p:embed/>
                </p:oleObj>
              </mc:Choice>
              <mc:Fallback>
                <p:oleObj name="Equation" r:id="rId1" imgW="9906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468" y="2571750"/>
                        <a:ext cx="2506980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5539423" y="2571750"/>
          <a:ext cx="1831975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723900" imgH="393700" progId="Equation.DSMT4">
                  <p:embed/>
                </p:oleObj>
              </mc:Choice>
              <mc:Fallback>
                <p:oleObj name="Equation" r:id="rId3" imgW="7239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9423" y="2571750"/>
                        <a:ext cx="1831975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900113" y="1449388"/>
            <a:ext cx="761682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写出比值是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的两个比，并组成比例。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572000" y="2259013"/>
            <a:ext cx="247332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2=20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249363" y="2259013"/>
            <a:ext cx="12128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911475" y="2259013"/>
            <a:ext cx="1211263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11688" y="3141663"/>
            <a:ext cx="26581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答案不唯一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1"/>
          <p:cNvSpPr txBox="1">
            <a:spLocks noChangeArrowheads="1"/>
          </p:cNvSpPr>
          <p:nvPr/>
        </p:nvSpPr>
        <p:spPr bwMode="auto">
          <a:xfrm>
            <a:off x="406400" y="663299"/>
            <a:ext cx="8294688" cy="3367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3000" b="1"/>
              <a:t>4.</a:t>
            </a:r>
            <a:r>
              <a:rPr lang="zh-CN" altLang="en-US" sz="3000" b="1"/>
              <a:t>李叔叔承包了两块水稻田，面积分别为</a:t>
            </a:r>
            <a:r>
              <a:rPr lang="en-US" altLang="zh-CN" sz="3000" b="1"/>
              <a:t>0.5</a:t>
            </a:r>
            <a:r>
              <a:rPr lang="zh-CN" altLang="en-US" sz="3000" b="1"/>
              <a:t>公顷和</a:t>
            </a:r>
            <a:r>
              <a:rPr lang="en-US" altLang="zh-CN" sz="3000" b="1"/>
              <a:t>0.8</a:t>
            </a:r>
            <a:r>
              <a:rPr lang="zh-CN" altLang="en-US" sz="3000" b="1"/>
              <a:t>公顷。秋收时，两块水稻田的产量分别为</a:t>
            </a:r>
            <a:r>
              <a:rPr lang="en-US" altLang="zh-CN" sz="3000" b="1"/>
              <a:t>3.75t</a:t>
            </a:r>
            <a:r>
              <a:rPr lang="zh-CN" altLang="en-US" sz="3000" b="1"/>
              <a:t>和</a:t>
            </a:r>
            <a:r>
              <a:rPr lang="en-US" altLang="zh-CN" sz="3000" b="1"/>
              <a:t>6t</a:t>
            </a:r>
            <a:r>
              <a:rPr lang="zh-CN" altLang="en-US" sz="3000" b="1"/>
              <a:t>。两块水稻田的产量与面积之比，是否可以组成比例？如果可以组成比例，指出比例的内项和外项。</a:t>
            </a:r>
            <a:endParaRPr lang="zh-CN" altLang="en-US" sz="3000" b="1"/>
          </a:p>
          <a:p>
            <a:pPr algn="just">
              <a:lnSpc>
                <a:spcPct val="120000"/>
              </a:lnSpc>
            </a:pPr>
            <a:endParaRPr lang="zh-CN" altLang="en-US" sz="3000" b="1"/>
          </a:p>
        </p:txBody>
      </p:sp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412887" y="3464547"/>
            <a:ext cx="88802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</a:rPr>
              <a:t>可以组成比例，</a:t>
            </a:r>
            <a:r>
              <a:rPr lang="en-US" altLang="zh-CN" sz="2800" b="1">
                <a:solidFill>
                  <a:srgbClr val="FF0000"/>
                </a:solidFill>
              </a:rPr>
              <a:t>3.75∶0.5=6∶0.8</a:t>
            </a:r>
            <a:r>
              <a:rPr lang="zh-CN" altLang="en-US" sz="2800" b="1">
                <a:solidFill>
                  <a:srgbClr val="FF0000"/>
                </a:solidFill>
              </a:rPr>
              <a:t>（此题答案不唯一）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412887" y="4031077"/>
            <a:ext cx="88802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</a:rPr>
              <a:t>0.5</a:t>
            </a:r>
            <a:r>
              <a:rPr lang="zh-CN" altLang="en-US" sz="2800" b="1">
                <a:solidFill>
                  <a:srgbClr val="FF0000"/>
                </a:solidFill>
              </a:rPr>
              <a:t>和</a:t>
            </a:r>
            <a:r>
              <a:rPr lang="en-US" altLang="zh-CN" sz="2800" b="1">
                <a:solidFill>
                  <a:srgbClr val="FF0000"/>
                </a:solidFill>
              </a:rPr>
              <a:t>6</a:t>
            </a:r>
            <a:r>
              <a:rPr lang="zh-CN" altLang="en-US" sz="2800" b="1">
                <a:solidFill>
                  <a:srgbClr val="FF0000"/>
                </a:solidFill>
              </a:rPr>
              <a:t>是内项，</a:t>
            </a:r>
            <a:r>
              <a:rPr lang="en-US" altLang="zh-CN" sz="2800" b="1">
                <a:solidFill>
                  <a:srgbClr val="FF0000"/>
                </a:solidFill>
              </a:rPr>
              <a:t>3.75</a:t>
            </a:r>
            <a:r>
              <a:rPr lang="zh-CN" altLang="en-US" sz="2800" b="1">
                <a:solidFill>
                  <a:srgbClr val="FF0000"/>
                </a:solidFill>
              </a:rPr>
              <a:t>和</a:t>
            </a:r>
            <a:r>
              <a:rPr lang="en-US" altLang="zh-CN" sz="2800" b="1">
                <a:solidFill>
                  <a:srgbClr val="FF0000"/>
                </a:solidFill>
              </a:rPr>
              <a:t>0.8</a:t>
            </a:r>
            <a:r>
              <a:rPr lang="zh-CN" altLang="en-US" sz="2800" b="1">
                <a:solidFill>
                  <a:srgbClr val="FF0000"/>
                </a:solidFill>
              </a:rPr>
              <a:t>是外项。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"/>
          <p:cNvSpPr txBox="1">
            <a:spLocks noChangeArrowheads="1"/>
          </p:cNvSpPr>
          <p:nvPr/>
        </p:nvSpPr>
        <p:spPr bwMode="auto">
          <a:xfrm>
            <a:off x="249720" y="1504882"/>
            <a:ext cx="825817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5.</a:t>
            </a:r>
            <a:r>
              <a:rPr lang="zh-CN" altLang="en-US" sz="3200" b="1"/>
              <a:t> 判断下面哪组中的两个比可以组成比例。</a:t>
            </a:r>
            <a:endParaRPr lang="zh-CN" altLang="en-US" sz="3200" b="1"/>
          </a:p>
        </p:txBody>
      </p:sp>
      <p:sp>
        <p:nvSpPr>
          <p:cNvPr id="18435" name="文本框 2"/>
          <p:cNvSpPr txBox="1">
            <a:spLocks noChangeArrowheads="1"/>
          </p:cNvSpPr>
          <p:nvPr/>
        </p:nvSpPr>
        <p:spPr bwMode="auto">
          <a:xfrm>
            <a:off x="4475163" y="2391811"/>
            <a:ext cx="39878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/>
              <a:t>（</a:t>
            </a:r>
            <a:r>
              <a:rPr lang="en-US" altLang="zh-CN" sz="3200" b="1"/>
              <a:t>2</a:t>
            </a:r>
            <a:r>
              <a:rPr lang="zh-CN" altLang="en-US" sz="3200" b="1"/>
              <a:t>）</a:t>
            </a:r>
            <a:r>
              <a:rPr lang="en-US" altLang="zh-CN" sz="3200" b="1"/>
              <a:t>1.4∶2</a:t>
            </a:r>
            <a:r>
              <a:rPr lang="zh-CN" altLang="en-US" sz="3200" b="1"/>
              <a:t>和</a:t>
            </a:r>
            <a:r>
              <a:rPr lang="en-US" altLang="zh-CN" sz="3200" b="1"/>
              <a:t>28∶40</a:t>
            </a:r>
            <a:endParaRPr lang="zh-CN" altLang="en-US" sz="3200" b="1"/>
          </a:p>
        </p:txBody>
      </p:sp>
      <p:sp>
        <p:nvSpPr>
          <p:cNvPr id="18436" name="文本框 3"/>
          <p:cNvSpPr txBox="1">
            <a:spLocks noChangeArrowheads="1"/>
          </p:cNvSpPr>
          <p:nvPr/>
        </p:nvSpPr>
        <p:spPr bwMode="auto">
          <a:xfrm>
            <a:off x="306388" y="2391811"/>
            <a:ext cx="3475037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/>
              <a:t>（</a:t>
            </a:r>
            <a:r>
              <a:rPr lang="en-US" altLang="zh-CN" sz="3200" b="1"/>
              <a:t>1</a:t>
            </a:r>
            <a:r>
              <a:rPr lang="zh-CN" altLang="en-US" sz="3200" b="1"/>
              <a:t>）</a:t>
            </a:r>
            <a:r>
              <a:rPr lang="en-US" altLang="zh-CN" sz="3200" b="1"/>
              <a:t>6∶9</a:t>
            </a:r>
            <a:r>
              <a:rPr lang="zh-CN" altLang="en-US" sz="3200" b="1"/>
              <a:t>和</a:t>
            </a:r>
            <a:r>
              <a:rPr lang="en-US" altLang="zh-CN" sz="3200" b="1"/>
              <a:t>9∶12</a:t>
            </a:r>
            <a:endParaRPr lang="zh-CN" altLang="en-US" sz="3200" b="1"/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243013" y="3117298"/>
            <a:ext cx="2655887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不能组成比例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5800725" y="3117298"/>
            <a:ext cx="224472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能组成比例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对象 1"/>
          <p:cNvGraphicFramePr>
            <a:graphicFrameLocks noChangeAspect="1"/>
          </p:cNvGraphicFramePr>
          <p:nvPr/>
        </p:nvGraphicFramePr>
        <p:xfrm>
          <a:off x="574675" y="1619250"/>
          <a:ext cx="2474913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977265" imgH="393700" progId="Equation.DSMT4">
                  <p:embed/>
                </p:oleObj>
              </mc:Choice>
              <mc:Fallback>
                <p:oleObj name="Equation" r:id="rId1" imgW="977265" imgH="3937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75" y="1619250"/>
                        <a:ext cx="2474913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9" name="文本框 2"/>
          <p:cNvSpPr txBox="1">
            <a:spLocks noChangeArrowheads="1"/>
          </p:cNvSpPr>
          <p:nvPr/>
        </p:nvSpPr>
        <p:spPr bwMode="auto">
          <a:xfrm>
            <a:off x="3929063" y="1757363"/>
            <a:ext cx="4471987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/>
              <a:t>（</a:t>
            </a:r>
            <a:r>
              <a:rPr lang="en-US" altLang="zh-CN" sz="3200" b="1"/>
              <a:t>4</a:t>
            </a:r>
            <a:r>
              <a:rPr lang="zh-CN" altLang="en-US" sz="3200" b="1"/>
              <a:t>）</a:t>
            </a:r>
            <a:r>
              <a:rPr lang="en-US" altLang="zh-CN" sz="3200" b="1"/>
              <a:t>7.5∶1.3</a:t>
            </a:r>
            <a:r>
              <a:rPr lang="zh-CN" altLang="en-US" sz="3200" b="1"/>
              <a:t>和</a:t>
            </a:r>
            <a:r>
              <a:rPr lang="en-US" altLang="zh-CN" sz="3200" b="1"/>
              <a:t>5.7∶3.1</a:t>
            </a:r>
            <a:endParaRPr lang="zh-CN" altLang="en-US" sz="3200" b="1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53050" y="2847975"/>
            <a:ext cx="265588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不能组成比例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996950" y="2847975"/>
            <a:ext cx="224472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能组成比例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文本框 1"/>
          <p:cNvSpPr txBox="1">
            <a:spLocks noChangeArrowheads="1"/>
          </p:cNvSpPr>
          <p:nvPr/>
        </p:nvSpPr>
        <p:spPr bwMode="auto">
          <a:xfrm>
            <a:off x="227013" y="661988"/>
            <a:ext cx="4921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/>
              <a:t>6.</a:t>
            </a:r>
            <a:endParaRPr lang="zh-CN" altLang="en-US" sz="3200" b="1"/>
          </a:p>
        </p:txBody>
      </p:sp>
      <p:sp>
        <p:nvSpPr>
          <p:cNvPr id="20484" name="文本框 5"/>
          <p:cNvSpPr txBox="1">
            <a:spLocks noChangeArrowheads="1"/>
          </p:cNvSpPr>
          <p:nvPr/>
        </p:nvSpPr>
        <p:spPr bwMode="auto">
          <a:xfrm>
            <a:off x="540642" y="3939926"/>
            <a:ext cx="3068637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/>
              <a:t>小红说得对吗？</a:t>
            </a:r>
            <a:endParaRPr lang="zh-CN" altLang="en-US" sz="3200" b="1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7655" y="-107045"/>
            <a:ext cx="5143500" cy="0"/>
          </a:xfrm>
          <a:prstGeom prst="rect">
            <a:avLst/>
          </a:prstGeom>
          <a:solidFill>
            <a:srgbClr val="F5F6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Source Han Sans CN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042" y="1938606"/>
            <a:ext cx="2887799" cy="228855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46538" y="1427464"/>
            <a:ext cx="2974427" cy="1103588"/>
            <a:chOff x="388883" y="1534509"/>
            <a:chExt cx="2974427" cy="1103588"/>
          </a:xfrm>
        </p:grpSpPr>
        <p:sp>
          <p:nvSpPr>
            <p:cNvPr id="8" name="对话气泡: 圆角矩形 7"/>
            <p:cNvSpPr/>
            <p:nvPr/>
          </p:nvSpPr>
          <p:spPr bwMode="auto">
            <a:xfrm>
              <a:off x="388883" y="1534509"/>
              <a:ext cx="2837794" cy="1103588"/>
            </a:xfrm>
            <a:prstGeom prst="wedgeRoundRectCallout">
              <a:avLst>
                <a:gd name="adj1" fmla="val 47685"/>
                <a:gd name="adj2" fmla="val 74881"/>
                <a:gd name="adj3" fmla="val 16667"/>
              </a:avLst>
            </a:prstGeom>
            <a:solidFill>
              <a:srgbClr val="FFFFFF"/>
            </a:solidFill>
            <a:ln w="19050">
              <a:solidFill>
                <a:schemeClr val="accent6"/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" name="文本框 5"/>
            <p:cNvSpPr txBox="1">
              <a:spLocks noChangeArrowheads="1"/>
            </p:cNvSpPr>
            <p:nvPr/>
          </p:nvSpPr>
          <p:spPr bwMode="auto">
            <a:xfrm>
              <a:off x="474607" y="1538998"/>
              <a:ext cx="2888703" cy="1057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我不运动时心脏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45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秒跳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54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次。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607268" y="1179157"/>
            <a:ext cx="3294994" cy="637191"/>
            <a:chOff x="388882" y="1534509"/>
            <a:chExt cx="3294994" cy="637191"/>
          </a:xfrm>
        </p:grpSpPr>
        <p:sp>
          <p:nvSpPr>
            <p:cNvPr id="12" name="对话气泡: 圆角矩形 11"/>
            <p:cNvSpPr/>
            <p:nvPr/>
          </p:nvSpPr>
          <p:spPr bwMode="auto">
            <a:xfrm>
              <a:off x="388882" y="1534509"/>
              <a:ext cx="3000703" cy="637191"/>
            </a:xfrm>
            <a:prstGeom prst="wedgeRoundRectCallout">
              <a:avLst>
                <a:gd name="adj1" fmla="val -28322"/>
                <a:gd name="adj2" fmla="val 76530"/>
                <a:gd name="adj3" fmla="val 16667"/>
              </a:avLst>
            </a:prstGeom>
            <a:solidFill>
              <a:srgbClr val="FFFFFF"/>
            </a:solidFill>
            <a:ln w="19050">
              <a:solidFill>
                <a:schemeClr val="accent6"/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3" name="文本框 5"/>
            <p:cNvSpPr txBox="1">
              <a:spLocks noChangeArrowheads="1"/>
            </p:cNvSpPr>
            <p:nvPr/>
          </p:nvSpPr>
          <p:spPr bwMode="auto">
            <a:xfrm>
              <a:off x="474607" y="1538998"/>
              <a:ext cx="3209269" cy="54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那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1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分钟跳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72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次。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4" name="文本框 5"/>
          <p:cNvSpPr txBox="1">
            <a:spLocks noChangeArrowheads="1"/>
          </p:cNvSpPr>
          <p:nvPr/>
        </p:nvSpPr>
        <p:spPr bwMode="auto">
          <a:xfrm>
            <a:off x="6539076" y="3679853"/>
            <a:ext cx="1291131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小红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301875" y="2024063"/>
            <a:ext cx="207168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800600" y="2024063"/>
            <a:ext cx="20732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412875" y="2605088"/>
            <a:ext cx="676751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两个比的比值相同，说明心跳的速度没有变，所以小红说得对。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3671888" y="1463675"/>
            <a:ext cx="2674937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秒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"/>
          <p:cNvSpPr txBox="1">
            <a:spLocks noChangeArrowheads="1"/>
          </p:cNvSpPr>
          <p:nvPr/>
        </p:nvSpPr>
        <p:spPr bwMode="auto">
          <a:xfrm>
            <a:off x="448020" y="1171575"/>
            <a:ext cx="8288475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7.</a:t>
            </a:r>
            <a:r>
              <a:rPr lang="zh-CN" altLang="en-US" sz="3200" b="1"/>
              <a:t>已知</a:t>
            </a:r>
            <a:r>
              <a:rPr lang="en-US" altLang="zh-CN" sz="3200" b="1"/>
              <a:t>24×3=8×9</a:t>
            </a:r>
            <a:r>
              <a:rPr lang="zh-CN" altLang="en-US" sz="3200" b="1"/>
              <a:t>，你能写出比例吗？你能写几个？</a:t>
            </a:r>
            <a:endParaRPr lang="zh-CN" altLang="en-US" sz="3200" b="1"/>
          </a:p>
        </p:txBody>
      </p:sp>
      <p:sp>
        <p:nvSpPr>
          <p:cNvPr id="15363" name="文本框 2"/>
          <p:cNvSpPr txBox="1">
            <a:spLocks noChangeArrowheads="1"/>
          </p:cNvSpPr>
          <p:nvPr/>
        </p:nvSpPr>
        <p:spPr bwMode="auto">
          <a:xfrm>
            <a:off x="1866900" y="2249488"/>
            <a:ext cx="226853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24∶8=9∶3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5364" name="文本框 3"/>
          <p:cNvSpPr txBox="1">
            <a:spLocks noChangeArrowheads="1"/>
          </p:cNvSpPr>
          <p:nvPr/>
        </p:nvSpPr>
        <p:spPr bwMode="auto">
          <a:xfrm>
            <a:off x="1866900" y="2782888"/>
            <a:ext cx="226853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24∶9=8∶3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6" name="文本框 3"/>
          <p:cNvSpPr txBox="1">
            <a:spLocks noChangeArrowheads="1"/>
          </p:cNvSpPr>
          <p:nvPr/>
        </p:nvSpPr>
        <p:spPr bwMode="auto">
          <a:xfrm>
            <a:off x="1866900" y="3317875"/>
            <a:ext cx="226853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3∶8=9∶24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7" name="文本框 3"/>
          <p:cNvSpPr txBox="1">
            <a:spLocks noChangeArrowheads="1"/>
          </p:cNvSpPr>
          <p:nvPr/>
        </p:nvSpPr>
        <p:spPr bwMode="auto">
          <a:xfrm>
            <a:off x="1866900" y="3825875"/>
            <a:ext cx="226853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3∶9=8∶24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5049838" y="2249488"/>
            <a:ext cx="2268537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8∶24=3∶9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9" name="文本框 3"/>
          <p:cNvSpPr txBox="1">
            <a:spLocks noChangeArrowheads="1"/>
          </p:cNvSpPr>
          <p:nvPr/>
        </p:nvSpPr>
        <p:spPr bwMode="auto">
          <a:xfrm>
            <a:off x="5049838" y="2782888"/>
            <a:ext cx="2268537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8∶3=24∶9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0" name="文本框 3"/>
          <p:cNvSpPr txBox="1">
            <a:spLocks noChangeArrowheads="1"/>
          </p:cNvSpPr>
          <p:nvPr/>
        </p:nvSpPr>
        <p:spPr bwMode="auto">
          <a:xfrm>
            <a:off x="5049838" y="3317875"/>
            <a:ext cx="2268537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9∶24=3∶8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1" name="文本框 3"/>
          <p:cNvSpPr txBox="1">
            <a:spLocks noChangeArrowheads="1"/>
          </p:cNvSpPr>
          <p:nvPr/>
        </p:nvSpPr>
        <p:spPr bwMode="auto">
          <a:xfrm>
            <a:off x="5049838" y="3825875"/>
            <a:ext cx="2268537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9∶3=24∶8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4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285750" y="883205"/>
            <a:ext cx="2074863" cy="646113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  <a:defRPr/>
            </a:pPr>
            <a:r>
              <a:rPr lang="en-US" altLang="zh-CN" sz="36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  <a:sym typeface="Times New Roman" panose="02020603050405020304" pitchFamily="18" charset="0"/>
              </a:rPr>
              <a:t>8.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  <a:sym typeface="Times New Roman" panose="02020603050405020304" pitchFamily="18" charset="0"/>
              </a:rPr>
              <a:t>解比例。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089025" y="1542018"/>
            <a:ext cx="121443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2303463" y="1357868"/>
          <a:ext cx="1962150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774065" imgH="393700" progId="Equation.DSMT4">
                  <p:embed/>
                </p:oleObj>
              </mc:Choice>
              <mc:Fallback>
                <p:oleObj name="Equation" r:id="rId1" imgW="774065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3463" y="1357868"/>
                        <a:ext cx="1962150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492146" y="2419905"/>
            <a:ext cx="10096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2528888" y="2297668"/>
          <a:ext cx="1736725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3" imgW="685800" imgH="393700" progId="Equation.DSMT4">
                  <p:embed/>
                </p:oleObj>
              </mc:Choice>
              <mc:Fallback>
                <p:oleObj name="Equation" r:id="rId3" imgW="6858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8888" y="2297668"/>
                        <a:ext cx="1736725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2830038" y="3221593"/>
          <a:ext cx="868362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Equation" r:id="rId5" imgW="342900" imgH="393700" progId="Equation.DSMT4">
                  <p:embed/>
                </p:oleObj>
              </mc:Choice>
              <mc:Fallback>
                <p:oleObj name="Equation" r:id="rId5" imgW="3429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0038" y="3221593"/>
                        <a:ext cx="868362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4537075" y="1595993"/>
            <a:ext cx="3400425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</a:rPr>
              <a:t>（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</a:rPr>
              <a:t>2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</a:rPr>
              <a:t>）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</a:rPr>
              <a:t>0.8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∶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</a:rPr>
              <a:t>4=</a:t>
            </a:r>
            <a:r>
              <a:rPr kumimoji="0" lang="en-US" altLang="zh-CN" sz="3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</a:rPr>
              <a:t>x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∶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</a:rPr>
              <a:t>8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</a:endParaRPr>
          </a:p>
        </p:txBody>
      </p:sp>
      <p:sp>
        <p:nvSpPr>
          <p:cNvPr id="11" name="文本框 8"/>
          <p:cNvSpPr txBox="1">
            <a:spLocks noChangeArrowheads="1"/>
          </p:cNvSpPr>
          <p:nvPr/>
        </p:nvSpPr>
        <p:spPr bwMode="auto">
          <a:xfrm>
            <a:off x="5465234" y="2418318"/>
            <a:ext cx="290195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=0.8×8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文本框 9"/>
          <p:cNvSpPr txBox="1">
            <a:spLocks noChangeArrowheads="1"/>
          </p:cNvSpPr>
          <p:nvPr/>
        </p:nvSpPr>
        <p:spPr bwMode="auto">
          <a:xfrm>
            <a:off x="6504304" y="3045380"/>
            <a:ext cx="13731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=1.6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1" grpId="0"/>
      <p:bldP spid="12" grpId="0"/>
      <p:bldP spid="11" grpId="1"/>
      <p:bldP spid="1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720725" y="1466850"/>
            <a:ext cx="121443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809750" y="1281113"/>
          <a:ext cx="2060575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812165" imgH="393700" progId="Equation.DSMT4">
                  <p:embed/>
                </p:oleObj>
              </mc:Choice>
              <mc:Fallback>
                <p:oleObj name="Equation" r:id="rId1" imgW="812165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9750" y="1281113"/>
                        <a:ext cx="2060575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187239" y="2391145"/>
            <a:ext cx="100806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2097987" y="2278063"/>
          <a:ext cx="1865312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3" imgW="735965" imgH="393700" progId="Equation.DSMT4">
                  <p:embed/>
                </p:oleObj>
              </mc:Choice>
              <mc:Fallback>
                <p:oleObj name="Equation" r:id="rId3" imgW="735965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7987" y="2278063"/>
                        <a:ext cx="1865312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270072" y="3117745"/>
            <a:ext cx="11128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924425" y="1462088"/>
            <a:ext cx="121443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6140450" y="1281113"/>
          <a:ext cx="1062038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Equation" r:id="rId5" imgW="419100" imgH="393700" progId="Equation.DSMT4">
                  <p:embed/>
                </p:oleObj>
              </mc:Choice>
              <mc:Fallback>
                <p:oleObj name="Equation" r:id="rId5" imgW="4191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0450" y="1281113"/>
                        <a:ext cx="1062038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240655" y="2391145"/>
            <a:ext cx="247491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=8×9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6276655" y="3131290"/>
            <a:ext cx="16335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4" grpId="1"/>
      <p:bldP spid="7" grpId="1"/>
      <p:bldP spid="11" grpId="0"/>
      <p:bldP spid="12" grpId="0"/>
      <p:bldP spid="11" grpId="1"/>
      <p:bldP spid="1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"/>
          <p:cNvSpPr txBox="1">
            <a:spLocks noChangeArrowheads="1"/>
          </p:cNvSpPr>
          <p:nvPr/>
        </p:nvSpPr>
        <p:spPr bwMode="auto">
          <a:xfrm>
            <a:off x="684213" y="2141755"/>
            <a:ext cx="630555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解：设化成水后的体积是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5" name="对象 3"/>
          <p:cNvGraphicFramePr>
            <a:graphicFrameLocks noChangeAspect="1"/>
          </p:cNvGraphicFramePr>
          <p:nvPr/>
        </p:nvGraphicFramePr>
        <p:xfrm>
          <a:off x="2252663" y="2581493"/>
          <a:ext cx="1382712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546100" imgH="393700" progId="Equation.DSMT4">
                  <p:embed/>
                </p:oleObj>
              </mc:Choice>
              <mc:Fallback>
                <p:oleObj name="Equation" r:id="rId1" imgW="5461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2663" y="2581493"/>
                        <a:ext cx="1382712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4"/>
          <p:cNvSpPr txBox="1">
            <a:spLocks noChangeArrowheads="1"/>
          </p:cNvSpPr>
          <p:nvPr/>
        </p:nvSpPr>
        <p:spPr bwMode="auto">
          <a:xfrm>
            <a:off x="2565400" y="3526055"/>
            <a:ext cx="163353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=45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5"/>
          <p:cNvSpPr txBox="1">
            <a:spLocks noChangeArrowheads="1"/>
          </p:cNvSpPr>
          <p:nvPr/>
        </p:nvSpPr>
        <p:spPr bwMode="auto">
          <a:xfrm>
            <a:off x="684213" y="3951505"/>
            <a:ext cx="5221287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答：化成水后的体积是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45 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1"/>
          <p:cNvSpPr txBox="1">
            <a:spLocks noChangeArrowheads="1"/>
          </p:cNvSpPr>
          <p:nvPr/>
        </p:nvSpPr>
        <p:spPr bwMode="auto">
          <a:xfrm>
            <a:off x="371475" y="1068605"/>
            <a:ext cx="8647113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9.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相同质量的水和冰的体积之比是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9∶10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。一块体积是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50 dm</a:t>
            </a:r>
            <a:r>
              <a:rPr lang="en-US" altLang="zh-CN" sz="2800" b="1" baseline="3000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的冰，化成水后的体积是多少？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414" y="2373530"/>
            <a:ext cx="2501071" cy="1802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631825" y="1200150"/>
            <a:ext cx="811371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10.</a:t>
            </a:r>
            <a:r>
              <a:rPr lang="zh-CN" altLang="en-US" sz="3200" b="1"/>
              <a:t>按照下面的条件列出比例，并且解比例。</a:t>
            </a:r>
            <a:endParaRPr lang="zh-CN" altLang="en-US" sz="3200" b="1"/>
          </a:p>
        </p:txBody>
      </p:sp>
      <p:sp>
        <p:nvSpPr>
          <p:cNvPr id="26627" name="文本框 2"/>
          <p:cNvSpPr txBox="1">
            <a:spLocks noChangeArrowheads="1"/>
          </p:cNvSpPr>
          <p:nvPr/>
        </p:nvSpPr>
        <p:spPr bwMode="auto">
          <a:xfrm>
            <a:off x="915988" y="2054225"/>
            <a:ext cx="59467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/>
              <a:t>（</a:t>
            </a:r>
            <a:r>
              <a:rPr lang="en-US" altLang="zh-CN" sz="3200" b="1"/>
              <a:t>1</a:t>
            </a:r>
            <a:r>
              <a:rPr lang="zh-CN" altLang="en-US" sz="3200" b="1"/>
              <a:t>）</a:t>
            </a:r>
            <a:r>
              <a:rPr lang="en-US" altLang="zh-CN" sz="3200" b="1"/>
              <a:t>5</a:t>
            </a:r>
            <a:r>
              <a:rPr lang="zh-CN" altLang="en-US" sz="3200" b="1"/>
              <a:t>与</a:t>
            </a:r>
            <a:r>
              <a:rPr lang="en-US" altLang="zh-CN" sz="3200" b="1"/>
              <a:t>8</a:t>
            </a:r>
            <a:r>
              <a:rPr lang="zh-CN" altLang="en-US" sz="3200" b="1"/>
              <a:t>的比等于</a:t>
            </a:r>
            <a:r>
              <a:rPr lang="en-US" altLang="zh-CN" sz="3200" b="1"/>
              <a:t>40</a:t>
            </a:r>
            <a:r>
              <a:rPr lang="zh-CN" altLang="en-US" sz="3200" b="1"/>
              <a:t>与</a:t>
            </a:r>
            <a:r>
              <a:rPr lang="en-US" altLang="zh-CN" sz="3200" b="1" i="1"/>
              <a:t>x</a:t>
            </a:r>
            <a:r>
              <a:rPr lang="zh-CN" altLang="en-US" sz="3200" b="1"/>
              <a:t>的比。</a:t>
            </a:r>
            <a:endParaRPr lang="zh-CN" altLang="en-US" sz="3200" b="1"/>
          </a:p>
        </p:txBody>
      </p:sp>
      <p:sp>
        <p:nvSpPr>
          <p:cNvPr id="19460" name="文本框 3"/>
          <p:cNvSpPr txBox="1">
            <a:spLocks noChangeArrowheads="1"/>
          </p:cNvSpPr>
          <p:nvPr/>
        </p:nvSpPr>
        <p:spPr bwMode="auto">
          <a:xfrm>
            <a:off x="3028950" y="2908300"/>
            <a:ext cx="226853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5∶8=40∶</a:t>
            </a: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endParaRPr lang="en-US" altLang="zh-CN" sz="3200" b="1" i="1">
              <a:solidFill>
                <a:srgbClr val="FF0000"/>
              </a:solidFill>
            </a:endParaRPr>
          </a:p>
        </p:txBody>
      </p:sp>
      <p:sp>
        <p:nvSpPr>
          <p:cNvPr id="19461" name="文本框 4"/>
          <p:cNvSpPr txBox="1">
            <a:spLocks noChangeArrowheads="1"/>
          </p:cNvSpPr>
          <p:nvPr/>
        </p:nvSpPr>
        <p:spPr bwMode="auto">
          <a:xfrm>
            <a:off x="3643313" y="3535363"/>
            <a:ext cx="155416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en-US" altLang="zh-CN" sz="3200" b="1">
                <a:solidFill>
                  <a:srgbClr val="FF0000"/>
                </a:solidFill>
              </a:rPr>
              <a:t>=64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组合 5"/>
          <p:cNvGrpSpPr/>
          <p:nvPr/>
        </p:nvGrpSpPr>
        <p:grpSpPr bwMode="auto">
          <a:xfrm>
            <a:off x="1063625" y="963613"/>
            <a:ext cx="6357938" cy="1023937"/>
            <a:chOff x="734190" y="115888"/>
            <a:chExt cx="6357725" cy="1024569"/>
          </a:xfrm>
        </p:grpSpPr>
        <p:sp>
          <p:nvSpPr>
            <p:cNvPr id="27653" name="文本框 1"/>
            <p:cNvSpPr txBox="1">
              <a:spLocks noChangeArrowheads="1"/>
            </p:cNvSpPr>
            <p:nvPr/>
          </p:nvSpPr>
          <p:spPr bwMode="auto">
            <a:xfrm>
              <a:off x="734190" y="300151"/>
              <a:ext cx="6357725" cy="627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3200" b="1"/>
                <a:t>（</a:t>
              </a:r>
              <a:r>
                <a:rPr lang="en-US" altLang="zh-CN" sz="3200" b="1"/>
                <a:t>2</a:t>
              </a:r>
              <a:r>
                <a:rPr lang="zh-CN" altLang="en-US" sz="3200" b="1"/>
                <a:t>）</a:t>
              </a:r>
              <a:r>
                <a:rPr lang="en-US" altLang="zh-CN" sz="3200" b="1" i="1"/>
                <a:t>x</a:t>
              </a:r>
              <a:r>
                <a:rPr lang="zh-CN" altLang="en-US" sz="3200" b="1"/>
                <a:t>与    的比等于    与    的比。</a:t>
              </a:r>
              <a:endParaRPr lang="zh-CN" altLang="en-US" sz="3200" b="1"/>
            </a:p>
          </p:txBody>
        </p:sp>
        <p:graphicFrame>
          <p:nvGraphicFramePr>
            <p:cNvPr id="27654" name="对象 2"/>
            <p:cNvGraphicFramePr>
              <a:graphicFrameLocks noChangeAspect="1"/>
            </p:cNvGraphicFramePr>
            <p:nvPr/>
          </p:nvGraphicFramePr>
          <p:xfrm>
            <a:off x="2493755" y="143507"/>
            <a:ext cx="385762" cy="996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Equation" r:id="rId1" imgW="152400" imgH="393700" progId="Equation.DSMT4">
                    <p:embed/>
                  </p:oleObj>
                </mc:Choice>
                <mc:Fallback>
                  <p:oleObj name="Equation" r:id="rId1" imgW="152400" imgH="393700" progId="Equation.DSMT4">
                    <p:embed/>
                    <p:pic>
                      <p:nvPicPr>
                        <p:cNvPr id="0" name="对象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3755" y="143507"/>
                          <a:ext cx="385762" cy="996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5" name="对象 3"/>
            <p:cNvGraphicFramePr>
              <a:graphicFrameLocks noChangeAspect="1"/>
            </p:cNvGraphicFramePr>
            <p:nvPr/>
          </p:nvGraphicFramePr>
          <p:xfrm>
            <a:off x="4525963" y="115888"/>
            <a:ext cx="354012" cy="996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3" imgW="139700" imgH="393700" progId="Equation.DSMT4">
                    <p:embed/>
                  </p:oleObj>
                </mc:Choice>
                <mc:Fallback>
                  <p:oleObj name="Equation" r:id="rId3" imgW="139700" imgH="393700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25963" y="115888"/>
                          <a:ext cx="354012" cy="996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6" name="对象 4"/>
            <p:cNvGraphicFramePr>
              <a:graphicFrameLocks noChangeAspect="1"/>
            </p:cNvGraphicFramePr>
            <p:nvPr/>
          </p:nvGraphicFramePr>
          <p:xfrm>
            <a:off x="5345113" y="115888"/>
            <a:ext cx="385762" cy="996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Equation" r:id="rId5" imgW="152400" imgH="393700" progId="Equation.DSMT4">
                    <p:embed/>
                  </p:oleObj>
                </mc:Choice>
                <mc:Fallback>
                  <p:oleObj name="Equation" r:id="rId5" imgW="152400" imgH="393700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45113" y="115888"/>
                          <a:ext cx="385762" cy="996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0483" name="对象 6"/>
          <p:cNvGraphicFramePr>
            <a:graphicFrameLocks noChangeAspect="1"/>
          </p:cNvGraphicFramePr>
          <p:nvPr/>
        </p:nvGraphicFramePr>
        <p:xfrm>
          <a:off x="2987675" y="2171700"/>
          <a:ext cx="2078038" cy="103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7" imgW="786765" imgH="393700" progId="Equation.DSMT4">
                  <p:embed/>
                </p:oleObj>
              </mc:Choice>
              <mc:Fallback>
                <p:oleObj name="Equation" r:id="rId7" imgW="786765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2171700"/>
                        <a:ext cx="2078038" cy="1039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对象 7"/>
          <p:cNvGraphicFramePr>
            <a:graphicFrameLocks noChangeAspect="1"/>
          </p:cNvGraphicFramePr>
          <p:nvPr/>
        </p:nvGraphicFramePr>
        <p:xfrm>
          <a:off x="3506788" y="3297238"/>
          <a:ext cx="1039812" cy="1039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9" imgW="393700" imgH="393700" progId="Equation.DSMT4">
                  <p:embed/>
                </p:oleObj>
              </mc:Choice>
              <mc:Fallback>
                <p:oleObj name="Equation" r:id="rId9" imgW="3937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6788" y="3297238"/>
                        <a:ext cx="1039812" cy="1039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65138" y="1064905"/>
            <a:ext cx="8196262" cy="12731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）比例的两个内项分别是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5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，两个外项分别是</a:t>
            </a:r>
            <a:r>
              <a:rPr lang="en-US" altLang="zh-CN" sz="3200" b="1" i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2.5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49426" y="2247440"/>
            <a:ext cx="2533650" cy="628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lnSpc>
                <a:spcPct val="120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2.5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354067" y="2763376"/>
            <a:ext cx="1006475" cy="627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75188" y="2247440"/>
            <a:ext cx="2533650" cy="628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lnSpc>
                <a:spcPct val="120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2.5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291334" y="2763377"/>
            <a:ext cx="1006475" cy="627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  <a:defRPr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4</a:t>
            </a:r>
            <a:endParaRPr lang="zh-CN" altLang="en-US" sz="3200" b="1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31213" y="3362017"/>
            <a:ext cx="2549525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2.5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∶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x</a:t>
            </a:r>
            <a:endParaRPr lang="zh-CN" altLang="en-US" sz="3200" b="1" i="1" dirty="0">
              <a:solidFill>
                <a:srgbClr val="FF0000"/>
              </a:solidFill>
              <a:latin typeface="Times New Roman" panose="02020603050405020304"/>
              <a:ea typeface="宋体" panose="02010600030101010101" pitchFamily="2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2354067" y="3881560"/>
            <a:ext cx="1006475" cy="627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  <a:defRPr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4</a:t>
            </a:r>
            <a:endParaRPr lang="zh-CN" altLang="en-US" sz="3200" b="1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67513" y="3363623"/>
            <a:ext cx="2549525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2.5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∶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x</a:t>
            </a:r>
            <a:endParaRPr lang="zh-CN" altLang="en-US" sz="3200" b="1" i="1" dirty="0">
              <a:solidFill>
                <a:srgbClr val="FF0000"/>
              </a:solidFill>
              <a:latin typeface="Times New Roman" panose="02020603050405020304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5291334" y="3877972"/>
            <a:ext cx="1006475" cy="627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  <a:defRPr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4</a:t>
            </a:r>
            <a:endParaRPr lang="zh-CN" altLang="en-US" sz="3200" b="1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69875" y="1025203"/>
            <a:ext cx="8801100" cy="1147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algn="just" defTabSz="914400" eaLnBrk="1" latinLnBrk="0" hangingPunct="1">
              <a:lnSpc>
                <a:spcPct val="120000"/>
              </a:lnSpc>
            </a:pPr>
            <a:r>
              <a:rPr lang="en-US" altLang="zh-CN"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11.</a:t>
            </a:r>
            <a:r>
              <a:rPr lang="zh-CN" altLang="en-US"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汽车厂按</a:t>
            </a:r>
            <a:r>
              <a:rPr lang="en-US" altLang="zh-CN"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zh-CN" altLang="en-US"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的比生产了一批汽车模型。</a:t>
            </a:r>
            <a:endParaRPr lang="en-US" altLang="zh-CN" sz="30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indent="0" algn="just" defTabSz="914400" eaLnBrk="1" latinLnBrk="0" hangingPunct="1">
              <a:lnSpc>
                <a:spcPct val="120000"/>
              </a:lnSpc>
            </a:pPr>
            <a:r>
              <a:rPr lang="zh-CN" altLang="en-US"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）轿车模型长</a:t>
            </a:r>
            <a:r>
              <a:rPr lang="en-US" altLang="zh-CN"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24.3cm</a:t>
            </a:r>
            <a:r>
              <a:rPr lang="zh-CN" altLang="en-US"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，轿车的实际长度是多少？</a:t>
            </a:r>
            <a:endParaRPr lang="zh-CN" altLang="en-US" sz="30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676400" y="2161853"/>
            <a:ext cx="5697538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解：设轿车的实际长度是 </a:t>
            </a:r>
            <a:r>
              <a:rPr lang="en-US" altLang="zh-CN" sz="30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740025" y="2701603"/>
            <a:ext cx="29591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1∶20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24.3∶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565525" y="3134990"/>
            <a:ext cx="141763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676400" y="3709665"/>
            <a:ext cx="5983288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答：轿车的实际长度是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486cm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"/>
          <p:cNvSpPr txBox="1">
            <a:spLocks noChangeArrowheads="1"/>
          </p:cNvSpPr>
          <p:nvPr/>
        </p:nvSpPr>
        <p:spPr bwMode="auto">
          <a:xfrm>
            <a:off x="767080" y="689325"/>
            <a:ext cx="7103533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）公共汽车长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11.76m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，公共汽车模型的长度是多少？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66415" y="1948570"/>
            <a:ext cx="6704079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解：设公共汽车模型的长度是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820988" y="2551291"/>
            <a:ext cx="314166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1∶20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∶11.76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616325" y="3202166"/>
            <a:ext cx="172561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0.588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766415" y="3853041"/>
            <a:ext cx="7103532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答：公共汽车模型的长度是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0.588m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04635" y="2409415"/>
            <a:ext cx="7191375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解：设这个高级军吏俑的实际高度是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214260" y="2934877"/>
            <a:ext cx="245745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1∶10=19.6∶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909585" y="3428590"/>
            <a:ext cx="1108075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x=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196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04635" y="3946115"/>
            <a:ext cx="71913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答：这个高级军吏俑的实际高度是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196cm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1"/>
          <p:cNvSpPr txBox="1">
            <a:spLocks noChangeArrowheads="1"/>
          </p:cNvSpPr>
          <p:nvPr/>
        </p:nvSpPr>
        <p:spPr bwMode="auto">
          <a:xfrm>
            <a:off x="394381" y="633525"/>
            <a:ext cx="7451555" cy="175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12.</a:t>
            </a:r>
            <a:r>
              <a:rPr kumimoji="0" lang="zh-CN" altLang="en-US" sz="3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 一个秦代高级军吏俑模型的高度与实际高度的比是</a:t>
            </a:r>
            <a:r>
              <a:rPr kumimoji="0" lang="en-US" altLang="zh-CN" sz="3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1∶10</a:t>
            </a:r>
            <a:r>
              <a:rPr kumimoji="0" lang="zh-CN" altLang="en-US" sz="3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kumimoji="0" lang="zh-CN" altLang="en-US" sz="3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模型高度是</a:t>
            </a:r>
            <a:r>
              <a:rPr kumimoji="0" lang="en-US" altLang="zh-CN" sz="3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19.6cm</a:t>
            </a:r>
            <a:r>
              <a:rPr kumimoji="0" lang="zh-CN" altLang="en-US" sz="3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。这个高级军吏俑的实际高度是多少？</a:t>
            </a:r>
            <a:endParaRPr kumimoji="0" lang="zh-CN" altLang="en-US" sz="30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"/>
          <p:cNvSpPr txBox="1">
            <a:spLocks noChangeArrowheads="1"/>
          </p:cNvSpPr>
          <p:nvPr/>
        </p:nvSpPr>
        <p:spPr bwMode="auto">
          <a:xfrm>
            <a:off x="3857854" y="1895474"/>
            <a:ext cx="52387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解：设模型的高度是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2"/>
          <p:cNvSpPr txBox="1">
            <a:spLocks noChangeArrowheads="1"/>
          </p:cNvSpPr>
          <p:nvPr/>
        </p:nvSpPr>
        <p:spPr bwMode="auto">
          <a:xfrm>
            <a:off x="4708630" y="2435225"/>
            <a:ext cx="3369833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50∶1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3500∶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3"/>
          <p:cNvSpPr txBox="1">
            <a:spLocks noChangeArrowheads="1"/>
          </p:cNvSpPr>
          <p:nvPr/>
        </p:nvSpPr>
        <p:spPr bwMode="auto">
          <a:xfrm>
            <a:off x="5430454" y="2935288"/>
            <a:ext cx="2271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3500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文本框 4"/>
          <p:cNvSpPr txBox="1">
            <a:spLocks noChangeArrowheads="1"/>
          </p:cNvSpPr>
          <p:nvPr/>
        </p:nvSpPr>
        <p:spPr bwMode="auto">
          <a:xfrm>
            <a:off x="3857854" y="3925859"/>
            <a:ext cx="510987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答：模型的高度是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70cm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文本框 3"/>
          <p:cNvSpPr txBox="1">
            <a:spLocks noChangeArrowheads="1"/>
          </p:cNvSpPr>
          <p:nvPr/>
        </p:nvSpPr>
        <p:spPr bwMode="auto">
          <a:xfrm>
            <a:off x="5851372" y="3446463"/>
            <a:ext cx="1375693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3526" y="2324700"/>
            <a:ext cx="2349914" cy="2243526"/>
          </a:xfrm>
          <a:prstGeom prst="rect">
            <a:avLst/>
          </a:prstGeom>
        </p:spPr>
      </p:pic>
      <p:sp>
        <p:nvSpPr>
          <p:cNvPr id="14" name="文本框 1"/>
          <p:cNvSpPr txBox="1">
            <a:spLocks noChangeArrowheads="1"/>
          </p:cNvSpPr>
          <p:nvPr/>
        </p:nvSpPr>
        <p:spPr bwMode="auto">
          <a:xfrm>
            <a:off x="373551" y="725261"/>
            <a:ext cx="8396898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0" marR="0" lvl="0" indent="0" defTabSz="91440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13.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某小区</a:t>
            </a: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号楼的实际高度是</a:t>
            </a: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35m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，与模型高度的比是</a:t>
            </a: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50∶1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。模型的高度是多少厘米？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471488" y="730645"/>
            <a:ext cx="56419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把下面的等式改写成比例。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2"/>
          <p:cNvSpPr txBox="1">
            <a:spLocks noChangeArrowheads="1"/>
          </p:cNvSpPr>
          <p:nvPr/>
        </p:nvSpPr>
        <p:spPr bwMode="auto">
          <a:xfrm>
            <a:off x="471488" y="1395807"/>
            <a:ext cx="3503612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3×40=8×15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554163" y="2075257"/>
            <a:ext cx="24737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8=15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554163" y="2699145"/>
            <a:ext cx="24737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15=8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554163" y="3323032"/>
            <a:ext cx="24737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8=15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554163" y="3946920"/>
            <a:ext cx="24737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15=8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787900" y="2075257"/>
            <a:ext cx="24737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3=40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787900" y="2699145"/>
            <a:ext cx="24737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40=3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787900" y="3323032"/>
            <a:ext cx="25763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3=40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787900" y="3946920"/>
            <a:ext cx="24737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40=3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0" y="838200"/>
            <a:ext cx="40163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2.5×0.4=0.5×2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090613" y="1716088"/>
            <a:ext cx="29867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2.5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0.5=2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090613" y="2398713"/>
            <a:ext cx="29867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2.5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2=0.5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090613" y="3079750"/>
            <a:ext cx="29867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0.5=2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090613" y="3760788"/>
            <a:ext cx="29867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2=0.5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708525" y="1716088"/>
            <a:ext cx="29867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2.5=0.4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708525" y="2398713"/>
            <a:ext cx="29867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0.4=2.5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708525" y="3079750"/>
            <a:ext cx="30893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2.5=0.4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 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708525" y="3760788"/>
            <a:ext cx="29867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0.4=2.5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55588" y="1076357"/>
            <a:ext cx="8666162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李老师买了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个足球和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个篮球，买两种球所花钱数相等。</a:t>
            </a:r>
            <a:endParaRPr lang="en-US" altLang="zh-CN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/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）足球与篮球的单价之比是多少？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524000" y="2355882"/>
            <a:ext cx="5476875" cy="8191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20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sym typeface="Times New Roman" panose="02020603050405020304" pitchFamily="18" charset="0"/>
              </a:rPr>
              <a:t>6×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sym typeface="Times New Roman" panose="02020603050405020304" pitchFamily="18" charset="0"/>
              </a:rPr>
              <a:t>足球的单价＝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sym typeface="Times New Roman" panose="02020603050405020304" pitchFamily="18" charset="0"/>
              </a:rPr>
              <a:t>8×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sym typeface="Times New Roman" panose="02020603050405020304" pitchFamily="18" charset="0"/>
              </a:rPr>
              <a:t>篮球的单价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2146300" y="2984532"/>
            <a:ext cx="1998663" cy="1360487"/>
            <a:chOff x="2368232" y="3106717"/>
            <a:chExt cx="1998664" cy="1360309"/>
          </a:xfrm>
        </p:grpSpPr>
        <p:sp>
          <p:nvSpPr>
            <p:cNvPr id="5" name="TextBox 6"/>
            <p:cNvSpPr txBox="1">
              <a:spLocks noChangeArrowheads="1"/>
            </p:cNvSpPr>
            <p:nvPr/>
          </p:nvSpPr>
          <p:spPr bwMode="auto">
            <a:xfrm>
              <a:off x="2368232" y="3106717"/>
              <a:ext cx="1998664" cy="8174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20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Times New Roman" panose="02020603050405020304" pitchFamily="18" charset="0"/>
                </a:rPr>
                <a:t>足球的单价</a:t>
              </a: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6" name="组合 11"/>
            <p:cNvGrpSpPr/>
            <p:nvPr/>
          </p:nvGrpSpPr>
          <p:grpSpPr bwMode="auto">
            <a:xfrm>
              <a:off x="2368232" y="3649014"/>
              <a:ext cx="1998663" cy="818012"/>
              <a:chOff x="2397443" y="3624450"/>
              <a:chExt cx="1998663" cy="818012"/>
            </a:xfrm>
          </p:grpSpPr>
          <p:sp>
            <p:nvSpPr>
              <p:cNvPr id="7" name="TextBox 7"/>
              <p:cNvSpPr txBox="1">
                <a:spLocks noChangeArrowheads="1"/>
              </p:cNvSpPr>
              <p:nvPr/>
            </p:nvSpPr>
            <p:spPr bwMode="auto">
              <a:xfrm>
                <a:off x="2397443" y="3625007"/>
                <a:ext cx="1998664" cy="8174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20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zh-CN" altLang="en-US" sz="28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  <a:sym typeface="Times New Roman" panose="02020603050405020304" pitchFamily="18" charset="0"/>
                  </a:rPr>
                  <a:t>篮球的单价</a:t>
                </a:r>
                <a:endPara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Times New Roman" panose="02020603050405020304" pitchFamily="18" charset="0"/>
                </a:endParaRPr>
              </a:p>
            </p:txBody>
          </p:sp>
          <p:cxnSp>
            <p:nvCxnSpPr>
              <p:cNvPr id="8" name="直接连接符 9"/>
              <p:cNvCxnSpPr/>
              <p:nvPr/>
            </p:nvCxnSpPr>
            <p:spPr bwMode="auto">
              <a:xfrm>
                <a:off x="2474856" y="3900165"/>
                <a:ext cx="1779514" cy="0"/>
              </a:xfrm>
              <a:prstGeom prst="line">
                <a:avLst/>
              </a:prstGeom>
              <a:noFill/>
              <a:ln w="25400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9" name="组合 8"/>
          <p:cNvGrpSpPr/>
          <p:nvPr/>
        </p:nvGrpSpPr>
        <p:grpSpPr bwMode="auto">
          <a:xfrm>
            <a:off x="3783013" y="2990882"/>
            <a:ext cx="1998662" cy="1350962"/>
            <a:chOff x="3456358" y="3091404"/>
            <a:chExt cx="1998663" cy="1350925"/>
          </a:xfrm>
        </p:grpSpPr>
        <p:grpSp>
          <p:nvGrpSpPr>
            <p:cNvPr id="10" name="组合 13"/>
            <p:cNvGrpSpPr/>
            <p:nvPr/>
          </p:nvGrpSpPr>
          <p:grpSpPr bwMode="auto">
            <a:xfrm>
              <a:off x="3456358" y="3091404"/>
              <a:ext cx="1998663" cy="1350925"/>
              <a:chOff x="1888173" y="3133533"/>
              <a:chExt cx="1998663" cy="1350925"/>
            </a:xfrm>
          </p:grpSpPr>
          <p:sp>
            <p:nvSpPr>
              <p:cNvPr id="12" name="TextBox 6"/>
              <p:cNvSpPr txBox="1">
                <a:spLocks noChangeArrowheads="1"/>
              </p:cNvSpPr>
              <p:nvPr/>
            </p:nvSpPr>
            <p:spPr bwMode="auto">
              <a:xfrm>
                <a:off x="1888173" y="3133533"/>
                <a:ext cx="1998663" cy="822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457200" eaLnBrk="1" fontAlgn="auto" latinLnBrk="0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sym typeface="Times New Roman" panose="02020603050405020304" pitchFamily="18" charset="0"/>
                  </a:rPr>
                  <a:t>8</a:t>
                </a:r>
                <a:endParaRPr kumimoji="0" lang="zh-CN" alt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13" name="组合 15"/>
              <p:cNvGrpSpPr/>
              <p:nvPr/>
            </p:nvGrpSpPr>
            <p:grpSpPr bwMode="auto">
              <a:xfrm>
                <a:off x="1888173" y="3661915"/>
                <a:ext cx="1998663" cy="822543"/>
                <a:chOff x="1917384" y="3637351"/>
                <a:chExt cx="1998663" cy="822543"/>
              </a:xfrm>
            </p:grpSpPr>
            <p:sp>
              <p:nvSpPr>
                <p:cNvPr id="14" name="TextBox 7"/>
                <p:cNvSpPr txBox="1">
                  <a:spLocks noChangeArrowheads="1"/>
                </p:cNvSpPr>
                <p:nvPr/>
              </p:nvSpPr>
              <p:spPr bwMode="auto">
                <a:xfrm>
                  <a:off x="1917384" y="3637351"/>
                  <a:ext cx="1998663" cy="8225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ctr" defTabSz="457200" eaLnBrk="1" fontAlgn="auto" latinLnBrk="0" hangingPunct="1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r>
                    <a:rPr kumimoji="0" lang="en-US" altLang="zh-CN" sz="2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sym typeface="Times New Roman" panose="02020603050405020304" pitchFamily="18" charset="0"/>
                    </a:rPr>
                    <a:t>6</a:t>
                  </a:r>
                  <a:endParaRPr kumimoji="0" lang="zh-CN" altLang="en-US" sz="2800" b="1" i="0" u="none" strike="noStrike" kern="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sym typeface="Times New Roman" panose="02020603050405020304" pitchFamily="18" charset="0"/>
                  </a:endParaRPr>
                </a:p>
              </p:txBody>
            </p:sp>
            <p:cxnSp>
              <p:nvCxnSpPr>
                <p:cNvPr id="15" name="直接连接符 17"/>
                <p:cNvCxnSpPr/>
                <p:nvPr/>
              </p:nvCxnSpPr>
              <p:spPr bwMode="auto">
                <a:xfrm>
                  <a:off x="2576305" y="3900165"/>
                  <a:ext cx="639601" cy="3600"/>
                </a:xfrm>
                <a:prstGeom prst="line">
                  <a:avLst/>
                </a:prstGeom>
                <a:noFill/>
                <a:ln w="25400" algn="ctr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11" name="矩形 18"/>
            <p:cNvSpPr>
              <a:spLocks noChangeArrowheads="1"/>
            </p:cNvSpPr>
            <p:nvPr/>
          </p:nvSpPr>
          <p:spPr bwMode="auto">
            <a:xfrm>
              <a:off x="3676571" y="3632231"/>
              <a:ext cx="51969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6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＝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 bwMode="auto">
          <a:xfrm>
            <a:off x="4879975" y="2960719"/>
            <a:ext cx="2014538" cy="1397000"/>
            <a:chOff x="3456358" y="3091404"/>
            <a:chExt cx="2013903" cy="1396460"/>
          </a:xfrm>
        </p:grpSpPr>
        <p:grpSp>
          <p:nvGrpSpPr>
            <p:cNvPr id="17" name="组合 22"/>
            <p:cNvGrpSpPr/>
            <p:nvPr/>
          </p:nvGrpSpPr>
          <p:grpSpPr bwMode="auto">
            <a:xfrm>
              <a:off x="3456358" y="3091404"/>
              <a:ext cx="2013903" cy="1396460"/>
              <a:chOff x="1888173" y="3133533"/>
              <a:chExt cx="2013903" cy="1396460"/>
            </a:xfrm>
          </p:grpSpPr>
          <p:sp>
            <p:nvSpPr>
              <p:cNvPr id="19" name="TextBox 6"/>
              <p:cNvSpPr txBox="1">
                <a:spLocks noChangeArrowheads="1"/>
              </p:cNvSpPr>
              <p:nvPr/>
            </p:nvSpPr>
            <p:spPr bwMode="auto">
              <a:xfrm>
                <a:off x="1888173" y="3133533"/>
                <a:ext cx="1998663" cy="8223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457200" eaLnBrk="1" fontAlgn="auto" latinLnBrk="0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sym typeface="Times New Roman" panose="02020603050405020304" pitchFamily="18" charset="0"/>
                  </a:rPr>
                  <a:t>4</a:t>
                </a:r>
                <a:endParaRPr kumimoji="0" lang="zh-CN" alt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20" name="组合 25"/>
              <p:cNvGrpSpPr/>
              <p:nvPr/>
            </p:nvGrpSpPr>
            <p:grpSpPr bwMode="auto">
              <a:xfrm>
                <a:off x="1903413" y="3707636"/>
                <a:ext cx="1998663" cy="822357"/>
                <a:chOff x="1932624" y="3683072"/>
                <a:chExt cx="1998663" cy="822357"/>
              </a:xfrm>
            </p:grpSpPr>
            <p:sp>
              <p:nvSpPr>
                <p:cNvPr id="21" name="TextBox 7"/>
                <p:cNvSpPr txBox="1">
                  <a:spLocks noChangeArrowheads="1"/>
                </p:cNvSpPr>
                <p:nvPr/>
              </p:nvSpPr>
              <p:spPr bwMode="auto">
                <a:xfrm>
                  <a:off x="1932624" y="3683072"/>
                  <a:ext cx="1998663" cy="8223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ctr" defTabSz="457200" eaLnBrk="1" fontAlgn="auto" latinLnBrk="0" hangingPunct="1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r>
                    <a:rPr kumimoji="0" lang="en-US" altLang="zh-CN" sz="2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sym typeface="Times New Roman" panose="02020603050405020304" pitchFamily="18" charset="0"/>
                    </a:rPr>
                    <a:t>3</a:t>
                  </a:r>
                  <a:endParaRPr kumimoji="0" lang="zh-CN" altLang="en-US" sz="2800" b="1" i="0" u="none" strike="noStrike" kern="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sym typeface="Times New Roman" panose="02020603050405020304" pitchFamily="18" charset="0"/>
                  </a:endParaRPr>
                </a:p>
              </p:txBody>
            </p:sp>
            <p:cxnSp>
              <p:nvCxnSpPr>
                <p:cNvPr id="22" name="直接连接符 27"/>
                <p:cNvCxnSpPr/>
                <p:nvPr/>
              </p:nvCxnSpPr>
              <p:spPr bwMode="auto">
                <a:xfrm>
                  <a:off x="2646022" y="3926852"/>
                  <a:ext cx="639601" cy="3600"/>
                </a:xfrm>
                <a:prstGeom prst="line">
                  <a:avLst/>
                </a:prstGeom>
                <a:noFill/>
                <a:ln w="25400" algn="ctr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18" name="矩形 23"/>
            <p:cNvSpPr>
              <a:spLocks noChangeArrowheads="1"/>
            </p:cNvSpPr>
            <p:nvPr/>
          </p:nvSpPr>
          <p:spPr bwMode="auto">
            <a:xfrm>
              <a:off x="3676571" y="3632231"/>
              <a:ext cx="51969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6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＝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文本框 1"/>
          <p:cNvSpPr txBox="1">
            <a:spLocks noChangeArrowheads="1"/>
          </p:cNvSpPr>
          <p:nvPr/>
        </p:nvSpPr>
        <p:spPr bwMode="auto">
          <a:xfrm>
            <a:off x="196850" y="1206500"/>
            <a:ext cx="862806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/>
              <a:t>（</a:t>
            </a:r>
            <a:r>
              <a:rPr lang="en-US" altLang="zh-CN" sz="3200" b="1"/>
              <a:t>2</a:t>
            </a:r>
            <a:r>
              <a:rPr lang="zh-CN" altLang="en-US" sz="3200" b="1"/>
              <a:t>）足球的单价是</a:t>
            </a:r>
            <a:r>
              <a:rPr lang="en-US" altLang="zh-CN" sz="3200" b="1"/>
              <a:t>40</a:t>
            </a:r>
            <a:r>
              <a:rPr lang="zh-CN" altLang="en-US" sz="3200" b="1"/>
              <a:t>元，篮球的单价是多少？</a:t>
            </a:r>
            <a:endParaRPr lang="zh-CN" altLang="en-US" sz="3200" b="1"/>
          </a:p>
        </p:txBody>
      </p:sp>
      <p:sp>
        <p:nvSpPr>
          <p:cNvPr id="29699" name="文本框 2"/>
          <p:cNvSpPr txBox="1">
            <a:spLocks noChangeArrowheads="1"/>
          </p:cNvSpPr>
          <p:nvPr/>
        </p:nvSpPr>
        <p:spPr bwMode="auto">
          <a:xfrm>
            <a:off x="2051050" y="1930400"/>
            <a:ext cx="49212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解：设篮球的单价是</a:t>
            </a: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zh-CN" altLang="en-US" sz="3200" b="1">
                <a:solidFill>
                  <a:srgbClr val="FF0000"/>
                </a:solidFill>
              </a:rPr>
              <a:t>元。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9700" name="文本框 3"/>
          <p:cNvSpPr txBox="1">
            <a:spLocks noChangeArrowheads="1"/>
          </p:cNvSpPr>
          <p:nvPr/>
        </p:nvSpPr>
        <p:spPr bwMode="auto">
          <a:xfrm>
            <a:off x="2957513" y="2555875"/>
            <a:ext cx="2268537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40∶</a:t>
            </a: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en-US" altLang="zh-CN" sz="3200" b="1">
                <a:solidFill>
                  <a:srgbClr val="FF0000"/>
                </a:solidFill>
              </a:rPr>
              <a:t>=4∶3</a:t>
            </a:r>
            <a:endParaRPr lang="zh-CN" altLang="en-US" sz="3200" b="1" i="1">
              <a:solidFill>
                <a:srgbClr val="FF0000"/>
              </a:solidFill>
            </a:endParaRPr>
          </a:p>
        </p:txBody>
      </p:sp>
      <p:sp>
        <p:nvSpPr>
          <p:cNvPr id="29701" name="文本框 4"/>
          <p:cNvSpPr txBox="1">
            <a:spLocks noChangeArrowheads="1"/>
          </p:cNvSpPr>
          <p:nvPr/>
        </p:nvSpPr>
        <p:spPr bwMode="auto">
          <a:xfrm>
            <a:off x="3770313" y="3108325"/>
            <a:ext cx="103505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</a:rPr>
              <a:t>x=</a:t>
            </a:r>
            <a:r>
              <a:rPr lang="en-US" altLang="zh-CN" sz="3200" b="1">
                <a:solidFill>
                  <a:srgbClr val="FF0000"/>
                </a:solidFill>
              </a:rPr>
              <a:t>30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9702" name="文本框 5"/>
          <p:cNvSpPr txBox="1">
            <a:spLocks noChangeArrowheads="1"/>
          </p:cNvSpPr>
          <p:nvPr/>
        </p:nvSpPr>
        <p:spPr bwMode="auto">
          <a:xfrm>
            <a:off x="2051050" y="3733800"/>
            <a:ext cx="598328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答：篮球的单价是</a:t>
            </a:r>
            <a:r>
              <a:rPr lang="en-US" altLang="zh-CN" sz="3200" b="1">
                <a:solidFill>
                  <a:srgbClr val="FF0000"/>
                </a:solidFill>
              </a:rPr>
              <a:t>30</a:t>
            </a:r>
            <a:r>
              <a:rPr lang="zh-CN" altLang="en-US" sz="3200" b="1">
                <a:solidFill>
                  <a:srgbClr val="FF0000"/>
                </a:solidFill>
              </a:rPr>
              <a:t>元。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  <p:bldP spid="29700" grpId="0"/>
      <p:bldP spid="29701" grpId="0"/>
      <p:bldP spid="2970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文本框 1"/>
          <p:cNvSpPr txBox="1">
            <a:spLocks noChangeArrowheads="1"/>
          </p:cNvSpPr>
          <p:nvPr/>
        </p:nvSpPr>
        <p:spPr bwMode="auto">
          <a:xfrm>
            <a:off x="-100013" y="739775"/>
            <a:ext cx="7392988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</a:rPr>
              <a:t>（</a:t>
            </a:r>
            <a:r>
              <a:rPr lang="en-US" altLang="zh-CN" sz="3200" b="1">
                <a:solidFill>
                  <a:srgbClr val="000000"/>
                </a:solidFill>
              </a:rPr>
              <a:t>3</a:t>
            </a:r>
            <a:r>
              <a:rPr lang="zh-CN" altLang="en-US" sz="3200" b="1">
                <a:solidFill>
                  <a:srgbClr val="000000"/>
                </a:solidFill>
              </a:rPr>
              <a:t>）你能提出其他数学问题并解答吗？</a:t>
            </a:r>
            <a:endParaRPr lang="zh-CN" altLang="en-US" sz="3200" b="1">
              <a:solidFill>
                <a:srgbClr val="000000"/>
              </a:solidFill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170113" y="2109788"/>
            <a:ext cx="492125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解：设足球的单价是</a:t>
            </a: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zh-CN" altLang="en-US" sz="3200" b="1">
                <a:solidFill>
                  <a:srgbClr val="FF0000"/>
                </a:solidFill>
              </a:rPr>
              <a:t>元。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3117850" y="2755900"/>
            <a:ext cx="244633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zh-CN" altLang="en-US" sz="3200" b="1">
                <a:solidFill>
                  <a:srgbClr val="FF0000"/>
                </a:solidFill>
              </a:rPr>
              <a:t>∶</a:t>
            </a:r>
            <a:r>
              <a:rPr lang="en-US" altLang="zh-CN" sz="3200" b="1">
                <a:solidFill>
                  <a:srgbClr val="FF0000"/>
                </a:solidFill>
              </a:rPr>
              <a:t>30</a:t>
            </a:r>
            <a:r>
              <a:rPr lang="zh-CN" altLang="en-US" sz="3200" b="1">
                <a:solidFill>
                  <a:srgbClr val="FF0000"/>
                </a:solidFill>
              </a:rPr>
              <a:t>＝</a:t>
            </a:r>
            <a:r>
              <a:rPr lang="en-US" altLang="zh-CN" sz="3200" b="1">
                <a:solidFill>
                  <a:srgbClr val="FF0000"/>
                </a:solidFill>
              </a:rPr>
              <a:t>4</a:t>
            </a:r>
            <a:r>
              <a:rPr lang="zh-CN" altLang="en-US" sz="3200" b="1">
                <a:solidFill>
                  <a:srgbClr val="FF0000"/>
                </a:solidFill>
              </a:rPr>
              <a:t>∶</a:t>
            </a:r>
            <a:r>
              <a:rPr lang="en-US" altLang="zh-CN" sz="3200" b="1">
                <a:solidFill>
                  <a:srgbClr val="FF0000"/>
                </a:solidFill>
              </a:rPr>
              <a:t>3</a:t>
            </a:r>
            <a:endParaRPr lang="zh-CN" altLang="en-US" sz="3200" b="1" i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937000" y="3327400"/>
            <a:ext cx="12128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zh-CN" altLang="en-US" sz="3200" b="1">
                <a:solidFill>
                  <a:srgbClr val="FF0000"/>
                </a:solidFill>
              </a:rPr>
              <a:t>＝</a:t>
            </a:r>
            <a:r>
              <a:rPr lang="en-US" altLang="zh-CN" sz="3200" b="1">
                <a:solidFill>
                  <a:srgbClr val="FF0000"/>
                </a:solidFill>
              </a:rPr>
              <a:t>40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170113" y="3933825"/>
            <a:ext cx="471805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答：足球的单价是</a:t>
            </a:r>
            <a:r>
              <a:rPr lang="en-US" altLang="zh-CN" sz="3200" b="1">
                <a:solidFill>
                  <a:srgbClr val="FF0000"/>
                </a:solidFill>
              </a:rPr>
              <a:t>40</a:t>
            </a:r>
            <a:r>
              <a:rPr lang="zh-CN" altLang="en-US" sz="3200" b="1">
                <a:solidFill>
                  <a:srgbClr val="FF0000"/>
                </a:solidFill>
              </a:rPr>
              <a:t>元。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601663" y="1500012"/>
            <a:ext cx="801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/>
            <a:r>
              <a:rPr lang="zh-CN" altLang="zh-CN" sz="3200" b="1">
                <a:solidFill>
                  <a:srgbClr val="0070C0"/>
                </a:solidFill>
              </a:rPr>
              <a:t>篮球的单价是</a:t>
            </a:r>
            <a:r>
              <a:rPr lang="en-US" altLang="zh-CN" sz="3200" b="1">
                <a:solidFill>
                  <a:srgbClr val="0070C0"/>
                </a:solidFill>
              </a:rPr>
              <a:t>30</a:t>
            </a:r>
            <a:r>
              <a:rPr lang="zh-CN" altLang="zh-CN" sz="3200" b="1">
                <a:solidFill>
                  <a:srgbClr val="0070C0"/>
                </a:solidFill>
              </a:rPr>
              <a:t>元，足球的单价是多少元？</a:t>
            </a:r>
            <a:endParaRPr lang="zh-CN" altLang="en-US" sz="3200" b="1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1834</Words>
  <Application>WPS 演示</Application>
  <PresentationFormat>全屏显示(16:9)</PresentationFormat>
  <Paragraphs>331</Paragraphs>
  <Slides>29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15</vt:i4>
      </vt:variant>
      <vt:variant>
        <vt:lpstr>幻灯片标题</vt:lpstr>
      </vt:variant>
      <vt:variant>
        <vt:i4>29</vt:i4>
      </vt:variant>
    </vt:vector>
  </HeadingPairs>
  <TitlesOfParts>
    <vt:vector size="58" baseType="lpstr">
      <vt:lpstr>Arial</vt:lpstr>
      <vt:lpstr>宋体</vt:lpstr>
      <vt:lpstr>Wingdings</vt:lpstr>
      <vt:lpstr>Times New Roman</vt:lpstr>
      <vt:lpstr>黑体</vt:lpstr>
      <vt:lpstr>楷体_GB2312</vt:lpstr>
      <vt:lpstr>等线</vt:lpstr>
      <vt:lpstr>楷体</vt:lpstr>
      <vt:lpstr>Source Han Sans CN</vt:lpstr>
      <vt:lpstr>微软雅黑</vt:lpstr>
      <vt:lpstr>Arial Unicode MS</vt:lpstr>
      <vt:lpstr>Times New Roman</vt:lpstr>
      <vt:lpstr>Segoe Print</vt:lpstr>
      <vt:lpstr>1_Office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冰氷</cp:lastModifiedBy>
  <cp:revision>45</cp:revision>
  <dcterms:created xsi:type="dcterms:W3CDTF">2014-04-24T10:36:00Z</dcterms:created>
  <dcterms:modified xsi:type="dcterms:W3CDTF">2023-10-26T09:24:28Z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0B21F160B5FF47F883F693A536E313B8</vt:lpwstr>
  </property>
  <property fmtid="{D5CDD505-2E9C-101B-9397-08002B2CF9AE}" pid="3" name="KSOProductBuildVer">
    <vt:lpwstr>2052-12.1.0.15374</vt:lpwstr>
  </property>
</Properties>
</file>