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354" r:id="rId3"/>
    <p:sldId id="377" r:id="rId4"/>
    <p:sldId id="356" r:id="rId5"/>
    <p:sldId id="358" r:id="rId6"/>
    <p:sldId id="359" r:id="rId7"/>
    <p:sldId id="378" r:id="rId8"/>
    <p:sldId id="360" r:id="rId9"/>
    <p:sldId id="362" r:id="rId10"/>
    <p:sldId id="363" r:id="rId11"/>
    <p:sldId id="370" r:id="rId12"/>
    <p:sldId id="371" r:id="rId13"/>
    <p:sldId id="365" r:id="rId14"/>
    <p:sldId id="379" r:id="rId15"/>
    <p:sldId id="366" r:id="rId16"/>
    <p:sldId id="380" r:id="rId17"/>
    <p:sldId id="381" r:id="rId18"/>
    <p:sldId id="328" r:id="rId19"/>
    <p:sldId id="373" r:id="rId20"/>
    <p:sldId id="374" r:id="rId21"/>
    <p:sldId id="375" r:id="rId22"/>
    <p:sldId id="376" r:id="rId23"/>
  </p:sldIdLst>
  <p:sldSz cx="9144000" cy="5143500" type="screen16x9"/>
  <p:notesSz cx="6858000" cy="9144000"/>
  <p:custDataLst>
    <p:tags r:id="rId30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5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3FC6E1"/>
    <a:srgbClr val="D4E3FA"/>
    <a:srgbClr val="FFFFFF"/>
    <a:srgbClr val="FFCC66"/>
    <a:srgbClr val="01A0E9"/>
    <a:srgbClr val="E7F8FF"/>
    <a:srgbClr val="ECFBFE"/>
    <a:srgbClr val="6AD0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 autoAdjust="0"/>
  </p:normalViewPr>
  <p:slideViewPr>
    <p:cSldViewPr snapToGrid="0">
      <p:cViewPr varScale="1">
        <p:scale>
          <a:sx n="146" d="100"/>
          <a:sy n="146" d="100"/>
        </p:scale>
        <p:origin x="456" y="108"/>
      </p:cViewPr>
      <p:guideLst>
        <p:guide orient="horz" pos="1620"/>
        <p:guide pos="285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-6054"/>
    </p:cViewPr>
  </p:sorterViewPr>
  <p:gridSpacing cx="36004" cy="36004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0" Type="http://schemas.openxmlformats.org/officeDocument/2006/relationships/tags" Target="tags/tag5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notesMaster" Target="notesMasters/notesMaster1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7.vml.rels><?xml version="1.0" encoding="UTF-8" standalone="yes"?>
<Relationships xmlns="http://schemas.openxmlformats.org/package/2006/relationships"><Relationship Id="rId7" Type="http://schemas.openxmlformats.org/officeDocument/2006/relationships/image" Target="../media/image38.wmf"/><Relationship Id="rId6" Type="http://schemas.openxmlformats.org/officeDocument/2006/relationships/image" Target="../media/image37.wmf"/><Relationship Id="rId5" Type="http://schemas.openxmlformats.org/officeDocument/2006/relationships/image" Target="../media/image36.wmf"/><Relationship Id="rId4" Type="http://schemas.openxmlformats.org/officeDocument/2006/relationships/image" Target="../media/image35.wmf"/><Relationship Id="rId3" Type="http://schemas.openxmlformats.org/officeDocument/2006/relationships/image" Target="../media/image34.wmf"/><Relationship Id="rId2" Type="http://schemas.openxmlformats.org/officeDocument/2006/relationships/image" Target="../media/image33.wmf"/><Relationship Id="rId1" Type="http://schemas.openxmlformats.org/officeDocument/2006/relationships/image" Target="../media/image32.wmf"/></Relationships>
</file>

<file path=ppt/drawings/_rels/vmlDrawing8.vml.rels><?xml version="1.0" encoding="UTF-8" standalone="yes"?>
<Relationships xmlns="http://schemas.openxmlformats.org/package/2006/relationships"><Relationship Id="rId4" Type="http://schemas.openxmlformats.org/officeDocument/2006/relationships/image" Target="../media/image42.wmf"/><Relationship Id="rId3" Type="http://schemas.openxmlformats.org/officeDocument/2006/relationships/image" Target="../media/image41.wmf"/><Relationship Id="rId2" Type="http://schemas.openxmlformats.org/officeDocument/2006/relationships/image" Target="../media/image40.wmf"/><Relationship Id="rId1" Type="http://schemas.openxmlformats.org/officeDocument/2006/relationships/image" Target="../media/image3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452B43DD-B9B8-490C-8391-C26FDB621018}" type="datetimeFigureOut">
              <a:rPr lang="zh-CN" altLang="en-US"/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B887ED69-0B93-4A21-8ECF-A0B8150FED3C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tags" Target="../tags/tag1.xml"/><Relationship Id="rId8" Type="http://schemas.openxmlformats.org/officeDocument/2006/relationships/image" Target="../media/image7.png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0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8.png"/><Relationship Id="rId3" Type="http://schemas.openxmlformats.org/officeDocument/2006/relationships/tags" Target="../tags/tag2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8.png"/><Relationship Id="rId3" Type="http://schemas.openxmlformats.org/officeDocument/2006/relationships/tags" Target="../tags/tag3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3284538"/>
            <a:ext cx="9144000" cy="1858962"/>
          </a:xfrm>
          <a:prstGeom prst="rect">
            <a:avLst/>
          </a:prstGeom>
          <a:effectLst>
            <a:outerShdw blurRad="76200" dist="127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93838" y="192088"/>
            <a:ext cx="6103937" cy="4157662"/>
          </a:xfrm>
          <a:prstGeom prst="rect">
            <a:avLst/>
          </a:prstGeom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  <p:pic>
        <p:nvPicPr>
          <p:cNvPr id="5" name="图片 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" y="192088"/>
            <a:ext cx="2109788" cy="2674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9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636588"/>
            <a:ext cx="1536700" cy="133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741488" y="3562350"/>
            <a:ext cx="915987" cy="887413"/>
          </a:xfrm>
          <a:prstGeom prst="rect">
            <a:avLst/>
          </a:prstGeom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图片 11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8138" y="2598738"/>
            <a:ext cx="1287462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文本框 10"/>
          <p:cNvSpPr txBox="1">
            <a:spLocks noChangeArrowheads="1"/>
          </p:cNvSpPr>
          <p:nvPr userDrawn="1"/>
        </p:nvSpPr>
        <p:spPr bwMode="auto">
          <a:xfrm rot="20085978">
            <a:off x="3581984" y="2304520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" name="图片 5" descr="状元成才路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>
            <a:spLocks noChangeArrowheads="1"/>
          </p:cNvSpPr>
          <p:nvPr userDrawn="1"/>
        </p:nvSpPr>
        <p:spPr bwMode="auto">
          <a:xfrm>
            <a:off x="0" y="461963"/>
            <a:ext cx="9144000" cy="42195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4" name="矩形 3"/>
          <p:cNvSpPr>
            <a:spLocks noChangeArrowheads="1"/>
          </p:cNvSpPr>
          <p:nvPr userDrawn="1"/>
        </p:nvSpPr>
        <p:spPr bwMode="auto">
          <a:xfrm>
            <a:off x="0" y="461963"/>
            <a:ext cx="9144000" cy="80962"/>
          </a:xfrm>
          <a:prstGeom prst="rect">
            <a:avLst/>
          </a:prstGeom>
          <a:solidFill>
            <a:srgbClr val="D4E3FA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5" name="矩形 4"/>
          <p:cNvSpPr>
            <a:spLocks noChangeArrowheads="1"/>
          </p:cNvSpPr>
          <p:nvPr userDrawn="1"/>
        </p:nvSpPr>
        <p:spPr bwMode="auto">
          <a:xfrm>
            <a:off x="0" y="4600575"/>
            <a:ext cx="9144000" cy="80963"/>
          </a:xfrm>
          <a:prstGeom prst="rect">
            <a:avLst/>
          </a:prstGeom>
          <a:solidFill>
            <a:srgbClr val="D4E3FA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 userDrawn="1"/>
        </p:nvSpPr>
        <p:spPr bwMode="auto">
          <a:xfrm rot="20085978">
            <a:off x="3581984" y="2304520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3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圆角矩形 5"/>
          <p:cNvSpPr>
            <a:spLocks noChangeArrowheads="1"/>
          </p:cNvSpPr>
          <p:nvPr userDrawn="1"/>
        </p:nvSpPr>
        <p:spPr bwMode="auto">
          <a:xfrm>
            <a:off x="204788" y="209550"/>
            <a:ext cx="8734425" cy="4724400"/>
          </a:xfrm>
          <a:prstGeom prst="roundRect">
            <a:avLst>
              <a:gd name="adj" fmla="val 5991"/>
            </a:avLst>
          </a:prstGeom>
          <a:solidFill>
            <a:schemeClr val="bg1"/>
          </a:solidFill>
          <a:ln w="38100">
            <a:solidFill>
              <a:srgbClr val="D4E3FA"/>
            </a:solidFill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 userDrawn="1"/>
        </p:nvSpPr>
        <p:spPr bwMode="auto">
          <a:xfrm rot="20085978">
            <a:off x="3581984" y="2304520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16212CC8-87E2-4CD2-B609-8DF97BBD02BB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image" Target="../media/image11.png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7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矩形 6"/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1028" name="图片 1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9" t="23634" r="3419" b="23878"/>
          <a:stretch>
            <a:fillRect/>
          </a:stretch>
        </p:blipFill>
        <p:spPr bwMode="auto">
          <a:xfrm>
            <a:off x="-9525" y="-9525"/>
            <a:ext cx="9163050" cy="515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defRPr sz="24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4572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4.xml"/><Relationship Id="rId1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1.vml"/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17.wmf"/><Relationship Id="rId3" Type="http://schemas.openxmlformats.org/officeDocument/2006/relationships/oleObject" Target="../embeddings/oleObject2.bin"/><Relationship Id="rId2" Type="http://schemas.openxmlformats.org/officeDocument/2006/relationships/image" Target="../media/image16.wmf"/><Relationship Id="rId1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2.v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4.png"/><Relationship Id="rId3" Type="http://schemas.openxmlformats.org/officeDocument/2006/relationships/oleObject" Target="../embeddings/oleObject4.bin"/><Relationship Id="rId2" Type="http://schemas.openxmlformats.org/officeDocument/2006/relationships/image" Target="../media/image18.wmf"/><Relationship Id="rId1" Type="http://schemas.openxmlformats.org/officeDocument/2006/relationships/oleObject" Target="../embeddings/oleObject3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3.v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21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20.wmf"/><Relationship Id="rId3" Type="http://schemas.openxmlformats.org/officeDocument/2006/relationships/oleObject" Target="../embeddings/oleObject6.bin"/><Relationship Id="rId2" Type="http://schemas.openxmlformats.org/officeDocument/2006/relationships/image" Target="../media/image19.wmf"/><Relationship Id="rId1" Type="http://schemas.openxmlformats.org/officeDocument/2006/relationships/oleObject" Target="../embeddings/oleObject5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4.v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24.w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23.wmf"/><Relationship Id="rId3" Type="http://schemas.openxmlformats.org/officeDocument/2006/relationships/oleObject" Target="../embeddings/oleObject9.bin"/><Relationship Id="rId2" Type="http://schemas.openxmlformats.org/officeDocument/2006/relationships/image" Target="../media/image22.wmf"/><Relationship Id="rId1" Type="http://schemas.openxmlformats.org/officeDocument/2006/relationships/oleObject" Target="../embeddings/oleObject8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5.v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27.w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26.wmf"/><Relationship Id="rId3" Type="http://schemas.openxmlformats.org/officeDocument/2006/relationships/oleObject" Target="../embeddings/oleObject12.bin"/><Relationship Id="rId2" Type="http://schemas.openxmlformats.org/officeDocument/2006/relationships/image" Target="../media/image25.wmf"/><Relationship Id="rId1" Type="http://schemas.openxmlformats.org/officeDocument/2006/relationships/oleObject" Target="../embeddings/oleObject11.bin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6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1.wmf"/><Relationship Id="rId1" Type="http://schemas.openxmlformats.org/officeDocument/2006/relationships/oleObject" Target="../embeddings/oleObject14.bin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9.bin"/><Relationship Id="rId8" Type="http://schemas.openxmlformats.org/officeDocument/2006/relationships/image" Target="../media/image35.wmf"/><Relationship Id="rId7" Type="http://schemas.openxmlformats.org/officeDocument/2006/relationships/oleObject" Target="../embeddings/oleObject18.bin"/><Relationship Id="rId6" Type="http://schemas.openxmlformats.org/officeDocument/2006/relationships/image" Target="../media/image34.wmf"/><Relationship Id="rId5" Type="http://schemas.openxmlformats.org/officeDocument/2006/relationships/oleObject" Target="../embeddings/oleObject17.bin"/><Relationship Id="rId4" Type="http://schemas.openxmlformats.org/officeDocument/2006/relationships/image" Target="../media/image33.wmf"/><Relationship Id="rId3" Type="http://schemas.openxmlformats.org/officeDocument/2006/relationships/oleObject" Target="../embeddings/oleObject16.bin"/><Relationship Id="rId2" Type="http://schemas.openxmlformats.org/officeDocument/2006/relationships/image" Target="../media/image32.wmf"/><Relationship Id="rId16" Type="http://schemas.openxmlformats.org/officeDocument/2006/relationships/vmlDrawing" Target="../drawings/vmlDrawing7.vml"/><Relationship Id="rId15" Type="http://schemas.openxmlformats.org/officeDocument/2006/relationships/slideLayout" Target="../slideLayouts/slideLayout2.xml"/><Relationship Id="rId14" Type="http://schemas.openxmlformats.org/officeDocument/2006/relationships/image" Target="../media/image38.wmf"/><Relationship Id="rId13" Type="http://schemas.openxmlformats.org/officeDocument/2006/relationships/oleObject" Target="../embeddings/oleObject21.bin"/><Relationship Id="rId12" Type="http://schemas.openxmlformats.org/officeDocument/2006/relationships/image" Target="../media/image37.wmf"/><Relationship Id="rId11" Type="http://schemas.openxmlformats.org/officeDocument/2006/relationships/oleObject" Target="../embeddings/oleObject20.bin"/><Relationship Id="rId10" Type="http://schemas.openxmlformats.org/officeDocument/2006/relationships/image" Target="../media/image36.wmf"/><Relationship Id="rId1" Type="http://schemas.openxmlformats.org/officeDocument/2006/relationships/oleObject" Target="../embeddings/oleObject15.bin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42.wmf"/><Relationship Id="rId7" Type="http://schemas.openxmlformats.org/officeDocument/2006/relationships/oleObject" Target="../embeddings/oleObject25.bin"/><Relationship Id="rId6" Type="http://schemas.openxmlformats.org/officeDocument/2006/relationships/image" Target="../media/image41.wmf"/><Relationship Id="rId5" Type="http://schemas.openxmlformats.org/officeDocument/2006/relationships/oleObject" Target="../embeddings/oleObject24.bin"/><Relationship Id="rId4" Type="http://schemas.openxmlformats.org/officeDocument/2006/relationships/image" Target="../media/image40.wmf"/><Relationship Id="rId3" Type="http://schemas.openxmlformats.org/officeDocument/2006/relationships/oleObject" Target="../embeddings/oleObject23.bin"/><Relationship Id="rId2" Type="http://schemas.openxmlformats.org/officeDocument/2006/relationships/image" Target="../media/image39.wmf"/><Relationship Id="rId10" Type="http://schemas.openxmlformats.org/officeDocument/2006/relationships/vmlDrawing" Target="../drawings/vmlDrawing8.vml"/><Relationship Id="rId1" Type="http://schemas.openxmlformats.org/officeDocument/2006/relationships/oleObject" Target="../embeddings/oleObject2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/>
          <p:cNvCxnSpPr/>
          <p:nvPr/>
        </p:nvCxnSpPr>
        <p:spPr>
          <a:xfrm>
            <a:off x="2088711" y="2780006"/>
            <a:ext cx="50292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48" name="副标题 6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3421527" y="2892548"/>
            <a:ext cx="2349500" cy="50006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altLang="zh-CN" dirty="0">
                <a:ea typeface="楷体" panose="02010609060101010101" pitchFamily="49" charset="-122"/>
              </a:rPr>
              <a:t>R</a:t>
            </a:r>
            <a:r>
              <a:rPr lang="zh-CN" altLang="en-US" dirty="0">
                <a:latin typeface="+mn-ea"/>
              </a:rPr>
              <a:t>·</a:t>
            </a:r>
            <a:r>
              <a:rPr lang="zh-CN" altLang="en-US" dirty="0">
                <a:ea typeface="楷体" panose="02010609060101010101" pitchFamily="49" charset="-122"/>
              </a:rPr>
              <a:t>六年级下册</a:t>
            </a:r>
            <a:endParaRPr lang="zh-CN" altLang="en-US" dirty="0">
              <a:ea typeface="楷体" panose="02010609060101010101" pitchFamily="49" charset="-122"/>
            </a:endParaRPr>
          </a:p>
        </p:txBody>
      </p:sp>
      <p:sp>
        <p:nvSpPr>
          <p:cNvPr id="9220" name="标题 5"/>
          <p:cNvSpPr>
            <a:spLocks noGrp="1" noChangeArrowheads="1"/>
          </p:cNvSpPr>
          <p:nvPr>
            <p:ph type="ctrTitle" idx="4294967295"/>
          </p:nvPr>
        </p:nvSpPr>
        <p:spPr bwMode="auto">
          <a:xfrm>
            <a:off x="1714061" y="1595731"/>
            <a:ext cx="5778500" cy="128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 sz="3600" dirty="0"/>
              <a:t>练习课</a:t>
            </a:r>
            <a:br>
              <a:rPr lang="en-US" altLang="zh-CN" sz="3600" dirty="0"/>
            </a:br>
            <a:r>
              <a:rPr lang="zh-CN" altLang="en-US" sz="3600" dirty="0"/>
              <a:t>（比例的意义和基本性质）</a:t>
            </a:r>
            <a:endParaRPr lang="zh-CN" altLang="en-US" sz="3600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8352" y="1196517"/>
            <a:ext cx="1115295" cy="1048568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0"/>
          <p:cNvSpPr/>
          <p:nvPr/>
        </p:nvSpPr>
        <p:spPr>
          <a:xfrm>
            <a:off x="391391" y="411740"/>
            <a:ext cx="2040082" cy="550862"/>
          </a:xfrm>
          <a:prstGeom prst="roundRect">
            <a:avLst>
              <a:gd name="adj" fmla="val 32184"/>
            </a:avLst>
          </a:prstGeom>
          <a:solidFill>
            <a:srgbClr val="009DB7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复习回顾</a:t>
            </a:r>
            <a:endParaRPr lang="zh-CN" alt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1" descr="两小豆形象之明明PPT用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5588" y="905334"/>
            <a:ext cx="10795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utoShape 27"/>
          <p:cNvSpPr>
            <a:spLocks noChangeArrowheads="1"/>
          </p:cNvSpPr>
          <p:nvPr/>
        </p:nvSpPr>
        <p:spPr bwMode="auto">
          <a:xfrm>
            <a:off x="2596239" y="666519"/>
            <a:ext cx="4670565" cy="907120"/>
          </a:xfrm>
          <a:prstGeom prst="wedgeRoundRectCallout">
            <a:avLst>
              <a:gd name="adj1" fmla="val 56478"/>
              <a:gd name="adj2" fmla="val 16775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/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请大家回忆一下，什么是比例？比例的基本性质是什么？</a:t>
            </a:r>
            <a:endParaRPr lang="en-US" altLang="zh-CN" b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911" y="1672026"/>
            <a:ext cx="1140359" cy="1638877"/>
          </a:xfrm>
          <a:prstGeom prst="rect">
            <a:avLst/>
          </a:prstGeom>
        </p:spPr>
      </p:pic>
      <p:sp>
        <p:nvSpPr>
          <p:cNvPr id="7" name="AutoShape 27"/>
          <p:cNvSpPr>
            <a:spLocks noChangeArrowheads="1"/>
          </p:cNvSpPr>
          <p:nvPr/>
        </p:nvSpPr>
        <p:spPr bwMode="auto">
          <a:xfrm>
            <a:off x="1960418" y="1751751"/>
            <a:ext cx="4876800" cy="491836"/>
          </a:xfrm>
          <a:prstGeom prst="wedgeRoundRectCallout">
            <a:avLst>
              <a:gd name="adj1" fmla="val -55354"/>
              <a:gd name="adj2" fmla="val 35103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/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表示</a:t>
            </a:r>
            <a:r>
              <a:rPr lang="zh-CN" altLang="en-US" sz="24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两个比相等的式子</a:t>
            </a: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叫作比例。</a:t>
            </a:r>
            <a:endParaRPr lang="en-US" altLang="zh-CN" b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3434222" y="2199642"/>
            <a:ext cx="2086815" cy="493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</a:rPr>
              <a:t>∶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5=12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</a:rPr>
              <a:t>∶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15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6366" y="2806242"/>
            <a:ext cx="797945" cy="1802765"/>
          </a:xfrm>
          <a:prstGeom prst="rect">
            <a:avLst/>
          </a:prstGeom>
        </p:spPr>
      </p:pic>
      <p:sp>
        <p:nvSpPr>
          <p:cNvPr id="12" name="AutoShape 27"/>
          <p:cNvSpPr>
            <a:spLocks noChangeArrowheads="1"/>
          </p:cNvSpPr>
          <p:nvPr/>
        </p:nvSpPr>
        <p:spPr bwMode="auto">
          <a:xfrm>
            <a:off x="1938055" y="3648919"/>
            <a:ext cx="5328749" cy="907120"/>
          </a:xfrm>
          <a:prstGeom prst="wedgeRoundRectCallout">
            <a:avLst>
              <a:gd name="adj1" fmla="val 55698"/>
              <a:gd name="adj2" fmla="val -36681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/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在比例中，</a:t>
            </a:r>
            <a:r>
              <a:rPr lang="zh-CN" altLang="en-US" sz="24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两个外项的积等于两个内项的积</a:t>
            </a: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，这叫作比例的基本性质。</a:t>
            </a:r>
            <a:endParaRPr lang="en-US" altLang="zh-CN" b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3952892" y="2648377"/>
            <a:ext cx="649537" cy="558615"/>
            <a:chOff x="3952892" y="2648377"/>
            <a:chExt cx="649537" cy="558615"/>
          </a:xfrm>
        </p:grpSpPr>
        <p:sp>
          <p:nvSpPr>
            <p:cNvPr id="13" name="左中括号 12"/>
            <p:cNvSpPr/>
            <p:nvPr/>
          </p:nvSpPr>
          <p:spPr>
            <a:xfrm rot="16200000">
              <a:off x="4163549" y="2528260"/>
              <a:ext cx="193963" cy="434198"/>
            </a:xfrm>
            <a:prstGeom prst="leftBracket">
              <a:avLst>
                <a:gd name="adj" fmla="val 0"/>
              </a:avLst>
            </a:prstGeom>
            <a:ln w="19050">
              <a:solidFill>
                <a:srgbClr val="3FC6E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3952892" y="2837660"/>
              <a:ext cx="64953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>
                  <a:latin typeface="+mj-lt"/>
                  <a:ea typeface="+mj-ea"/>
                </a:rPr>
                <a:t>内项</a:t>
              </a:r>
              <a:endParaRPr lang="zh-CN" altLang="en-US" b="1" dirty="0">
                <a:latin typeface="+mj-lt"/>
                <a:ea typeface="+mj-ea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616040" y="2657466"/>
            <a:ext cx="1475507" cy="930271"/>
            <a:chOff x="3616040" y="2657466"/>
            <a:chExt cx="1475507" cy="930271"/>
          </a:xfrm>
        </p:grpSpPr>
        <p:sp>
          <p:nvSpPr>
            <p:cNvPr id="16" name="左中括号 15"/>
            <p:cNvSpPr/>
            <p:nvPr/>
          </p:nvSpPr>
          <p:spPr>
            <a:xfrm rot="16200000">
              <a:off x="4061543" y="2211963"/>
              <a:ext cx="584501" cy="1475507"/>
            </a:xfrm>
            <a:prstGeom prst="leftBracket">
              <a:avLst>
                <a:gd name="adj" fmla="val 0"/>
              </a:avLst>
            </a:prstGeom>
            <a:ln w="19050">
              <a:solidFill>
                <a:srgbClr val="3FC6E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3952892" y="3218405"/>
              <a:ext cx="64953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>
                  <a:latin typeface="+mj-lt"/>
                  <a:ea typeface="+mj-ea"/>
                </a:rPr>
                <a:t>外项</a:t>
              </a:r>
              <a:endParaRPr lang="zh-CN" altLang="en-US" b="1" dirty="0">
                <a:latin typeface="+mj-lt"/>
                <a:ea typeface="+mj-ea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文本框 1"/>
          <p:cNvSpPr txBox="1">
            <a:spLocks noChangeArrowheads="1"/>
          </p:cNvSpPr>
          <p:nvPr/>
        </p:nvSpPr>
        <p:spPr bwMode="auto">
          <a:xfrm>
            <a:off x="396875" y="1051283"/>
            <a:ext cx="8350250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1.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 判断下面哪组中的两个比可以组成比例。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1267" name="文本框 2"/>
          <p:cNvSpPr txBox="1">
            <a:spLocks noChangeArrowheads="1"/>
          </p:cNvSpPr>
          <p:nvPr/>
        </p:nvSpPr>
        <p:spPr bwMode="auto">
          <a:xfrm>
            <a:off x="391391" y="2447194"/>
            <a:ext cx="4312227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1.4∶2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28∶40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1268" name="文本框 3"/>
          <p:cNvSpPr txBox="1">
            <a:spLocks noChangeArrowheads="1"/>
          </p:cNvSpPr>
          <p:nvPr/>
        </p:nvSpPr>
        <p:spPr bwMode="auto">
          <a:xfrm>
            <a:off x="391391" y="1883734"/>
            <a:ext cx="3757035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∶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9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9∶12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3886346" y="1894904"/>
            <a:ext cx="5071341" cy="526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6×12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≠</a:t>
            </a: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9×9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，不能组成比例。              </a:t>
            </a:r>
            <a:endParaRPr lang="zh-CN" altLang="en-US" sz="26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3886346" y="2463865"/>
            <a:ext cx="4860780" cy="526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1.4×40=2×28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，能组成比例。</a:t>
            </a:r>
            <a:endParaRPr lang="zh-CN" altLang="en-US" sz="26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" name="矩形: 圆角 10"/>
          <p:cNvSpPr/>
          <p:nvPr/>
        </p:nvSpPr>
        <p:spPr>
          <a:xfrm>
            <a:off x="391391" y="411740"/>
            <a:ext cx="2040082" cy="550862"/>
          </a:xfrm>
          <a:prstGeom prst="roundRect">
            <a:avLst>
              <a:gd name="adj" fmla="val 32184"/>
            </a:avLst>
          </a:prstGeom>
          <a:solidFill>
            <a:srgbClr val="009DB7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基础练习</a:t>
            </a:r>
            <a:endParaRPr lang="zh-CN" alt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85053" y="1559287"/>
            <a:ext cx="29510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P41 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练习八 第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5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题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  <p:graphicFrame>
        <p:nvGraphicFramePr>
          <p:cNvPr id="4" name="对象 1"/>
          <p:cNvGraphicFramePr>
            <a:graphicFrameLocks noChangeAspect="1"/>
          </p:cNvGraphicFramePr>
          <p:nvPr/>
        </p:nvGraphicFramePr>
        <p:xfrm>
          <a:off x="625042" y="3000093"/>
          <a:ext cx="2474912" cy="996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Equation" r:id="rId1" imgW="977265" imgH="393700" progId="Equation.DSMT4">
                  <p:embed/>
                </p:oleObj>
              </mc:Choice>
              <mc:Fallback>
                <p:oleObj name="Equation" r:id="rId1" imgW="977265" imgH="393700" progId="Equation.DSMT4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5042" y="3000093"/>
                        <a:ext cx="2474912" cy="996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" name="组合 10"/>
          <p:cNvGrpSpPr/>
          <p:nvPr/>
        </p:nvGrpSpPr>
        <p:grpSpPr>
          <a:xfrm>
            <a:off x="3886346" y="3076848"/>
            <a:ext cx="4952854" cy="843439"/>
            <a:chOff x="3886346" y="3260016"/>
            <a:chExt cx="4952854" cy="843439"/>
          </a:xfrm>
        </p:grpSpPr>
        <p:graphicFrame>
          <p:nvGraphicFramePr>
            <p:cNvPr id="5" name="对象 4"/>
            <p:cNvGraphicFramePr>
              <a:graphicFrameLocks noChangeAspect="1"/>
            </p:cNvGraphicFramePr>
            <p:nvPr/>
          </p:nvGraphicFramePr>
          <p:xfrm>
            <a:off x="3886346" y="3260016"/>
            <a:ext cx="1768952" cy="8434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" name="Equation" r:id="rId3" imgW="825500" imgH="393700" progId="Equation.DSMT4">
                    <p:embed/>
                  </p:oleObj>
                </mc:Choice>
                <mc:Fallback>
                  <p:oleObj name="Equation" r:id="rId3" imgW="825500" imgH="393700" progId="Equation.DSMT4">
                    <p:embed/>
                    <p:pic>
                      <p:nvPicPr>
                        <p:cNvPr id="0" name="对象 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86346" y="3260016"/>
                          <a:ext cx="1768952" cy="84343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" name="文本框 9"/>
            <p:cNvSpPr txBox="1">
              <a:spLocks noChangeArrowheads="1"/>
            </p:cNvSpPr>
            <p:nvPr/>
          </p:nvSpPr>
          <p:spPr bwMode="auto">
            <a:xfrm>
              <a:off x="5569673" y="3418458"/>
              <a:ext cx="3269527" cy="526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26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，能组成比例。</a:t>
              </a:r>
              <a:endPara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sp>
        <p:nvSpPr>
          <p:cNvPr id="12" name="文本框 2"/>
          <p:cNvSpPr txBox="1">
            <a:spLocks noChangeArrowheads="1"/>
          </p:cNvSpPr>
          <p:nvPr/>
        </p:nvSpPr>
        <p:spPr bwMode="auto">
          <a:xfrm>
            <a:off x="391391" y="3955113"/>
            <a:ext cx="4913312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7.5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∶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1.3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5.7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∶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3.1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3433011" y="4349665"/>
            <a:ext cx="5604198" cy="526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US" altLang="zh-CN"/>
              <a:t>7.5×3.1</a:t>
            </a:r>
            <a:r>
              <a:rPr lang="zh-CN" altLang="en-US"/>
              <a:t>≠</a:t>
            </a:r>
            <a:r>
              <a:rPr lang="en-US" altLang="zh-CN"/>
              <a:t>1.3×5.7</a:t>
            </a:r>
            <a:r>
              <a:rPr lang="zh-CN" altLang="en-US"/>
              <a:t>，不能组成比例。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文本框 1"/>
          <p:cNvSpPr txBox="1">
            <a:spLocks noChangeArrowheads="1"/>
          </p:cNvSpPr>
          <p:nvPr/>
        </p:nvSpPr>
        <p:spPr bwMode="auto">
          <a:xfrm>
            <a:off x="471488" y="596310"/>
            <a:ext cx="5641975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2.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把下面的等式改写成比例。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4339" name="文本框 2"/>
          <p:cNvSpPr txBox="1">
            <a:spLocks noChangeArrowheads="1"/>
          </p:cNvSpPr>
          <p:nvPr/>
        </p:nvSpPr>
        <p:spPr bwMode="auto">
          <a:xfrm>
            <a:off x="471488" y="1261472"/>
            <a:ext cx="3503612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3×40=8×15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1554163" y="1940922"/>
            <a:ext cx="247375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∶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8=15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∶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40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1554163" y="2564810"/>
            <a:ext cx="247375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∶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15=8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∶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40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1554163" y="3188698"/>
            <a:ext cx="247375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40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∶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8=15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∶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1554163" y="3812585"/>
            <a:ext cx="247375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40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∶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15=8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∶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4787900" y="1940922"/>
            <a:ext cx="247375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∶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3=40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∶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4787900" y="2564810"/>
            <a:ext cx="247375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∶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40=3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∶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4787900" y="3188697"/>
            <a:ext cx="25763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∶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3=40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∶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 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4787900" y="3812585"/>
            <a:ext cx="247375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∶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40=3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∶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44436" y="840829"/>
            <a:ext cx="29510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P42 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练习八 第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14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题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文本框 3"/>
          <p:cNvSpPr txBox="1">
            <a:spLocks noChangeArrowheads="1"/>
          </p:cNvSpPr>
          <p:nvPr/>
        </p:nvSpPr>
        <p:spPr bwMode="auto">
          <a:xfrm>
            <a:off x="0" y="838200"/>
            <a:ext cx="4016375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2.5×0.4=0.5×2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1090613" y="1716088"/>
            <a:ext cx="298671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2.5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∶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0.5=2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∶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0.4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1090613" y="2398713"/>
            <a:ext cx="298671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2.5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∶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2=0.5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∶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0.4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1090613" y="3079750"/>
            <a:ext cx="298671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0.4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∶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0.5=2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∶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2.5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1090613" y="3760788"/>
            <a:ext cx="298671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0.4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∶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2=0.5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∶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2.5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4708525" y="1716088"/>
            <a:ext cx="298671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0.5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∶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2.5=0.4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∶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4708525" y="2398713"/>
            <a:ext cx="298671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0.5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∶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0.4=2.5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∶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4708525" y="3079750"/>
            <a:ext cx="308930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∶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2.5=0.4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∶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0.5 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4708525" y="3760788"/>
            <a:ext cx="298671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∶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0.4=2.5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∶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0.5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396875" y="790027"/>
            <a:ext cx="8350250" cy="607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3.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 判断：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8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这四个数可以组成比例吗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?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712103" y="2472512"/>
            <a:ext cx="8229424" cy="526554"/>
            <a:chOff x="712103" y="2472512"/>
            <a:chExt cx="8229424" cy="526554"/>
          </a:xfrm>
        </p:grpSpPr>
        <p:sp>
          <p:nvSpPr>
            <p:cNvPr id="12" name="文本框 11"/>
            <p:cNvSpPr txBox="1">
              <a:spLocks noChangeArrowheads="1"/>
            </p:cNvSpPr>
            <p:nvPr/>
          </p:nvSpPr>
          <p:spPr bwMode="auto">
            <a:xfrm>
              <a:off x="712103" y="2472512"/>
              <a:ext cx="3269527" cy="526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26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比例的基本性质：</a:t>
              </a:r>
              <a:endPara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3407355" y="2472512"/>
              <a:ext cx="5534172" cy="526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6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en-US" altLang="zh-CN"/>
                <a:t>3×8=24</a:t>
              </a:r>
              <a:r>
                <a:rPr lang="zh-CN" altLang="en-US"/>
                <a:t>，</a:t>
              </a:r>
              <a:r>
                <a:rPr lang="en-US" altLang="zh-CN"/>
                <a:t>4×6=24</a:t>
              </a:r>
              <a:r>
                <a:rPr lang="zh-CN" altLang="en-US"/>
                <a:t>，能组成比例。</a:t>
              </a:r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712103" y="1444493"/>
            <a:ext cx="8114583" cy="933450"/>
            <a:chOff x="712103" y="1444493"/>
            <a:chExt cx="8114583" cy="933450"/>
          </a:xfrm>
        </p:grpSpPr>
        <p:grpSp>
          <p:nvGrpSpPr>
            <p:cNvPr id="3" name="组合 2"/>
            <p:cNvGrpSpPr/>
            <p:nvPr/>
          </p:nvGrpSpPr>
          <p:grpSpPr bwMode="auto">
            <a:xfrm>
              <a:off x="2726144" y="1444493"/>
              <a:ext cx="1362421" cy="933450"/>
              <a:chOff x="1273457" y="3416598"/>
              <a:chExt cx="1362168" cy="933909"/>
            </a:xfrm>
          </p:grpSpPr>
          <p:sp>
            <p:nvSpPr>
              <p:cNvPr id="4" name="文本框 9"/>
              <p:cNvSpPr txBox="1">
                <a:spLocks noChangeArrowheads="1"/>
              </p:cNvSpPr>
              <p:nvPr/>
            </p:nvSpPr>
            <p:spPr bwMode="auto">
              <a:xfrm>
                <a:off x="1273457" y="3589337"/>
                <a:ext cx="1362168" cy="5601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3</a:t>
                </a:r>
                <a:r>
                  <a:rPr lang="zh-CN" altLang="en-US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∶</a:t>
                </a:r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6=</a:t>
                </a:r>
                <a:endPara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graphicFrame>
            <p:nvGraphicFramePr>
              <p:cNvPr id="5" name="对象 10"/>
              <p:cNvGraphicFramePr>
                <a:graphicFrameLocks noChangeAspect="1"/>
              </p:cNvGraphicFramePr>
              <p:nvPr/>
            </p:nvGraphicFramePr>
            <p:xfrm>
              <a:off x="2267519" y="3416598"/>
              <a:ext cx="361576" cy="93390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25" name="Equation" r:id="rId1" imgW="152400" imgH="393700" progId="Equation.DSMT4">
                      <p:embed/>
                    </p:oleObj>
                  </mc:Choice>
                  <mc:Fallback>
                    <p:oleObj name="Equation" r:id="rId1" imgW="152400" imgH="393700" progId="Equation.DSMT4">
                      <p:embed/>
                      <p:pic>
                        <p:nvPicPr>
                          <p:cNvPr id="0" name="对象 10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267519" y="3416598"/>
                            <a:ext cx="361576" cy="933909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6" name="组合 5"/>
            <p:cNvGrpSpPr/>
            <p:nvPr/>
          </p:nvGrpSpPr>
          <p:grpSpPr bwMode="auto">
            <a:xfrm>
              <a:off x="4307059" y="1444493"/>
              <a:ext cx="1362421" cy="933450"/>
              <a:chOff x="1273457" y="3416597"/>
              <a:chExt cx="1362168" cy="933909"/>
            </a:xfrm>
          </p:grpSpPr>
          <p:sp>
            <p:nvSpPr>
              <p:cNvPr id="7" name="文本框 13"/>
              <p:cNvSpPr txBox="1">
                <a:spLocks noChangeArrowheads="1"/>
              </p:cNvSpPr>
              <p:nvPr/>
            </p:nvSpPr>
            <p:spPr bwMode="auto">
              <a:xfrm>
                <a:off x="1273457" y="3589337"/>
                <a:ext cx="1362168" cy="5601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4</a:t>
                </a:r>
                <a:r>
                  <a:rPr lang="zh-CN" altLang="en-US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∶</a:t>
                </a:r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8=</a:t>
                </a:r>
                <a:endPara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graphicFrame>
            <p:nvGraphicFramePr>
              <p:cNvPr id="8" name="对象 14"/>
              <p:cNvGraphicFramePr>
                <a:graphicFrameLocks noChangeAspect="1"/>
              </p:cNvGraphicFramePr>
              <p:nvPr/>
            </p:nvGraphicFramePr>
            <p:xfrm>
              <a:off x="2274049" y="3416597"/>
              <a:ext cx="361576" cy="93390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9" name="Equation" r:id="rId3" imgW="152400" imgH="393700" progId="Equation.DSMT4">
                      <p:embed/>
                    </p:oleObj>
                  </mc:Choice>
                  <mc:Fallback>
                    <p:oleObj name="Equation" r:id="rId3" imgW="152400" imgH="393700" progId="Equation.DSMT4">
                      <p:embed/>
                      <p:pic>
                        <p:nvPicPr>
                          <p:cNvPr id="0" name="对象 1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274049" y="3416597"/>
                            <a:ext cx="361576" cy="933909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10" name="文本框 9"/>
            <p:cNvSpPr txBox="1">
              <a:spLocks noChangeArrowheads="1"/>
            </p:cNvSpPr>
            <p:nvPr/>
          </p:nvSpPr>
          <p:spPr bwMode="auto">
            <a:xfrm>
              <a:off x="712103" y="1633818"/>
              <a:ext cx="3269527" cy="526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26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比例的意义：</a:t>
              </a:r>
              <a:endPara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3980773" y="1633818"/>
              <a:ext cx="4845913" cy="526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6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zh-CN" altLang="en-US"/>
                <a:t>，               ，能组成比例。</a:t>
              </a:r>
              <a:endParaRPr lang="zh-CN" altLang="en-US"/>
            </a:p>
          </p:txBody>
        </p:sp>
      </p:grpSp>
      <p:pic>
        <p:nvPicPr>
          <p:cNvPr id="16" name="图片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373" y="3226507"/>
            <a:ext cx="1140359" cy="1638877"/>
          </a:xfrm>
          <a:prstGeom prst="rect">
            <a:avLst/>
          </a:prstGeom>
        </p:spPr>
      </p:pic>
      <p:sp>
        <p:nvSpPr>
          <p:cNvPr id="17" name="AutoShape 27"/>
          <p:cNvSpPr>
            <a:spLocks noChangeArrowheads="1"/>
          </p:cNvSpPr>
          <p:nvPr/>
        </p:nvSpPr>
        <p:spPr bwMode="auto">
          <a:xfrm>
            <a:off x="1867365" y="3158949"/>
            <a:ext cx="6590835" cy="1302017"/>
          </a:xfrm>
          <a:prstGeom prst="wedgeRoundRectCallout">
            <a:avLst>
              <a:gd name="adj1" fmla="val -56444"/>
              <a:gd name="adj2" fmla="val 7191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/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将这四个数从大到小排列，然后用最大数乘最小数，中间两数相乘，看看乘积是否相等，最后根据比例的基本性质来写出不同的比例。</a:t>
            </a:r>
            <a:endParaRPr lang="en-US" altLang="zh-CN" b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396875" y="790027"/>
            <a:ext cx="8350250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4.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判断下面每组四个数可以组成比例吗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?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80448" y="1849398"/>
            <a:ext cx="3661580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>
                <a:latin typeface="+mj-lt"/>
                <a:ea typeface="+mj-ea"/>
              </a:rPr>
              <a:t>(1)3.6</a:t>
            </a:r>
            <a:r>
              <a:rPr lang="zh-CN" altLang="en-US" sz="2800" b="1" dirty="0">
                <a:latin typeface="+mj-lt"/>
                <a:ea typeface="+mj-ea"/>
              </a:rPr>
              <a:t>、</a:t>
            </a:r>
            <a:r>
              <a:rPr lang="en-US" altLang="zh-CN" sz="2800" b="1" dirty="0">
                <a:latin typeface="+mj-lt"/>
                <a:ea typeface="+mj-ea"/>
              </a:rPr>
              <a:t>1.8</a:t>
            </a:r>
            <a:r>
              <a:rPr lang="zh-CN" altLang="en-US" sz="2800" b="1" dirty="0">
                <a:latin typeface="+mj-lt"/>
                <a:ea typeface="+mj-ea"/>
              </a:rPr>
              <a:t>、</a:t>
            </a:r>
            <a:r>
              <a:rPr lang="en-US" altLang="zh-CN" sz="2800" b="1" dirty="0">
                <a:latin typeface="+mj-lt"/>
                <a:ea typeface="+mj-ea"/>
              </a:rPr>
              <a:t>0.25</a:t>
            </a:r>
            <a:r>
              <a:rPr lang="zh-CN" altLang="en-US" sz="2800" b="1" dirty="0">
                <a:latin typeface="+mj-lt"/>
                <a:ea typeface="+mj-ea"/>
              </a:rPr>
              <a:t>和</a:t>
            </a:r>
            <a:r>
              <a:rPr lang="en-US" altLang="zh-CN" sz="2800" b="1" dirty="0">
                <a:latin typeface="+mj-lt"/>
                <a:ea typeface="+mj-ea"/>
              </a:rPr>
              <a:t>0.5</a:t>
            </a:r>
            <a:endParaRPr lang="zh-CN" altLang="en-US" sz="2800" b="1" dirty="0">
              <a:latin typeface="+mj-lt"/>
              <a:ea typeface="+mj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913313" y="1849398"/>
            <a:ext cx="3033203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>
                <a:latin typeface="+mj-lt"/>
                <a:ea typeface="+mj-ea"/>
              </a:rPr>
              <a:t>(2)</a:t>
            </a:r>
            <a:r>
              <a:rPr lang="zh-CN" altLang="en-US" sz="2800" b="1">
                <a:latin typeface="+mj-lt"/>
                <a:ea typeface="+mj-ea"/>
              </a:rPr>
              <a:t>    、   、</a:t>
            </a:r>
            <a:r>
              <a:rPr lang="en-US" altLang="zh-CN" sz="2800" b="1" dirty="0">
                <a:latin typeface="+mj-lt"/>
                <a:ea typeface="+mj-ea"/>
              </a:rPr>
              <a:t>80</a:t>
            </a:r>
            <a:r>
              <a:rPr lang="zh-CN" altLang="en-US" sz="2800" b="1" dirty="0">
                <a:latin typeface="+mj-lt"/>
                <a:ea typeface="+mj-ea"/>
              </a:rPr>
              <a:t>和</a:t>
            </a:r>
            <a:r>
              <a:rPr lang="en-US" altLang="zh-CN" sz="2800" b="1" dirty="0">
                <a:latin typeface="+mj-lt"/>
                <a:ea typeface="+mj-ea"/>
              </a:rPr>
              <a:t>40</a:t>
            </a:r>
            <a:endParaRPr lang="zh-CN" altLang="en-US" sz="2800" b="1" dirty="0">
              <a:latin typeface="+mj-lt"/>
              <a:ea typeface="+mj-ea"/>
            </a:endParaRPr>
          </a:p>
        </p:txBody>
      </p:sp>
      <p:graphicFrame>
        <p:nvGraphicFramePr>
          <p:cNvPr id="7" name="对象 11"/>
          <p:cNvGraphicFramePr>
            <a:graphicFrameLocks noChangeAspect="1"/>
          </p:cNvGraphicFramePr>
          <p:nvPr/>
        </p:nvGraphicFramePr>
        <p:xfrm>
          <a:off x="5512608" y="1646156"/>
          <a:ext cx="359203" cy="9297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Equation" r:id="rId1" imgW="152400" imgH="393700" progId="Equation.DSMT4">
                  <p:embed/>
                </p:oleObj>
              </mc:Choice>
              <mc:Fallback>
                <p:oleObj name="Equation" r:id="rId1" imgW="152400" imgH="393700" progId="Equation.DSMT4">
                  <p:embed/>
                  <p:pic>
                    <p:nvPicPr>
                      <p:cNvPr id="0" name="对象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12608" y="1646156"/>
                        <a:ext cx="359203" cy="92970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12"/>
          <p:cNvGraphicFramePr>
            <a:graphicFrameLocks noChangeAspect="1"/>
          </p:cNvGraphicFramePr>
          <p:nvPr/>
        </p:nvGraphicFramePr>
        <p:xfrm>
          <a:off x="6110785" y="1646156"/>
          <a:ext cx="332311" cy="9297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Equation" r:id="rId3" imgW="139700" imgH="393700" progId="Equation.DSMT4">
                  <p:embed/>
                </p:oleObj>
              </mc:Choice>
              <mc:Fallback>
                <p:oleObj name="Equation" r:id="rId3" imgW="139700" imgH="393700" progId="Equation.DSMT4">
                  <p:embed/>
                  <p:pic>
                    <p:nvPicPr>
                      <p:cNvPr id="0" name="对象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0785" y="1646156"/>
                        <a:ext cx="332311" cy="92970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上弧形箭头 12"/>
          <p:cNvSpPr/>
          <p:nvPr/>
        </p:nvSpPr>
        <p:spPr>
          <a:xfrm>
            <a:off x="1307306" y="1590655"/>
            <a:ext cx="1804988" cy="328613"/>
          </a:xfrm>
          <a:prstGeom prst="curved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74" tIns="45687" rIns="91374" bIns="45687"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上弧形箭头 12"/>
          <p:cNvSpPr/>
          <p:nvPr/>
        </p:nvSpPr>
        <p:spPr>
          <a:xfrm rot="10800000" flipH="1">
            <a:off x="2209801" y="2317749"/>
            <a:ext cx="1799388" cy="327025"/>
          </a:xfrm>
          <a:prstGeom prst="curved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74" tIns="45687" rIns="91374" bIns="45687"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628463" y="2957966"/>
            <a:ext cx="3765550" cy="107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3.6×0.25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1.8×0.5        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能组成比例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7" name="上弧形箭头 12"/>
          <p:cNvSpPr/>
          <p:nvPr/>
        </p:nvSpPr>
        <p:spPr>
          <a:xfrm>
            <a:off x="5631657" y="1400094"/>
            <a:ext cx="2003583" cy="246062"/>
          </a:xfrm>
          <a:prstGeom prst="curved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74" tIns="45687" rIns="91374" bIns="45687"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8" name="上弧形箭头 12"/>
          <p:cNvSpPr/>
          <p:nvPr/>
        </p:nvSpPr>
        <p:spPr>
          <a:xfrm rot="10800000" flipH="1">
            <a:off x="6286177" y="2620162"/>
            <a:ext cx="748172" cy="163512"/>
          </a:xfrm>
          <a:prstGeom prst="curved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74" tIns="45687" rIns="91374" bIns="45687"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graphicFrame>
        <p:nvGraphicFramePr>
          <p:cNvPr id="19" name="对象 18"/>
          <p:cNvGraphicFramePr>
            <a:graphicFrameLocks noChangeAspect="1"/>
          </p:cNvGraphicFramePr>
          <p:nvPr/>
        </p:nvGraphicFramePr>
        <p:xfrm>
          <a:off x="5539740" y="2834537"/>
          <a:ext cx="2095500" cy="9279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Equation" r:id="rId5" imgW="888365" imgH="393700" progId="Equation.DSMT4">
                  <p:embed/>
                </p:oleObj>
              </mc:Choice>
              <mc:Fallback>
                <p:oleObj name="Equation" r:id="rId5" imgW="888365" imgH="393700" progId="Equation.DSMT4">
                  <p:embed/>
                  <p:pic>
                    <p:nvPicPr>
                      <p:cNvPr id="0" name="对象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39740" y="2834537"/>
                        <a:ext cx="2095500" cy="92796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5376230" y="3813366"/>
            <a:ext cx="2568066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不能组成比例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/>
      <p:bldP spid="17" grpId="0" animBg="1"/>
      <p:bldP spid="18" grpId="0" animBg="1"/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3"/>
          <p:cNvSpPr>
            <a:spLocks noChangeArrowheads="1"/>
          </p:cNvSpPr>
          <p:nvPr/>
        </p:nvSpPr>
        <p:spPr bwMode="auto">
          <a:xfrm>
            <a:off x="331470" y="818902"/>
            <a:ext cx="2498568" cy="584775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3200" b="1">
                <a:latin typeface="+mn-lt"/>
                <a:ea typeface="黑体" panose="02010609060101010101" pitchFamily="49" charset="-122"/>
                <a:sym typeface="Times New Roman" panose="02020603050405020304" pitchFamily="18" charset="0"/>
              </a:rPr>
              <a:t>5.</a:t>
            </a:r>
            <a:r>
              <a:rPr lang="zh-CN" altLang="en-US" sz="3200" b="1">
                <a:latin typeface="+mn-lt"/>
                <a:ea typeface="黑体" panose="02010609060101010101" pitchFamily="49" charset="-122"/>
                <a:sym typeface="Times New Roman" panose="02020603050405020304" pitchFamily="18" charset="0"/>
              </a:rPr>
              <a:t>解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  <a:sym typeface="Times New Roman" panose="02020603050405020304" pitchFamily="18" charset="0"/>
              </a:rPr>
              <a:t>比例。</a:t>
            </a:r>
            <a:endParaRPr lang="zh-CN" altLang="en-US" sz="3200" b="1" dirty="0">
              <a:latin typeface="+mn-lt"/>
              <a:ea typeface="黑体" panose="02010609060101010101" pitchFamily="49" charset="-122"/>
              <a:sym typeface="Times New Roman" panose="02020603050405020304" pitchFamily="18" charset="0"/>
            </a:endParaRPr>
          </a:p>
        </p:txBody>
      </p:sp>
      <p:sp>
        <p:nvSpPr>
          <p:cNvPr id="18435" name="文本框 2"/>
          <p:cNvSpPr txBox="1">
            <a:spLocks noChangeArrowheads="1"/>
          </p:cNvSpPr>
          <p:nvPr/>
        </p:nvSpPr>
        <p:spPr bwMode="auto">
          <a:xfrm>
            <a:off x="1089025" y="1658035"/>
            <a:ext cx="1214438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aphicFrame>
        <p:nvGraphicFramePr>
          <p:cNvPr id="18436" name="对象 3"/>
          <p:cNvGraphicFramePr>
            <a:graphicFrameLocks noChangeAspect="1"/>
          </p:cNvGraphicFramePr>
          <p:nvPr/>
        </p:nvGraphicFramePr>
        <p:xfrm>
          <a:off x="2303463" y="1473885"/>
          <a:ext cx="1962150" cy="996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Equation" r:id="rId1" imgW="774065" imgH="393700" progId="Equation.DSMT4">
                  <p:embed/>
                </p:oleObj>
              </mc:Choice>
              <mc:Fallback>
                <p:oleObj name="Equation" r:id="rId1" imgW="774065" imgH="393700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03463" y="1473885"/>
                        <a:ext cx="1962150" cy="996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文本框 4"/>
          <p:cNvSpPr txBox="1">
            <a:spLocks noChangeArrowheads="1"/>
          </p:cNvSpPr>
          <p:nvPr/>
        </p:nvSpPr>
        <p:spPr bwMode="auto">
          <a:xfrm>
            <a:off x="1492146" y="2535922"/>
            <a:ext cx="100965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解：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aphicFrame>
        <p:nvGraphicFramePr>
          <p:cNvPr id="7" name="对象 5"/>
          <p:cNvGraphicFramePr>
            <a:graphicFrameLocks noChangeAspect="1"/>
          </p:cNvGraphicFramePr>
          <p:nvPr/>
        </p:nvGraphicFramePr>
        <p:xfrm>
          <a:off x="2528888" y="2413685"/>
          <a:ext cx="1736725" cy="996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Equation" r:id="rId3" imgW="685800" imgH="393700" progId="Equation.DSMT4">
                  <p:embed/>
                </p:oleObj>
              </mc:Choice>
              <mc:Fallback>
                <p:oleObj name="Equation" r:id="rId3" imgW="685800" imgH="393700" progId="Equation.DSMT4">
                  <p:embed/>
                  <p:pic>
                    <p:nvPicPr>
                      <p:cNvPr id="0" name="对象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28888" y="2413685"/>
                        <a:ext cx="1736725" cy="996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6"/>
          <p:cNvGraphicFramePr>
            <a:graphicFrameLocks noChangeAspect="1"/>
          </p:cNvGraphicFramePr>
          <p:nvPr/>
        </p:nvGraphicFramePr>
        <p:xfrm>
          <a:off x="2830038" y="3337610"/>
          <a:ext cx="868362" cy="996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Equation" r:id="rId5" imgW="342900" imgH="393700" progId="Equation.DSMT4">
                  <p:embed/>
                </p:oleObj>
              </mc:Choice>
              <mc:Fallback>
                <p:oleObj name="Equation" r:id="rId5" imgW="342900" imgH="393700" progId="Equation.DSMT4">
                  <p:embed/>
                  <p:pic>
                    <p:nvPicPr>
                      <p:cNvPr id="0" name="对象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30038" y="3337610"/>
                        <a:ext cx="868362" cy="996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文本框 8"/>
          <p:cNvSpPr txBox="1"/>
          <p:nvPr/>
        </p:nvSpPr>
        <p:spPr>
          <a:xfrm>
            <a:off x="4537075" y="1712010"/>
            <a:ext cx="3400425" cy="6270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dirty="0">
                <a:latin typeface="+mn-lt"/>
              </a:rPr>
              <a:t>（</a:t>
            </a:r>
            <a:r>
              <a:rPr lang="en-US" altLang="zh-CN" sz="3200" b="1" dirty="0">
                <a:latin typeface="+mn-lt"/>
              </a:rPr>
              <a:t>2</a:t>
            </a:r>
            <a:r>
              <a:rPr lang="zh-CN" altLang="en-US" sz="3200" b="1" dirty="0">
                <a:latin typeface="+mn-lt"/>
              </a:rPr>
              <a:t>）</a:t>
            </a:r>
            <a:r>
              <a:rPr lang="en-US" altLang="zh-CN" sz="3200" b="1" dirty="0">
                <a:latin typeface="+mn-lt"/>
              </a:rPr>
              <a:t>0.8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∶</a:t>
            </a:r>
            <a:r>
              <a:rPr lang="en-US" altLang="zh-CN" sz="3200" b="1" dirty="0">
                <a:latin typeface="+mn-lt"/>
              </a:rPr>
              <a:t>4=</a:t>
            </a:r>
            <a:r>
              <a:rPr lang="en-US" altLang="zh-CN" sz="3200" b="1" i="1" dirty="0">
                <a:latin typeface="+mn-lt"/>
              </a:rPr>
              <a:t>x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∶</a:t>
            </a:r>
            <a:r>
              <a:rPr lang="en-US" altLang="zh-CN" sz="3200" b="1" dirty="0">
                <a:latin typeface="+mn-lt"/>
              </a:rPr>
              <a:t>8</a:t>
            </a:r>
            <a:endParaRPr lang="zh-CN" altLang="en-US" sz="3200" b="1" dirty="0">
              <a:latin typeface="+mn-lt"/>
            </a:endParaRPr>
          </a:p>
        </p:txBody>
      </p:sp>
      <p:sp>
        <p:nvSpPr>
          <p:cNvPr id="10" name="文本框 8"/>
          <p:cNvSpPr txBox="1">
            <a:spLocks noChangeArrowheads="1"/>
          </p:cNvSpPr>
          <p:nvPr/>
        </p:nvSpPr>
        <p:spPr bwMode="auto">
          <a:xfrm>
            <a:off x="5465234" y="2534335"/>
            <a:ext cx="2901950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解：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=0.8×8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1" name="文本框 9"/>
          <p:cNvSpPr txBox="1">
            <a:spLocks noChangeArrowheads="1"/>
          </p:cNvSpPr>
          <p:nvPr/>
        </p:nvSpPr>
        <p:spPr bwMode="auto">
          <a:xfrm>
            <a:off x="6504304" y="3161397"/>
            <a:ext cx="137318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=1.6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882777" y="1045530"/>
            <a:ext cx="29510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P42 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练习八 第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8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题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文本框 1"/>
          <p:cNvSpPr txBox="1">
            <a:spLocks noChangeArrowheads="1"/>
          </p:cNvSpPr>
          <p:nvPr/>
        </p:nvSpPr>
        <p:spPr bwMode="auto">
          <a:xfrm>
            <a:off x="720725" y="1466850"/>
            <a:ext cx="1214438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aphicFrame>
        <p:nvGraphicFramePr>
          <p:cNvPr id="19459" name="对象 2"/>
          <p:cNvGraphicFramePr>
            <a:graphicFrameLocks noChangeAspect="1"/>
          </p:cNvGraphicFramePr>
          <p:nvPr/>
        </p:nvGraphicFramePr>
        <p:xfrm>
          <a:off x="1809750" y="1281113"/>
          <a:ext cx="2060575" cy="996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Equation" r:id="rId1" imgW="812165" imgH="393700" progId="Equation.DSMT4">
                  <p:embed/>
                </p:oleObj>
              </mc:Choice>
              <mc:Fallback>
                <p:oleObj name="Equation" r:id="rId1" imgW="812165" imgH="393700" progId="Equation.DSMT4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9750" y="1281113"/>
                        <a:ext cx="2060575" cy="996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1187239" y="2391145"/>
            <a:ext cx="1008063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解：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/>
        </p:nvGraphicFramePr>
        <p:xfrm>
          <a:off x="2097987" y="2278063"/>
          <a:ext cx="1865312" cy="996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Equation" r:id="rId3" imgW="735965" imgH="393700" progId="Equation.DSMT4">
                  <p:embed/>
                </p:oleObj>
              </mc:Choice>
              <mc:Fallback>
                <p:oleObj name="Equation" r:id="rId3" imgW="735965" imgH="393700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97987" y="2278063"/>
                        <a:ext cx="1865312" cy="996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2270072" y="3117745"/>
            <a:ext cx="111283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 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 3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9463" name="文本框 6"/>
          <p:cNvSpPr txBox="1">
            <a:spLocks noChangeArrowheads="1"/>
          </p:cNvSpPr>
          <p:nvPr/>
        </p:nvSpPr>
        <p:spPr bwMode="auto">
          <a:xfrm>
            <a:off x="4924425" y="1462088"/>
            <a:ext cx="1214438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aphicFrame>
        <p:nvGraphicFramePr>
          <p:cNvPr id="19464" name="对象 7"/>
          <p:cNvGraphicFramePr>
            <a:graphicFrameLocks noChangeAspect="1"/>
          </p:cNvGraphicFramePr>
          <p:nvPr/>
        </p:nvGraphicFramePr>
        <p:xfrm>
          <a:off x="6140450" y="1281113"/>
          <a:ext cx="1062038" cy="996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Equation" r:id="rId5" imgW="419100" imgH="393700" progId="Equation.DSMT4">
                  <p:embed/>
                </p:oleObj>
              </mc:Choice>
              <mc:Fallback>
                <p:oleObj name="Equation" r:id="rId5" imgW="419100" imgH="393700" progId="Equation.DSMT4">
                  <p:embed/>
                  <p:pic>
                    <p:nvPicPr>
                      <p:cNvPr id="0" name="对象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40450" y="1281113"/>
                        <a:ext cx="1062038" cy="996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5240655" y="2391145"/>
            <a:ext cx="2474913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解：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=8×9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6276655" y="3131290"/>
            <a:ext cx="163353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=36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841693" y="2612043"/>
            <a:ext cx="7191375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解：设这个高级军吏俑的实际高度是 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 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cm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1651318" y="3137505"/>
            <a:ext cx="2457450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1∶10=19.6∶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endParaRPr lang="zh-CN" altLang="en-US" sz="2800" b="1" i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2346643" y="3631218"/>
            <a:ext cx="1108075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x=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196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841693" y="4148743"/>
            <a:ext cx="7191375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答：这个高级军吏俑的实际高度是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196cm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9" name="文本框 1"/>
          <p:cNvSpPr txBox="1">
            <a:spLocks noChangeArrowheads="1"/>
          </p:cNvSpPr>
          <p:nvPr/>
        </p:nvSpPr>
        <p:spPr bwMode="auto">
          <a:xfrm>
            <a:off x="419959" y="984202"/>
            <a:ext cx="8332650" cy="164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2800" b="1"/>
              <a:t>1.</a:t>
            </a:r>
            <a:r>
              <a:rPr lang="zh-CN" altLang="en-US" sz="2800" b="1"/>
              <a:t> </a:t>
            </a:r>
            <a:r>
              <a:rPr sz="2800" b="1"/>
              <a:t>一个秦代高级军吏俑模型的高度与实际高度的比是1∶10，模型高度是19.6cm。这个高级军吏俑的实际高度是多少？</a:t>
            </a:r>
            <a:endParaRPr sz="2800" b="1"/>
          </a:p>
        </p:txBody>
      </p:sp>
      <p:sp>
        <p:nvSpPr>
          <p:cNvPr id="2" name="矩形: 圆角 10"/>
          <p:cNvSpPr/>
          <p:nvPr/>
        </p:nvSpPr>
        <p:spPr>
          <a:xfrm>
            <a:off x="391391" y="411740"/>
            <a:ext cx="2040082" cy="550862"/>
          </a:xfrm>
          <a:prstGeom prst="roundRect">
            <a:avLst>
              <a:gd name="adj" fmla="val 32184"/>
            </a:avLst>
          </a:prstGeom>
          <a:solidFill>
            <a:srgbClr val="009DB7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综合练习</a:t>
            </a:r>
            <a:endParaRPr lang="zh-CN" alt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738395" y="2171700"/>
            <a:ext cx="29510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P42 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练习八 第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12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题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10" name="文本框 1"/>
          <p:cNvSpPr txBox="1">
            <a:spLocks noChangeArrowheads="1"/>
          </p:cNvSpPr>
          <p:nvPr/>
        </p:nvSpPr>
        <p:spPr bwMode="auto">
          <a:xfrm>
            <a:off x="872991" y="1820963"/>
            <a:ext cx="4608954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解：设模型的高度是 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 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cm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1511" name="文本框 2"/>
          <p:cNvSpPr txBox="1">
            <a:spLocks noChangeArrowheads="1"/>
          </p:cNvSpPr>
          <p:nvPr/>
        </p:nvSpPr>
        <p:spPr bwMode="auto">
          <a:xfrm>
            <a:off x="1723767" y="2340566"/>
            <a:ext cx="2972289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50∶1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3500∶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endParaRPr lang="zh-CN" altLang="en-US" sz="2800" b="1" i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1512" name="文本框 3"/>
          <p:cNvSpPr txBox="1">
            <a:spLocks noChangeArrowheads="1"/>
          </p:cNvSpPr>
          <p:nvPr/>
        </p:nvSpPr>
        <p:spPr bwMode="auto">
          <a:xfrm>
            <a:off x="2350632" y="2860169"/>
            <a:ext cx="2271712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50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3500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1513" name="文本框 4"/>
          <p:cNvSpPr txBox="1">
            <a:spLocks noChangeArrowheads="1"/>
          </p:cNvSpPr>
          <p:nvPr/>
        </p:nvSpPr>
        <p:spPr bwMode="auto">
          <a:xfrm>
            <a:off x="872991" y="3899377"/>
            <a:ext cx="5109875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答：模型的高度是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70cm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1514" name="文本框 3"/>
          <p:cNvSpPr txBox="1">
            <a:spLocks noChangeArrowheads="1"/>
          </p:cNvSpPr>
          <p:nvPr/>
        </p:nvSpPr>
        <p:spPr bwMode="auto">
          <a:xfrm>
            <a:off x="2709125" y="3379773"/>
            <a:ext cx="1375693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70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51924" y="1961812"/>
            <a:ext cx="2349914" cy="2243526"/>
          </a:xfrm>
          <a:prstGeom prst="rect">
            <a:avLst/>
          </a:prstGeom>
        </p:spPr>
      </p:pic>
      <p:sp>
        <p:nvSpPr>
          <p:cNvPr id="9" name="文本框 1"/>
          <p:cNvSpPr txBox="1">
            <a:spLocks noChangeArrowheads="1"/>
          </p:cNvSpPr>
          <p:nvPr/>
        </p:nvSpPr>
        <p:spPr bwMode="auto">
          <a:xfrm>
            <a:off x="209972" y="686852"/>
            <a:ext cx="7887425" cy="1124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latinLnBrk="1" hangingPunct="1">
              <a:lnSpc>
                <a:spcPct val="120000"/>
              </a:lnSpc>
            </a:pPr>
            <a:r>
              <a:rPr lang="en-US" altLang="zh-CN" sz="2800" b="1"/>
              <a:t>2.</a:t>
            </a:r>
            <a:r>
              <a:rPr sz="2800" b="1"/>
              <a:t>某小区1号楼的实际高度是35m，与模型高度的比是50∶1。模型的高度是多少厘米？</a:t>
            </a:r>
            <a:endParaRPr sz="2800" b="1"/>
          </a:p>
        </p:txBody>
      </p:sp>
      <p:sp>
        <p:nvSpPr>
          <p:cNvPr id="2" name="文本框 1"/>
          <p:cNvSpPr txBox="1"/>
          <p:nvPr/>
        </p:nvSpPr>
        <p:spPr>
          <a:xfrm>
            <a:off x="5851372" y="1377547"/>
            <a:ext cx="29510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P42 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练习八 第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13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题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10" grpId="0"/>
      <p:bldP spid="21511" grpId="0"/>
      <p:bldP spid="21512" grpId="0"/>
      <p:bldP spid="21513" grpId="0"/>
      <p:bldP spid="215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文本框 1"/>
          <p:cNvSpPr txBox="1">
            <a:spLocks noChangeArrowheads="1"/>
          </p:cNvSpPr>
          <p:nvPr/>
        </p:nvSpPr>
        <p:spPr bwMode="auto">
          <a:xfrm>
            <a:off x="336947" y="942657"/>
            <a:ext cx="8470106" cy="107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3.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汽车厂按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∶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20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的比生产了一批汽车模型。</a:t>
            </a:r>
            <a:endParaRPr lang="en-US" altLang="zh-CN" sz="2800" b="1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）轿车模型长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24.3cm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，轿车的实际长度是多少？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1676400" y="2035666"/>
            <a:ext cx="5330305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解：设轿车的实际长度是 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 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cm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2740024" y="2677259"/>
            <a:ext cx="2911475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1∶20=24.3∶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endParaRPr lang="zh-CN" altLang="en-US" sz="2800" b="1" i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3464004" y="3180006"/>
            <a:ext cx="1292146" cy="56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=486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1676400" y="3739903"/>
            <a:ext cx="5983288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答：轿车的实际长度是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486cm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36947" y="653647"/>
            <a:ext cx="29510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P42 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练习八 第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11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题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337185" y="942340"/>
            <a:ext cx="8046720" cy="164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3.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汽车厂按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∶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20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的比生产了一批汽车模型。</a:t>
            </a:r>
            <a:endParaRPr lang="en-US" altLang="zh-CN" sz="2800" b="1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）公共汽车长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11.76m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，公共汽车模型的长度是多少？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36947" y="653647"/>
            <a:ext cx="29510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P42 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练习八 第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11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题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1496665" y="2025485"/>
            <a:ext cx="5892960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解：设公共汽车模型的长度是 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 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m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3398838" y="2628206"/>
            <a:ext cx="2617448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1∶20=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∶11.76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4105275" y="3279081"/>
            <a:ext cx="1377300" cy="56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=0.588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1496665" y="3881841"/>
            <a:ext cx="7103532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答：公共汽车模型的长度是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0.588m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文本框 1"/>
          <p:cNvSpPr txBox="1">
            <a:spLocks noChangeArrowheads="1"/>
          </p:cNvSpPr>
          <p:nvPr/>
        </p:nvSpPr>
        <p:spPr bwMode="auto">
          <a:xfrm>
            <a:off x="489744" y="1138062"/>
            <a:ext cx="8164512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4.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李老师买了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个足球和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8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个篮球，买两种球所花钱数相等。</a:t>
            </a:r>
            <a:endParaRPr lang="en-US" altLang="zh-CN" sz="2800" b="1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algn="just"/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）足球与篮球的单价之比是多少？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" name="TextBox 4"/>
          <p:cNvSpPr txBox="1">
            <a:spLocks noChangeArrowheads="1"/>
          </p:cNvSpPr>
          <p:nvPr/>
        </p:nvSpPr>
        <p:spPr bwMode="auto">
          <a:xfrm>
            <a:off x="1524635" y="2592181"/>
            <a:ext cx="5476875" cy="52322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sym typeface="Times New Roman" panose="02020603050405020304" pitchFamily="18" charset="0"/>
              </a:rPr>
              <a:t>6×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  <a:sym typeface="Times New Roman" panose="02020603050405020304" pitchFamily="18" charset="0"/>
              </a:rPr>
              <a:t>足球的单价＝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sym typeface="Times New Roman" panose="02020603050405020304" pitchFamily="18" charset="0"/>
              </a:rPr>
              <a:t>8×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  <a:sym typeface="Times New Roman" panose="02020603050405020304" pitchFamily="18" charset="0"/>
              </a:rPr>
              <a:t>篮球的单价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  <a:sym typeface="Times New Roman" panose="02020603050405020304" pitchFamily="18" charset="0"/>
            </a:endParaRPr>
          </a:p>
        </p:txBody>
      </p:sp>
      <p:grpSp>
        <p:nvGrpSpPr>
          <p:cNvPr id="5" name="组合 4"/>
          <p:cNvGrpSpPr/>
          <p:nvPr/>
        </p:nvGrpSpPr>
        <p:grpSpPr bwMode="auto">
          <a:xfrm>
            <a:off x="2146300" y="2941638"/>
            <a:ext cx="1998663" cy="1360487"/>
            <a:chOff x="2368232" y="3106717"/>
            <a:chExt cx="1998664" cy="1360309"/>
          </a:xfrm>
        </p:grpSpPr>
        <p:sp>
          <p:nvSpPr>
            <p:cNvPr id="24599" name="TextBox 6"/>
            <p:cNvSpPr txBox="1">
              <a:spLocks noChangeArrowheads="1"/>
            </p:cNvSpPr>
            <p:nvPr/>
          </p:nvSpPr>
          <p:spPr bwMode="auto">
            <a:xfrm>
              <a:off x="2368232" y="3106717"/>
              <a:ext cx="1998664" cy="81745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200000"/>
                </a:lnSpc>
                <a:buFont typeface="Arial" panose="020B0604020202020204" pitchFamily="34" charset="0"/>
                <a:buNone/>
                <a:defRPr/>
              </a:pPr>
              <a:r>
                <a:rPr lang="zh-CN" altLang="en-US" sz="2800" b="1" dirty="0">
                  <a:solidFill>
                    <a:srgbClr val="FF0000"/>
                  </a:solidFill>
                  <a:latin typeface="+mn-ea"/>
                  <a:ea typeface="+mn-ea"/>
                  <a:sym typeface="Times New Roman" panose="02020603050405020304" pitchFamily="18" charset="0"/>
                </a:rPr>
                <a:t>足球的单价</a:t>
              </a:r>
              <a:endParaRPr lang="zh-CN" altLang="en-US" sz="2800" b="1" dirty="0">
                <a:solidFill>
                  <a:srgbClr val="FF0000"/>
                </a:solidFill>
                <a:latin typeface="+mn-ea"/>
                <a:ea typeface="+mn-ea"/>
                <a:sym typeface="Times New Roman" panose="02020603050405020304" pitchFamily="18" charset="0"/>
              </a:endParaRPr>
            </a:p>
          </p:txBody>
        </p:sp>
        <p:grpSp>
          <p:nvGrpSpPr>
            <p:cNvPr id="25621" name="组合 11"/>
            <p:cNvGrpSpPr/>
            <p:nvPr/>
          </p:nvGrpSpPr>
          <p:grpSpPr bwMode="auto">
            <a:xfrm>
              <a:off x="2368232" y="3649014"/>
              <a:ext cx="1998663" cy="818012"/>
              <a:chOff x="2397443" y="3624450"/>
              <a:chExt cx="1998663" cy="818012"/>
            </a:xfrm>
          </p:grpSpPr>
          <p:sp>
            <p:nvSpPr>
              <p:cNvPr id="24601" name="TextBox 7"/>
              <p:cNvSpPr txBox="1">
                <a:spLocks noChangeArrowheads="1"/>
              </p:cNvSpPr>
              <p:nvPr/>
            </p:nvSpPr>
            <p:spPr bwMode="auto">
              <a:xfrm>
                <a:off x="2397443" y="3625007"/>
                <a:ext cx="1998664" cy="8174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200000"/>
                  </a:lnSpc>
                  <a:buFont typeface="Arial" panose="020B0604020202020204" pitchFamily="34" charset="0"/>
                  <a:buNone/>
                  <a:defRPr/>
                </a:pPr>
                <a:r>
                  <a:rPr lang="zh-CN" altLang="en-US" sz="2800" b="1" dirty="0">
                    <a:solidFill>
                      <a:srgbClr val="FF0000"/>
                    </a:solidFill>
                    <a:latin typeface="+mn-ea"/>
                    <a:ea typeface="+mn-ea"/>
                    <a:sym typeface="Times New Roman" panose="02020603050405020304" pitchFamily="18" charset="0"/>
                  </a:rPr>
                  <a:t>篮球的单价</a:t>
                </a:r>
                <a:endParaRPr lang="zh-CN" altLang="en-US" sz="2800" b="1" dirty="0">
                  <a:solidFill>
                    <a:srgbClr val="FF0000"/>
                  </a:solidFill>
                  <a:latin typeface="+mn-ea"/>
                  <a:ea typeface="+mn-ea"/>
                  <a:sym typeface="Times New Roman" panose="02020603050405020304" pitchFamily="18" charset="0"/>
                </a:endParaRPr>
              </a:p>
            </p:txBody>
          </p:sp>
          <p:cxnSp>
            <p:nvCxnSpPr>
              <p:cNvPr id="25623" name="直接连接符 9"/>
              <p:cNvCxnSpPr/>
              <p:nvPr/>
            </p:nvCxnSpPr>
            <p:spPr bwMode="auto">
              <a:xfrm>
                <a:off x="2474856" y="3900165"/>
                <a:ext cx="1779514" cy="0"/>
              </a:xfrm>
              <a:prstGeom prst="line">
                <a:avLst/>
              </a:prstGeom>
              <a:noFill/>
              <a:ln w="25400" algn="ctr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grpSp>
        <p:nvGrpSpPr>
          <p:cNvPr id="10" name="组合 9"/>
          <p:cNvGrpSpPr/>
          <p:nvPr/>
        </p:nvGrpSpPr>
        <p:grpSpPr bwMode="auto">
          <a:xfrm>
            <a:off x="4003224" y="3260046"/>
            <a:ext cx="985338" cy="994245"/>
            <a:chOff x="3676571" y="3403455"/>
            <a:chExt cx="985339" cy="994218"/>
          </a:xfrm>
        </p:grpSpPr>
        <p:grpSp>
          <p:nvGrpSpPr>
            <p:cNvPr id="25614" name="组合 13"/>
            <p:cNvGrpSpPr/>
            <p:nvPr/>
          </p:nvGrpSpPr>
          <p:grpSpPr bwMode="auto">
            <a:xfrm>
              <a:off x="4018234" y="3403455"/>
              <a:ext cx="643676" cy="994218"/>
              <a:chOff x="2450049" y="3445584"/>
              <a:chExt cx="643676" cy="994218"/>
            </a:xfrm>
          </p:grpSpPr>
          <p:sp>
            <p:nvSpPr>
              <p:cNvPr id="25616" name="TextBox 6"/>
              <p:cNvSpPr txBox="1">
                <a:spLocks noChangeArrowheads="1"/>
              </p:cNvSpPr>
              <p:nvPr/>
            </p:nvSpPr>
            <p:spPr bwMode="auto">
              <a:xfrm>
                <a:off x="2488394" y="3445584"/>
                <a:ext cx="566987" cy="5232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sym typeface="Times New Roman" panose="02020603050405020304" pitchFamily="18" charset="0"/>
                  </a:rPr>
                  <a:t>8</a:t>
                </a:r>
                <a:endPara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  <a:sym typeface="Times New Roman" panose="02020603050405020304" pitchFamily="18" charset="0"/>
                </a:endParaRPr>
              </a:p>
            </p:txBody>
          </p:sp>
          <p:grpSp>
            <p:nvGrpSpPr>
              <p:cNvPr id="25617" name="组合 15"/>
              <p:cNvGrpSpPr/>
              <p:nvPr/>
            </p:nvGrpSpPr>
            <p:grpSpPr bwMode="auto">
              <a:xfrm>
                <a:off x="2450049" y="3916596"/>
                <a:ext cx="643676" cy="523206"/>
                <a:chOff x="2479260" y="3892032"/>
                <a:chExt cx="643676" cy="523206"/>
              </a:xfrm>
            </p:grpSpPr>
            <p:sp>
              <p:nvSpPr>
                <p:cNvPr id="25618" name="TextBox 7"/>
                <p:cNvSpPr txBox="1">
                  <a:spLocks noChangeArrowheads="1"/>
                </p:cNvSpPr>
                <p:nvPr/>
              </p:nvSpPr>
              <p:spPr bwMode="auto">
                <a:xfrm>
                  <a:off x="2479260" y="3892032"/>
                  <a:ext cx="643676" cy="52320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 algn="ctr" defTabSz="457200" eaLnBrk="1" hangingPunct="1">
                    <a:buFont typeface="Arial" panose="020B0604020202020204" pitchFamily="34" charset="0"/>
                    <a:buNone/>
                    <a:defRPr sz="2800" b="1">
                      <a:solidFill>
                        <a:srgbClr val="FF0000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defTabSz="457200"/>
                  <a:lvl3pPr marL="1143000" indent="-228600" defTabSz="457200"/>
                  <a:lvl4pPr marL="1600200" indent="-228600" defTabSz="457200"/>
                  <a:lvl5pPr marL="2057400" indent="-228600" defTabSz="457200"/>
                  <a:lvl6pPr marL="25146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lvl6pPr>
                  <a:lvl7pPr marL="29718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lvl7pPr>
                  <a:lvl8pPr marL="34290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lvl8pPr>
                  <a:lvl9pPr marL="38862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lvl9pPr>
                </a:lstStyle>
                <a:p>
                  <a:r>
                    <a:rPr lang="en-US" altLang="zh-CN">
                      <a:sym typeface="Times New Roman" panose="02020603050405020304" pitchFamily="18" charset="0"/>
                    </a:rPr>
                    <a:t>6</a:t>
                  </a:r>
                  <a:endParaRPr lang="zh-CN" altLang="en-US">
                    <a:sym typeface="Times New Roman" panose="02020603050405020304" pitchFamily="18" charset="0"/>
                  </a:endParaRPr>
                </a:p>
              </p:txBody>
            </p:sp>
            <p:cxnSp>
              <p:nvCxnSpPr>
                <p:cNvPr id="25619" name="直接连接符 17"/>
                <p:cNvCxnSpPr/>
                <p:nvPr/>
              </p:nvCxnSpPr>
              <p:spPr bwMode="auto">
                <a:xfrm>
                  <a:off x="2576305" y="3900165"/>
                  <a:ext cx="434866" cy="0"/>
                </a:xfrm>
                <a:prstGeom prst="line">
                  <a:avLst/>
                </a:prstGeom>
                <a:noFill/>
                <a:ln w="25400" algn="ctr">
                  <a:solidFill>
                    <a:srgbClr val="FF0000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  <p:sp>
          <p:nvSpPr>
            <p:cNvPr id="25615" name="矩形 18"/>
            <p:cNvSpPr>
              <a:spLocks noChangeArrowheads="1"/>
            </p:cNvSpPr>
            <p:nvPr/>
          </p:nvSpPr>
          <p:spPr bwMode="auto">
            <a:xfrm>
              <a:off x="3676571" y="3632231"/>
              <a:ext cx="519694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600" b="1">
                  <a:solidFill>
                    <a:srgbClr val="FF0000"/>
                  </a:solidFill>
                  <a:latin typeface="Times New Roman" panose="02020603050405020304" pitchFamily="18" charset="0"/>
                  <a:sym typeface="Times New Roman" panose="02020603050405020304" pitchFamily="18" charset="0"/>
                </a:rPr>
                <a:t>＝</a:t>
              </a:r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 bwMode="auto">
          <a:xfrm>
            <a:off x="4840616" y="3260047"/>
            <a:ext cx="953203" cy="994244"/>
            <a:chOff x="3417009" y="3433495"/>
            <a:chExt cx="952902" cy="993860"/>
          </a:xfrm>
        </p:grpSpPr>
        <p:grpSp>
          <p:nvGrpSpPr>
            <p:cNvPr id="25608" name="组合 22"/>
            <p:cNvGrpSpPr/>
            <p:nvPr/>
          </p:nvGrpSpPr>
          <p:grpSpPr bwMode="auto">
            <a:xfrm>
              <a:off x="3803103" y="3433495"/>
              <a:ext cx="566808" cy="993860"/>
              <a:chOff x="2234918" y="3475624"/>
              <a:chExt cx="566808" cy="993860"/>
            </a:xfrm>
          </p:grpSpPr>
          <p:sp>
            <p:nvSpPr>
              <p:cNvPr id="25610" name="TextBox 6"/>
              <p:cNvSpPr txBox="1">
                <a:spLocks noChangeArrowheads="1"/>
              </p:cNvSpPr>
              <p:nvPr/>
            </p:nvSpPr>
            <p:spPr bwMode="auto">
              <a:xfrm>
                <a:off x="2234918" y="3475624"/>
                <a:ext cx="566808" cy="5230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algn="ctr" defTabSz="457200" eaLnBrk="1" hangingPunct="1">
                  <a:buFont typeface="Arial" panose="020B0604020202020204" pitchFamily="34" charset="0"/>
                  <a:buNone/>
                  <a:defRPr sz="2800" b="1">
                    <a:solidFill>
                      <a:srgbClr val="FF0000"/>
                    </a:solidFill>
                    <a:latin typeface="Times New Roman" panose="02020603050405020304" pitchFamily="18" charset="0"/>
                  </a:defRPr>
                </a:lvl1pPr>
                <a:lvl2pPr marL="742950" indent="-285750" defTabSz="457200"/>
                <a:lvl3pPr marL="1143000" indent="-228600" defTabSz="457200"/>
                <a:lvl4pPr marL="1600200" indent="-228600" defTabSz="457200"/>
                <a:lvl5pPr marL="2057400" indent="-228600" defTabSz="457200"/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r>
                  <a:rPr lang="en-US" altLang="zh-CN">
                    <a:sym typeface="Times New Roman" panose="02020603050405020304" pitchFamily="18" charset="0"/>
                  </a:rPr>
                  <a:t>4</a:t>
                </a:r>
                <a:endParaRPr lang="zh-CN" altLang="en-US">
                  <a:sym typeface="Times New Roman" panose="02020603050405020304" pitchFamily="18" charset="0"/>
                </a:endParaRPr>
              </a:p>
            </p:txBody>
          </p:sp>
          <p:grpSp>
            <p:nvGrpSpPr>
              <p:cNvPr id="25611" name="组合 25"/>
              <p:cNvGrpSpPr/>
              <p:nvPr/>
            </p:nvGrpSpPr>
            <p:grpSpPr bwMode="auto">
              <a:xfrm>
                <a:off x="2280641" y="3946466"/>
                <a:ext cx="465105" cy="523018"/>
                <a:chOff x="2309852" y="3921902"/>
                <a:chExt cx="465105" cy="523018"/>
              </a:xfrm>
            </p:grpSpPr>
            <p:sp>
              <p:nvSpPr>
                <p:cNvPr id="25612" name="TextBox 7"/>
                <p:cNvSpPr txBox="1">
                  <a:spLocks noChangeArrowheads="1"/>
                </p:cNvSpPr>
                <p:nvPr/>
              </p:nvSpPr>
              <p:spPr bwMode="auto">
                <a:xfrm>
                  <a:off x="2309852" y="3921902"/>
                  <a:ext cx="465105" cy="5230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2800" b="1">
                      <a:solidFill>
                        <a:srgbClr val="FF0000"/>
                      </a:solidFill>
                      <a:latin typeface="Times New Roman" panose="02020603050405020304" pitchFamily="18" charset="0"/>
                      <a:sym typeface="Times New Roman" panose="02020603050405020304" pitchFamily="18" charset="0"/>
                    </a:rPr>
                    <a:t>3</a:t>
                  </a:r>
                  <a:endParaRPr lang="zh-CN" altLang="en-US" sz="2800" b="1">
                    <a:solidFill>
                      <a:srgbClr val="FF0000"/>
                    </a:solidFill>
                    <a:latin typeface="Times New Roman" panose="02020603050405020304" pitchFamily="18" charset="0"/>
                    <a:sym typeface="Times New Roman" panose="02020603050405020304" pitchFamily="18" charset="0"/>
                  </a:endParaRPr>
                </a:p>
              </p:txBody>
            </p:sp>
            <p:cxnSp>
              <p:nvCxnSpPr>
                <p:cNvPr id="25613" name="直接连接符 27"/>
                <p:cNvCxnSpPr/>
                <p:nvPr/>
              </p:nvCxnSpPr>
              <p:spPr bwMode="auto">
                <a:xfrm>
                  <a:off x="2339010" y="3928650"/>
                  <a:ext cx="406789" cy="0"/>
                </a:xfrm>
                <a:prstGeom prst="line">
                  <a:avLst/>
                </a:prstGeom>
                <a:noFill/>
                <a:ln w="25400" algn="ctr">
                  <a:solidFill>
                    <a:srgbClr val="FF0000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  <p:sp>
          <p:nvSpPr>
            <p:cNvPr id="25609" name="矩形 23"/>
            <p:cNvSpPr>
              <a:spLocks noChangeArrowheads="1"/>
            </p:cNvSpPr>
            <p:nvPr/>
          </p:nvSpPr>
          <p:spPr bwMode="auto">
            <a:xfrm>
              <a:off x="3417009" y="3664864"/>
              <a:ext cx="519694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600" b="1">
                  <a:solidFill>
                    <a:srgbClr val="FF0000"/>
                  </a:solidFill>
                  <a:latin typeface="Times New Roman" panose="02020603050405020304" pitchFamily="18" charset="0"/>
                  <a:sym typeface="Times New Roman" panose="02020603050405020304" pitchFamily="18" charset="0"/>
                </a:rPr>
                <a:t>＝</a:t>
              </a:r>
              <a:endParaRPr lang="zh-CN" altLang="en-US"/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336947" y="653647"/>
            <a:ext cx="29510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P42 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练习八 第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15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题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489744" y="1138062"/>
            <a:ext cx="8164512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4.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李老师买了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个足球和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8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个篮球，买两种球所花钱数相等。</a:t>
            </a:r>
            <a:endParaRPr lang="en-US" altLang="zh-CN" sz="2800" b="1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algn="just"/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）足球的单价是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40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元，篮球的单价是多少？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36947" y="653647"/>
            <a:ext cx="29510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P42 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练习八 第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15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题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2229643" y="2491727"/>
            <a:ext cx="4902677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解：设篮球的单价是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元。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3194050" y="2989766"/>
            <a:ext cx="2164375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40∶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4∶3</a:t>
            </a:r>
            <a:endParaRPr lang="zh-CN" altLang="en-US" sz="2800" b="1" i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3912393" y="3487805"/>
            <a:ext cx="1083951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30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2229643" y="3985845"/>
            <a:ext cx="4684713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答：篮球的单价是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30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元。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489744" y="1138062"/>
            <a:ext cx="8164512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4.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李老师买了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个足球和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8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个篮球，买两种球所花钱数相等。</a:t>
            </a:r>
            <a:endParaRPr lang="en-US" altLang="zh-CN" sz="2800" b="1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algn="just"/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）你能提出其他数学问题并解答吗？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36947" y="653647"/>
            <a:ext cx="29510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P42 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练习八 第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15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题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1299801" y="2011906"/>
            <a:ext cx="7035900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2800" b="1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篮球的单价是</a:t>
            </a:r>
            <a:r>
              <a:rPr lang="en-US" altLang="zh-CN" sz="2800" b="1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30</a:t>
            </a:r>
            <a:r>
              <a:rPr lang="zh-CN" altLang="zh-CN" sz="2800" b="1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元，足球的单价是多少元？</a:t>
            </a:r>
            <a:endParaRPr lang="zh-CN" altLang="en-US" sz="2800" b="1">
              <a:solidFill>
                <a:srgbClr val="0070C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2345841" y="2549611"/>
            <a:ext cx="455609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解：设足球的单价是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元。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3268099" y="3045050"/>
            <a:ext cx="244690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∶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30=4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∶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endParaRPr lang="zh-CN" altLang="en-US" sz="2800" b="1" i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3996960" y="3434296"/>
            <a:ext cx="928459" cy="56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=40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2345841" y="3966633"/>
            <a:ext cx="46767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zh-CN" altLang="en-US"/>
              <a:t>答：足球的单价是</a:t>
            </a:r>
            <a:r>
              <a:rPr lang="en-US" altLang="zh-CN"/>
              <a:t>40</a:t>
            </a:r>
            <a:r>
              <a:rPr lang="zh-CN" altLang="en-US"/>
              <a:t>元。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0"/>
          <p:cNvSpPr/>
          <p:nvPr/>
        </p:nvSpPr>
        <p:spPr>
          <a:xfrm>
            <a:off x="391391" y="666467"/>
            <a:ext cx="2040082" cy="550862"/>
          </a:xfrm>
          <a:prstGeom prst="roundRect">
            <a:avLst>
              <a:gd name="adj" fmla="val 32184"/>
            </a:avLst>
          </a:prstGeom>
          <a:solidFill>
            <a:srgbClr val="009DB7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课堂小结</a:t>
            </a:r>
            <a:endParaRPr lang="zh-CN" alt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8674" name="组合 5"/>
          <p:cNvGrpSpPr/>
          <p:nvPr/>
        </p:nvGrpSpPr>
        <p:grpSpPr bwMode="auto">
          <a:xfrm>
            <a:off x="808038" y="598488"/>
            <a:ext cx="7645400" cy="3554412"/>
            <a:chOff x="619562" y="677303"/>
            <a:chExt cx="7645526" cy="3553943"/>
          </a:xfrm>
        </p:grpSpPr>
        <p:pic>
          <p:nvPicPr>
            <p:cNvPr id="28677" name="图片 6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664" t="23866" r="10719" b="22557"/>
            <a:stretch>
              <a:fillRect/>
            </a:stretch>
          </p:blipFill>
          <p:spPr bwMode="auto">
            <a:xfrm>
              <a:off x="619562" y="677303"/>
              <a:ext cx="7645526" cy="35539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678" name="矩形 2"/>
            <p:cNvSpPr>
              <a:spLocks noChangeArrowheads="1"/>
            </p:cNvSpPr>
            <p:nvPr/>
          </p:nvSpPr>
          <p:spPr bwMode="auto">
            <a:xfrm>
              <a:off x="1792766" y="1551336"/>
              <a:ext cx="5228768" cy="156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</a:pPr>
              <a:r>
                <a:rPr lang="zh-CN" altLang="en-US"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    同学们，今天的数学课你们有哪些收获呢？</a:t>
              </a:r>
              <a:endPara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28675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67733" y="2965699"/>
            <a:ext cx="967842" cy="188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908050" y="1452563"/>
            <a:ext cx="2139950" cy="736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3200" b="1" dirty="0">
                <a:latin typeface="+mj-lt"/>
                <a:ea typeface="+mj-ea"/>
              </a:rPr>
              <a:t>1.</a:t>
            </a:r>
            <a:r>
              <a:rPr lang="zh-CN" altLang="en-US" sz="3200" b="1" dirty="0">
                <a:latin typeface="+mj-lt"/>
                <a:ea typeface="+mj-ea"/>
              </a:rPr>
              <a:t>我会填。</a:t>
            </a:r>
            <a:endParaRPr lang="zh-CN" altLang="en-US" sz="3200" b="1" dirty="0">
              <a:latin typeface="+mj-lt"/>
              <a:ea typeface="+mj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009650" y="2189163"/>
            <a:ext cx="7878763" cy="1476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200" b="1" dirty="0">
                <a:latin typeface="+mj-lt"/>
                <a:ea typeface="+mj-ea"/>
              </a:rPr>
              <a:t>（</a:t>
            </a:r>
            <a:r>
              <a:rPr lang="en-US" altLang="zh-CN" sz="3200" b="1" dirty="0">
                <a:latin typeface="+mj-lt"/>
                <a:ea typeface="+mj-ea"/>
              </a:rPr>
              <a:t>1</a:t>
            </a:r>
            <a:r>
              <a:rPr lang="zh-CN" altLang="en-US" sz="3200" b="1" dirty="0">
                <a:latin typeface="+mj-lt"/>
                <a:ea typeface="+mj-ea"/>
              </a:rPr>
              <a:t>）已知   </a:t>
            </a:r>
            <a:r>
              <a:rPr lang="en-US" altLang="zh-CN" sz="3200" b="1" dirty="0">
                <a:latin typeface="+mj-lt"/>
                <a:ea typeface="+mj-ea"/>
              </a:rPr>
              <a:t>                 </a:t>
            </a:r>
            <a:r>
              <a:rPr lang="zh-CN" altLang="en-US" sz="3200" b="1" dirty="0">
                <a:latin typeface="+mj-lt"/>
                <a:ea typeface="+mj-ea"/>
              </a:rPr>
              <a:t>（</a:t>
            </a:r>
            <a:r>
              <a:rPr lang="en-US" altLang="zh-CN" sz="3200" b="1" i="1" dirty="0">
                <a:latin typeface="+mj-lt"/>
                <a:ea typeface="+mj-ea"/>
              </a:rPr>
              <a:t>A</a:t>
            </a:r>
            <a:r>
              <a:rPr lang="zh-CN" altLang="en-US" sz="3200" b="1" dirty="0">
                <a:latin typeface="+mj-lt"/>
                <a:ea typeface="+mj-ea"/>
              </a:rPr>
              <a:t>、</a:t>
            </a:r>
            <a:r>
              <a:rPr lang="en-US" altLang="zh-CN" sz="3200" b="1" i="1" dirty="0">
                <a:latin typeface="+mj-lt"/>
                <a:ea typeface="+mj-ea"/>
              </a:rPr>
              <a:t>B</a:t>
            </a:r>
            <a:r>
              <a:rPr lang="zh-CN" altLang="en-US" sz="3200" b="1" dirty="0">
                <a:latin typeface="+mj-lt"/>
                <a:ea typeface="+mj-ea"/>
              </a:rPr>
              <a:t>都不为</a:t>
            </a:r>
            <a:r>
              <a:rPr lang="en-US" altLang="zh-CN" sz="3200" b="1" dirty="0">
                <a:latin typeface="+mj-lt"/>
                <a:ea typeface="+mj-ea"/>
              </a:rPr>
              <a:t>0</a:t>
            </a:r>
            <a:r>
              <a:rPr lang="zh-CN" altLang="en-US" sz="3200" b="1" dirty="0">
                <a:latin typeface="+mj-lt"/>
                <a:ea typeface="+mj-ea"/>
              </a:rPr>
              <a:t>），则</a:t>
            </a:r>
            <a:r>
              <a:rPr lang="en-US" altLang="zh-CN" sz="3200" b="1" i="1" dirty="0">
                <a:latin typeface="+mj-lt"/>
                <a:ea typeface="+mj-ea"/>
              </a:rPr>
              <a:t>A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∶ </a:t>
            </a:r>
            <a:r>
              <a:rPr lang="en-US" altLang="zh-CN" sz="3200" b="1" i="1" dirty="0">
                <a:latin typeface="+mj-lt"/>
                <a:ea typeface="+mj-ea"/>
              </a:rPr>
              <a:t>B</a:t>
            </a:r>
            <a:r>
              <a:rPr lang="en-US" altLang="zh-CN" sz="3200" b="1" dirty="0">
                <a:latin typeface="+mj-lt"/>
                <a:ea typeface="+mj-ea"/>
              </a:rPr>
              <a:t>=</a:t>
            </a:r>
            <a:r>
              <a:rPr lang="zh-CN" altLang="en-US" sz="3200" b="1" dirty="0">
                <a:latin typeface="+mj-lt"/>
                <a:ea typeface="+mj-ea"/>
              </a:rPr>
              <a:t>（    ）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∶ </a:t>
            </a:r>
            <a:r>
              <a:rPr lang="zh-CN" altLang="en-US" sz="3200" b="1" dirty="0">
                <a:latin typeface="+mj-lt"/>
                <a:ea typeface="+mj-ea"/>
                <a:sym typeface="Wingdings" panose="05000000000000000000" pitchFamily="2" charset="2"/>
              </a:rPr>
              <a:t>（      ）。 </a:t>
            </a:r>
            <a:endParaRPr lang="zh-CN" altLang="en-US" sz="3200" b="1" dirty="0">
              <a:latin typeface="+mj-lt"/>
              <a:ea typeface="+mj-ea"/>
            </a:endParaRPr>
          </a:p>
        </p:txBody>
      </p:sp>
      <p:graphicFrame>
        <p:nvGraphicFramePr>
          <p:cNvPr id="29700" name="对象 5"/>
          <p:cNvGraphicFramePr>
            <a:graphicFrameLocks noChangeAspect="1"/>
          </p:cNvGraphicFramePr>
          <p:nvPr/>
        </p:nvGraphicFramePr>
        <p:xfrm>
          <a:off x="2890838" y="2038350"/>
          <a:ext cx="2282825" cy="1123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Equation" r:id="rId1" imgW="799465" imgH="393700" progId="Equation.DSMT4">
                  <p:embed/>
                </p:oleObj>
              </mc:Choice>
              <mc:Fallback>
                <p:oleObj name="Equation" r:id="rId1" imgW="799465" imgH="393700" progId="Equation.DSMT4">
                  <p:embed/>
                  <p:pic>
                    <p:nvPicPr>
                      <p:cNvPr id="0" name="对象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0838" y="2038350"/>
                        <a:ext cx="2282825" cy="1123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3330575" y="2913063"/>
            <a:ext cx="387350" cy="7429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6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256213" y="2927350"/>
            <a:ext cx="388937" cy="7429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7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670050" y="4362450"/>
            <a:ext cx="5492750" cy="2619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" name="矩形: 圆角 10"/>
          <p:cNvSpPr/>
          <p:nvPr/>
        </p:nvSpPr>
        <p:spPr>
          <a:xfrm>
            <a:off x="391391" y="666467"/>
            <a:ext cx="2040082" cy="550862"/>
          </a:xfrm>
          <a:prstGeom prst="roundRect">
            <a:avLst>
              <a:gd name="adj" fmla="val 32184"/>
            </a:avLst>
          </a:prstGeom>
          <a:solidFill>
            <a:srgbClr val="009DB7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巩固练习</a:t>
            </a:r>
            <a:endParaRPr lang="zh-CN" alt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22321" y="1054100"/>
            <a:ext cx="8299359" cy="1303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zh-CN" altLang="en-US" sz="2800" b="1" dirty="0">
                <a:latin typeface="+mj-lt"/>
                <a:ea typeface="+mj-ea"/>
              </a:rPr>
              <a:t>（</a:t>
            </a:r>
            <a:r>
              <a:rPr lang="en-US" altLang="zh-CN" sz="2800" b="1" dirty="0">
                <a:latin typeface="+mj-lt"/>
                <a:ea typeface="+mj-ea"/>
              </a:rPr>
              <a:t>2</a:t>
            </a:r>
            <a:r>
              <a:rPr lang="zh-CN" altLang="en-US" sz="2800" b="1" dirty="0">
                <a:latin typeface="+mj-lt"/>
                <a:ea typeface="+mj-ea"/>
              </a:rPr>
              <a:t>）一个圆柱和一个圆锥的体积相等，圆柱和圆锥的底面积的比是</a:t>
            </a:r>
            <a:r>
              <a:rPr lang="en-US" altLang="zh-CN" sz="2800" b="1" dirty="0">
                <a:latin typeface="+mj-lt"/>
                <a:ea typeface="+mj-ea"/>
              </a:rPr>
              <a:t>3</a:t>
            </a:r>
            <a:r>
              <a:rPr lang="zh-CN" altLang="en-US" sz="2800" b="1" dirty="0">
                <a:latin typeface="+mj-lt"/>
                <a:ea typeface="+mj-ea"/>
              </a:rPr>
              <a:t>∶</a:t>
            </a:r>
            <a:r>
              <a:rPr lang="en-US" altLang="zh-CN" sz="2800" b="1" dirty="0">
                <a:latin typeface="+mj-lt"/>
                <a:ea typeface="+mj-ea"/>
              </a:rPr>
              <a:t>1</a:t>
            </a:r>
            <a:r>
              <a:rPr lang="zh-CN" altLang="en-US" sz="2800" b="1" dirty="0">
                <a:latin typeface="+mj-lt"/>
                <a:ea typeface="+mj-ea"/>
              </a:rPr>
              <a:t>，高的比是（         ）。</a:t>
            </a:r>
            <a:endParaRPr lang="zh-CN" altLang="en-US" sz="2800" b="1" dirty="0">
              <a:latin typeface="+mj-lt"/>
              <a:ea typeface="+mj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824855" y="1679785"/>
            <a:ext cx="904415" cy="65684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1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+mj-ea"/>
              </a:rPr>
              <a:t>∶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9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22321" y="2530475"/>
            <a:ext cx="8299359" cy="1303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2800" b="1" dirty="0">
                <a:latin typeface="+mj-lt"/>
                <a:ea typeface="+mj-ea"/>
              </a:rPr>
              <a:t>（</a:t>
            </a:r>
            <a:r>
              <a:rPr lang="en-US" altLang="zh-CN" sz="2800" b="1" dirty="0">
                <a:latin typeface="+mj-lt"/>
                <a:ea typeface="+mj-ea"/>
              </a:rPr>
              <a:t>3</a:t>
            </a:r>
            <a:r>
              <a:rPr lang="zh-CN" altLang="en-US" sz="2800" b="1" dirty="0">
                <a:latin typeface="+mj-lt"/>
                <a:ea typeface="+mj-ea"/>
              </a:rPr>
              <a:t>）把</a:t>
            </a:r>
            <a:r>
              <a:rPr lang="en-US" altLang="zh-CN" sz="2800" b="1" dirty="0">
                <a:latin typeface="+mj-lt"/>
                <a:ea typeface="+mj-ea"/>
              </a:rPr>
              <a:t>4</a:t>
            </a:r>
            <a:r>
              <a:rPr lang="zh-CN" altLang="en-US" sz="2800" b="1" dirty="0">
                <a:latin typeface="+mj-lt"/>
                <a:ea typeface="+mj-ea"/>
              </a:rPr>
              <a:t>，</a:t>
            </a:r>
            <a:r>
              <a:rPr lang="en-US" altLang="zh-CN" sz="2800" b="1" dirty="0">
                <a:latin typeface="+mj-lt"/>
                <a:ea typeface="+mj-ea"/>
              </a:rPr>
              <a:t>6</a:t>
            </a:r>
            <a:r>
              <a:rPr lang="zh-CN" altLang="en-US" sz="2800" b="1" dirty="0">
                <a:latin typeface="+mj-lt"/>
                <a:ea typeface="+mj-ea"/>
              </a:rPr>
              <a:t>和</a:t>
            </a:r>
            <a:r>
              <a:rPr lang="en-US" altLang="zh-CN" sz="2800" b="1" dirty="0">
                <a:latin typeface="+mj-lt"/>
                <a:ea typeface="+mj-ea"/>
              </a:rPr>
              <a:t>12</a:t>
            </a:r>
            <a:r>
              <a:rPr lang="zh-CN" altLang="en-US" sz="2800" b="1" dirty="0">
                <a:latin typeface="+mj-lt"/>
                <a:ea typeface="+mj-ea"/>
              </a:rPr>
              <a:t>再配上一个数组成比例，这个数可能是（                   ）。</a:t>
            </a:r>
            <a:endParaRPr lang="zh-CN" altLang="en-US" sz="2800" b="1" dirty="0">
              <a:latin typeface="+mj-lt"/>
              <a:ea typeface="+mj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625146" y="3149109"/>
            <a:ext cx="1624163" cy="65684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+mj-ea"/>
              </a:rPr>
              <a:t>，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8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+mj-ea"/>
              </a:rPr>
              <a:t>或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18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670050" y="4362450"/>
            <a:ext cx="5492750" cy="2619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06195" y="797580"/>
            <a:ext cx="7306808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latin typeface="+mj-lt"/>
                <a:ea typeface="+mj-ea"/>
              </a:rPr>
              <a:t>2.</a:t>
            </a:r>
            <a:r>
              <a:rPr lang="zh-CN" altLang="en-US" sz="2800" b="1" dirty="0">
                <a:latin typeface="+mj-lt"/>
                <a:ea typeface="+mj-ea"/>
              </a:rPr>
              <a:t>选一选。（将正确答案的序号填在括号里）</a:t>
            </a:r>
            <a:endParaRPr lang="zh-CN" altLang="en-US" sz="2800" b="1" dirty="0">
              <a:latin typeface="+mj-lt"/>
              <a:ea typeface="+mj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06195" y="1461985"/>
            <a:ext cx="9018816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 b="1">
                <a:latin typeface="+mj-lt"/>
                <a:ea typeface="+mj-ea"/>
              </a:defRPr>
            </a:lvl1pPr>
          </a:lstStyle>
          <a:p>
            <a:r>
              <a:rPr lang="zh-CN" altLang="en-US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）下面每组中的四个数，可以组成比例的是（    ）。</a:t>
            </a:r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1020762" y="2075350"/>
            <a:ext cx="3052439" cy="65684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2800" b="1" dirty="0">
                <a:latin typeface="+mj-lt"/>
                <a:ea typeface="+mj-ea"/>
              </a:rPr>
              <a:t>A.0.2</a:t>
            </a:r>
            <a:r>
              <a:rPr lang="zh-CN" altLang="en-US" sz="2800" b="1" dirty="0">
                <a:latin typeface="+mj-lt"/>
                <a:ea typeface="+mj-ea"/>
              </a:rPr>
              <a:t>，</a:t>
            </a:r>
            <a:r>
              <a:rPr lang="en-US" altLang="zh-CN" sz="2800" b="1" dirty="0">
                <a:latin typeface="+mj-lt"/>
                <a:ea typeface="+mj-ea"/>
              </a:rPr>
              <a:t>0.25</a:t>
            </a:r>
            <a:r>
              <a:rPr lang="zh-CN" altLang="en-US" sz="2800" b="1" dirty="0">
                <a:latin typeface="+mj-lt"/>
                <a:ea typeface="+mj-ea"/>
              </a:rPr>
              <a:t>，</a:t>
            </a:r>
            <a:r>
              <a:rPr lang="en-US" altLang="zh-CN" sz="2800" b="1" dirty="0">
                <a:latin typeface="+mj-lt"/>
                <a:ea typeface="+mj-ea"/>
              </a:rPr>
              <a:t>5</a:t>
            </a:r>
            <a:r>
              <a:rPr lang="zh-CN" altLang="en-US" sz="2800" b="1" dirty="0">
                <a:latin typeface="+mj-lt"/>
                <a:ea typeface="+mj-ea"/>
              </a:rPr>
              <a:t>和</a:t>
            </a:r>
            <a:r>
              <a:rPr lang="en-US" altLang="zh-CN" sz="2800" b="1" dirty="0">
                <a:latin typeface="+mj-lt"/>
                <a:ea typeface="+mj-ea"/>
              </a:rPr>
              <a:t>4</a:t>
            </a:r>
            <a:endParaRPr lang="zh-CN" altLang="en-US" sz="2800" b="1" dirty="0">
              <a:latin typeface="+mj-lt"/>
              <a:ea typeface="+mj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728570" y="2075350"/>
            <a:ext cx="2223686" cy="65684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2800" b="1" dirty="0">
                <a:latin typeface="+mj-lt"/>
                <a:ea typeface="+mj-ea"/>
              </a:rPr>
              <a:t>B.2</a:t>
            </a:r>
            <a:r>
              <a:rPr lang="zh-CN" altLang="en-US" sz="2800" b="1" dirty="0">
                <a:latin typeface="+mj-lt"/>
                <a:ea typeface="+mj-ea"/>
              </a:rPr>
              <a:t>，</a:t>
            </a:r>
            <a:r>
              <a:rPr lang="en-US" altLang="zh-CN" sz="2800" b="1" dirty="0">
                <a:latin typeface="+mj-lt"/>
                <a:ea typeface="+mj-ea"/>
              </a:rPr>
              <a:t>9</a:t>
            </a:r>
            <a:r>
              <a:rPr lang="zh-CN" altLang="en-US" sz="2800" b="1" dirty="0">
                <a:latin typeface="+mj-lt"/>
                <a:ea typeface="+mj-ea"/>
              </a:rPr>
              <a:t>，</a:t>
            </a:r>
            <a:r>
              <a:rPr lang="en-US" altLang="zh-CN" sz="2800" b="1" dirty="0">
                <a:latin typeface="+mj-lt"/>
                <a:ea typeface="+mj-ea"/>
              </a:rPr>
              <a:t>   </a:t>
            </a:r>
            <a:r>
              <a:rPr lang="zh-CN" altLang="en-US" sz="2800" b="1" dirty="0">
                <a:latin typeface="+mj-lt"/>
                <a:ea typeface="+mj-ea"/>
              </a:rPr>
              <a:t>和</a:t>
            </a:r>
            <a:endParaRPr lang="zh-CN" altLang="en-US" sz="2800" b="1" dirty="0">
              <a:latin typeface="+mj-lt"/>
              <a:ea typeface="+mj-ea"/>
            </a:endParaRPr>
          </a:p>
        </p:txBody>
      </p:sp>
      <p:graphicFrame>
        <p:nvGraphicFramePr>
          <p:cNvPr id="31750" name="对象 7"/>
          <p:cNvGraphicFramePr>
            <a:graphicFrameLocks noChangeAspect="1"/>
          </p:cNvGraphicFramePr>
          <p:nvPr/>
        </p:nvGraphicFramePr>
        <p:xfrm>
          <a:off x="6128745" y="2019057"/>
          <a:ext cx="359352" cy="9279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Equation" r:id="rId1" imgW="152400" imgH="393700" progId="Equation.DSMT4">
                  <p:embed/>
                </p:oleObj>
              </mc:Choice>
              <mc:Fallback>
                <p:oleObj name="Equation" r:id="rId1" imgW="152400" imgH="393700" progId="Equation.DSMT4">
                  <p:embed/>
                  <p:pic>
                    <p:nvPicPr>
                      <p:cNvPr id="0" name="对象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28745" y="2019057"/>
                        <a:ext cx="359352" cy="92796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51" name="对象 8"/>
          <p:cNvGraphicFramePr>
            <a:graphicFrameLocks noChangeAspect="1"/>
          </p:cNvGraphicFramePr>
          <p:nvPr/>
        </p:nvGraphicFramePr>
        <p:xfrm>
          <a:off x="6887888" y="2016718"/>
          <a:ext cx="359353" cy="9279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Equation" r:id="rId3" imgW="152400" imgH="393700" progId="Equation.DSMT4">
                  <p:embed/>
                </p:oleObj>
              </mc:Choice>
              <mc:Fallback>
                <p:oleObj name="Equation" r:id="rId3" imgW="152400" imgH="393700" progId="Equation.DSMT4">
                  <p:embed/>
                  <p:pic>
                    <p:nvPicPr>
                      <p:cNvPr id="0" name="对象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87888" y="2016718"/>
                        <a:ext cx="359353" cy="92796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文本框 9"/>
          <p:cNvSpPr txBox="1"/>
          <p:nvPr/>
        </p:nvSpPr>
        <p:spPr>
          <a:xfrm>
            <a:off x="1020762" y="3250100"/>
            <a:ext cx="2783134" cy="65684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2800" b="1" dirty="0">
                <a:latin typeface="+mj-lt"/>
                <a:ea typeface="+mj-ea"/>
              </a:rPr>
              <a:t>C.0.6</a:t>
            </a:r>
            <a:r>
              <a:rPr lang="zh-CN" altLang="en-US" sz="2800" b="1" dirty="0">
                <a:latin typeface="+mj-lt"/>
                <a:ea typeface="+mj-ea"/>
              </a:rPr>
              <a:t>，</a:t>
            </a:r>
            <a:r>
              <a:rPr lang="en-US" altLang="zh-CN" sz="2800" b="1" dirty="0">
                <a:latin typeface="+mj-lt"/>
                <a:ea typeface="+mj-ea"/>
              </a:rPr>
              <a:t>0.8</a:t>
            </a:r>
            <a:r>
              <a:rPr lang="zh-CN" altLang="en-US" sz="2800" b="1" dirty="0">
                <a:latin typeface="+mj-lt"/>
                <a:ea typeface="+mj-ea"/>
              </a:rPr>
              <a:t>，</a:t>
            </a:r>
            <a:r>
              <a:rPr lang="en-US" altLang="zh-CN" sz="2800" b="1" dirty="0">
                <a:latin typeface="+mj-lt"/>
                <a:ea typeface="+mj-ea"/>
              </a:rPr>
              <a:t>   </a:t>
            </a:r>
            <a:r>
              <a:rPr lang="zh-CN" altLang="en-US" sz="2800" b="1" dirty="0">
                <a:latin typeface="+mj-lt"/>
                <a:ea typeface="+mj-ea"/>
              </a:rPr>
              <a:t>和</a:t>
            </a:r>
            <a:endParaRPr lang="zh-CN" altLang="en-US" sz="2800" b="1" dirty="0">
              <a:latin typeface="+mj-lt"/>
              <a:ea typeface="+mj-ea"/>
            </a:endParaRPr>
          </a:p>
        </p:txBody>
      </p:sp>
      <p:graphicFrame>
        <p:nvGraphicFramePr>
          <p:cNvPr id="31753" name="对象 10"/>
          <p:cNvGraphicFramePr>
            <a:graphicFrameLocks noChangeAspect="1"/>
          </p:cNvGraphicFramePr>
          <p:nvPr/>
        </p:nvGraphicFramePr>
        <p:xfrm>
          <a:off x="2944235" y="3205181"/>
          <a:ext cx="359353" cy="9279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Equation" r:id="rId5" imgW="152400" imgH="393700" progId="Equation.DSMT4">
                  <p:embed/>
                </p:oleObj>
              </mc:Choice>
              <mc:Fallback>
                <p:oleObj name="Equation" r:id="rId5" imgW="152400" imgH="393700" progId="Equation.DSMT4">
                  <p:embed/>
                  <p:pic>
                    <p:nvPicPr>
                      <p:cNvPr id="0" name="对象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44235" y="3205181"/>
                        <a:ext cx="359353" cy="92796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54" name="对象 11"/>
          <p:cNvGraphicFramePr>
            <a:graphicFrameLocks noChangeAspect="1"/>
          </p:cNvGraphicFramePr>
          <p:nvPr/>
        </p:nvGraphicFramePr>
        <p:xfrm>
          <a:off x="3725004" y="3205181"/>
          <a:ext cx="329045" cy="9294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" name="Equation" r:id="rId7" imgW="139700" imgH="393700" progId="Equation.DSMT4">
                  <p:embed/>
                </p:oleObj>
              </mc:Choice>
              <mc:Fallback>
                <p:oleObj name="Equation" r:id="rId7" imgW="139700" imgH="393700" progId="Equation.DSMT4">
                  <p:embed/>
                  <p:pic>
                    <p:nvPicPr>
                      <p:cNvPr id="0" name="对象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25004" y="3205181"/>
                        <a:ext cx="329045" cy="92940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文本框 12"/>
          <p:cNvSpPr txBox="1"/>
          <p:nvPr/>
        </p:nvSpPr>
        <p:spPr>
          <a:xfrm>
            <a:off x="4733411" y="3248512"/>
            <a:ext cx="2513830" cy="65684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2800" b="1" dirty="0">
                <a:latin typeface="+mj-lt"/>
                <a:ea typeface="+mj-ea"/>
              </a:rPr>
              <a:t>D.     </a:t>
            </a:r>
            <a:r>
              <a:rPr lang="zh-CN" altLang="en-US" sz="2800" b="1" dirty="0">
                <a:latin typeface="+mj-lt"/>
                <a:ea typeface="+mj-ea"/>
              </a:rPr>
              <a:t>，</a:t>
            </a:r>
            <a:r>
              <a:rPr lang="en-US" altLang="zh-CN" sz="2800" b="1" dirty="0">
                <a:latin typeface="+mj-lt"/>
                <a:ea typeface="+mj-ea"/>
              </a:rPr>
              <a:t>3</a:t>
            </a:r>
            <a:r>
              <a:rPr lang="zh-CN" altLang="en-US" sz="2800" b="1" dirty="0">
                <a:latin typeface="+mj-lt"/>
                <a:ea typeface="+mj-ea"/>
              </a:rPr>
              <a:t>，</a:t>
            </a:r>
            <a:r>
              <a:rPr lang="en-US" altLang="zh-CN" sz="2800" b="1" dirty="0">
                <a:latin typeface="+mj-lt"/>
                <a:ea typeface="+mj-ea"/>
              </a:rPr>
              <a:t>   </a:t>
            </a:r>
            <a:r>
              <a:rPr lang="zh-CN" altLang="en-US" sz="2800" b="1" dirty="0">
                <a:latin typeface="+mj-lt"/>
                <a:ea typeface="+mj-ea"/>
              </a:rPr>
              <a:t>和</a:t>
            </a:r>
            <a:endParaRPr lang="zh-CN" altLang="en-US" sz="2800" b="1" dirty="0">
              <a:latin typeface="+mj-lt"/>
              <a:ea typeface="+mj-ea"/>
            </a:endParaRPr>
          </a:p>
        </p:txBody>
      </p:sp>
      <p:graphicFrame>
        <p:nvGraphicFramePr>
          <p:cNvPr id="31756" name="对象 13"/>
          <p:cNvGraphicFramePr>
            <a:graphicFrameLocks noChangeAspect="1"/>
          </p:cNvGraphicFramePr>
          <p:nvPr/>
        </p:nvGraphicFramePr>
        <p:xfrm>
          <a:off x="5240467" y="3221281"/>
          <a:ext cx="359352" cy="9279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" name="Equation" r:id="rId9" imgW="152400" imgH="393700" progId="Equation.DSMT4">
                  <p:embed/>
                </p:oleObj>
              </mc:Choice>
              <mc:Fallback>
                <p:oleObj name="Equation" r:id="rId9" imgW="152400" imgH="393700" progId="Equation.DSMT4">
                  <p:embed/>
                  <p:pic>
                    <p:nvPicPr>
                      <p:cNvPr id="0" name="对象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40467" y="3221281"/>
                        <a:ext cx="359352" cy="92796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57" name="对象 14"/>
          <p:cNvGraphicFramePr>
            <a:graphicFrameLocks noChangeAspect="1"/>
          </p:cNvGraphicFramePr>
          <p:nvPr/>
        </p:nvGraphicFramePr>
        <p:xfrm>
          <a:off x="6457192" y="3204694"/>
          <a:ext cx="329045" cy="9279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" name="Equation" r:id="rId11" imgW="139700" imgH="393700" progId="Equation.DSMT4">
                  <p:embed/>
                </p:oleObj>
              </mc:Choice>
              <mc:Fallback>
                <p:oleObj name="Equation" r:id="rId11" imgW="139700" imgH="393700" progId="Equation.DSMT4">
                  <p:embed/>
                  <p:pic>
                    <p:nvPicPr>
                      <p:cNvPr id="0" name="对象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57192" y="3204694"/>
                        <a:ext cx="329045" cy="92796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58" name="对象 15"/>
          <p:cNvGraphicFramePr>
            <a:graphicFrameLocks noChangeAspect="1"/>
          </p:cNvGraphicFramePr>
          <p:nvPr/>
        </p:nvGraphicFramePr>
        <p:xfrm>
          <a:off x="7162800" y="3221281"/>
          <a:ext cx="329045" cy="9279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" name="Equation" r:id="rId13" imgW="139700" imgH="393700" progId="Equation.DSMT4">
                  <p:embed/>
                </p:oleObj>
              </mc:Choice>
              <mc:Fallback>
                <p:oleObj name="Equation" r:id="rId13" imgW="139700" imgH="393700" progId="Equation.DSMT4">
                  <p:embed/>
                  <p:pic>
                    <p:nvPicPr>
                      <p:cNvPr id="0" name="对象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62800" y="3221281"/>
                        <a:ext cx="329045" cy="92796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文本框 16"/>
          <p:cNvSpPr txBox="1"/>
          <p:nvPr/>
        </p:nvSpPr>
        <p:spPr>
          <a:xfrm>
            <a:off x="7925594" y="1243842"/>
            <a:ext cx="482600" cy="7413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A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670050" y="4362450"/>
            <a:ext cx="5492750" cy="2619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51065" y="1215392"/>
            <a:ext cx="8441871" cy="1303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zh-CN" altLang="en-US" sz="2800" b="1" dirty="0">
                <a:latin typeface="+mj-lt"/>
                <a:ea typeface="+mj-ea"/>
              </a:rPr>
              <a:t>（</a:t>
            </a:r>
            <a:r>
              <a:rPr lang="en-US" altLang="zh-CN" sz="2800" b="1" dirty="0">
                <a:latin typeface="+mj-lt"/>
                <a:ea typeface="+mj-ea"/>
              </a:rPr>
              <a:t>2</a:t>
            </a:r>
            <a:r>
              <a:rPr lang="zh-CN" altLang="en-US" sz="2800" b="1" dirty="0">
                <a:latin typeface="+mj-lt"/>
                <a:ea typeface="+mj-ea"/>
              </a:rPr>
              <a:t>）在一个比例中，已知两个外项互为倒数，其中一个内项是最小的合数，另一个内项是</a:t>
            </a:r>
            <a:r>
              <a:rPr lang="zh-CN" altLang="en-US" sz="2800" b="1">
                <a:latin typeface="+mj-lt"/>
                <a:ea typeface="+mj-ea"/>
              </a:rPr>
              <a:t>（        ）</a:t>
            </a:r>
            <a:r>
              <a:rPr lang="zh-CN" altLang="en-US" sz="2800" b="1" dirty="0">
                <a:latin typeface="+mj-lt"/>
                <a:ea typeface="+mj-ea"/>
              </a:rPr>
              <a:t>。</a:t>
            </a:r>
            <a:endParaRPr lang="zh-CN" altLang="en-US" sz="2800" b="1" dirty="0">
              <a:latin typeface="+mj-lt"/>
              <a:ea typeface="+mj-ea"/>
            </a:endParaRPr>
          </a:p>
        </p:txBody>
      </p:sp>
      <p:graphicFrame>
        <p:nvGraphicFramePr>
          <p:cNvPr id="32771" name="对象 3"/>
          <p:cNvGraphicFramePr>
            <a:graphicFrameLocks noChangeAspect="1"/>
          </p:cNvGraphicFramePr>
          <p:nvPr/>
        </p:nvGraphicFramePr>
        <p:xfrm>
          <a:off x="761168" y="2970832"/>
          <a:ext cx="724477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Equation" r:id="rId1" imgW="279400" imgH="177800" progId="Equation.DSMT4">
                  <p:embed/>
                </p:oleObj>
              </mc:Choice>
              <mc:Fallback>
                <p:oleObj name="Equation" r:id="rId1" imgW="279400" imgH="177800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1168" y="2970832"/>
                        <a:ext cx="724477" cy="460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2" name="对象 4"/>
          <p:cNvGraphicFramePr>
            <a:graphicFrameLocks noChangeAspect="1"/>
          </p:cNvGraphicFramePr>
          <p:nvPr/>
        </p:nvGraphicFramePr>
        <p:xfrm>
          <a:off x="2928249" y="2690854"/>
          <a:ext cx="790864" cy="10203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Equation" r:id="rId3" imgW="304800" imgH="393065" progId="Equation.DSMT4">
                  <p:embed/>
                </p:oleObj>
              </mc:Choice>
              <mc:Fallback>
                <p:oleObj name="Equation" r:id="rId3" imgW="304800" imgH="393065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28249" y="2690854"/>
                        <a:ext cx="790864" cy="102033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3" name="对象 5"/>
          <p:cNvGraphicFramePr>
            <a:graphicFrameLocks noChangeAspect="1"/>
          </p:cNvGraphicFramePr>
          <p:nvPr/>
        </p:nvGraphicFramePr>
        <p:xfrm>
          <a:off x="5047418" y="2970832"/>
          <a:ext cx="724477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Equation" r:id="rId5" imgW="279400" imgH="177800" progId="Equation.DSMT4">
                  <p:embed/>
                </p:oleObj>
              </mc:Choice>
              <mc:Fallback>
                <p:oleObj name="Equation" r:id="rId5" imgW="279400" imgH="177800" progId="Equation.DSMT4">
                  <p:embed/>
                  <p:pic>
                    <p:nvPicPr>
                      <p:cNvPr id="0" name="对象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47418" y="2970832"/>
                        <a:ext cx="724477" cy="460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4" name="对象 6"/>
          <p:cNvGraphicFramePr>
            <a:graphicFrameLocks noChangeAspect="1"/>
          </p:cNvGraphicFramePr>
          <p:nvPr/>
        </p:nvGraphicFramePr>
        <p:xfrm>
          <a:off x="7150999" y="2689411"/>
          <a:ext cx="790864" cy="10232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Equation" r:id="rId7" imgW="304800" imgH="393065" progId="Equation.DSMT4">
                  <p:embed/>
                </p:oleObj>
              </mc:Choice>
              <mc:Fallback>
                <p:oleObj name="Equation" r:id="rId7" imgW="304800" imgH="393065" progId="Equation.DSMT4">
                  <p:embed/>
                  <p:pic>
                    <p:nvPicPr>
                      <p:cNvPr id="0" name="对象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50999" y="2689411"/>
                        <a:ext cx="790864" cy="102321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7020265" y="1837737"/>
            <a:ext cx="444352" cy="66120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D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670050" y="4362450"/>
            <a:ext cx="5492750" cy="2619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TEMPLATE_TOPIC_ID" val="2869567"/>
  <p:tag name="KSO_WM_TEMPLATE_OUTLINE_ID" val="15"/>
  <p:tag name="KSO_WM_TEMPLATE_SCENE_ID" val="1"/>
  <p:tag name="KSO_WM_TEMPLATE_JOB_ID" val="2"/>
  <p:tag name="KSO_WM_TEMPLATE_TOPIC_DEFAULT" val="1"/>
</p:tagLst>
</file>

<file path=ppt/tags/tag5.xml><?xml version="1.0" encoding="utf-8"?>
<p:tagLst xmlns:p="http://schemas.openxmlformats.org/presentationml/2006/main">
  <p:tag name="commondata" val="eyJoZGlkIjoiNjNiYjgwZjIwMDAxNzkyMjVhYzliNzcxNWY3MzhmZGEifQ=="/>
</p:tagLst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FFFF"/>
        </a:solidFill>
        <a:ln w="19050">
          <a:solidFill>
            <a:srgbClr val="3399FF"/>
          </a:solidFill>
          <a:miter lim="800000"/>
        </a:ln>
      </a:spPr>
      <a:bodyPr anchor="ctr"/>
      <a:lstStyle>
        <a:defPPr eaLnBrk="1" fontAlgn="auto" hangingPunct="1">
          <a:lnSpc>
            <a:spcPct val="120000"/>
          </a:lnSpc>
          <a:spcBef>
            <a:spcPts val="0"/>
          </a:spcBef>
          <a:spcAft>
            <a:spcPts val="0"/>
          </a:spcAft>
          <a:defRPr sz="3200" b="1" kern="0" dirty="0">
            <a:solidFill>
              <a:srgbClr val="1C1C1C"/>
            </a:solidFill>
            <a:latin typeface="宋体" panose="02010600030101010101" pitchFamily="2" charset="-122"/>
          </a:defRPr>
        </a:defPPr>
      </a:lstStyle>
    </a:spDef>
    <a:txDef>
      <a:spPr>
        <a:noFill/>
      </a:spPr>
      <a:bodyPr wrap="square" rtlCol="0">
        <a:spAutoFit/>
      </a:bodyPr>
      <a:lstStyle>
        <a:defPPr>
          <a:lnSpc>
            <a:spcPct val="150000"/>
          </a:lnSpc>
          <a:defRPr sz="3200" b="1" dirty="0" smtClean="0">
            <a:latin typeface="+mj-lt"/>
            <a:ea typeface="+mj-ea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2035</Words>
  <Application>WPS 演示</Application>
  <PresentationFormat>全屏显示(16:9)</PresentationFormat>
  <Paragraphs>284</Paragraphs>
  <Slides>23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25</vt:i4>
      </vt:variant>
      <vt:variant>
        <vt:lpstr>幻灯片标题</vt:lpstr>
      </vt:variant>
      <vt:variant>
        <vt:i4>23</vt:i4>
      </vt:variant>
    </vt:vector>
  </HeadingPairs>
  <TitlesOfParts>
    <vt:vector size="59" baseType="lpstr">
      <vt:lpstr>Arial</vt:lpstr>
      <vt:lpstr>宋体</vt:lpstr>
      <vt:lpstr>Wingdings</vt:lpstr>
      <vt:lpstr>Times New Roman</vt:lpstr>
      <vt:lpstr>黑体</vt:lpstr>
      <vt:lpstr>等线</vt:lpstr>
      <vt:lpstr>楷体</vt:lpstr>
      <vt:lpstr>楷体_GB2312</vt:lpstr>
      <vt:lpstr>微软雅黑</vt:lpstr>
      <vt:lpstr>Arial Unicode MS</vt:lpstr>
      <vt:lpstr>1_Office 主题​​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练习课 （比例的意义和基本性质）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冰氷</cp:lastModifiedBy>
  <cp:revision>367</cp:revision>
  <dcterms:created xsi:type="dcterms:W3CDTF">2016-01-14T07:05:00Z</dcterms:created>
  <dcterms:modified xsi:type="dcterms:W3CDTF">2023-10-26T09:24:01Z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2052-12.1.0.15374</vt:lpwstr>
  </property>
  <property fmtid="{D5CDD505-2E9C-101B-9397-08002B2CF9AE}" pid="3" name="ICV">
    <vt:lpwstr>81CBEA36804440BEB43917F3434DF946</vt:lpwstr>
  </property>
</Properties>
</file>