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354" r:id="rId3"/>
    <p:sldId id="380" r:id="rId4"/>
    <p:sldId id="358" r:id="rId5"/>
    <p:sldId id="381" r:id="rId6"/>
    <p:sldId id="382" r:id="rId7"/>
    <p:sldId id="383" r:id="rId8"/>
    <p:sldId id="384" r:id="rId9"/>
    <p:sldId id="385" r:id="rId10"/>
    <p:sldId id="363" r:id="rId11"/>
    <p:sldId id="386" r:id="rId12"/>
    <p:sldId id="387" r:id="rId13"/>
    <p:sldId id="388" r:id="rId14"/>
    <p:sldId id="389" r:id="rId15"/>
    <p:sldId id="390" r:id="rId16"/>
    <p:sldId id="369" r:id="rId17"/>
    <p:sldId id="379" r:id="rId18"/>
    <p:sldId id="371" r:id="rId20"/>
    <p:sldId id="372" r:id="rId21"/>
    <p:sldId id="373" r:id="rId22"/>
    <p:sldId id="374" r:id="rId23"/>
    <p:sldId id="328" r:id="rId24"/>
  </p:sldIdLst>
  <p:sldSz cx="9144000" cy="5143500" type="screen16x9"/>
  <p:notesSz cx="6858000" cy="9144000"/>
  <p:custDataLst>
    <p:tags r:id="rId30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7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9065"/>
    <a:srgbClr val="D49D80"/>
    <a:srgbClr val="FAEADD"/>
    <a:srgbClr val="FDF8F5"/>
    <a:srgbClr val="0066FF"/>
    <a:srgbClr val="E1F3F7"/>
    <a:srgbClr val="F6FCFC"/>
    <a:srgbClr val="ECFBFE"/>
    <a:srgbClr val="D3ECF1"/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主题样式 1 - 强调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704" autoAdjust="0"/>
    <p:restoredTop sz="96349" autoAdjust="0"/>
  </p:normalViewPr>
  <p:slideViewPr>
    <p:cSldViewPr snapToGrid="0">
      <p:cViewPr varScale="1">
        <p:scale>
          <a:sx n="146" d="100"/>
          <a:sy n="146" d="100"/>
        </p:scale>
        <p:origin x="420" y="114"/>
      </p:cViewPr>
      <p:guideLst>
        <p:guide orient="horz" pos="1620"/>
        <p:guide pos="287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6054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0" Type="http://schemas.openxmlformats.org/officeDocument/2006/relationships/tags" Target="tags/tag5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notesMaster" Target="notesMasters/notesMaster1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7" Type="http://schemas.openxmlformats.org/officeDocument/2006/relationships/image" Target="../media/image17.wmf"/><Relationship Id="rId6" Type="http://schemas.openxmlformats.org/officeDocument/2006/relationships/image" Target="../media/image16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D94CA4AD-7C64-4BC8-81AD-FB5DBA57AC73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6B39D1E9-362C-453A-81BE-DB4DA14B1027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2560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61F3E725-D022-48C9-8751-E6672E83C5D1}" type="slidenum">
              <a:rPr lang="zh-CN" altLang="en-US" smtClean="0">
                <a:ea typeface="黑体" panose="02010609060101010101" pitchFamily="49" charset="-122"/>
              </a:rPr>
            </a:fld>
            <a:endParaRPr lang="zh-CN" altLang="en-US"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1.xml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tags" Target="../tags/tag2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tags" Target="../tags/tag3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515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63"/>
          <a:stretch>
            <a:fillRect/>
          </a:stretch>
        </p:blipFill>
        <p:spPr bwMode="auto">
          <a:xfrm>
            <a:off x="131763" y="3021013"/>
            <a:ext cx="5686425" cy="2122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>
            <a:spLocks noChangeArrowheads="1"/>
          </p:cNvSpPr>
          <p:nvPr userDrawn="1"/>
        </p:nvSpPr>
        <p:spPr bwMode="auto">
          <a:xfrm rot="20085978">
            <a:off x="3581984" y="2304520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515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>
            <a:spLocks noChangeArrowheads="1"/>
          </p:cNvSpPr>
          <p:nvPr userDrawn="1"/>
        </p:nvSpPr>
        <p:spPr bwMode="auto">
          <a:xfrm>
            <a:off x="0" y="393700"/>
            <a:ext cx="9144000" cy="43449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 userDrawn="1"/>
        </p:nvSpPr>
        <p:spPr bwMode="auto">
          <a:xfrm>
            <a:off x="0" y="393700"/>
            <a:ext cx="9144000" cy="84138"/>
          </a:xfrm>
          <a:prstGeom prst="rect">
            <a:avLst/>
          </a:prstGeom>
          <a:solidFill>
            <a:srgbClr val="D3ECF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 userDrawn="1"/>
        </p:nvSpPr>
        <p:spPr bwMode="auto">
          <a:xfrm>
            <a:off x="0" y="4697413"/>
            <a:ext cx="9144000" cy="82550"/>
          </a:xfrm>
          <a:prstGeom prst="rect">
            <a:avLst/>
          </a:prstGeom>
          <a:solidFill>
            <a:srgbClr val="D3ECF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 rot="20085978">
            <a:off x="3581984" y="2304520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515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5"/>
          <p:cNvSpPr>
            <a:spLocks noChangeArrowheads="1"/>
          </p:cNvSpPr>
          <p:nvPr userDrawn="1"/>
        </p:nvSpPr>
        <p:spPr bwMode="auto">
          <a:xfrm>
            <a:off x="225425" y="206375"/>
            <a:ext cx="8693150" cy="4719638"/>
          </a:xfrm>
          <a:prstGeom prst="roundRect">
            <a:avLst>
              <a:gd name="adj" fmla="val 7824"/>
            </a:avLst>
          </a:prstGeom>
          <a:solidFill>
            <a:srgbClr val="FFFFFF"/>
          </a:solidFill>
          <a:ln w="38100">
            <a:solidFill>
              <a:srgbClr val="D3ECF1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81984" y="2304520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A926F7B2-90D3-473D-89C7-D5743620351B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28" name="图片 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4.xml"/><Relationship Id="rId1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.bin"/><Relationship Id="rId8" Type="http://schemas.openxmlformats.org/officeDocument/2006/relationships/image" Target="../media/image14.wmf"/><Relationship Id="rId7" Type="http://schemas.openxmlformats.org/officeDocument/2006/relationships/oleObject" Target="../embeddings/oleObject4.bin"/><Relationship Id="rId6" Type="http://schemas.openxmlformats.org/officeDocument/2006/relationships/image" Target="../media/image13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2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11.wmf"/><Relationship Id="rId19" Type="http://schemas.openxmlformats.org/officeDocument/2006/relationships/vmlDrawing" Target="../drawings/vmlDrawing1.vml"/><Relationship Id="rId18" Type="http://schemas.openxmlformats.org/officeDocument/2006/relationships/slideLayout" Target="../slideLayouts/slideLayout3.xml"/><Relationship Id="rId17" Type="http://schemas.openxmlformats.org/officeDocument/2006/relationships/image" Target="../media/image8.png"/><Relationship Id="rId16" Type="http://schemas.openxmlformats.org/officeDocument/2006/relationships/image" Target="../media/image18.wmf"/><Relationship Id="rId15" Type="http://schemas.openxmlformats.org/officeDocument/2006/relationships/oleObject" Target="../embeddings/oleObject8.bin"/><Relationship Id="rId14" Type="http://schemas.openxmlformats.org/officeDocument/2006/relationships/image" Target="../media/image17.wmf"/><Relationship Id="rId13" Type="http://schemas.openxmlformats.org/officeDocument/2006/relationships/oleObject" Target="../embeddings/oleObject7.bin"/><Relationship Id="rId12" Type="http://schemas.openxmlformats.org/officeDocument/2006/relationships/image" Target="../media/image16.wmf"/><Relationship Id="rId11" Type="http://schemas.openxmlformats.org/officeDocument/2006/relationships/oleObject" Target="../embeddings/oleObject6.bin"/><Relationship Id="rId10" Type="http://schemas.openxmlformats.org/officeDocument/2006/relationships/image" Target="../media/image15.wmf"/><Relationship Id="rId1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9.png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0.wmf"/><Relationship Id="rId1" Type="http://schemas.openxmlformats.org/officeDocument/2006/relationships/oleObject" Target="../embeddings/oleObject9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vmlDrawing" Target="../drawings/vmlDrawing3.v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1.wmf"/><Relationship Id="rId1" Type="http://schemas.openxmlformats.org/officeDocument/2006/relationships/oleObject" Target="../embeddings/oleObject10.bin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4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wmf"/><Relationship Id="rId1" Type="http://schemas.openxmlformats.org/officeDocument/2006/relationships/oleObject" Target="../embeddings/oleObject11.bin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5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wmf"/><Relationship Id="rId1" Type="http://schemas.openxmlformats.org/officeDocument/2006/relationships/oleObject" Target="../embeddings/oleObject12.bin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6.v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0.wmf"/><Relationship Id="rId2" Type="http://schemas.openxmlformats.org/officeDocument/2006/relationships/oleObject" Target="../embeddings/oleObject13.bin"/><Relationship Id="rId1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直接连接符 8"/>
          <p:cNvCxnSpPr/>
          <p:nvPr/>
        </p:nvCxnSpPr>
        <p:spPr>
          <a:xfrm>
            <a:off x="1793875" y="2486025"/>
            <a:ext cx="519588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8" name="副标题 6"/>
          <p:cNvSpPr>
            <a:spLocks noGrp="1" noChangeArrowheads="1"/>
          </p:cNvSpPr>
          <p:nvPr>
            <p:ph type="subTitle" idx="4294967295"/>
          </p:nvPr>
        </p:nvSpPr>
        <p:spPr bwMode="auto">
          <a:xfrm>
            <a:off x="3217863" y="2586038"/>
            <a:ext cx="2349500" cy="50006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altLang="zh-CN" dirty="0">
                <a:ea typeface="楷体" panose="02010609060101010101" pitchFamily="49" charset="-122"/>
              </a:rPr>
              <a:t>R</a:t>
            </a:r>
            <a:r>
              <a:rPr lang="zh-CN" altLang="en-US" dirty="0">
                <a:latin typeface="+mn-ea"/>
              </a:rPr>
              <a:t>·</a:t>
            </a:r>
            <a:r>
              <a:rPr lang="zh-CN" altLang="en-US" dirty="0">
                <a:ea typeface="楷体" panose="02010609060101010101" pitchFamily="49" charset="-122"/>
              </a:rPr>
              <a:t>六年级下册</a:t>
            </a:r>
            <a:endParaRPr lang="zh-CN" altLang="en-US" dirty="0">
              <a:ea typeface="楷体" panose="02010609060101010101" pitchFamily="49" charset="-122"/>
            </a:endParaRPr>
          </a:p>
        </p:txBody>
      </p:sp>
      <p:sp>
        <p:nvSpPr>
          <p:cNvPr id="10244" name="标题 5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3711575" y="1800225"/>
            <a:ext cx="2330450" cy="68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z="3600"/>
              <a:t>正比例</a:t>
            </a:r>
            <a:endParaRPr lang="zh-CN" altLang="en-US" sz="3600"/>
          </a:p>
        </p:txBody>
      </p:sp>
      <p:sp>
        <p:nvSpPr>
          <p:cNvPr id="10245" name="TextBox 1"/>
          <p:cNvSpPr txBox="1">
            <a:spLocks noChangeArrowheads="1"/>
          </p:cNvSpPr>
          <p:nvPr/>
        </p:nvSpPr>
        <p:spPr bwMode="auto">
          <a:xfrm>
            <a:off x="2457450" y="1179513"/>
            <a:ext cx="48387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en-US" altLang="zh-CN" sz="4000" b="1"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4000" b="1">
                <a:latin typeface="Times New Roman" panose="02020603050405020304" pitchFamily="18" charset="0"/>
                <a:ea typeface="黑体" panose="02010609060101010101" pitchFamily="49" charset="-122"/>
              </a:rPr>
              <a:t>正比例和反比例</a:t>
            </a:r>
            <a:endParaRPr lang="zh-CN" altLang="en-US" sz="40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934" y="989852"/>
            <a:ext cx="1226824" cy="115342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375648" y="1314339"/>
            <a:ext cx="52341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已知路程和时间，怎样求速度？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5493412" y="1314339"/>
            <a:ext cx="3274940" cy="523220"/>
          </a:xfrm>
          <a:prstGeom prst="rect">
            <a:avLst/>
          </a:prstGeom>
          <a:solidFill>
            <a:srgbClr val="ECFBFE"/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b="1">
                <a:solidFill>
                  <a:srgbClr val="FF3300"/>
                </a:solidFill>
                <a:latin typeface="+mn-lt"/>
                <a:ea typeface="楷体" panose="02010609060101010101" pitchFamily="49" charset="-122"/>
              </a:rPr>
              <a:t>速度 = 路程÷时间</a:t>
            </a:r>
            <a:endParaRPr lang="zh-CN" altLang="en-US" sz="2800" b="1">
              <a:solidFill>
                <a:srgbClr val="FF3300"/>
              </a:solidFill>
              <a:latin typeface="+mn-lt"/>
              <a:ea typeface="楷体" panose="02010609060101010101" pitchFamily="49" charset="-122"/>
            </a:endParaRPr>
          </a:p>
        </p:txBody>
      </p:sp>
      <p:grpSp>
        <p:nvGrpSpPr>
          <p:cNvPr id="9224" name="组合 1"/>
          <p:cNvGrpSpPr/>
          <p:nvPr/>
        </p:nvGrpSpPr>
        <p:grpSpPr bwMode="auto">
          <a:xfrm>
            <a:off x="269875" y="582613"/>
            <a:ext cx="1908175" cy="614362"/>
            <a:chOff x="217184" y="622852"/>
            <a:chExt cx="1907658" cy="613646"/>
          </a:xfrm>
        </p:grpSpPr>
        <p:sp>
          <p:nvSpPr>
            <p:cNvPr id="11" name="矩形: 圆角 1"/>
            <p:cNvSpPr/>
            <p:nvPr/>
          </p:nvSpPr>
          <p:spPr>
            <a:xfrm>
              <a:off x="217184" y="622852"/>
              <a:ext cx="1880678" cy="613646"/>
            </a:xfrm>
            <a:prstGeom prst="roundRect">
              <a:avLst/>
            </a:prstGeom>
            <a:solidFill>
              <a:srgbClr val="C6EEF4"/>
            </a:solidFill>
            <a:ln>
              <a:noFill/>
            </a:ln>
            <a:effectLst>
              <a:outerShdw blurRad="63500" dist="50800" dir="5400000" sx="102000" sy="102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2" name="Rectangle 16"/>
            <p:cNvSpPr>
              <a:spLocks noChangeArrowheads="1"/>
            </p:cNvSpPr>
            <p:nvPr/>
          </p:nvSpPr>
          <p:spPr bwMode="auto">
            <a:xfrm>
              <a:off x="243689" y="637574"/>
              <a:ext cx="1881153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新课导入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2" name="Picture 21" descr="两小豆形象之明明PPT用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2101" y="2044701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AutoShape 27"/>
          <p:cNvSpPr>
            <a:spLocks noChangeArrowheads="1"/>
          </p:cNvSpPr>
          <p:nvPr/>
        </p:nvSpPr>
        <p:spPr bwMode="auto">
          <a:xfrm>
            <a:off x="2357846" y="1994037"/>
            <a:ext cx="4963886" cy="907120"/>
          </a:xfrm>
          <a:prstGeom prst="wedgeRoundRectCallout">
            <a:avLst>
              <a:gd name="adj1" fmla="val 56478"/>
              <a:gd name="adj2" fmla="val 1677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我们把</a:t>
            </a:r>
            <a:r>
              <a:rPr lang="zh-CN" altLang="en-US" sz="24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路程</a:t>
            </a: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和</a:t>
            </a:r>
            <a:r>
              <a:rPr lang="zh-CN" altLang="en-US" sz="24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时间</a:t>
            </a: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这样有关系的两种量叫作“</a:t>
            </a:r>
            <a:r>
              <a:rPr lang="zh-CN" altLang="en-US" sz="24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相关联的量</a:t>
            </a: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”。</a:t>
            </a:r>
            <a:endParaRPr lang="en-US" altLang="zh-CN" b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AutoShape 27"/>
          <p:cNvSpPr>
            <a:spLocks noChangeArrowheads="1"/>
          </p:cNvSpPr>
          <p:nvPr/>
        </p:nvSpPr>
        <p:spPr bwMode="auto">
          <a:xfrm>
            <a:off x="1838525" y="2255294"/>
            <a:ext cx="5598392" cy="523220"/>
          </a:xfrm>
          <a:prstGeom prst="wedgeRoundRectCallout">
            <a:avLst>
              <a:gd name="adj1" fmla="val 55428"/>
              <a:gd name="adj2" fmla="val 1677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你还能举出其他相关联的量的例子吗？</a:t>
            </a:r>
            <a:endParaRPr lang="en-US" altLang="zh-CN" b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1798919" y="2943361"/>
            <a:ext cx="3040869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defRPr sz="2800" b="1">
                <a:solidFill>
                  <a:srgbClr val="FF3300"/>
                </a:solidFill>
                <a:latin typeface="+mn-lt"/>
                <a:ea typeface="楷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l"/>
            <a:r>
              <a:rPr lang="zh-CN" altLang="en-US" sz="2400"/>
              <a:t>总价</a:t>
            </a:r>
            <a:r>
              <a:rPr lang="en-US" altLang="zh-CN" sz="2400"/>
              <a:t>÷</a:t>
            </a:r>
            <a:r>
              <a:rPr lang="zh-CN" altLang="en-US" sz="2400"/>
              <a:t>数量</a:t>
            </a:r>
            <a:r>
              <a:rPr lang="en-US" altLang="zh-CN" sz="2400"/>
              <a:t>=</a:t>
            </a:r>
            <a:r>
              <a:rPr lang="zh-CN" altLang="en-US" sz="2400"/>
              <a:t>单价</a:t>
            </a:r>
            <a:endParaRPr lang="zh-CN" altLang="en-US" sz="2400"/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1798920" y="3504124"/>
            <a:ext cx="5019889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defRPr sz="2800" b="1">
                <a:solidFill>
                  <a:srgbClr val="FF3300"/>
                </a:solidFill>
                <a:latin typeface="+mn-lt"/>
                <a:ea typeface="楷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l"/>
            <a:r>
              <a:rPr lang="zh-CN" altLang="en-US" sz="2400"/>
              <a:t>工作总量</a:t>
            </a:r>
            <a:r>
              <a:rPr lang="en-US" altLang="zh-CN" sz="2400"/>
              <a:t>÷</a:t>
            </a:r>
            <a:r>
              <a:rPr lang="zh-CN" altLang="en-US" sz="2400"/>
              <a:t>工作时间</a:t>
            </a:r>
            <a:r>
              <a:rPr lang="en-US" altLang="zh-CN" sz="2400"/>
              <a:t>=</a:t>
            </a:r>
            <a:r>
              <a:rPr lang="zh-CN" altLang="en-US" sz="2400"/>
              <a:t>工作效率</a:t>
            </a:r>
            <a:endParaRPr lang="zh-CN" altLang="en-US" sz="2400"/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1798920" y="4064887"/>
            <a:ext cx="5888569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defRPr sz="2400" b="1">
                <a:solidFill>
                  <a:srgbClr val="FF3300"/>
                </a:solidFill>
                <a:latin typeface="+mn-lt"/>
                <a:ea typeface="楷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l"/>
            <a:r>
              <a:rPr lang="zh-CN" altLang="en-US"/>
              <a:t>一本书看了的页数＋剩下的页数</a:t>
            </a:r>
            <a:r>
              <a:rPr lang="en-US" altLang="zh-CN"/>
              <a:t>=</a:t>
            </a:r>
            <a:r>
              <a:rPr lang="zh-CN" altLang="en-US"/>
              <a:t>总页数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9" grpId="0" animBg="1"/>
      <p:bldP spid="9" grpId="1" animBg="1"/>
      <p:bldP spid="10" grpId="0" animBg="1"/>
      <p:bldP spid="12" grpId="0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ext Box 43"/>
          <p:cNvSpPr txBox="1">
            <a:spLocks noChangeArrowheads="1"/>
          </p:cNvSpPr>
          <p:nvPr/>
        </p:nvSpPr>
        <p:spPr bwMode="auto">
          <a:xfrm>
            <a:off x="1066196" y="1372445"/>
            <a:ext cx="3218421" cy="1596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文具店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有一种彩带，销售的数量与总价的关系如下表。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7" name="表格 6"/>
          <p:cNvGraphicFramePr/>
          <p:nvPr/>
        </p:nvGraphicFramePr>
        <p:xfrm>
          <a:off x="752261" y="3231081"/>
          <a:ext cx="7639479" cy="1178176"/>
        </p:xfrm>
        <a:graphic>
          <a:graphicData uri="http://schemas.openxmlformats.org/drawingml/2006/table">
            <a:tbl>
              <a:tblPr>
                <a:effectLst/>
                <a:tableStyleId>{284E427A-3D55-4303-BF80-6455036E1DE7}</a:tableStyleId>
              </a:tblPr>
              <a:tblGrid>
                <a:gridCol w="1337679"/>
                <a:gridCol w="700200"/>
                <a:gridCol w="700200"/>
                <a:gridCol w="700200"/>
                <a:gridCol w="700200"/>
                <a:gridCol w="700200"/>
                <a:gridCol w="700200"/>
                <a:gridCol w="700200"/>
                <a:gridCol w="700200"/>
                <a:gridCol w="700200"/>
              </a:tblGrid>
              <a:tr h="589088"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数量</a:t>
                      </a: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/m</a:t>
                      </a:r>
                      <a:endParaRPr lang="en-US" altLang="zh-CN" sz="22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F3F7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…</a:t>
                      </a:r>
                      <a:endParaRPr lang="en-US" altLang="zh-CN" sz="2200" b="1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</a:tr>
              <a:tr h="589088"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200" b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总价</a:t>
                      </a:r>
                      <a:r>
                        <a:rPr lang="en-US" altLang="zh-CN" sz="2200" b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CN" altLang="en-US" sz="2200" b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元</a:t>
                      </a:r>
                      <a:endParaRPr lang="zh-CN" altLang="en-US" sz="22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F3F7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3.5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10.5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14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17.5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21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24.5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28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…</a:t>
                      </a:r>
                      <a:endParaRPr lang="en-US" altLang="zh-CN" sz="2200" b="1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</a:tr>
            </a:tbl>
          </a:graphicData>
        </a:graphic>
      </p:graphicFrame>
      <p:grpSp>
        <p:nvGrpSpPr>
          <p:cNvPr id="11270" name="组合 8"/>
          <p:cNvGrpSpPr/>
          <p:nvPr/>
        </p:nvGrpSpPr>
        <p:grpSpPr bwMode="auto">
          <a:xfrm>
            <a:off x="269875" y="582613"/>
            <a:ext cx="1908175" cy="614362"/>
            <a:chOff x="217184" y="622852"/>
            <a:chExt cx="1907658" cy="613646"/>
          </a:xfrm>
        </p:grpSpPr>
        <p:sp>
          <p:nvSpPr>
            <p:cNvPr id="10" name="矩形: 圆角 1"/>
            <p:cNvSpPr/>
            <p:nvPr/>
          </p:nvSpPr>
          <p:spPr>
            <a:xfrm>
              <a:off x="217184" y="622852"/>
              <a:ext cx="1880678" cy="613646"/>
            </a:xfrm>
            <a:prstGeom prst="roundRect">
              <a:avLst/>
            </a:prstGeom>
            <a:solidFill>
              <a:srgbClr val="C6EEF4"/>
            </a:solidFill>
            <a:ln>
              <a:noFill/>
            </a:ln>
            <a:effectLst>
              <a:outerShdw blurRad="63500" dist="50800" dir="5400000" sx="102000" sy="102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1" name="Rectangle 16"/>
            <p:cNvSpPr>
              <a:spLocks noChangeArrowheads="1"/>
            </p:cNvSpPr>
            <p:nvPr/>
          </p:nvSpPr>
          <p:spPr bwMode="auto">
            <a:xfrm>
              <a:off x="243689" y="637574"/>
              <a:ext cx="1881153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探索新知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53" y="1357513"/>
            <a:ext cx="571761" cy="608782"/>
          </a:xfrm>
          <a:prstGeom prst="rect">
            <a:avLst/>
          </a:prstGeom>
        </p:spPr>
      </p:pic>
      <p:pic>
        <p:nvPicPr>
          <p:cNvPr id="2" name="Picture 101" descr="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8846" y="627293"/>
            <a:ext cx="3808687" cy="2433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/>
          <p:nvPr/>
        </p:nvGraphicFramePr>
        <p:xfrm>
          <a:off x="752261" y="886298"/>
          <a:ext cx="7639479" cy="1178176"/>
        </p:xfrm>
        <a:graphic>
          <a:graphicData uri="http://schemas.openxmlformats.org/drawingml/2006/table">
            <a:tbl>
              <a:tblPr>
                <a:effectLst/>
                <a:tableStyleId>{284E427A-3D55-4303-BF80-6455036E1DE7}</a:tableStyleId>
              </a:tblPr>
              <a:tblGrid>
                <a:gridCol w="1337679"/>
                <a:gridCol w="700200"/>
                <a:gridCol w="700200"/>
                <a:gridCol w="700200"/>
                <a:gridCol w="700200"/>
                <a:gridCol w="700200"/>
                <a:gridCol w="700200"/>
                <a:gridCol w="700200"/>
                <a:gridCol w="700200"/>
                <a:gridCol w="700200"/>
              </a:tblGrid>
              <a:tr h="589088"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数量</a:t>
                      </a: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/m</a:t>
                      </a:r>
                      <a:endParaRPr lang="en-US" altLang="zh-CN" sz="22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F3F7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…</a:t>
                      </a:r>
                      <a:endParaRPr lang="en-US" altLang="zh-CN" sz="2200" b="1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</a:tr>
              <a:tr h="589088"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200" b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总价</a:t>
                      </a:r>
                      <a:r>
                        <a:rPr lang="en-US" altLang="zh-CN" sz="2200" b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CN" altLang="en-US" sz="2200" b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元</a:t>
                      </a:r>
                      <a:endParaRPr lang="zh-CN" altLang="en-US" sz="22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F3F7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3.5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10.5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14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17.5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21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24.5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28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…</a:t>
                      </a:r>
                      <a:endParaRPr lang="en-US" altLang="zh-CN" sz="2200" b="1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620486" y="2167346"/>
            <a:ext cx="7903028" cy="2421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根据上表，回答下面的问题。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（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1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）表中有哪两种量？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（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2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）总价是怎样随着数量的变化而变化的？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（</a:t>
            </a: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3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）相应的总价与数量的比分别是多少？比值是多少？</a:t>
            </a:r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/>
          <p:nvPr/>
        </p:nvGraphicFramePr>
        <p:xfrm>
          <a:off x="752261" y="886298"/>
          <a:ext cx="7639479" cy="1178176"/>
        </p:xfrm>
        <a:graphic>
          <a:graphicData uri="http://schemas.openxmlformats.org/drawingml/2006/table">
            <a:tbl>
              <a:tblPr>
                <a:effectLst/>
                <a:tableStyleId>{284E427A-3D55-4303-BF80-6455036E1DE7}</a:tableStyleId>
              </a:tblPr>
              <a:tblGrid>
                <a:gridCol w="1337679"/>
                <a:gridCol w="700200"/>
                <a:gridCol w="700200"/>
                <a:gridCol w="700200"/>
                <a:gridCol w="700200"/>
                <a:gridCol w="700200"/>
                <a:gridCol w="700200"/>
                <a:gridCol w="700200"/>
                <a:gridCol w="700200"/>
                <a:gridCol w="700200"/>
              </a:tblGrid>
              <a:tr h="589088"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数量</a:t>
                      </a: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/m</a:t>
                      </a:r>
                      <a:endParaRPr lang="en-US" altLang="zh-CN" sz="22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F3F7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…</a:t>
                      </a:r>
                      <a:endParaRPr lang="en-US" altLang="zh-CN" sz="2200" b="1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</a:tr>
              <a:tr h="589088"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200" b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总价</a:t>
                      </a:r>
                      <a:r>
                        <a:rPr lang="en-US" altLang="zh-CN" sz="2200" b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CN" altLang="en-US" sz="2200" b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元</a:t>
                      </a:r>
                      <a:endParaRPr lang="zh-CN" altLang="en-US" sz="22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F3F7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3.5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10.5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14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17.5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21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24.5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28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…</a:t>
                      </a:r>
                      <a:endParaRPr lang="en-US" altLang="zh-CN" sz="2200" b="1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824366" y="939104"/>
            <a:ext cx="1200376" cy="492443"/>
          </a:xfrm>
          <a:prstGeom prst="rect">
            <a:avLst/>
          </a:prstGeom>
          <a:solidFill>
            <a:srgbClr val="E1F3F7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600" b="1">
                <a:solidFill>
                  <a:srgbClr val="FF0000"/>
                </a:solidFill>
                <a:latin typeface="+mj-lt"/>
                <a:ea typeface="+mj-ea"/>
              </a:rPr>
              <a:t>数量</a:t>
            </a:r>
            <a:endParaRPr lang="zh-CN" altLang="en-US" sz="26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24366" y="1521382"/>
            <a:ext cx="1200376" cy="492443"/>
          </a:xfrm>
          <a:prstGeom prst="rect">
            <a:avLst/>
          </a:prstGeom>
          <a:solidFill>
            <a:srgbClr val="E1F3F7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600" b="1">
                <a:solidFill>
                  <a:srgbClr val="FF0000"/>
                </a:solidFill>
                <a:latin typeface="+mj-lt"/>
                <a:ea typeface="+mj-ea"/>
              </a:rPr>
              <a:t>总价</a:t>
            </a:r>
            <a:endParaRPr lang="zh-CN" altLang="en-US" sz="26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cxnSp>
        <p:nvCxnSpPr>
          <p:cNvPr id="5" name="直接箭头连接符 4"/>
          <p:cNvCxnSpPr/>
          <p:nvPr/>
        </p:nvCxnSpPr>
        <p:spPr>
          <a:xfrm>
            <a:off x="2322558" y="1387701"/>
            <a:ext cx="578947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箭头连接符 5"/>
          <p:cNvCxnSpPr/>
          <p:nvPr/>
        </p:nvCxnSpPr>
        <p:spPr>
          <a:xfrm>
            <a:off x="2322896" y="1974486"/>
            <a:ext cx="578880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620486" y="2167346"/>
            <a:ext cx="4572000" cy="5407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从上表可以看出：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97280" y="2795675"/>
            <a:ext cx="72302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kumimoji="0" lang="en-US" altLang="zh-CN" sz="2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总价</a:t>
            </a: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与</a:t>
            </a: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数量</a:t>
            </a: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是两种相关联的量。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097280" y="3406499"/>
            <a:ext cx="7582989" cy="1058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68580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2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kumimoji="0" lang="en-US" altLang="zh-CN" sz="28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800" b="1" ker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）彩带销售的数量增加，总价就相应增加；彩带销售的数量减少，总价就相应减少。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9" grpId="0"/>
      <p:bldP spid="12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/>
          <p:nvPr/>
        </p:nvGraphicFramePr>
        <p:xfrm>
          <a:off x="752261" y="886298"/>
          <a:ext cx="7639479" cy="1178176"/>
        </p:xfrm>
        <a:graphic>
          <a:graphicData uri="http://schemas.openxmlformats.org/drawingml/2006/table">
            <a:tbl>
              <a:tblPr>
                <a:effectLst/>
                <a:tableStyleId>{284E427A-3D55-4303-BF80-6455036E1DE7}</a:tableStyleId>
              </a:tblPr>
              <a:tblGrid>
                <a:gridCol w="1337679"/>
                <a:gridCol w="700200"/>
                <a:gridCol w="700200"/>
                <a:gridCol w="700200"/>
                <a:gridCol w="700200"/>
                <a:gridCol w="700200"/>
                <a:gridCol w="700200"/>
                <a:gridCol w="700200"/>
                <a:gridCol w="700200"/>
                <a:gridCol w="700200"/>
              </a:tblGrid>
              <a:tr h="589088"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数量</a:t>
                      </a: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/m</a:t>
                      </a:r>
                      <a:endParaRPr lang="en-US" altLang="zh-CN" sz="22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F3F7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…</a:t>
                      </a:r>
                      <a:endParaRPr lang="en-US" altLang="zh-CN" sz="2200" b="1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</a:tr>
              <a:tr h="589088"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200" b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总价</a:t>
                      </a:r>
                      <a:r>
                        <a:rPr lang="en-US" altLang="zh-CN" sz="2200" b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CN" altLang="en-US" sz="2200" b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元</a:t>
                      </a:r>
                      <a:endParaRPr lang="zh-CN" altLang="en-US" sz="22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F3F7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3.5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10.5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14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17.5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21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24.5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28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…</a:t>
                      </a:r>
                      <a:endParaRPr lang="en-US" altLang="zh-CN" sz="2200" b="1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</a:tr>
            </a:tbl>
          </a:graphicData>
        </a:graphic>
      </p:graphicFrame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097280" y="2128170"/>
            <a:ext cx="6648994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lvl="0" defTabSz="685800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 kumimoji="0" sz="2800" b="1" i="0" u="none" strike="noStrike" kern="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r>
              <a:rPr lang="zh-CN" altLang="en-US">
                <a:sym typeface="宋体" panose="02010600030101010101" pitchFamily="2" charset="-122"/>
              </a:rPr>
              <a:t>（</a:t>
            </a:r>
            <a:r>
              <a:rPr lang="en-US" altLang="zh-CN">
                <a:sym typeface="宋体" panose="02010600030101010101" pitchFamily="2" charset="-122"/>
              </a:rPr>
              <a:t>3</a:t>
            </a:r>
            <a:r>
              <a:rPr lang="zh-CN" altLang="en-US">
                <a:sym typeface="宋体" panose="02010600030101010101" pitchFamily="2" charset="-122"/>
              </a:rPr>
              <a:t>）相应的总价和数量的比分别为：</a:t>
            </a:r>
            <a:endParaRPr lang="zh-CN" altLang="en-US"/>
          </a:p>
        </p:txBody>
      </p:sp>
      <p:graphicFrame>
        <p:nvGraphicFramePr>
          <p:cNvPr id="5" name="对象 4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677575" y="2751763"/>
          <a:ext cx="522432" cy="7721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1" imgW="266700" imgH="394335" progId="Equation.KSEE3">
                  <p:embed/>
                </p:oleObj>
              </mc:Choice>
              <mc:Fallback>
                <p:oleObj name="" r:id="rId1" imgW="266700" imgH="394335" progId="Equation.KSEE3">
                  <p:embed/>
                  <p:pic>
                    <p:nvPicPr>
                      <p:cNvPr id="0" name="对象 1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7575" y="2751763"/>
                        <a:ext cx="522432" cy="77210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1534128" y="2751763"/>
          <a:ext cx="297295" cy="7721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3" imgW="152400" imgH="394335" progId="Equation.KSEE3">
                  <p:embed/>
                </p:oleObj>
              </mc:Choice>
              <mc:Fallback>
                <p:oleObj name="" r:id="rId3" imgW="152400" imgH="394335" progId="Equation.KSEE3">
                  <p:embed/>
                  <p:pic>
                    <p:nvPicPr>
                      <p:cNvPr id="0" name="对象 2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34128" y="2751763"/>
                        <a:ext cx="297295" cy="77210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2165544" y="2751763"/>
          <a:ext cx="647988" cy="7721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5" imgW="330835" imgH="394335" progId="Equation.KSEE3">
                  <p:embed/>
                </p:oleObj>
              </mc:Choice>
              <mc:Fallback>
                <p:oleObj name="" r:id="rId5" imgW="330835" imgH="394335" progId="Equation.KSEE3">
                  <p:embed/>
                  <p:pic>
                    <p:nvPicPr>
                      <p:cNvPr id="0" name="对象 3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5544" y="2751763"/>
                        <a:ext cx="647988" cy="77210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9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3147653" y="2751763"/>
          <a:ext cx="422853" cy="7721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" name="" r:id="rId7" imgW="215900" imgH="394335" progId="Equation.KSEE3">
                  <p:embed/>
                </p:oleObj>
              </mc:Choice>
              <mc:Fallback>
                <p:oleObj name="" r:id="rId7" imgW="215900" imgH="394335" progId="Equation.KSEE3">
                  <p:embed/>
                  <p:pic>
                    <p:nvPicPr>
                      <p:cNvPr id="0" name="对象 5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7653" y="2751763"/>
                        <a:ext cx="422853" cy="77210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3904627" y="2751763"/>
          <a:ext cx="647989" cy="7721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" name="" r:id="rId9" imgW="330835" imgH="394335" progId="Equation.KSEE3">
                  <p:embed/>
                </p:oleObj>
              </mc:Choice>
              <mc:Fallback>
                <p:oleObj name="" r:id="rId9" imgW="330835" imgH="394335" progId="Equation.KSEE3">
                  <p:embed/>
                  <p:pic>
                    <p:nvPicPr>
                      <p:cNvPr id="0" name="对象 6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04627" y="2751763"/>
                        <a:ext cx="647989" cy="77210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13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4886737" y="2751763"/>
          <a:ext cx="424295" cy="7721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" name="" r:id="rId11" imgW="215900" imgH="394335" progId="Equation.KSEE3">
                  <p:embed/>
                </p:oleObj>
              </mc:Choice>
              <mc:Fallback>
                <p:oleObj name="" r:id="rId11" imgW="215900" imgH="394335" progId="Equation.KSEE3">
                  <p:embed/>
                  <p:pic>
                    <p:nvPicPr>
                      <p:cNvPr id="0" name="对象 7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6737" y="2751763"/>
                        <a:ext cx="424295" cy="77210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5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5645153" y="2751763"/>
          <a:ext cx="673965" cy="7721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" name="" r:id="rId13" imgW="343535" imgH="394335" progId="Equation.KSEE3">
                  <p:embed/>
                </p:oleObj>
              </mc:Choice>
              <mc:Fallback>
                <p:oleObj name="" r:id="rId13" imgW="343535" imgH="394335" progId="Equation.KSEE3">
                  <p:embed/>
                  <p:pic>
                    <p:nvPicPr>
                      <p:cNvPr id="0" name="对象 8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45153" y="2751763"/>
                        <a:ext cx="673965" cy="77210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>
            <a:hlinkClick r:id="" action="ppaction://ole?verb=1"/>
          </p:cNvPr>
          <p:cNvGraphicFramePr>
            <a:graphicFrameLocks noChangeAspect="1"/>
          </p:cNvGraphicFramePr>
          <p:nvPr/>
        </p:nvGraphicFramePr>
        <p:xfrm>
          <a:off x="6653237" y="2751763"/>
          <a:ext cx="448829" cy="7721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" name="Equation" r:id="rId15" imgW="228600" imgH="393700" progId="Equation.DSMT4">
                  <p:embed/>
                </p:oleObj>
              </mc:Choice>
              <mc:Fallback>
                <p:oleObj name="Equation" r:id="rId15" imgW="228600" imgH="393700" progId="Equation.DSMT4">
                  <p:embed/>
                  <p:pic>
                    <p:nvPicPr>
                      <p:cNvPr id="0" name="对象 9">
                        <a:hlinkClick r:id="" action="ppaction://ole?verb=1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53237" y="2751763"/>
                        <a:ext cx="448829" cy="77210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5" name="组合 24"/>
          <p:cNvGrpSpPr/>
          <p:nvPr/>
        </p:nvGrpSpPr>
        <p:grpSpPr>
          <a:xfrm>
            <a:off x="1183563" y="2913690"/>
            <a:ext cx="7397636" cy="461666"/>
            <a:chOff x="1340318" y="2905557"/>
            <a:chExt cx="7397636" cy="461666"/>
          </a:xfrm>
        </p:grpSpPr>
        <p:sp>
          <p:nvSpPr>
            <p:cNvPr id="20" name="文本框 19"/>
            <p:cNvSpPr txBox="1">
              <a:spLocks noChangeArrowheads="1"/>
            </p:cNvSpPr>
            <p:nvPr/>
          </p:nvSpPr>
          <p:spPr bwMode="auto">
            <a:xfrm>
              <a:off x="1340318" y="2905558"/>
              <a:ext cx="6159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=</a:t>
              </a:r>
              <a:endPara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1" name="文本框 20"/>
            <p:cNvSpPr txBox="1">
              <a:spLocks noChangeArrowheads="1"/>
            </p:cNvSpPr>
            <p:nvPr/>
          </p:nvSpPr>
          <p:spPr bwMode="auto">
            <a:xfrm>
              <a:off x="2007351" y="2905558"/>
              <a:ext cx="6159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=</a:t>
              </a:r>
              <a:endPara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2" name="文本框 21"/>
            <p:cNvSpPr txBox="1">
              <a:spLocks noChangeArrowheads="1"/>
            </p:cNvSpPr>
            <p:nvPr/>
          </p:nvSpPr>
          <p:spPr bwMode="auto">
            <a:xfrm>
              <a:off x="2956424" y="2905558"/>
              <a:ext cx="6159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=</a:t>
              </a:r>
              <a:endPara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3" name="文本框 22"/>
            <p:cNvSpPr txBox="1">
              <a:spLocks noChangeArrowheads="1"/>
            </p:cNvSpPr>
            <p:nvPr/>
          </p:nvSpPr>
          <p:spPr bwMode="auto">
            <a:xfrm>
              <a:off x="3727261" y="2905558"/>
              <a:ext cx="6159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=</a:t>
              </a:r>
              <a:endPara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4" name="文本框 23"/>
            <p:cNvSpPr txBox="1">
              <a:spLocks noChangeArrowheads="1"/>
            </p:cNvSpPr>
            <p:nvPr/>
          </p:nvSpPr>
          <p:spPr bwMode="auto">
            <a:xfrm>
              <a:off x="4692927" y="2905557"/>
              <a:ext cx="6159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=</a:t>
              </a:r>
              <a:endPara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6" name="文本框 25"/>
            <p:cNvSpPr txBox="1">
              <a:spLocks noChangeArrowheads="1"/>
            </p:cNvSpPr>
            <p:nvPr/>
          </p:nvSpPr>
          <p:spPr bwMode="auto">
            <a:xfrm>
              <a:off x="5472883" y="2905557"/>
              <a:ext cx="6159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=</a:t>
              </a:r>
              <a:endPara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7" name="文本框 26"/>
            <p:cNvSpPr txBox="1">
              <a:spLocks noChangeArrowheads="1"/>
            </p:cNvSpPr>
            <p:nvPr/>
          </p:nvSpPr>
          <p:spPr bwMode="auto">
            <a:xfrm>
              <a:off x="6428073" y="2905557"/>
              <a:ext cx="6159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=</a:t>
              </a:r>
              <a:endPara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8" name="文本框 27"/>
            <p:cNvSpPr txBox="1">
              <a:spLocks noChangeArrowheads="1"/>
            </p:cNvSpPr>
            <p:nvPr/>
          </p:nvSpPr>
          <p:spPr bwMode="auto">
            <a:xfrm>
              <a:off x="7201312" y="2905557"/>
              <a:ext cx="94138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= </a:t>
              </a:r>
              <a:r>
                <a:rPr lang="en-US" altLang="zh-CN" sz="2400" b="1">
                  <a:solidFill>
                    <a:srgbClr val="FF0000"/>
                  </a:solidFill>
                  <a:latin typeface="宋体" panose="02010600030101010101" pitchFamily="2" charset="-122"/>
                </a:rPr>
                <a:t>…</a:t>
              </a:r>
              <a:endParaRPr lang="en-US" altLang="zh-CN" sz="2400" b="1">
                <a:solidFill>
                  <a:srgbClr val="FF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29" name="文本框 45"/>
            <p:cNvSpPr txBox="1">
              <a:spLocks noChangeArrowheads="1"/>
            </p:cNvSpPr>
            <p:nvPr/>
          </p:nvSpPr>
          <p:spPr bwMode="auto">
            <a:xfrm>
              <a:off x="7862024" y="2905557"/>
              <a:ext cx="87593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defTabSz="685800" eaLnBrk="1" hangingPunct="1">
                <a:defRPr sz="24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defRPr>
              </a:lvl1pPr>
              <a:lvl2pPr marL="742950" indent="-285750" defTabSz="685800"/>
              <a:lvl3pPr marL="1143000" indent="-228600" defTabSz="685800"/>
              <a:lvl4pPr marL="1600200" indent="-228600" defTabSz="685800"/>
              <a:lvl5pPr marL="2057400" indent="-228600" defTabSz="685800"/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en-US" altLang="zh-CN"/>
                <a:t>=3.5</a:t>
              </a:r>
              <a:endParaRPr lang="en-US" altLang="zh-CN"/>
            </a:p>
          </p:txBody>
        </p:sp>
      </p:grpSp>
      <p:pic>
        <p:nvPicPr>
          <p:cNvPr id="30" name="Picture 21" descr="两小豆形象之明明PPT用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6524" y="3680939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AutoShape 27"/>
          <p:cNvSpPr>
            <a:spLocks noChangeArrowheads="1"/>
          </p:cNvSpPr>
          <p:nvPr/>
        </p:nvSpPr>
        <p:spPr bwMode="auto">
          <a:xfrm>
            <a:off x="2403589" y="3871938"/>
            <a:ext cx="4640968" cy="510651"/>
          </a:xfrm>
          <a:prstGeom prst="wedgeRoundRectCallout">
            <a:avLst>
              <a:gd name="adj1" fmla="val 56478"/>
              <a:gd name="adj2" fmla="val 1677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zh-CN" altLang="en-US" sz="2400">
                <a:latin typeface="+mn-lt"/>
                <a:ea typeface="楷体" panose="02010609060101010101" pitchFamily="49" charset="-122"/>
              </a:rPr>
              <a:t>比值</a:t>
            </a:r>
            <a:r>
              <a:rPr lang="en-US" altLang="zh-CN" sz="2400">
                <a:latin typeface="+mn-lt"/>
                <a:ea typeface="楷体" panose="02010609060101010101" pitchFamily="49" charset="-122"/>
              </a:rPr>
              <a:t>3.5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，实际就是彩带的</a:t>
            </a:r>
            <a:r>
              <a:rPr lang="zh-CN" altLang="en-US" sz="24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单价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。</a:t>
            </a:r>
            <a:endParaRPr lang="en-US" altLang="zh-CN" b="0"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/>
          <p:nvPr/>
        </p:nvGraphicFramePr>
        <p:xfrm>
          <a:off x="752261" y="886298"/>
          <a:ext cx="7639479" cy="1178176"/>
        </p:xfrm>
        <a:graphic>
          <a:graphicData uri="http://schemas.openxmlformats.org/drawingml/2006/table">
            <a:tbl>
              <a:tblPr>
                <a:effectLst/>
                <a:tableStyleId>{284E427A-3D55-4303-BF80-6455036E1DE7}</a:tableStyleId>
              </a:tblPr>
              <a:tblGrid>
                <a:gridCol w="1337679"/>
                <a:gridCol w="700200"/>
                <a:gridCol w="700200"/>
                <a:gridCol w="700200"/>
                <a:gridCol w="700200"/>
                <a:gridCol w="700200"/>
                <a:gridCol w="700200"/>
                <a:gridCol w="700200"/>
                <a:gridCol w="700200"/>
                <a:gridCol w="700200"/>
              </a:tblGrid>
              <a:tr h="589088"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数量</a:t>
                      </a: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/m</a:t>
                      </a:r>
                      <a:endParaRPr lang="en-US" altLang="zh-CN" sz="22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F3F7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…</a:t>
                      </a:r>
                      <a:endParaRPr lang="en-US" altLang="zh-CN" sz="2200" b="1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</a:tr>
              <a:tr h="589088"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200" b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总价</a:t>
                      </a:r>
                      <a:r>
                        <a:rPr lang="en-US" altLang="zh-CN" sz="2200" b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CN" altLang="en-US" sz="2200" b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元</a:t>
                      </a:r>
                      <a:endParaRPr lang="zh-CN" altLang="en-US" sz="22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F3F7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3.5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10.5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14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17.5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21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24.5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28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…</a:t>
                      </a:r>
                      <a:endParaRPr lang="en-US" altLang="zh-CN" sz="2200" b="1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</a:tr>
            </a:tbl>
          </a:graphicData>
        </a:graphic>
      </p:graphicFrame>
      <p:sp>
        <p:nvSpPr>
          <p:cNvPr id="3" name="Rectangle 54"/>
          <p:cNvSpPr>
            <a:spLocks noChangeArrowheads="1"/>
          </p:cNvSpPr>
          <p:nvPr/>
        </p:nvSpPr>
        <p:spPr bwMode="auto">
          <a:xfrm>
            <a:off x="752260" y="2418606"/>
            <a:ext cx="823822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用式子表示它们的关系就是：            。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317588" y="2160334"/>
            <a:ext cx="2578289" cy="1039763"/>
            <a:chOff x="4089488" y="3212367"/>
            <a:chExt cx="2578289" cy="1039763"/>
          </a:xfrm>
        </p:grpSpPr>
        <p:sp>
          <p:nvSpPr>
            <p:cNvPr id="4" name="Rectangle 54"/>
            <p:cNvSpPr>
              <a:spLocks noChangeArrowheads="1"/>
            </p:cNvSpPr>
            <p:nvPr/>
          </p:nvSpPr>
          <p:spPr bwMode="auto">
            <a:xfrm>
              <a:off x="4089488" y="3212367"/>
              <a:ext cx="119668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9pPr>
            </a:lstStyle>
            <a:p>
              <a:pPr algn="ctr" eaLnBrk="1" hangingPunct="1"/>
              <a:r>
                <a:rPr lang="zh-CN" altLang="en-US" sz="2800">
                  <a:latin typeface="宋体" panose="02010600030101010101" pitchFamily="2" charset="-122"/>
                  <a:ea typeface="宋体" panose="02010600030101010101" pitchFamily="2" charset="-122"/>
                </a:rPr>
                <a:t>总 价</a:t>
              </a:r>
              <a:endParaRPr lang="zh-CN" altLang="en-US" sz="280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" name="Rectangle 54"/>
            <p:cNvSpPr>
              <a:spLocks noChangeArrowheads="1"/>
            </p:cNvSpPr>
            <p:nvPr/>
          </p:nvSpPr>
          <p:spPr bwMode="auto">
            <a:xfrm>
              <a:off x="4089488" y="3728910"/>
              <a:ext cx="119668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9pPr>
            </a:lstStyle>
            <a:p>
              <a:pPr algn="ctr" eaLnBrk="1" hangingPunct="1"/>
              <a:r>
                <a:rPr lang="zh-CN" altLang="en-US" sz="2800">
                  <a:latin typeface="宋体" panose="02010600030101010101" pitchFamily="2" charset="-122"/>
                  <a:ea typeface="宋体" panose="02010600030101010101" pitchFamily="2" charset="-122"/>
                </a:rPr>
                <a:t>数 量</a:t>
              </a:r>
              <a:endParaRPr lang="zh-CN" altLang="en-US" sz="280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6" name="Rectangle 54"/>
            <p:cNvSpPr>
              <a:spLocks noChangeArrowheads="1"/>
            </p:cNvSpPr>
            <p:nvPr/>
          </p:nvSpPr>
          <p:spPr bwMode="auto">
            <a:xfrm>
              <a:off x="4997213" y="3463379"/>
              <a:ext cx="167056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9pPr>
            </a:lstStyle>
            <a:p>
              <a:pPr algn="ctr" eaLnBrk="1" hangingPunct="1"/>
              <a:r>
                <a:rPr lang="en-US" altLang="zh-CN" sz="2800">
                  <a:latin typeface="+mn-lt"/>
                  <a:ea typeface="宋体" panose="02010600030101010101" pitchFamily="2" charset="-122"/>
                </a:rPr>
                <a:t>=</a:t>
              </a:r>
              <a:r>
                <a:rPr lang="zh-CN" altLang="en-US" sz="2800">
                  <a:latin typeface="+mn-lt"/>
                  <a:ea typeface="宋体" panose="02010600030101010101" pitchFamily="2" charset="-122"/>
                </a:rPr>
                <a:t>单 价</a:t>
              </a:r>
              <a:endParaRPr lang="zh-CN" altLang="en-US" sz="2800">
                <a:latin typeface="+mn-lt"/>
                <a:ea typeface="宋体" panose="02010600030101010101" pitchFamily="2" charset="-122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4131487" y="3735585"/>
              <a:ext cx="113465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组合 13"/>
          <p:cNvGrpSpPr/>
          <p:nvPr/>
        </p:nvGrpSpPr>
        <p:grpSpPr>
          <a:xfrm>
            <a:off x="476794" y="3291840"/>
            <a:ext cx="8190412" cy="1404257"/>
            <a:chOff x="476794" y="3291840"/>
            <a:chExt cx="8190412" cy="1404257"/>
          </a:xfrm>
        </p:grpSpPr>
        <p:sp>
          <p:nvSpPr>
            <p:cNvPr id="13" name="矩形 12"/>
            <p:cNvSpPr/>
            <p:nvPr/>
          </p:nvSpPr>
          <p:spPr bwMode="auto">
            <a:xfrm>
              <a:off x="476794" y="3291840"/>
              <a:ext cx="8190412" cy="1404257"/>
            </a:xfrm>
            <a:prstGeom prst="rect">
              <a:avLst/>
            </a:prstGeom>
            <a:solidFill>
              <a:srgbClr val="ECFBFE"/>
            </a:solidFill>
            <a:ln w="19050">
              <a:noFill/>
              <a:miter lim="800000"/>
            </a:ln>
          </p:spPr>
          <p:txBody>
            <a:bodyPr rtlCol="0"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476795" y="3359810"/>
              <a:ext cx="8190411" cy="12779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10000"/>
                </a:lnSpc>
              </a:pP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</a:rPr>
                <a:t>        像这样，两种相关联的量，一种量变化，另一种量也随着变化，如果这两种量中相对应的两个数的比值一定，这两种量就叫作</a:t>
              </a: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</a:rPr>
                <a:t>成正比例的量</a:t>
              </a: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</a:rPr>
                <a:t>，它们的关系叫作</a:t>
              </a: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</a:rPr>
                <a:t>正比例关系</a:t>
              </a:r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楷体" panose="02010609060101010101" pitchFamily="49" charset="-122"/>
                </a:rPr>
                <a:t>。 </a:t>
              </a:r>
              <a:endParaRPr lang="zh-CN" altLang="en-US" sz="2000">
                <a:latin typeface="+mn-lt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utoUpdateAnimBg="0"/>
      <p:bldP spid="3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61245" y="310673"/>
            <a:ext cx="71449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  <a:defRPr/>
            </a:pPr>
            <a:r>
              <a:rPr lang="zh-CN" altLang="zh-CN" sz="2400" b="1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一辆汽车在公路上行驶，行驶的时间和</a:t>
            </a:r>
            <a:r>
              <a:rPr lang="zh-CN" altLang="zh-CN" sz="2400" b="1" kern="1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路程如表</a:t>
            </a:r>
            <a:r>
              <a:rPr lang="en-US" altLang="zh-CN" sz="2400" b="1" kern="1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zh-CN" sz="2400" b="1" kern="1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zh-CN" sz="2400" b="1" kern="1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944563" y="1282860"/>
          <a:ext cx="7135812" cy="81597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{69CF1AB2-1976-4502-BF36-3FF5EA218861}</a:tableStyleId>
              </a:tblPr>
              <a:tblGrid>
                <a:gridCol w="1585085"/>
                <a:gridCol w="792961"/>
                <a:gridCol w="792961"/>
                <a:gridCol w="792961"/>
                <a:gridCol w="792961"/>
                <a:gridCol w="792961"/>
                <a:gridCol w="792961"/>
                <a:gridCol w="792961"/>
              </a:tblGrid>
              <a:tr h="40798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kern="0">
                          <a:effectLst/>
                        </a:rPr>
                        <a:t>时间</a:t>
                      </a:r>
                      <a:r>
                        <a:rPr lang="en-US" altLang="zh-CN" sz="2000" kern="0">
                          <a:effectLst/>
                        </a:rPr>
                        <a:t>/</a:t>
                      </a:r>
                      <a:r>
                        <a:rPr lang="zh-CN" sz="2000" kern="0">
                          <a:effectLst/>
                        </a:rPr>
                        <a:t>时</a:t>
                      </a:r>
                      <a:endParaRPr lang="zh-CN" sz="2000" b="1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3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1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2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3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4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5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6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b="1" kern="10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…</a:t>
                      </a:r>
                      <a:endParaRPr lang="zh-CN" sz="2000" b="1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  <a:tr h="40798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kern="0">
                          <a:effectLst/>
                        </a:rPr>
                        <a:t>路程</a:t>
                      </a:r>
                      <a:r>
                        <a:rPr lang="en-US" altLang="zh-CN" sz="2000" kern="0">
                          <a:effectLst/>
                        </a:rPr>
                        <a:t>/km</a:t>
                      </a:r>
                      <a:endParaRPr lang="zh-CN" sz="2000" b="1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3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80</a:t>
                      </a:r>
                      <a:endParaRPr lang="zh-CN" sz="2000" b="1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160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240</a:t>
                      </a:r>
                      <a:endParaRPr lang="zh-CN" sz="2000" b="1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320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400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 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b="1" kern="10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…</a:t>
                      </a:r>
                      <a:endParaRPr lang="zh-CN" sz="2000" b="1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</a:tbl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944563" y="827544"/>
            <a:ext cx="73805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zh-CN" sz="2000" b="1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表</a:t>
            </a:r>
            <a:r>
              <a:rPr kumimoji="0" lang="en-US" altLang="zh-CN" sz="2000" b="1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1400"/>
          </a:p>
        </p:txBody>
      </p:sp>
      <p:sp>
        <p:nvSpPr>
          <p:cNvPr id="7" name="矩形 6"/>
          <p:cNvSpPr/>
          <p:nvPr/>
        </p:nvSpPr>
        <p:spPr>
          <a:xfrm>
            <a:off x="361245" y="2154042"/>
            <a:ext cx="829310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Aft>
                <a:spcPts val="0"/>
              </a:spcAft>
            </a:pPr>
            <a:r>
              <a:rPr lang="zh-CN" altLang="en-US" sz="2400" b="1" kern="1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一辆自行车在非机动车道上行驶，行驶的时间和路程如</a:t>
            </a:r>
            <a:r>
              <a:rPr lang="zh-CN" altLang="zh-CN" sz="2400" b="1" kern="1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表</a:t>
            </a:r>
            <a:r>
              <a:rPr lang="en-US" altLang="zh-CN" sz="2400" b="1" kern="1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zh-CN" sz="2400" b="1" kern="10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zh-CN" sz="2400" b="1" kern="10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944563" y="3126228"/>
          <a:ext cx="7135812" cy="81597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{69CF1AB2-1976-4502-BF36-3FF5EA218861}</a:tableStyleId>
              </a:tblPr>
              <a:tblGrid>
                <a:gridCol w="1585085"/>
                <a:gridCol w="792961"/>
                <a:gridCol w="792961"/>
                <a:gridCol w="792961"/>
                <a:gridCol w="792961"/>
                <a:gridCol w="792961"/>
                <a:gridCol w="792961"/>
                <a:gridCol w="792961"/>
              </a:tblGrid>
              <a:tr h="40798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kern="0">
                          <a:effectLst/>
                        </a:rPr>
                        <a:t>时间</a:t>
                      </a:r>
                      <a:r>
                        <a:rPr lang="en-US" altLang="zh-CN" sz="2000" kern="0">
                          <a:effectLst/>
                        </a:rPr>
                        <a:t>/</a:t>
                      </a:r>
                      <a:r>
                        <a:rPr lang="zh-CN" sz="2000" kern="0">
                          <a:effectLst/>
                        </a:rPr>
                        <a:t>时</a:t>
                      </a:r>
                      <a:endParaRPr lang="zh-CN" sz="2000" b="1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3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1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2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3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4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5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6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b="1" kern="10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…</a:t>
                      </a:r>
                      <a:endParaRPr lang="zh-CN" sz="2000" b="1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  <a:tr h="40798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kern="0">
                          <a:effectLst/>
                        </a:rPr>
                        <a:t>路程</a:t>
                      </a:r>
                      <a:r>
                        <a:rPr lang="en-US" altLang="zh-CN" sz="2000" kern="0">
                          <a:effectLst/>
                        </a:rPr>
                        <a:t>/km</a:t>
                      </a:r>
                      <a:endParaRPr lang="zh-CN" sz="2000" b="1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3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20</a:t>
                      </a:r>
                      <a:endParaRPr lang="zh-CN" sz="2000" b="1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24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30</a:t>
                      </a:r>
                      <a:endParaRPr lang="zh-CN" sz="2000" b="1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44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53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 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b="1" kern="10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…</a:t>
                      </a:r>
                      <a:endParaRPr lang="zh-CN" sz="2000" b="1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</a:tbl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944563" y="2670913"/>
            <a:ext cx="73805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zh-CN" sz="2000" b="1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表</a:t>
            </a:r>
            <a:r>
              <a:rPr kumimoji="0" lang="en-US" altLang="zh-CN" sz="2000" b="1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1400"/>
          </a:p>
        </p:txBody>
      </p:sp>
      <p:pic>
        <p:nvPicPr>
          <p:cNvPr id="11" name="Picture 21" descr="两小豆形象之明明PPT用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2507" y="3860640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AutoShape 27"/>
          <p:cNvSpPr>
            <a:spLocks noChangeArrowheads="1"/>
          </p:cNvSpPr>
          <p:nvPr/>
        </p:nvSpPr>
        <p:spPr bwMode="auto">
          <a:xfrm>
            <a:off x="2723606" y="4077765"/>
            <a:ext cx="4856529" cy="510651"/>
          </a:xfrm>
          <a:prstGeom prst="wedgeRoundRectCallout">
            <a:avLst>
              <a:gd name="adj1" fmla="val 56478"/>
              <a:gd name="adj2" fmla="val 1677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zh-CN" altLang="en-US" sz="2400">
                <a:latin typeface="+mn-lt"/>
                <a:ea typeface="楷体" panose="02010609060101010101" pitchFamily="49" charset="-122"/>
              </a:rPr>
              <a:t>两个表中的量有什么相同的地方</a:t>
            </a:r>
            <a:r>
              <a:rPr lang="en-US" altLang="zh-CN" sz="2400">
                <a:latin typeface="+mn-lt"/>
                <a:ea typeface="楷体" panose="02010609060101010101" pitchFamily="49" charset="-122"/>
              </a:rPr>
              <a:t>?</a:t>
            </a:r>
            <a:endParaRPr lang="en-US" altLang="zh-CN" b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3" name="AutoShape 27"/>
          <p:cNvSpPr>
            <a:spLocks noChangeArrowheads="1"/>
          </p:cNvSpPr>
          <p:nvPr/>
        </p:nvSpPr>
        <p:spPr bwMode="auto">
          <a:xfrm>
            <a:off x="341993" y="4077765"/>
            <a:ext cx="7356746" cy="510651"/>
          </a:xfrm>
          <a:prstGeom prst="wedgeRoundRectCallout">
            <a:avLst>
              <a:gd name="adj1" fmla="val 54165"/>
              <a:gd name="adj2" fmla="val 15468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zh-CN" altLang="en-US" sz="2400">
                <a:latin typeface="+mn-lt"/>
                <a:ea typeface="楷体" panose="02010609060101010101" pitchFamily="49" charset="-122"/>
              </a:rPr>
              <a:t>两个表中的路程与时间这两种量都成正比例关系吗</a:t>
            </a:r>
            <a:r>
              <a:rPr lang="en-US" altLang="zh-CN" sz="2400">
                <a:latin typeface="+mn-lt"/>
                <a:ea typeface="楷体" panose="02010609060101010101" pitchFamily="49" charset="-122"/>
              </a:rPr>
              <a:t>?</a:t>
            </a:r>
            <a:endParaRPr lang="en-US" altLang="zh-CN" b="0"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944563" y="1282860"/>
          <a:ext cx="7135812" cy="81597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{69CF1AB2-1976-4502-BF36-3FF5EA218861}</a:tableStyleId>
              </a:tblPr>
              <a:tblGrid>
                <a:gridCol w="1585085"/>
                <a:gridCol w="792961"/>
                <a:gridCol w="792961"/>
                <a:gridCol w="792961"/>
                <a:gridCol w="792961"/>
                <a:gridCol w="792961"/>
                <a:gridCol w="792961"/>
                <a:gridCol w="792961"/>
              </a:tblGrid>
              <a:tr h="40798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kern="0">
                          <a:effectLst/>
                        </a:rPr>
                        <a:t>时间</a:t>
                      </a:r>
                      <a:r>
                        <a:rPr lang="en-US" altLang="zh-CN" sz="2000" kern="0">
                          <a:effectLst/>
                        </a:rPr>
                        <a:t>/</a:t>
                      </a:r>
                      <a:r>
                        <a:rPr lang="zh-CN" sz="2000" kern="0">
                          <a:effectLst/>
                        </a:rPr>
                        <a:t>时</a:t>
                      </a:r>
                      <a:endParaRPr lang="zh-CN" sz="2000" b="1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3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1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2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3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4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5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6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b="1" kern="10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…</a:t>
                      </a:r>
                      <a:endParaRPr lang="zh-CN" sz="2000" b="1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  <a:tr h="40798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kern="0">
                          <a:effectLst/>
                        </a:rPr>
                        <a:t>路程</a:t>
                      </a:r>
                      <a:r>
                        <a:rPr lang="en-US" altLang="zh-CN" sz="2000" kern="0">
                          <a:effectLst/>
                        </a:rPr>
                        <a:t>/km</a:t>
                      </a:r>
                      <a:endParaRPr lang="zh-CN" sz="2000" b="1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3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80</a:t>
                      </a:r>
                      <a:endParaRPr lang="zh-CN" sz="2000" b="1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160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240</a:t>
                      </a:r>
                      <a:endParaRPr lang="zh-CN" sz="2000" b="1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320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400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 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b="1" kern="10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…</a:t>
                      </a:r>
                      <a:endParaRPr lang="zh-CN" sz="2000" b="1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</a:tbl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944563" y="827544"/>
            <a:ext cx="73805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zh-CN" sz="2000" b="1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表</a:t>
            </a:r>
            <a:r>
              <a:rPr kumimoji="0" lang="en-US" altLang="zh-CN" sz="2000" b="1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1400"/>
          </a:p>
        </p:txBody>
      </p:sp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944563" y="3126228"/>
          <a:ext cx="7135812" cy="81597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{69CF1AB2-1976-4502-BF36-3FF5EA218861}</a:tableStyleId>
              </a:tblPr>
              <a:tblGrid>
                <a:gridCol w="1585085"/>
                <a:gridCol w="792961"/>
                <a:gridCol w="792961"/>
                <a:gridCol w="792961"/>
                <a:gridCol w="792961"/>
                <a:gridCol w="792961"/>
                <a:gridCol w="792961"/>
                <a:gridCol w="792961"/>
              </a:tblGrid>
              <a:tr h="40798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kern="0">
                          <a:effectLst/>
                        </a:rPr>
                        <a:t>时间</a:t>
                      </a:r>
                      <a:r>
                        <a:rPr lang="en-US" altLang="zh-CN" sz="2000" kern="0">
                          <a:effectLst/>
                        </a:rPr>
                        <a:t>/</a:t>
                      </a:r>
                      <a:r>
                        <a:rPr lang="zh-CN" sz="2000" kern="0">
                          <a:effectLst/>
                        </a:rPr>
                        <a:t>时</a:t>
                      </a:r>
                      <a:endParaRPr lang="zh-CN" sz="2000" b="1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3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1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2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3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4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5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6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b="1" kern="10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…</a:t>
                      </a:r>
                      <a:endParaRPr lang="zh-CN" sz="2000" b="1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  <a:tr h="40798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kern="0">
                          <a:effectLst/>
                        </a:rPr>
                        <a:t>路程</a:t>
                      </a:r>
                      <a:r>
                        <a:rPr lang="en-US" altLang="zh-CN" sz="2000" kern="0">
                          <a:effectLst/>
                        </a:rPr>
                        <a:t>/km</a:t>
                      </a:r>
                      <a:endParaRPr lang="zh-CN" sz="2000" b="1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3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20</a:t>
                      </a:r>
                      <a:endParaRPr lang="zh-CN" sz="2000" b="1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24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30</a:t>
                      </a:r>
                      <a:endParaRPr lang="zh-CN" sz="2000" b="1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44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53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 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b="1" kern="10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…</a:t>
                      </a:r>
                      <a:endParaRPr lang="zh-CN" sz="2000" b="1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</a:tbl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944563" y="2670913"/>
            <a:ext cx="73805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zh-CN" sz="2000" b="1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表</a:t>
            </a:r>
            <a:r>
              <a:rPr kumimoji="0" lang="en-US" altLang="zh-CN" sz="2000" b="1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1400"/>
          </a:p>
        </p:txBody>
      </p:sp>
      <p:grpSp>
        <p:nvGrpSpPr>
          <p:cNvPr id="15" name="组合 14"/>
          <p:cNvGrpSpPr/>
          <p:nvPr/>
        </p:nvGrpSpPr>
        <p:grpSpPr>
          <a:xfrm>
            <a:off x="1744896" y="2125605"/>
            <a:ext cx="3310429" cy="892290"/>
            <a:chOff x="4089488" y="3285971"/>
            <a:chExt cx="3310429" cy="892290"/>
          </a:xfrm>
        </p:grpSpPr>
        <p:sp>
          <p:nvSpPr>
            <p:cNvPr id="16" name="Rectangle 54"/>
            <p:cNvSpPr>
              <a:spLocks noChangeArrowheads="1"/>
            </p:cNvSpPr>
            <p:nvPr/>
          </p:nvSpPr>
          <p:spPr bwMode="auto">
            <a:xfrm>
              <a:off x="4089488" y="3285971"/>
              <a:ext cx="119668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9pPr>
            </a:lstStyle>
            <a:p>
              <a:pPr algn="ctr" eaLnBrk="1" hangingPunct="1"/>
              <a:r>
                <a:rPr lang="zh-CN" altLang="en-US" sz="2400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路程</a:t>
              </a:r>
              <a:endPara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7" name="Rectangle 54"/>
            <p:cNvSpPr>
              <a:spLocks noChangeArrowheads="1"/>
            </p:cNvSpPr>
            <p:nvPr/>
          </p:nvSpPr>
          <p:spPr bwMode="auto">
            <a:xfrm>
              <a:off x="4089488" y="3716596"/>
              <a:ext cx="119668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9pPr>
            </a:lstStyle>
            <a:p>
              <a:pPr algn="ctr" eaLnBrk="1" hangingPunct="1"/>
              <a:r>
                <a:rPr lang="zh-CN" altLang="en-US" sz="2400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时间</a:t>
              </a:r>
              <a:endPara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8" name="Rectangle 54"/>
            <p:cNvSpPr>
              <a:spLocks noChangeArrowheads="1"/>
            </p:cNvSpPr>
            <p:nvPr/>
          </p:nvSpPr>
          <p:spPr bwMode="auto">
            <a:xfrm>
              <a:off x="4944961" y="3494156"/>
              <a:ext cx="245495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9pPr>
            </a:lstStyle>
            <a:p>
              <a:pPr algn="ctr" eaLnBrk="1" hangingPunct="1"/>
              <a:r>
                <a:rPr lang="en-US" altLang="zh-CN" sz="2400">
                  <a:solidFill>
                    <a:srgbClr val="FF0000"/>
                  </a:solidFill>
                  <a:latin typeface="+mn-lt"/>
                  <a:ea typeface="宋体" panose="02010600030101010101" pitchFamily="2" charset="-122"/>
                </a:rPr>
                <a:t>=</a:t>
              </a:r>
              <a:r>
                <a:rPr lang="zh-CN" altLang="en-US" sz="2400">
                  <a:solidFill>
                    <a:srgbClr val="FF0000"/>
                  </a:solidFill>
                  <a:latin typeface="+mn-lt"/>
                  <a:ea typeface="宋体" panose="02010600030101010101" pitchFamily="2" charset="-122"/>
                </a:rPr>
                <a:t>速度（一定）</a:t>
              </a:r>
              <a:endParaRPr lang="zh-CN" altLang="en-US" sz="2400">
                <a:solidFill>
                  <a:srgbClr val="FF0000"/>
                </a:solidFill>
                <a:latin typeface="+mn-lt"/>
                <a:ea typeface="宋体" panose="02010600030101010101" pitchFamily="2" charset="-122"/>
              </a:endParaRPr>
            </a:p>
          </p:txBody>
        </p:sp>
        <p:cxnSp>
          <p:nvCxnSpPr>
            <p:cNvPr id="19" name="直接连接符 18"/>
            <p:cNvCxnSpPr/>
            <p:nvPr/>
          </p:nvCxnSpPr>
          <p:spPr>
            <a:xfrm>
              <a:off x="4271363" y="3745178"/>
              <a:ext cx="836023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文本框 22"/>
          <p:cNvSpPr txBox="1"/>
          <p:nvPr/>
        </p:nvSpPr>
        <p:spPr>
          <a:xfrm>
            <a:off x="4974948" y="2340917"/>
            <a:ext cx="24549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成正比例关系</a:t>
            </a:r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4974948" y="4100930"/>
            <a:ext cx="27647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不成正比例关系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/>
          <p:nvPr/>
        </p:nvGraphicFramePr>
        <p:xfrm>
          <a:off x="752261" y="886298"/>
          <a:ext cx="7639479" cy="1178176"/>
        </p:xfrm>
        <a:graphic>
          <a:graphicData uri="http://schemas.openxmlformats.org/drawingml/2006/table">
            <a:tbl>
              <a:tblPr>
                <a:effectLst/>
                <a:tableStyleId>{284E427A-3D55-4303-BF80-6455036E1DE7}</a:tableStyleId>
              </a:tblPr>
              <a:tblGrid>
                <a:gridCol w="1337679"/>
                <a:gridCol w="700200"/>
                <a:gridCol w="700200"/>
                <a:gridCol w="700200"/>
                <a:gridCol w="700200"/>
                <a:gridCol w="700200"/>
                <a:gridCol w="700200"/>
                <a:gridCol w="700200"/>
                <a:gridCol w="700200"/>
                <a:gridCol w="700200"/>
              </a:tblGrid>
              <a:tr h="589088"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数量</a:t>
                      </a: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/m</a:t>
                      </a:r>
                      <a:endParaRPr lang="en-US" altLang="zh-CN" sz="22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F3F7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…</a:t>
                      </a:r>
                      <a:endParaRPr lang="en-US" altLang="zh-CN" sz="2200" b="1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</a:tr>
              <a:tr h="589088"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200" b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总价</a:t>
                      </a:r>
                      <a:r>
                        <a:rPr lang="en-US" altLang="zh-CN" sz="2200" b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CN" altLang="en-US" sz="2200" b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元</a:t>
                      </a:r>
                      <a:endParaRPr lang="zh-CN" altLang="en-US" sz="22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F3F7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3.5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10.5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14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17.5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21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24.5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28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…</a:t>
                      </a:r>
                      <a:endParaRPr lang="en-US" altLang="zh-CN" sz="2200" b="1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1004094" y="2263051"/>
          <a:ext cx="7135812" cy="81597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{69CF1AB2-1976-4502-BF36-3FF5EA218861}</a:tableStyleId>
              </a:tblPr>
              <a:tblGrid>
                <a:gridCol w="1585085"/>
                <a:gridCol w="792961"/>
                <a:gridCol w="792961"/>
                <a:gridCol w="792961"/>
                <a:gridCol w="792961"/>
                <a:gridCol w="792961"/>
                <a:gridCol w="792961"/>
                <a:gridCol w="792961"/>
              </a:tblGrid>
              <a:tr h="40798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kern="0">
                          <a:effectLst/>
                        </a:rPr>
                        <a:t>时间</a:t>
                      </a:r>
                      <a:r>
                        <a:rPr lang="en-US" altLang="zh-CN" sz="2000" kern="0">
                          <a:effectLst/>
                        </a:rPr>
                        <a:t>/</a:t>
                      </a:r>
                      <a:r>
                        <a:rPr lang="zh-CN" sz="2000" kern="0">
                          <a:effectLst/>
                        </a:rPr>
                        <a:t>时</a:t>
                      </a:r>
                      <a:endParaRPr lang="zh-CN" sz="2000" b="1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3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1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2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3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4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5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6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b="1" kern="10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…</a:t>
                      </a:r>
                      <a:endParaRPr lang="zh-CN" sz="2000" b="1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  <a:tr h="40798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kern="0">
                          <a:effectLst/>
                        </a:rPr>
                        <a:t>路程</a:t>
                      </a:r>
                      <a:r>
                        <a:rPr lang="en-US" altLang="zh-CN" sz="2000" kern="0">
                          <a:effectLst/>
                        </a:rPr>
                        <a:t>/km</a:t>
                      </a:r>
                      <a:endParaRPr lang="zh-CN" sz="2000" b="1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3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80</a:t>
                      </a:r>
                      <a:endParaRPr lang="zh-CN" sz="2000" b="1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160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240</a:t>
                      </a:r>
                      <a:endParaRPr lang="zh-CN" sz="2000" b="1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320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400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 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b="1" kern="10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…</a:t>
                      </a:r>
                      <a:endParaRPr lang="zh-CN" sz="2000" b="1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</a:tbl>
          </a:graphicData>
        </a:graphic>
      </p:graphicFrame>
      <p:pic>
        <p:nvPicPr>
          <p:cNvPr id="9" name="Picture 21" descr="两小豆形象之明明PPT用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2507" y="3155246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AutoShape 27"/>
          <p:cNvSpPr>
            <a:spLocks noChangeArrowheads="1"/>
          </p:cNvSpPr>
          <p:nvPr/>
        </p:nvSpPr>
        <p:spPr bwMode="auto">
          <a:xfrm>
            <a:off x="1489166" y="3220857"/>
            <a:ext cx="5836243" cy="880880"/>
          </a:xfrm>
          <a:prstGeom prst="wedgeRoundRectCallout">
            <a:avLst>
              <a:gd name="adj1" fmla="val 56478"/>
              <a:gd name="adj2" fmla="val 1677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zh-CN" altLang="en-US" sz="2400">
                <a:latin typeface="+mn-lt"/>
                <a:ea typeface="楷体" panose="02010609060101010101" pitchFamily="49" charset="-122"/>
              </a:rPr>
              <a:t>想一想，每张表中给我们出示了几种量</a:t>
            </a:r>
            <a:r>
              <a:rPr lang="en-US" altLang="zh-CN" sz="2400">
                <a:latin typeface="+mn-lt"/>
                <a:ea typeface="楷体" panose="02010609060101010101" pitchFamily="49" charset="-122"/>
              </a:rPr>
              <a:t>? 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这几种量有什么关系</a:t>
            </a:r>
            <a:r>
              <a:rPr lang="en-US" altLang="zh-CN" sz="2400">
                <a:latin typeface="+mn-lt"/>
                <a:ea typeface="楷体" panose="02010609060101010101" pitchFamily="49" charset="-122"/>
              </a:rPr>
              <a:t>?</a:t>
            </a:r>
            <a:endParaRPr lang="en-US" altLang="zh-CN" b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2" name="AutoShape 27"/>
          <p:cNvSpPr>
            <a:spLocks noChangeArrowheads="1"/>
          </p:cNvSpPr>
          <p:nvPr/>
        </p:nvSpPr>
        <p:spPr bwMode="auto">
          <a:xfrm>
            <a:off x="1778907" y="3220857"/>
            <a:ext cx="5875927" cy="510651"/>
          </a:xfrm>
          <a:prstGeom prst="wedgeRoundRectCallout">
            <a:avLst>
              <a:gd name="adj1" fmla="val 54087"/>
              <a:gd name="adj2" fmla="val 3721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zh-CN" altLang="en-US" sz="2400">
                <a:latin typeface="+mn-lt"/>
                <a:ea typeface="楷体" panose="02010609060101010101" pitchFamily="49" charset="-122"/>
              </a:rPr>
              <a:t>怎样来判断两种量是否成正比例关系呢</a:t>
            </a:r>
            <a:r>
              <a:rPr lang="en-US" altLang="zh-CN" sz="2400">
                <a:latin typeface="+mn-lt"/>
                <a:ea typeface="楷体" panose="02010609060101010101" pitchFamily="49" charset="-122"/>
              </a:rPr>
              <a:t>?</a:t>
            </a:r>
            <a:endParaRPr lang="en-US" altLang="zh-CN" b="0"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13" name="Picture 20" descr="95副本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08" y="3202039"/>
            <a:ext cx="1293972" cy="166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AutoShape 27"/>
          <p:cNvSpPr>
            <a:spLocks noChangeArrowheads="1"/>
          </p:cNvSpPr>
          <p:nvPr/>
        </p:nvSpPr>
        <p:spPr bwMode="auto">
          <a:xfrm>
            <a:off x="1651080" y="3854520"/>
            <a:ext cx="5222289" cy="880880"/>
          </a:xfrm>
          <a:prstGeom prst="wedgeRoundRectCallout">
            <a:avLst>
              <a:gd name="adj1" fmla="val -55877"/>
              <a:gd name="adj2" fmla="val -36176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zh-CN" altLang="en-US" sz="2400">
                <a:latin typeface="+mn-lt"/>
                <a:ea typeface="楷体" panose="02010609060101010101" pitchFamily="49" charset="-122"/>
              </a:rPr>
              <a:t>两种</a:t>
            </a:r>
            <a:r>
              <a:rPr lang="zh-CN" altLang="en-US" sz="2400" u="sng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相关联的量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的</a:t>
            </a:r>
            <a:r>
              <a:rPr lang="zh-CN" altLang="en-US" sz="2400" u="sng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比值一定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，这两种量就成正比例关系。</a:t>
            </a:r>
            <a:endParaRPr lang="en-US" altLang="zh-CN" b="0"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/>
          <p:nvPr/>
        </p:nvGraphicFramePr>
        <p:xfrm>
          <a:off x="752261" y="886298"/>
          <a:ext cx="7639479" cy="1178176"/>
        </p:xfrm>
        <a:graphic>
          <a:graphicData uri="http://schemas.openxmlformats.org/drawingml/2006/table">
            <a:tbl>
              <a:tblPr>
                <a:effectLst/>
                <a:tableStyleId>{284E427A-3D55-4303-BF80-6455036E1DE7}</a:tableStyleId>
              </a:tblPr>
              <a:tblGrid>
                <a:gridCol w="1337679"/>
                <a:gridCol w="700200"/>
                <a:gridCol w="700200"/>
                <a:gridCol w="700200"/>
                <a:gridCol w="700200"/>
                <a:gridCol w="700200"/>
                <a:gridCol w="700200"/>
                <a:gridCol w="700200"/>
                <a:gridCol w="700200"/>
                <a:gridCol w="700200"/>
              </a:tblGrid>
              <a:tr h="589088"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数量</a:t>
                      </a: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/m</a:t>
                      </a:r>
                      <a:endParaRPr lang="en-US" altLang="zh-CN" sz="22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F3F7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  <a:endParaRPr lang="en-US" altLang="zh-CN" sz="2200" b="1" dirty="0">
                        <a:solidFill>
                          <a:srgbClr val="FFFFFF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…</a:t>
                      </a:r>
                      <a:endParaRPr lang="en-US" altLang="zh-CN" sz="2200" b="1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</a:tr>
              <a:tr h="589088"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200" b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总价</a:t>
                      </a:r>
                      <a:r>
                        <a:rPr lang="en-US" altLang="zh-CN" sz="2200" b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CN" altLang="en-US" sz="2200" b="1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元</a:t>
                      </a:r>
                      <a:endParaRPr lang="zh-CN" altLang="en-US" sz="2200" b="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1F3F7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3.5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10.5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14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17.5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21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24.5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28</a:t>
                      </a:r>
                      <a:endParaRPr lang="en-US" altLang="zh-CN" sz="22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400" b="0" i="0" u="none" kern="1200" baseline="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marL="742950" lvl="1" indent="-285750">
                        <a:defRPr sz="2000" b="0" kern="1200"/>
                      </a:lvl2pPr>
                      <a:lvl3pPr marL="1143000" lvl="2" indent="-228600">
                        <a:defRPr sz="1800" b="0" kern="1200"/>
                      </a:lvl3pPr>
                      <a:lvl4pPr marL="1600200" lvl="3" indent="-228600">
                        <a:defRPr sz="1800" b="0" kern="1200"/>
                      </a:lvl4pPr>
                      <a:lvl5pPr marL="2057400" lvl="4" indent="-228600">
                        <a:defRPr sz="1400" b="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en-US" altLang="zh-CN" sz="2200" b="1">
                          <a:solidFill>
                            <a:schemeClr val="tx1"/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…</a:t>
                      </a:r>
                      <a:endParaRPr lang="en-US" altLang="zh-CN" sz="2200" b="1" dirty="0">
                        <a:solidFill>
                          <a:schemeClr val="tx1"/>
                        </a:solidFill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T="45709" marB="45709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FCF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1004094" y="2263051"/>
          <a:ext cx="7135812" cy="81597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{69CF1AB2-1976-4502-BF36-3FF5EA218861}</a:tableStyleId>
              </a:tblPr>
              <a:tblGrid>
                <a:gridCol w="1585085"/>
                <a:gridCol w="792961"/>
                <a:gridCol w="792961"/>
                <a:gridCol w="792961"/>
                <a:gridCol w="792961"/>
                <a:gridCol w="792961"/>
                <a:gridCol w="792961"/>
                <a:gridCol w="792961"/>
              </a:tblGrid>
              <a:tr h="40798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kern="0">
                          <a:effectLst/>
                        </a:rPr>
                        <a:t>时间</a:t>
                      </a:r>
                      <a:r>
                        <a:rPr lang="en-US" altLang="zh-CN" sz="2000" kern="0">
                          <a:effectLst/>
                        </a:rPr>
                        <a:t>/</a:t>
                      </a:r>
                      <a:r>
                        <a:rPr lang="zh-CN" sz="2000" kern="0">
                          <a:effectLst/>
                        </a:rPr>
                        <a:t>时</a:t>
                      </a:r>
                      <a:endParaRPr lang="zh-CN" sz="2000" b="1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3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1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2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3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4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5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6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b="1" kern="10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…</a:t>
                      </a:r>
                      <a:endParaRPr lang="zh-CN" sz="2000" b="1" kern="10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  <a:tr h="40798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zh-CN" sz="2000" kern="0">
                          <a:effectLst/>
                        </a:rPr>
                        <a:t>路程</a:t>
                      </a:r>
                      <a:r>
                        <a:rPr lang="en-US" altLang="zh-CN" sz="2000" kern="0">
                          <a:effectLst/>
                        </a:rPr>
                        <a:t>/km</a:t>
                      </a:r>
                      <a:endParaRPr lang="zh-CN" sz="2000" b="1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3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80</a:t>
                      </a:r>
                      <a:endParaRPr lang="zh-CN" sz="2000" b="1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160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 dirty="0">
                          <a:effectLst/>
                        </a:rPr>
                        <a:t>240</a:t>
                      </a:r>
                      <a:endParaRPr lang="zh-CN" sz="2000" b="1" kern="100" dirty="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320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400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2000" kern="0">
                          <a:effectLst/>
                        </a:rPr>
                        <a:t> </a:t>
                      </a:r>
                      <a:endParaRPr lang="zh-CN" sz="2000" b="1" kern="100">
                        <a:effectLst/>
                        <a:latin typeface="Calibri" panose="020F0502020204030204" pitchFamily="34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altLang="zh-CN" sz="2000" b="1" kern="100">
                          <a:effectLst/>
                          <a:latin typeface="宋体" panose="02010600030101010101" pitchFamily="2" charset="-122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…</a:t>
                      </a:r>
                      <a:endParaRPr lang="zh-CN" sz="2000" b="1" kern="100" dirty="0">
                        <a:effectLst/>
                        <a:latin typeface="宋体" panose="02010600030101010101" pitchFamily="2" charset="-122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79" marR="68579" marT="0" marB="0" anchor="ctr">
                    <a:lnL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3FC6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513855" y="3130904"/>
            <a:ext cx="8116291" cy="9346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        如果用字母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y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和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x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表示两种相关联的量，用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k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表示它们的比值（一定），正比例关系可以用下面的式子表示：</a:t>
            </a:r>
            <a:endParaRPr lang="zh-CN" altLang="en-US" sz="1400"/>
          </a:p>
        </p:txBody>
      </p:sp>
      <p:grpSp>
        <p:nvGrpSpPr>
          <p:cNvPr id="9" name="组合 8"/>
          <p:cNvGrpSpPr/>
          <p:nvPr/>
        </p:nvGrpSpPr>
        <p:grpSpPr>
          <a:xfrm>
            <a:off x="4182146" y="3985488"/>
            <a:ext cx="2525631" cy="864000"/>
            <a:chOff x="4182146" y="3985488"/>
            <a:chExt cx="2525631" cy="864000"/>
          </a:xfrm>
        </p:grpSpPr>
        <p:graphicFrame>
          <p:nvGraphicFramePr>
            <p:cNvPr id="6" name="对象 5"/>
            <p:cNvGraphicFramePr>
              <a:graphicFrameLocks noChangeAspect="1"/>
            </p:cNvGraphicFramePr>
            <p:nvPr/>
          </p:nvGraphicFramePr>
          <p:xfrm>
            <a:off x="4182146" y="3985488"/>
            <a:ext cx="779708" cy="864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" name="Equation" r:id="rId1" imgW="355600" imgH="393065" progId="Equation.DSMT4">
                    <p:embed/>
                  </p:oleObj>
                </mc:Choice>
                <mc:Fallback>
                  <p:oleObj name="Equation" r:id="rId1" imgW="355600" imgH="393065" progId="Equation.DSMT4">
                    <p:embed/>
                    <p:pic>
                      <p:nvPicPr>
                        <p:cNvPr id="0" name="对象 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82146" y="3985488"/>
                          <a:ext cx="779708" cy="864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" name="文本框 7"/>
            <p:cNvSpPr txBox="1"/>
            <p:nvPr/>
          </p:nvSpPr>
          <p:spPr>
            <a:xfrm>
              <a:off x="4741817" y="4186655"/>
              <a:ext cx="196596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rPr>
                <a:t>（一定）</a:t>
              </a:r>
              <a:endParaRPr lang="zh-CN" altLang="en-US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/>
          <p:nvPr/>
        </p:nvGrpSpPr>
        <p:grpSpPr bwMode="auto">
          <a:xfrm>
            <a:off x="269875" y="582613"/>
            <a:ext cx="1908175" cy="614362"/>
            <a:chOff x="217184" y="622852"/>
            <a:chExt cx="1907658" cy="613646"/>
          </a:xfrm>
        </p:grpSpPr>
        <p:sp>
          <p:nvSpPr>
            <p:cNvPr id="3" name="矩形: 圆角 1"/>
            <p:cNvSpPr/>
            <p:nvPr/>
          </p:nvSpPr>
          <p:spPr>
            <a:xfrm>
              <a:off x="217184" y="622852"/>
              <a:ext cx="1880678" cy="613646"/>
            </a:xfrm>
            <a:prstGeom prst="roundRect">
              <a:avLst/>
            </a:prstGeom>
            <a:solidFill>
              <a:srgbClr val="C6EEF4"/>
            </a:solidFill>
            <a:ln>
              <a:noFill/>
            </a:ln>
            <a:effectLst>
              <a:outerShdw blurRad="63500" dist="50800" dir="5400000" sx="102000" sy="102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243689" y="637574"/>
              <a:ext cx="1881153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随堂练习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5" name="文本框 1"/>
          <p:cNvSpPr txBox="1">
            <a:spLocks noChangeArrowheads="1"/>
          </p:cNvSpPr>
          <p:nvPr/>
        </p:nvSpPr>
        <p:spPr bwMode="auto">
          <a:xfrm>
            <a:off x="273796" y="1301114"/>
            <a:ext cx="8223593" cy="526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下表是小林家去年上半年每月用电量情况。</a:t>
            </a:r>
            <a:endParaRPr lang="zh-CN" altLang="en-US" sz="26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655527" y="1493766"/>
            <a:ext cx="22685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P47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练习九 第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1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  <p:graphicFrame>
        <p:nvGraphicFramePr>
          <p:cNvPr id="8" name="表格 8"/>
          <p:cNvGraphicFramePr>
            <a:graphicFrameLocks noGrp="1"/>
          </p:cNvGraphicFramePr>
          <p:nvPr/>
        </p:nvGraphicFramePr>
        <p:xfrm>
          <a:off x="809900" y="1887221"/>
          <a:ext cx="7524201" cy="1188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2673"/>
                <a:gridCol w="953588"/>
                <a:gridCol w="953588"/>
                <a:gridCol w="953588"/>
                <a:gridCol w="953588"/>
                <a:gridCol w="953588"/>
                <a:gridCol w="95358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月份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A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A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A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A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A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A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ADD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用电量</a:t>
                      </a:r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CN" altLang="en-US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千瓦时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A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120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130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110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120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130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150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电费</a:t>
                      </a:r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CN" altLang="en-US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元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A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60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65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55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60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65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75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</a:tr>
            </a:tbl>
          </a:graphicData>
        </a:graphic>
      </p:graphicFrame>
      <p:sp>
        <p:nvSpPr>
          <p:cNvPr id="10" name="文本框 1"/>
          <p:cNvSpPr txBox="1">
            <a:spLocks noChangeArrowheads="1"/>
          </p:cNvSpPr>
          <p:nvPr/>
        </p:nvSpPr>
        <p:spPr bwMode="auto">
          <a:xfrm>
            <a:off x="296387" y="3135494"/>
            <a:ext cx="8507979" cy="526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⑴分别写出各月电费与用电量的比， 比较比值的大小。</a:t>
            </a:r>
            <a:endParaRPr lang="zh-CN" altLang="en-US" sz="26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53933" y="3799977"/>
            <a:ext cx="84361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60∶120=65∶130=55∶110=60∶120=65∶130=75∶150=0.5</a:t>
            </a:r>
            <a:endParaRPr kumimoji="0" lang="en-US" altLang="zh-CN" sz="2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/>
          <p:nvPr/>
        </p:nvGrpSpPr>
        <p:grpSpPr bwMode="auto">
          <a:xfrm>
            <a:off x="269875" y="582613"/>
            <a:ext cx="1908175" cy="614362"/>
            <a:chOff x="217184" y="622852"/>
            <a:chExt cx="1907658" cy="613646"/>
          </a:xfrm>
        </p:grpSpPr>
        <p:sp>
          <p:nvSpPr>
            <p:cNvPr id="3" name="矩形: 圆角 1"/>
            <p:cNvSpPr/>
            <p:nvPr/>
          </p:nvSpPr>
          <p:spPr>
            <a:xfrm>
              <a:off x="217184" y="622852"/>
              <a:ext cx="1880678" cy="613646"/>
            </a:xfrm>
            <a:prstGeom prst="roundRect">
              <a:avLst/>
            </a:prstGeom>
            <a:solidFill>
              <a:srgbClr val="C6EEF4"/>
            </a:solidFill>
            <a:ln>
              <a:noFill/>
            </a:ln>
            <a:effectLst>
              <a:outerShdw blurRad="63500" dist="50800" dir="5400000" sx="102000" sy="102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243689" y="637574"/>
              <a:ext cx="1881153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随堂练习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5" name="文本框 1"/>
          <p:cNvSpPr txBox="1">
            <a:spLocks noChangeArrowheads="1"/>
          </p:cNvSpPr>
          <p:nvPr/>
        </p:nvSpPr>
        <p:spPr bwMode="auto">
          <a:xfrm>
            <a:off x="273796" y="1301114"/>
            <a:ext cx="8223593" cy="526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下表是小林家去年上半年每月用电量情况。</a:t>
            </a:r>
            <a:endParaRPr lang="zh-CN" altLang="en-US" sz="26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655527" y="1493766"/>
            <a:ext cx="22685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P47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练习九 第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1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  <p:graphicFrame>
        <p:nvGraphicFramePr>
          <p:cNvPr id="7" name="表格 8"/>
          <p:cNvGraphicFramePr>
            <a:graphicFrameLocks noGrp="1"/>
          </p:cNvGraphicFramePr>
          <p:nvPr/>
        </p:nvGraphicFramePr>
        <p:xfrm>
          <a:off x="809900" y="1887221"/>
          <a:ext cx="7524201" cy="1188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2673"/>
                <a:gridCol w="953588"/>
                <a:gridCol w="953588"/>
                <a:gridCol w="953588"/>
                <a:gridCol w="953588"/>
                <a:gridCol w="953588"/>
                <a:gridCol w="95358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月份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A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A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A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A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A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A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ADD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用电量</a:t>
                      </a:r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CN" altLang="en-US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千瓦时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A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120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130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110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120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130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150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电费</a:t>
                      </a:r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CN" altLang="en-US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元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A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60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65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55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60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65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75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</a:tr>
            </a:tbl>
          </a:graphicData>
        </a:graphic>
      </p:graphicFrame>
      <p:sp>
        <p:nvSpPr>
          <p:cNvPr id="8" name="文本框 1"/>
          <p:cNvSpPr txBox="1">
            <a:spLocks noChangeArrowheads="1"/>
          </p:cNvSpPr>
          <p:nvPr/>
        </p:nvSpPr>
        <p:spPr bwMode="auto">
          <a:xfrm>
            <a:off x="296387" y="3135494"/>
            <a:ext cx="8507979" cy="526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⑵说明这个比值表示的意义。</a:t>
            </a:r>
            <a:endParaRPr lang="zh-CN" altLang="en-US" sz="26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475841" y="3763516"/>
            <a:ext cx="4578794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比值表示用电单价。</a:t>
            </a:r>
            <a:endParaRPr lang="zh-CN" altLang="en-US" sz="26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/>
          <p:nvPr/>
        </p:nvGrpSpPr>
        <p:grpSpPr bwMode="auto">
          <a:xfrm>
            <a:off x="269875" y="582613"/>
            <a:ext cx="1908175" cy="614362"/>
            <a:chOff x="217184" y="622852"/>
            <a:chExt cx="1907658" cy="613646"/>
          </a:xfrm>
        </p:grpSpPr>
        <p:sp>
          <p:nvSpPr>
            <p:cNvPr id="3" name="矩形: 圆角 1"/>
            <p:cNvSpPr/>
            <p:nvPr/>
          </p:nvSpPr>
          <p:spPr>
            <a:xfrm>
              <a:off x="217184" y="622852"/>
              <a:ext cx="1880678" cy="613646"/>
            </a:xfrm>
            <a:prstGeom prst="roundRect">
              <a:avLst/>
            </a:prstGeom>
            <a:solidFill>
              <a:srgbClr val="C6EEF4"/>
            </a:solidFill>
            <a:ln>
              <a:noFill/>
            </a:ln>
            <a:effectLst>
              <a:outerShdw blurRad="63500" dist="50800" dir="5400000" sx="102000" sy="102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243689" y="637574"/>
              <a:ext cx="1881153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随堂练习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5" name="文本框 1"/>
          <p:cNvSpPr txBox="1">
            <a:spLocks noChangeArrowheads="1"/>
          </p:cNvSpPr>
          <p:nvPr/>
        </p:nvSpPr>
        <p:spPr bwMode="auto">
          <a:xfrm>
            <a:off x="273796" y="1301114"/>
            <a:ext cx="8223593" cy="526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下表是小林家去年上半年每月用电量情况。</a:t>
            </a:r>
            <a:endParaRPr lang="zh-CN" altLang="en-US" sz="26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655527" y="1493766"/>
            <a:ext cx="22685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P47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练习九 第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1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  <p:graphicFrame>
        <p:nvGraphicFramePr>
          <p:cNvPr id="8" name="表格 8"/>
          <p:cNvGraphicFramePr>
            <a:graphicFrameLocks noGrp="1"/>
          </p:cNvGraphicFramePr>
          <p:nvPr/>
        </p:nvGraphicFramePr>
        <p:xfrm>
          <a:off x="809900" y="1887221"/>
          <a:ext cx="7524201" cy="1188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02673"/>
                <a:gridCol w="953588"/>
                <a:gridCol w="953588"/>
                <a:gridCol w="953588"/>
                <a:gridCol w="953588"/>
                <a:gridCol w="953588"/>
                <a:gridCol w="95358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月份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A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A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A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A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A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A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ADD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用电量</a:t>
                      </a:r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CN" altLang="en-US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千瓦时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A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120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130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110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120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130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150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电费</a:t>
                      </a:r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CN" altLang="en-US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元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EAD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60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65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55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60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65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75</a:t>
                      </a:r>
                      <a:endParaRPr lang="zh-CN" altLang="en-US" sz="20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DD906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F8F5"/>
                    </a:solidFill>
                  </a:tcPr>
                </a:tc>
              </a:tr>
            </a:tbl>
          </a:graphicData>
        </a:graphic>
      </p:graphicFrame>
      <p:sp>
        <p:nvSpPr>
          <p:cNvPr id="10" name="文本框 1"/>
          <p:cNvSpPr txBox="1">
            <a:spLocks noChangeArrowheads="1"/>
          </p:cNvSpPr>
          <p:nvPr/>
        </p:nvSpPr>
        <p:spPr bwMode="auto">
          <a:xfrm>
            <a:off x="296387" y="3135494"/>
            <a:ext cx="8507979" cy="526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⑶电费与相应的用电量成正比例关系吗？ 为什么？</a:t>
            </a:r>
            <a:endParaRPr lang="zh-CN" altLang="en-US" sz="26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15058" y="3668335"/>
            <a:ext cx="7870635" cy="9366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成正比例关系，因为电费∶用电量</a:t>
            </a:r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=</a:t>
            </a: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每千瓦时的电费（一定），比值一定。</a:t>
            </a:r>
            <a:endParaRPr kumimoji="0" lang="zh-CN" altLang="en-US" sz="2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文本框 1"/>
          <p:cNvSpPr txBox="1">
            <a:spLocks noChangeArrowheads="1"/>
          </p:cNvSpPr>
          <p:nvPr/>
        </p:nvSpPr>
        <p:spPr bwMode="auto">
          <a:xfrm>
            <a:off x="352425" y="1227138"/>
            <a:ext cx="8367713" cy="121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已知</a:t>
            </a:r>
            <a:r>
              <a:rPr lang="en-US" altLang="zh-CN" sz="3200" b="1" i="1">
                <a:latin typeface="Times New Roman" panose="02020603050405020304" pitchFamily="18" charset="0"/>
                <a:ea typeface="黑体" panose="02010609060101010101" pitchFamily="49" charset="-122"/>
              </a:rPr>
              <a:t>y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与</a:t>
            </a:r>
            <a:r>
              <a:rPr lang="en-US" altLang="zh-CN" sz="3200" b="1" i="1"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成正比例关系，在下表中的空格中填写合适的数。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2" name="表格 2"/>
          <p:cNvGraphicFramePr>
            <a:graphicFrameLocks noGrp="1"/>
          </p:cNvGraphicFramePr>
          <p:nvPr/>
        </p:nvGraphicFramePr>
        <p:xfrm>
          <a:off x="423863" y="2571750"/>
          <a:ext cx="8296272" cy="1036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808"/>
                <a:gridCol w="921808"/>
                <a:gridCol w="921808"/>
                <a:gridCol w="921808"/>
                <a:gridCol w="921808"/>
                <a:gridCol w="921808"/>
                <a:gridCol w="921808"/>
                <a:gridCol w="921808"/>
                <a:gridCol w="921808"/>
              </a:tblGrid>
              <a:tr h="5183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i="1" dirty="0"/>
                        <a:t>x</a:t>
                      </a:r>
                      <a:endParaRPr lang="zh-CN" altLang="en-US" sz="2800" b="1" i="1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1</a:t>
                      </a:r>
                      <a:endParaRPr lang="zh-CN" altLang="en-US" sz="2800" b="1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2</a:t>
                      </a:r>
                      <a:endParaRPr lang="zh-CN" altLang="en-US" sz="2800" b="1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5</a:t>
                      </a:r>
                      <a:endParaRPr lang="zh-CN" altLang="en-US" sz="2800" b="1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10</a:t>
                      </a:r>
                      <a:endParaRPr lang="zh-CN" altLang="en-US" sz="2800" b="1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/>
                        <a:t>20</a:t>
                      </a:r>
                      <a:endParaRPr lang="zh-CN" altLang="en-US" sz="2800" dirty="0"/>
                    </a:p>
                  </a:txBody>
                  <a:tcPr marT="45734" marB="45734"/>
                </a:tc>
              </a:tr>
              <a:tr h="5183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i="1" dirty="0"/>
                        <a:t>y</a:t>
                      </a:r>
                      <a:endParaRPr lang="zh-CN" altLang="en-US" sz="2800" b="1" i="1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2.5</a:t>
                      </a:r>
                      <a:endParaRPr lang="zh-CN" altLang="en-US" sz="2800" b="1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7.5</a:t>
                      </a:r>
                      <a:endParaRPr lang="zh-CN" altLang="en-US" sz="2800" b="1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20</a:t>
                      </a:r>
                      <a:endParaRPr lang="zh-CN" altLang="en-US" sz="2800" b="1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/>
                        <a:t>37.5</a:t>
                      </a:r>
                      <a:endParaRPr lang="zh-CN" altLang="en-US" sz="2800" b="1" dirty="0"/>
                    </a:p>
                  </a:txBody>
                  <a:tcPr marT="45734" marB="45734"/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T="45734" marB="45734"/>
                </a:tc>
              </a:tr>
            </a:tbl>
          </a:graphicData>
        </a:graphic>
      </p:graphicFrame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2519363" y="3019425"/>
            <a:ext cx="3905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3440113" y="2487613"/>
            <a:ext cx="390525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4081463" y="3019425"/>
            <a:ext cx="9017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12.5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5292725" y="2487613"/>
            <a:ext cx="388938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6081713" y="3009900"/>
            <a:ext cx="5953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25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7040563" y="2487613"/>
            <a:ext cx="5953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7896225" y="3009900"/>
            <a:ext cx="595313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024155" y="2068016"/>
            <a:ext cx="22685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P47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练习九 第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4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36177" y="748889"/>
            <a:ext cx="8271646" cy="1594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en-US" altLang="zh-CN" sz="2800" b="1" dirty="0">
                <a:latin typeface="+mj-lt"/>
                <a:ea typeface="+mj-ea"/>
              </a:rPr>
              <a:t>3.</a:t>
            </a:r>
            <a:r>
              <a:rPr lang="zh-CN" altLang="en-US" sz="2800" b="1" dirty="0">
                <a:latin typeface="+mj-lt"/>
                <a:ea typeface="+mj-ea"/>
              </a:rPr>
              <a:t>判断下面每题中的两种量是否成正比例关系，并说明理由。</a:t>
            </a:r>
            <a:endParaRPr lang="zh-CN" altLang="en-US" sz="2800" b="1" dirty="0">
              <a:latin typeface="+mj-lt"/>
              <a:ea typeface="+mj-ea"/>
            </a:endParaRPr>
          </a:p>
          <a:p>
            <a:pPr algn="just">
              <a:lnSpc>
                <a:spcPct val="120000"/>
              </a:lnSpc>
              <a:defRPr/>
            </a:pPr>
            <a:r>
              <a:rPr lang="zh-CN" altLang="en-US" sz="2800" b="1">
                <a:latin typeface="+mj-lt"/>
                <a:ea typeface="+mj-ea"/>
              </a:rPr>
              <a:t>⑴某杂志的</a:t>
            </a:r>
            <a:r>
              <a:rPr lang="zh-CN" altLang="en-US" sz="2800" b="1" dirty="0">
                <a:latin typeface="+mj-lt"/>
                <a:ea typeface="+mj-ea"/>
              </a:rPr>
              <a:t>单价一定，订阅的费用与订阅的数量。</a:t>
            </a:r>
            <a:endParaRPr lang="zh-CN" altLang="en-US" sz="2800" b="1" dirty="0">
              <a:latin typeface="+mj-lt"/>
              <a:ea typeface="+mj-ea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778668" y="2393042"/>
            <a:ext cx="7586663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订阅的费用与订阅的数量是两种相关联的量，</a:t>
            </a:r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endParaRPr lang="en-US" altLang="zh-CN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                            ，</a:t>
            </a:r>
            <a:endParaRPr lang="en-US" altLang="zh-CN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                                </a:t>
            </a:r>
            <a:endParaRPr lang="en-US" altLang="zh-CN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所以订阅的费用与订阅的数量成正比例关系。</a:t>
            </a:r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1342140" y="3022872"/>
          <a:ext cx="5781675" cy="985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Equation" r:id="rId1" imgW="58826400" imgH="10058400" progId="Equation.DSMT4">
                  <p:embed/>
                </p:oleObj>
              </mc:Choice>
              <mc:Fallback>
                <p:oleObj name="Equation" r:id="rId1" imgW="58826400" imgH="100584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2140" y="3022872"/>
                        <a:ext cx="5781675" cy="985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2070566" y="1467121"/>
            <a:ext cx="22685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P47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练习九 第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2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1"/>
          <p:cNvSpPr>
            <a:spLocks noChangeArrowheads="1"/>
          </p:cNvSpPr>
          <p:nvPr/>
        </p:nvSpPr>
        <p:spPr bwMode="auto">
          <a:xfrm>
            <a:off x="331243" y="920522"/>
            <a:ext cx="6519863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91313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91313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⑵正方体的表面积与它的棱长。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668655" y="1655445"/>
            <a:ext cx="8030210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正方体的表面积与它的棱长是两种相关联的量，</a:t>
            </a:r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            </a:t>
            </a:r>
            <a:endParaRPr lang="en-US" altLang="zh-CN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en-US" altLang="zh-CN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                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，棱长是一个变量，</a:t>
            </a:r>
            <a:endParaRPr lang="en-US" altLang="zh-CN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它们的比值不一定，所以正方体的表面积与它的棱长不成正比例关系。</a:t>
            </a:r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668655" y="2330269"/>
          <a:ext cx="4162425" cy="985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Equation" r:id="rId1" imgW="1765300" imgH="419100" progId="Equation.DSMT4">
                  <p:embed/>
                </p:oleObj>
              </mc:Choice>
              <mc:Fallback>
                <p:oleObj name="Equation" r:id="rId1" imgW="1765300" imgH="4191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655" y="2330269"/>
                        <a:ext cx="4162425" cy="985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文本框 1"/>
          <p:cNvSpPr txBox="1">
            <a:spLocks noChangeArrowheads="1"/>
          </p:cNvSpPr>
          <p:nvPr/>
        </p:nvSpPr>
        <p:spPr bwMode="auto">
          <a:xfrm>
            <a:off x="314325" y="1331814"/>
            <a:ext cx="7480300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⑶一个人的身高与他的年龄。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314325" y="1970088"/>
            <a:ext cx="8512175" cy="169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一个人的身高与他的年龄是两种相关联的量，但它们的比值不一定，所以一个人的身高与他的年龄不成正比例关系。</a:t>
            </a:r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文本框 1"/>
          <p:cNvSpPr txBox="1">
            <a:spLocks noChangeArrowheads="1"/>
          </p:cNvSpPr>
          <p:nvPr/>
        </p:nvSpPr>
        <p:spPr bwMode="auto">
          <a:xfrm>
            <a:off x="314325" y="1129081"/>
            <a:ext cx="8699046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⑷小麦每公顷产量一定，小麦的总产量与公顷数。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1200150" y="1897020"/>
            <a:ext cx="7440613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小麦的总产量与公顷数是两种相关联的量，</a:t>
            </a:r>
            <a:endParaRPr lang="en-US" altLang="zh-CN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                               ，</a:t>
            </a:r>
            <a:endParaRPr lang="en-US" altLang="zh-CN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lang="en-US" altLang="zh-CN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所以小麦的总产量与公顷数成正比例关系。</a:t>
            </a:r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1200150" y="2617904"/>
          <a:ext cx="6378575" cy="98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Equation" r:id="rId1" imgW="2705100" imgH="419100" progId="Equation.DSMT4">
                  <p:embed/>
                </p:oleObj>
              </mc:Choice>
              <mc:Fallback>
                <p:oleObj name="Equation" r:id="rId1" imgW="2705100" imgH="4191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0150" y="2617904"/>
                        <a:ext cx="6378575" cy="987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文本框 1"/>
          <p:cNvSpPr txBox="1">
            <a:spLocks noChangeArrowheads="1"/>
          </p:cNvSpPr>
          <p:nvPr/>
        </p:nvSpPr>
        <p:spPr bwMode="auto">
          <a:xfrm>
            <a:off x="314325" y="1143056"/>
            <a:ext cx="8522697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⑸一本书的总页数一定，未读的页数与已读的页数。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638969" y="1754464"/>
            <a:ext cx="7866062" cy="225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未读的页数与已读的页数是两种相关联的量，</a:t>
            </a:r>
            <a:endParaRPr lang="en-US" altLang="zh-CN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未读的页数+已读的页数=书的总页数，</a:t>
            </a:r>
            <a:endParaRPr lang="en-US" altLang="zh-CN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这两种量是和一定，不是比值一定，所以未读的页数与已读的页数不成正比例关系。</a:t>
            </a:r>
            <a:endParaRPr lang="zh-CN" altLang="en-US" sz="28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3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6387" y="2750579"/>
            <a:ext cx="1356652" cy="1795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24" name="组合 12"/>
          <p:cNvGrpSpPr/>
          <p:nvPr/>
        </p:nvGrpSpPr>
        <p:grpSpPr bwMode="auto">
          <a:xfrm>
            <a:off x="269875" y="582613"/>
            <a:ext cx="1908175" cy="614362"/>
            <a:chOff x="217184" y="622852"/>
            <a:chExt cx="1907658" cy="613646"/>
          </a:xfrm>
        </p:grpSpPr>
        <p:sp>
          <p:nvSpPr>
            <p:cNvPr id="14" name="矩形: 圆角 1"/>
            <p:cNvSpPr/>
            <p:nvPr/>
          </p:nvSpPr>
          <p:spPr>
            <a:xfrm>
              <a:off x="217184" y="622852"/>
              <a:ext cx="1880678" cy="613646"/>
            </a:xfrm>
            <a:prstGeom prst="roundRect">
              <a:avLst/>
            </a:prstGeom>
            <a:solidFill>
              <a:srgbClr val="C6EEF4"/>
            </a:solidFill>
            <a:ln>
              <a:noFill/>
            </a:ln>
            <a:effectLst>
              <a:outerShdw blurRad="63500" dist="50800" dir="5400000" sx="102000" sy="102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Rectangle 16"/>
            <p:cNvSpPr>
              <a:spLocks noChangeArrowheads="1"/>
            </p:cNvSpPr>
            <p:nvPr/>
          </p:nvSpPr>
          <p:spPr bwMode="auto">
            <a:xfrm>
              <a:off x="243689" y="637574"/>
              <a:ext cx="1881153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课堂小结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" name="矩形 2"/>
          <p:cNvSpPr>
            <a:spLocks noChangeArrowheads="1"/>
          </p:cNvSpPr>
          <p:nvPr/>
        </p:nvSpPr>
        <p:spPr bwMode="auto">
          <a:xfrm>
            <a:off x="277813" y="1363272"/>
            <a:ext cx="824966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同学们，今天的数学课你们有哪些收获呢？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744896" y="1926950"/>
            <a:ext cx="3310429" cy="892290"/>
            <a:chOff x="4089488" y="3285971"/>
            <a:chExt cx="3310429" cy="892290"/>
          </a:xfrm>
        </p:grpSpPr>
        <p:sp>
          <p:nvSpPr>
            <p:cNvPr id="4" name="Rectangle 54"/>
            <p:cNvSpPr>
              <a:spLocks noChangeArrowheads="1"/>
            </p:cNvSpPr>
            <p:nvPr/>
          </p:nvSpPr>
          <p:spPr bwMode="auto">
            <a:xfrm>
              <a:off x="4089488" y="3285971"/>
              <a:ext cx="119668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9pPr>
            </a:lstStyle>
            <a:p>
              <a:pPr algn="ctr" eaLnBrk="1" hangingPunct="1"/>
              <a:r>
                <a:rPr lang="zh-CN" altLang="en-US" sz="2400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总价</a:t>
              </a:r>
              <a:endPara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5" name="Rectangle 54"/>
            <p:cNvSpPr>
              <a:spLocks noChangeArrowheads="1"/>
            </p:cNvSpPr>
            <p:nvPr/>
          </p:nvSpPr>
          <p:spPr bwMode="auto">
            <a:xfrm>
              <a:off x="4089488" y="3716596"/>
              <a:ext cx="119668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9pPr>
            </a:lstStyle>
            <a:p>
              <a:pPr algn="ctr" eaLnBrk="1" hangingPunct="1"/>
              <a:r>
                <a:rPr lang="zh-CN" altLang="en-US" sz="2400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数量</a:t>
              </a:r>
              <a:endPara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6" name="Rectangle 54"/>
            <p:cNvSpPr>
              <a:spLocks noChangeArrowheads="1"/>
            </p:cNvSpPr>
            <p:nvPr/>
          </p:nvSpPr>
          <p:spPr bwMode="auto">
            <a:xfrm>
              <a:off x="4944961" y="3494156"/>
              <a:ext cx="245495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9pPr>
            </a:lstStyle>
            <a:p>
              <a:pPr algn="ctr" eaLnBrk="1" hangingPunct="1"/>
              <a:r>
                <a:rPr lang="en-US" altLang="zh-CN" sz="2400">
                  <a:solidFill>
                    <a:srgbClr val="FF0000"/>
                  </a:solidFill>
                  <a:latin typeface="+mn-lt"/>
                  <a:ea typeface="宋体" panose="02010600030101010101" pitchFamily="2" charset="-122"/>
                </a:rPr>
                <a:t>=</a:t>
              </a:r>
              <a:r>
                <a:rPr lang="zh-CN" altLang="en-US" sz="2400">
                  <a:solidFill>
                    <a:srgbClr val="FF0000"/>
                  </a:solidFill>
                  <a:latin typeface="+mn-lt"/>
                  <a:ea typeface="宋体" panose="02010600030101010101" pitchFamily="2" charset="-122"/>
                </a:rPr>
                <a:t>单价（一定）</a:t>
              </a:r>
              <a:endParaRPr lang="zh-CN" altLang="en-US" sz="2400">
                <a:solidFill>
                  <a:srgbClr val="FF0000"/>
                </a:solidFill>
                <a:latin typeface="+mn-lt"/>
                <a:ea typeface="宋体" panose="02010600030101010101" pitchFamily="2" charset="-122"/>
              </a:endParaRP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4271363" y="3745178"/>
              <a:ext cx="836023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/>
          <p:cNvGrpSpPr/>
          <p:nvPr/>
        </p:nvGrpSpPr>
        <p:grpSpPr>
          <a:xfrm>
            <a:off x="5036736" y="1926950"/>
            <a:ext cx="3310429" cy="892290"/>
            <a:chOff x="4089488" y="3285971"/>
            <a:chExt cx="3310429" cy="892290"/>
          </a:xfrm>
        </p:grpSpPr>
        <p:sp>
          <p:nvSpPr>
            <p:cNvPr id="9" name="Rectangle 54"/>
            <p:cNvSpPr>
              <a:spLocks noChangeArrowheads="1"/>
            </p:cNvSpPr>
            <p:nvPr/>
          </p:nvSpPr>
          <p:spPr bwMode="auto">
            <a:xfrm>
              <a:off x="4089488" y="3285971"/>
              <a:ext cx="119668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9pPr>
            </a:lstStyle>
            <a:p>
              <a:pPr algn="ctr" eaLnBrk="1" hangingPunct="1"/>
              <a:r>
                <a:rPr lang="zh-CN" altLang="en-US" sz="2400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路程</a:t>
              </a:r>
              <a:endPara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0" name="Rectangle 54"/>
            <p:cNvSpPr>
              <a:spLocks noChangeArrowheads="1"/>
            </p:cNvSpPr>
            <p:nvPr/>
          </p:nvSpPr>
          <p:spPr bwMode="auto">
            <a:xfrm>
              <a:off x="4089488" y="3716596"/>
              <a:ext cx="119668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9pPr>
            </a:lstStyle>
            <a:p>
              <a:pPr algn="ctr" eaLnBrk="1" hangingPunct="1"/>
              <a:r>
                <a:rPr lang="zh-CN" altLang="en-US" sz="2400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时间</a:t>
              </a:r>
              <a:endPara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1" name="Rectangle 54"/>
            <p:cNvSpPr>
              <a:spLocks noChangeArrowheads="1"/>
            </p:cNvSpPr>
            <p:nvPr/>
          </p:nvSpPr>
          <p:spPr bwMode="auto">
            <a:xfrm>
              <a:off x="4944961" y="3494156"/>
              <a:ext cx="245495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9pPr>
            </a:lstStyle>
            <a:p>
              <a:pPr algn="ctr" eaLnBrk="1" hangingPunct="1"/>
              <a:r>
                <a:rPr lang="en-US" altLang="zh-CN" sz="2400">
                  <a:solidFill>
                    <a:srgbClr val="FF0000"/>
                  </a:solidFill>
                  <a:latin typeface="+mn-lt"/>
                  <a:ea typeface="宋体" panose="02010600030101010101" pitchFamily="2" charset="-122"/>
                </a:rPr>
                <a:t>=</a:t>
              </a:r>
              <a:r>
                <a:rPr lang="zh-CN" altLang="en-US" sz="2400">
                  <a:solidFill>
                    <a:srgbClr val="FF0000"/>
                  </a:solidFill>
                  <a:latin typeface="+mn-lt"/>
                  <a:ea typeface="宋体" panose="02010600030101010101" pitchFamily="2" charset="-122"/>
                </a:rPr>
                <a:t>速度（一定）</a:t>
              </a:r>
              <a:endParaRPr lang="zh-CN" altLang="en-US" sz="2400">
                <a:solidFill>
                  <a:srgbClr val="FF0000"/>
                </a:solidFill>
                <a:latin typeface="+mn-lt"/>
                <a:ea typeface="宋体" panose="02010600030101010101" pitchFamily="2" charset="-122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4271363" y="3745178"/>
              <a:ext cx="836023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AutoShape 27"/>
          <p:cNvSpPr>
            <a:spLocks noChangeArrowheads="1"/>
          </p:cNvSpPr>
          <p:nvPr/>
        </p:nvSpPr>
        <p:spPr bwMode="auto">
          <a:xfrm>
            <a:off x="1897398" y="2868018"/>
            <a:ext cx="5222289" cy="880880"/>
          </a:xfrm>
          <a:prstGeom prst="wedgeRoundRectCallout">
            <a:avLst>
              <a:gd name="adj1" fmla="val -57753"/>
              <a:gd name="adj2" fmla="val 19434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zh-CN" altLang="en-US" sz="2400">
                <a:latin typeface="+mn-lt"/>
                <a:ea typeface="楷体" panose="02010609060101010101" pitchFamily="49" charset="-122"/>
              </a:rPr>
              <a:t>两种</a:t>
            </a:r>
            <a:r>
              <a:rPr lang="zh-CN" altLang="en-US" sz="2400" u="sng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相关联的量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的</a:t>
            </a:r>
            <a:r>
              <a:rPr lang="zh-CN" altLang="en-US" sz="2400" u="sng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比值一定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，这两种量就成正比例关系。</a:t>
            </a:r>
            <a:endParaRPr lang="en-US" altLang="zh-CN" b="0">
              <a:latin typeface="+mn-lt"/>
              <a:ea typeface="楷体" panose="02010609060101010101" pitchFamily="49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3366578" y="3755429"/>
            <a:ext cx="2525631" cy="864000"/>
            <a:chOff x="4182146" y="3985488"/>
            <a:chExt cx="2525631" cy="864000"/>
          </a:xfrm>
        </p:grpSpPr>
        <p:graphicFrame>
          <p:nvGraphicFramePr>
            <p:cNvPr id="17" name="对象 16"/>
            <p:cNvGraphicFramePr>
              <a:graphicFrameLocks noChangeAspect="1"/>
            </p:cNvGraphicFramePr>
            <p:nvPr/>
          </p:nvGraphicFramePr>
          <p:xfrm>
            <a:off x="4182146" y="3985488"/>
            <a:ext cx="779708" cy="864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" name="Equation" r:id="rId2" imgW="355600" imgH="393065" progId="Equation.DSMT4">
                    <p:embed/>
                  </p:oleObj>
                </mc:Choice>
                <mc:Fallback>
                  <p:oleObj name="Equation" r:id="rId2" imgW="355600" imgH="393065" progId="Equation.DSMT4">
                    <p:embed/>
                    <p:pic>
                      <p:nvPicPr>
                        <p:cNvPr id="0" name="对象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82146" y="3985488"/>
                          <a:ext cx="779708" cy="8640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" name="文本框 18"/>
            <p:cNvSpPr txBox="1"/>
            <p:nvPr/>
          </p:nvSpPr>
          <p:spPr>
            <a:xfrm>
              <a:off x="4741817" y="4186655"/>
              <a:ext cx="1965960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rPr>
                <a:t>（一定）</a:t>
              </a:r>
              <a:endParaRPr lang="zh-CN" altLang="en-US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5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3399FF"/>
          </a:solidFill>
          <a:miter lim="800000"/>
        </a:ln>
      </a:spPr>
      <a:bodyPr anchor="ctr"/>
      <a:lstStyle>
        <a:defPPr eaLnBrk="1" fontAlgn="auto" hangingPunct="1">
          <a:lnSpc>
            <a:spcPct val="120000"/>
          </a:lnSpc>
          <a:spcBef>
            <a:spcPts val="0"/>
          </a:spcBef>
          <a:spcAft>
            <a:spcPts val="0"/>
          </a:spcAft>
          <a:defRPr sz="3200" b="1" kern="0" dirty="0">
            <a:solidFill>
              <a:srgbClr val="1C1C1C"/>
            </a:solidFill>
            <a:latin typeface="宋体" panose="02010600030101010101" pitchFamily="2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3200" b="1" dirty="0" smtClean="0">
            <a:latin typeface="+mj-lt"/>
            <a:ea typeface="+mj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2306</Words>
  <Application>WPS 演示</Application>
  <PresentationFormat>全屏显示(16:9)</PresentationFormat>
  <Paragraphs>834</Paragraphs>
  <Slides>23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13</vt:i4>
      </vt:variant>
      <vt:variant>
        <vt:lpstr>幻灯片标题</vt:lpstr>
      </vt:variant>
      <vt:variant>
        <vt:i4>23</vt:i4>
      </vt:variant>
    </vt:vector>
  </HeadingPairs>
  <TitlesOfParts>
    <vt:vector size="49" baseType="lpstr">
      <vt:lpstr>Arial</vt:lpstr>
      <vt:lpstr>宋体</vt:lpstr>
      <vt:lpstr>Wingdings</vt:lpstr>
      <vt:lpstr>Times New Roman</vt:lpstr>
      <vt:lpstr>黑体</vt:lpstr>
      <vt:lpstr>等线</vt:lpstr>
      <vt:lpstr>楷体</vt:lpstr>
      <vt:lpstr>楷体_GB2312</vt:lpstr>
      <vt:lpstr>Calibri</vt:lpstr>
      <vt:lpstr>Times New Roman</vt:lpstr>
      <vt:lpstr>微软雅黑</vt:lpstr>
      <vt:lpstr>Arial Unicode MS</vt:lpstr>
      <vt:lpstr>1_Office 主题​​</vt:lpstr>
      <vt:lpstr>Equation.KSEE3</vt:lpstr>
      <vt:lpstr>Equation.DSMT4</vt:lpstr>
      <vt:lpstr>Equation.DSMT4</vt:lpstr>
      <vt:lpstr>Equation.DSMT4</vt:lpstr>
      <vt:lpstr>Equation.DSMT4</vt:lpstr>
      <vt:lpstr>Equation.KSEE3</vt:lpstr>
      <vt:lpstr>Equation.KSEE3</vt:lpstr>
      <vt:lpstr>Equation.KSEE3</vt:lpstr>
      <vt:lpstr>Equation.KSEE3</vt:lpstr>
      <vt:lpstr>Equation.KSEE3</vt:lpstr>
      <vt:lpstr>Equation.KSEE3</vt:lpstr>
      <vt:lpstr>Equation.DSMT4</vt:lpstr>
      <vt:lpstr>Equation.DSMT4</vt:lpstr>
      <vt:lpstr>正比例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冰氷</cp:lastModifiedBy>
  <cp:revision>360</cp:revision>
  <dcterms:created xsi:type="dcterms:W3CDTF">2016-01-14T07:05:00Z</dcterms:created>
  <dcterms:modified xsi:type="dcterms:W3CDTF">2023-10-26T09:31:31Z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DA2B2CC893F4484AB8B6EEEDB15C78D4</vt:lpwstr>
  </property>
</Properties>
</file>