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354" r:id="rId3"/>
    <p:sldId id="386" r:id="rId4"/>
    <p:sldId id="387" r:id="rId5"/>
    <p:sldId id="356" r:id="rId6"/>
    <p:sldId id="388" r:id="rId7"/>
    <p:sldId id="389" r:id="rId8"/>
    <p:sldId id="358" r:id="rId9"/>
    <p:sldId id="390" r:id="rId10"/>
    <p:sldId id="391" r:id="rId11"/>
    <p:sldId id="392" r:id="rId12"/>
    <p:sldId id="393" r:id="rId13"/>
    <p:sldId id="362" r:id="rId14"/>
    <p:sldId id="394" r:id="rId15"/>
    <p:sldId id="395" r:id="rId16"/>
    <p:sldId id="369" r:id="rId17"/>
    <p:sldId id="370" r:id="rId18"/>
    <p:sldId id="372" r:id="rId19"/>
    <p:sldId id="373" r:id="rId20"/>
    <p:sldId id="328" r:id="rId21"/>
    <p:sldId id="377" r:id="rId22"/>
    <p:sldId id="378" r:id="rId23"/>
    <p:sldId id="382" r:id="rId24"/>
    <p:sldId id="379" r:id="rId25"/>
    <p:sldId id="380" r:id="rId26"/>
    <p:sldId id="381" r:id="rId27"/>
    <p:sldId id="383" r:id="rId28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54A88E"/>
    <a:srgbClr val="F7FBFA"/>
    <a:srgbClr val="E4F3EC"/>
    <a:srgbClr val="C34133"/>
    <a:srgbClr val="01A0E9"/>
    <a:srgbClr val="E7F8FF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77" autoAdjust="0"/>
    <p:restoredTop sz="96404" autoAdjust="0"/>
  </p:normalViewPr>
  <p:slideViewPr>
    <p:cSldViewPr snapToGrid="0">
      <p:cViewPr varScale="1">
        <p:scale>
          <a:sx n="146" d="100"/>
          <a:sy n="146" d="100"/>
        </p:scale>
        <p:origin x="666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5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5A9EA9F-AB75-4C72-B449-9F9F41220940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E3471E1-C08E-4FC4-A6FE-116B1AE0A0C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3"/>
          <a:stretch>
            <a:fillRect/>
          </a:stretch>
        </p:blipFill>
        <p:spPr bwMode="auto">
          <a:xfrm>
            <a:off x="131763" y="3021013"/>
            <a:ext cx="5686425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93700"/>
            <a:ext cx="9144000" cy="43449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93700"/>
            <a:ext cx="9144000" cy="84138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97413"/>
            <a:ext cx="9144000" cy="82550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25425" y="206375"/>
            <a:ext cx="8693150" cy="4719638"/>
          </a:xfrm>
          <a:prstGeom prst="roundRect">
            <a:avLst>
              <a:gd name="adj" fmla="val 7824"/>
            </a:avLst>
          </a:prstGeom>
          <a:solidFill>
            <a:srgbClr val="FFFFFF"/>
          </a:solidFill>
          <a:ln w="38100">
            <a:solidFill>
              <a:srgbClr val="D3ECF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8B00231-E1D1-485E-B3D5-96EFE55890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7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5" Type="http://schemas.openxmlformats.org/officeDocument/2006/relationships/vmlDrawing" Target="../drawings/vmlDrawing1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0.wmf"/><Relationship Id="rId12" Type="http://schemas.openxmlformats.org/officeDocument/2006/relationships/oleObject" Target="../embeddings/oleObject6.bin"/><Relationship Id="rId11" Type="http://schemas.openxmlformats.org/officeDocument/2006/relationships/image" Target="../media/image19.wmf"/><Relationship Id="rId10" Type="http://schemas.openxmlformats.org/officeDocument/2006/relationships/oleObject" Target="../embeddings/oleObject5.bin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410848" y="1496529"/>
            <a:ext cx="3559175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/>
              <a:t>正比例关系图象</a:t>
            </a:r>
            <a:endParaRPr lang="zh-CN" altLang="en-US" sz="3600"/>
          </a:p>
        </p:txBody>
      </p:sp>
      <p:cxnSp>
        <p:nvCxnSpPr>
          <p:cNvPr id="10" name="直接连接符 9"/>
          <p:cNvCxnSpPr/>
          <p:nvPr/>
        </p:nvCxnSpPr>
        <p:spPr>
          <a:xfrm>
            <a:off x="2547248" y="2272817"/>
            <a:ext cx="4267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3493398" y="2261704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76" y="1209730"/>
            <a:ext cx="1228647" cy="115513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7" name="表格 6"/>
          <p:cNvGraphicFramePr/>
          <p:nvPr/>
        </p:nvGraphicFramePr>
        <p:xfrm>
          <a:off x="752261" y="1363090"/>
          <a:ext cx="7639479" cy="949034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479" y="341630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4103505" y="3150098"/>
            <a:ext cx="3414168" cy="907120"/>
          </a:xfrm>
          <a:prstGeom prst="wedgeRoundRectCallout">
            <a:avLst>
              <a:gd name="adj1" fmla="val 59539"/>
              <a:gd name="adj2" fmla="val 254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你能用图象表示出表中的数量与总价吗？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26" y="2364373"/>
            <a:ext cx="3117673" cy="2294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8" y="1578972"/>
            <a:ext cx="4191320" cy="3084565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/>
        </p:nvGraphicFramePr>
        <p:xfrm>
          <a:off x="151369" y="572787"/>
          <a:ext cx="7639479" cy="949034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cxnSp>
        <p:nvCxnSpPr>
          <p:cNvPr id="14" name="直接连接符 13"/>
          <p:cNvCxnSpPr/>
          <p:nvPr/>
        </p:nvCxnSpPr>
        <p:spPr bwMode="auto">
          <a:xfrm flipH="1">
            <a:off x="1056475" y="3050381"/>
            <a:ext cx="1396213" cy="138420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 184"/>
          <p:cNvSpPr/>
          <p:nvPr/>
        </p:nvSpPr>
        <p:spPr>
          <a:xfrm>
            <a:off x="1200144" y="422751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 184"/>
          <p:cNvSpPr/>
          <p:nvPr/>
        </p:nvSpPr>
        <p:spPr>
          <a:xfrm>
            <a:off x="1369213" y="405686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8" name=" 184"/>
          <p:cNvSpPr/>
          <p:nvPr/>
        </p:nvSpPr>
        <p:spPr>
          <a:xfrm>
            <a:off x="1544630" y="3880649"/>
            <a:ext cx="73025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 184"/>
          <p:cNvSpPr/>
          <p:nvPr/>
        </p:nvSpPr>
        <p:spPr>
          <a:xfrm>
            <a:off x="1716081" y="3712374"/>
            <a:ext cx="73025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0" name=" 184"/>
          <p:cNvSpPr/>
          <p:nvPr/>
        </p:nvSpPr>
        <p:spPr>
          <a:xfrm>
            <a:off x="1888325" y="3540923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" name=" 184"/>
          <p:cNvSpPr/>
          <p:nvPr/>
        </p:nvSpPr>
        <p:spPr>
          <a:xfrm>
            <a:off x="2061362" y="337264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2" name=" 184"/>
          <p:cNvSpPr/>
          <p:nvPr/>
        </p:nvSpPr>
        <p:spPr>
          <a:xfrm>
            <a:off x="2233719" y="319993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403738" y="3029508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54"/>
          <p:cNvSpPr>
            <a:spLocks noChangeArrowheads="1"/>
          </p:cNvSpPr>
          <p:nvPr/>
        </p:nvSpPr>
        <p:spPr bwMode="auto">
          <a:xfrm>
            <a:off x="4449445" y="1800860"/>
            <a:ext cx="475297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根据图象回答下面问题：</a:t>
            </a:r>
            <a:endParaRPr lang="zh-CN" altLang="en-US" sz="26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7" name="Picture 19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787" y="3065806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4962256" y="2989901"/>
            <a:ext cx="2451948" cy="907120"/>
          </a:xfrm>
          <a:prstGeom prst="wedgeRoundRectCallout">
            <a:avLst>
              <a:gd name="adj1" fmla="val 59539"/>
              <a:gd name="adj2" fmla="val 254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所有的点都在同一条射线上。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4264841" y="2384107"/>
            <a:ext cx="49385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）从图中你发现了什么？</a:t>
            </a:r>
            <a:endParaRPr lang="zh-CN" altLang="en-US" sz="26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6" grpId="0"/>
      <p:bldP spid="18" grpId="0" bldLvl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151369" y="572787"/>
          <a:ext cx="7639479" cy="949034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8" y="1578972"/>
            <a:ext cx="4191320" cy="308456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 bwMode="auto">
          <a:xfrm flipH="1">
            <a:off x="1056475" y="3050381"/>
            <a:ext cx="1396213" cy="138420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 184"/>
          <p:cNvSpPr/>
          <p:nvPr/>
        </p:nvSpPr>
        <p:spPr>
          <a:xfrm>
            <a:off x="1200144" y="422751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8" name=" 184"/>
          <p:cNvSpPr/>
          <p:nvPr/>
        </p:nvSpPr>
        <p:spPr>
          <a:xfrm>
            <a:off x="1369213" y="405686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 184"/>
          <p:cNvSpPr/>
          <p:nvPr/>
        </p:nvSpPr>
        <p:spPr>
          <a:xfrm>
            <a:off x="1544630" y="3880649"/>
            <a:ext cx="73025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0" name=" 184"/>
          <p:cNvSpPr/>
          <p:nvPr/>
        </p:nvSpPr>
        <p:spPr>
          <a:xfrm>
            <a:off x="1716081" y="3712374"/>
            <a:ext cx="73025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" name=" 184"/>
          <p:cNvSpPr/>
          <p:nvPr/>
        </p:nvSpPr>
        <p:spPr>
          <a:xfrm>
            <a:off x="1888325" y="3540923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2" name=" 184"/>
          <p:cNvSpPr/>
          <p:nvPr/>
        </p:nvSpPr>
        <p:spPr>
          <a:xfrm>
            <a:off x="2061362" y="337264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233719" y="319993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Rectangle 54"/>
          <p:cNvSpPr>
            <a:spLocks noChangeArrowheads="1"/>
          </p:cNvSpPr>
          <p:nvPr/>
        </p:nvSpPr>
        <p:spPr bwMode="auto">
          <a:xfrm>
            <a:off x="4264206" y="1743049"/>
            <a:ext cx="4446406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）把数对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(10, 35)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(12, 42)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所在的点描出来，并和上面的图象连起来再延长，你还能发现什么？</a:t>
            </a:r>
            <a:endParaRPr lang="zh-CN" altLang="en-US" sz="26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H="1">
            <a:off x="2426226" y="2037806"/>
            <a:ext cx="1051305" cy="1042266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 184"/>
          <p:cNvSpPr/>
          <p:nvPr/>
        </p:nvSpPr>
        <p:spPr>
          <a:xfrm>
            <a:off x="2403738" y="3029508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2754575" y="2686654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" name=" 184"/>
          <p:cNvSpPr/>
          <p:nvPr/>
        </p:nvSpPr>
        <p:spPr>
          <a:xfrm>
            <a:off x="3099857" y="2340762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4474897" y="3783811"/>
            <a:ext cx="42357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这两个点也在这条射线上。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151369" y="572787"/>
          <a:ext cx="7639479" cy="949034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47451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8" y="1578972"/>
            <a:ext cx="4191320" cy="308456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 bwMode="auto">
          <a:xfrm flipH="1">
            <a:off x="1056475" y="3050381"/>
            <a:ext cx="1396213" cy="138420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 184"/>
          <p:cNvSpPr/>
          <p:nvPr/>
        </p:nvSpPr>
        <p:spPr>
          <a:xfrm>
            <a:off x="1200144" y="422751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8" name=" 184"/>
          <p:cNvSpPr/>
          <p:nvPr/>
        </p:nvSpPr>
        <p:spPr>
          <a:xfrm>
            <a:off x="1369213" y="405686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 184"/>
          <p:cNvSpPr/>
          <p:nvPr/>
        </p:nvSpPr>
        <p:spPr>
          <a:xfrm>
            <a:off x="1544630" y="3880649"/>
            <a:ext cx="73025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0" name=" 184"/>
          <p:cNvSpPr/>
          <p:nvPr/>
        </p:nvSpPr>
        <p:spPr>
          <a:xfrm>
            <a:off x="1716081" y="3712374"/>
            <a:ext cx="73025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" name=" 184"/>
          <p:cNvSpPr/>
          <p:nvPr/>
        </p:nvSpPr>
        <p:spPr>
          <a:xfrm>
            <a:off x="1888325" y="3540923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2" name=" 184"/>
          <p:cNvSpPr/>
          <p:nvPr/>
        </p:nvSpPr>
        <p:spPr>
          <a:xfrm>
            <a:off x="2061362" y="337264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233719" y="319993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H="1">
            <a:off x="2426226" y="2037806"/>
            <a:ext cx="1051305" cy="1042266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 184"/>
          <p:cNvSpPr/>
          <p:nvPr/>
        </p:nvSpPr>
        <p:spPr>
          <a:xfrm>
            <a:off x="2403738" y="3029508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2754575" y="2686654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" name=" 184"/>
          <p:cNvSpPr/>
          <p:nvPr/>
        </p:nvSpPr>
        <p:spPr>
          <a:xfrm>
            <a:off x="3099857" y="2340762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2" name="组合 2"/>
          <p:cNvGrpSpPr/>
          <p:nvPr/>
        </p:nvGrpSpPr>
        <p:grpSpPr bwMode="auto">
          <a:xfrm>
            <a:off x="4459014" y="1997632"/>
            <a:ext cx="4143375" cy="2206625"/>
            <a:chOff x="4438214" y="1668677"/>
            <a:chExt cx="4142470" cy="2206753"/>
          </a:xfrm>
        </p:grpSpPr>
        <p:pic>
          <p:nvPicPr>
            <p:cNvPr id="3" name="图片 4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69" b="29230"/>
            <a:stretch>
              <a:fillRect/>
            </a:stretch>
          </p:blipFill>
          <p:spPr bwMode="auto">
            <a:xfrm>
              <a:off x="4438214" y="1668677"/>
              <a:ext cx="4142470" cy="2206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2"/>
            <p:cNvSpPr>
              <a:spLocks noChangeArrowheads="1"/>
            </p:cNvSpPr>
            <p:nvPr/>
          </p:nvSpPr>
          <p:spPr bwMode="auto">
            <a:xfrm>
              <a:off x="4676764" y="1904456"/>
              <a:ext cx="3516979" cy="1693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正比例关系图象是一条从</a:t>
              </a:r>
              <a:r>
                <a:rPr lang="en-US" altLang="zh-CN" sz="2800" b="1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(0,0)</a:t>
              </a:r>
              <a:r>
                <a:rPr lang="zh-CN" altLang="en-US" sz="2800" b="1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出发的无限延伸的射线。</a:t>
              </a:r>
              <a:endParaRPr lang="zh-CN" altLang="en-US" sz="2800" b="1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8" y="1578972"/>
            <a:ext cx="4191320" cy="308456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 bwMode="auto">
          <a:xfrm flipH="1">
            <a:off x="1056475" y="3050381"/>
            <a:ext cx="1396213" cy="138420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 184"/>
          <p:cNvSpPr/>
          <p:nvPr/>
        </p:nvSpPr>
        <p:spPr>
          <a:xfrm>
            <a:off x="1200144" y="422751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8" name=" 184"/>
          <p:cNvSpPr/>
          <p:nvPr/>
        </p:nvSpPr>
        <p:spPr>
          <a:xfrm>
            <a:off x="1369213" y="405686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 184"/>
          <p:cNvSpPr/>
          <p:nvPr/>
        </p:nvSpPr>
        <p:spPr>
          <a:xfrm>
            <a:off x="1544630" y="3880649"/>
            <a:ext cx="73025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0" name=" 184"/>
          <p:cNvSpPr/>
          <p:nvPr/>
        </p:nvSpPr>
        <p:spPr>
          <a:xfrm>
            <a:off x="1716081" y="3712374"/>
            <a:ext cx="73025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" name=" 184"/>
          <p:cNvSpPr/>
          <p:nvPr/>
        </p:nvSpPr>
        <p:spPr>
          <a:xfrm>
            <a:off x="1888325" y="3540923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2" name=" 184"/>
          <p:cNvSpPr/>
          <p:nvPr/>
        </p:nvSpPr>
        <p:spPr>
          <a:xfrm>
            <a:off x="2061362" y="337264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233719" y="319993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H="1">
            <a:off x="2426226" y="2037806"/>
            <a:ext cx="1051305" cy="1042266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 184"/>
          <p:cNvSpPr/>
          <p:nvPr/>
        </p:nvSpPr>
        <p:spPr>
          <a:xfrm>
            <a:off x="2403738" y="3029508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2754575" y="2686654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" name=" 184"/>
          <p:cNvSpPr/>
          <p:nvPr/>
        </p:nvSpPr>
        <p:spPr>
          <a:xfrm>
            <a:off x="3099857" y="2340762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0" name="Rectangle 54"/>
          <p:cNvSpPr>
            <a:spLocks noChangeArrowheads="1"/>
          </p:cNvSpPr>
          <p:nvPr/>
        </p:nvSpPr>
        <p:spPr bwMode="auto">
          <a:xfrm>
            <a:off x="286648" y="554319"/>
            <a:ext cx="7511152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）不计算，根据图象判断，如果买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9m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彩带，总价是多少？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49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元能买多少米彩带？                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056475" y="2891631"/>
            <a:ext cx="1559725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615406" y="2898775"/>
            <a:ext cx="0" cy="1535815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87879" y="2723356"/>
            <a:ext cx="1001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31.5</a:t>
            </a:r>
            <a:endParaRPr lang="en-US" altLang="zh-CN" sz="1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056475" y="2038598"/>
            <a:ext cx="2429675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79187" y="2037806"/>
            <a:ext cx="0" cy="2410369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19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787" y="2893721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utoShape 27"/>
          <p:cNvSpPr>
            <a:spLocks noChangeArrowheads="1"/>
          </p:cNvSpPr>
          <p:nvPr/>
        </p:nvSpPr>
        <p:spPr bwMode="auto">
          <a:xfrm>
            <a:off x="4046624" y="2279579"/>
            <a:ext cx="3450741" cy="995566"/>
          </a:xfrm>
          <a:prstGeom prst="wedgeRoundRectCallout">
            <a:avLst>
              <a:gd name="adj1" fmla="val 58593"/>
              <a:gd name="adj2" fmla="val 365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买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9m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彩带总价是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31.5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元；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49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元能买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14m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彩带。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48" y="1578972"/>
            <a:ext cx="4191320" cy="308456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 bwMode="auto">
          <a:xfrm flipH="1">
            <a:off x="1056475" y="3050381"/>
            <a:ext cx="1396213" cy="138420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 184"/>
          <p:cNvSpPr/>
          <p:nvPr/>
        </p:nvSpPr>
        <p:spPr>
          <a:xfrm>
            <a:off x="1200144" y="422751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5" name=" 184"/>
          <p:cNvSpPr/>
          <p:nvPr/>
        </p:nvSpPr>
        <p:spPr>
          <a:xfrm>
            <a:off x="1369213" y="405686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6" name=" 184"/>
          <p:cNvSpPr/>
          <p:nvPr/>
        </p:nvSpPr>
        <p:spPr>
          <a:xfrm>
            <a:off x="1544630" y="3880649"/>
            <a:ext cx="73025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 184"/>
          <p:cNvSpPr/>
          <p:nvPr/>
        </p:nvSpPr>
        <p:spPr>
          <a:xfrm>
            <a:off x="1716081" y="3712374"/>
            <a:ext cx="73025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8" name=" 184"/>
          <p:cNvSpPr/>
          <p:nvPr/>
        </p:nvSpPr>
        <p:spPr>
          <a:xfrm>
            <a:off x="1888325" y="3540923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9" name=" 184"/>
          <p:cNvSpPr/>
          <p:nvPr/>
        </p:nvSpPr>
        <p:spPr>
          <a:xfrm>
            <a:off x="2061362" y="337264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0" name=" 184"/>
          <p:cNvSpPr/>
          <p:nvPr/>
        </p:nvSpPr>
        <p:spPr>
          <a:xfrm>
            <a:off x="2233719" y="3199939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 flipH="1">
            <a:off x="2426226" y="2037806"/>
            <a:ext cx="1051305" cy="1042266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 184"/>
          <p:cNvSpPr/>
          <p:nvPr/>
        </p:nvSpPr>
        <p:spPr>
          <a:xfrm>
            <a:off x="2403738" y="3029508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754575" y="2686654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4" name=" 184"/>
          <p:cNvSpPr/>
          <p:nvPr/>
        </p:nvSpPr>
        <p:spPr>
          <a:xfrm>
            <a:off x="3099857" y="2340762"/>
            <a:ext cx="71438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Rectangle 54"/>
          <p:cNvSpPr>
            <a:spLocks noChangeArrowheads="1"/>
          </p:cNvSpPr>
          <p:nvPr/>
        </p:nvSpPr>
        <p:spPr bwMode="auto">
          <a:xfrm>
            <a:off x="286648" y="554319"/>
            <a:ext cx="7511152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）小明买的彩带的米数是小丽的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倍，他花的钱是小丽的几倍？                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56475" y="2891631"/>
            <a:ext cx="1559725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615406" y="2898775"/>
            <a:ext cx="0" cy="1535815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87879" y="2723356"/>
            <a:ext cx="1001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31.5</a:t>
            </a:r>
            <a:endParaRPr lang="en-US" altLang="zh-CN" sz="1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056475" y="2038598"/>
            <a:ext cx="2429675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479187" y="2037806"/>
            <a:ext cx="0" cy="2410369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756563" y="2038598"/>
            <a:ext cx="1691487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 bwMode="auto">
          <a:xfrm>
            <a:off x="5140586" y="1490986"/>
            <a:ext cx="2592457" cy="510783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彩带的单价一定</a:t>
            </a:r>
            <a:endParaRPr lang="zh-CN" altLang="en-US" sz="24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14165" y="2226930"/>
            <a:ext cx="4045301" cy="182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lnSpc>
                <a:spcPct val="120000"/>
              </a:lnSpc>
            </a:pPr>
            <a:r>
              <a:rPr lang="zh-CN" altLang="en-US">
                <a:latin typeface="+mn-lt"/>
              </a:rPr>
              <a:t>        彩带的总价和数量成正比例关系，若小明买的彩带的数量是小丽的</a:t>
            </a:r>
            <a:r>
              <a:rPr lang="en-US" altLang="zh-CN">
                <a:latin typeface="+mn-lt"/>
              </a:rPr>
              <a:t>2</a:t>
            </a:r>
            <a:r>
              <a:rPr lang="zh-CN" altLang="en-US">
                <a:latin typeface="+mn-lt"/>
              </a:rPr>
              <a:t>倍，则他花的钱应该是小丽</a:t>
            </a:r>
            <a:r>
              <a:rPr lang="en-US" altLang="zh-CN">
                <a:latin typeface="+mn-lt"/>
              </a:rPr>
              <a:t>2</a:t>
            </a:r>
            <a:r>
              <a:rPr lang="zh-CN" altLang="en-US">
                <a:latin typeface="+mn-lt"/>
              </a:rPr>
              <a:t>倍。</a:t>
            </a:r>
            <a:endParaRPr lang="zh-CN" altLang="en-US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918" y="649575"/>
            <a:ext cx="2864840" cy="2106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634" y="649575"/>
            <a:ext cx="4181632" cy="210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479" y="341630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488475" y="3594236"/>
            <a:ext cx="4970417" cy="507502"/>
          </a:xfrm>
          <a:prstGeom prst="wedgeRoundRectCallout">
            <a:avLst>
              <a:gd name="adj1" fmla="val 54940"/>
              <a:gd name="adj2" fmla="val 1769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正比例关系图象是折线统计图吗？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23875" y="2901061"/>
            <a:ext cx="8096250" cy="1667764"/>
          </a:xfrm>
          <a:prstGeom prst="rect">
            <a:avLst/>
          </a:prstGeom>
          <a:solidFill>
            <a:schemeClr val="bg1"/>
          </a:solidFill>
          <a:ln w="38100">
            <a:solidFill>
              <a:srgbClr val="01A0E9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正比例图象描述的是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量与量之间的变化关系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，两个量都是连续的，即射线上的点有无数个。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   折线统计图描述的是一些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离散的数据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7" y="573983"/>
            <a:ext cx="1792195" cy="560572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180297" y="1180647"/>
            <a:ext cx="6565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一辆汽车行驶的时间和路程如下表。</a:t>
            </a:r>
            <a:endParaRPr lang="zh-CN" altLang="en-US" sz="2400" b="1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1081088" y="1740283"/>
          <a:ext cx="6981824" cy="791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6896"/>
                <a:gridCol w="902488"/>
                <a:gridCol w="902488"/>
                <a:gridCol w="902488"/>
                <a:gridCol w="902488"/>
                <a:gridCol w="902488"/>
                <a:gridCol w="902488"/>
              </a:tblGrid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时间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b="1" dirty="0">
                          <a:latin typeface="+mn-lt"/>
                          <a:ea typeface="+mj-ea"/>
                        </a:rPr>
                        <a:t>路程</a:t>
                      </a: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/km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160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240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320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400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80297" y="2630106"/>
            <a:ext cx="86893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>
                <a:latin typeface="+mn-lt"/>
              </a:rPr>
              <a:t>（</a:t>
            </a:r>
            <a:r>
              <a:rPr lang="en-US" altLang="zh-CN">
                <a:latin typeface="+mn-lt"/>
              </a:rPr>
              <a:t>1</a:t>
            </a:r>
            <a:r>
              <a:rPr lang="zh-CN" altLang="en-US">
                <a:latin typeface="+mn-lt"/>
              </a:rPr>
              <a:t>）写出几组路程与相对应的时间的比，并比较比值的大小。</a:t>
            </a:r>
            <a:endParaRPr lang="zh-CN" altLang="en-US">
              <a:latin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81088" y="3260942"/>
            <a:ext cx="5095486" cy="701911"/>
            <a:chOff x="1081088" y="3260942"/>
            <a:chExt cx="5095486" cy="701911"/>
          </a:xfrm>
        </p:grpSpPr>
        <p:graphicFrame>
          <p:nvGraphicFramePr>
            <p:cNvPr id="7" name="对象 6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081088" y="3260942"/>
            <a:ext cx="384412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2" imgW="215900" imgH="394335" progId="Equation.DSMT4">
                    <p:embed/>
                  </p:oleObj>
                </mc:Choice>
                <mc:Fallback>
                  <p:oleObj name="Equation" r:id="rId2" imgW="215900" imgH="394335" progId="Equation.DSMT4">
                    <p:embed/>
                    <p:pic>
                      <p:nvPicPr>
                        <p:cNvPr id="0" name="对象 5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1088" y="3260942"/>
                          <a:ext cx="384412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694580" y="3260942"/>
            <a:ext cx="520857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4" imgW="292735" imgH="394335" progId="Equation.KSEE3">
                    <p:embed/>
                  </p:oleObj>
                </mc:Choice>
                <mc:Fallback>
                  <p:oleObj name="" r:id="rId4" imgW="292735" imgH="394335" progId="Equation.KSEE3">
                    <p:embed/>
                    <p:pic>
                      <p:nvPicPr>
                        <p:cNvPr id="0" name="对象 6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4580" y="3260942"/>
                          <a:ext cx="520857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44517" y="3260942"/>
            <a:ext cx="544473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6" imgW="304800" imgH="394335" progId="Equation.KSEE3">
                    <p:embed/>
                  </p:oleObj>
                </mc:Choice>
                <mc:Fallback>
                  <p:oleObj name="" r:id="rId6" imgW="304800" imgH="394335" progId="Equation.KSEE3">
                    <p:embed/>
                    <p:pic>
                      <p:nvPicPr>
                        <p:cNvPr id="0" name="对象 7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4517" y="3260942"/>
                          <a:ext cx="544473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218070" y="3260942"/>
            <a:ext cx="544473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8" imgW="304800" imgH="394335" progId="Equation.KSEE3">
                    <p:embed/>
                  </p:oleObj>
                </mc:Choice>
                <mc:Fallback>
                  <p:oleObj name="" r:id="rId8" imgW="304800" imgH="394335" progId="Equation.KSEE3">
                    <p:embed/>
                    <p:pic>
                      <p:nvPicPr>
                        <p:cNvPr id="0" name="对象 8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8070" y="3260942"/>
                          <a:ext cx="544473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991623" y="3260942"/>
            <a:ext cx="522169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Equation" r:id="rId10" imgW="292100" imgH="393700" progId="Equation.DSMT4">
                    <p:embed/>
                  </p:oleObj>
                </mc:Choice>
                <mc:Fallback>
                  <p:oleObj name="Equation" r:id="rId10" imgW="292100" imgH="393700" progId="Equation.DSMT4">
                    <p:embed/>
                    <p:pic>
                      <p:nvPicPr>
                        <p:cNvPr id="0" name="对象 9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1623" y="3260942"/>
                          <a:ext cx="522169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742871" y="3260942"/>
            <a:ext cx="520858" cy="701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12" imgW="292735" imgH="394335" progId="Equation.KSEE3">
                    <p:embed/>
                  </p:oleObj>
                </mc:Choice>
                <mc:Fallback>
                  <p:oleObj name="" r:id="rId12" imgW="292735" imgH="394335" progId="Equation.KSEE3">
                    <p:embed/>
                    <p:pic>
                      <p:nvPicPr>
                        <p:cNvPr id="0" name="对象 10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2871" y="3260942"/>
                          <a:ext cx="520858" cy="701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1404088" y="3381065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" name="文本框 19"/>
            <p:cNvSpPr txBox="1">
              <a:spLocks noChangeArrowheads="1"/>
            </p:cNvSpPr>
            <p:nvPr/>
          </p:nvSpPr>
          <p:spPr bwMode="auto">
            <a:xfrm>
              <a:off x="2136541" y="3381065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2916275" y="3381065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3696009" y="3381065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4434896" y="3381065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" name="文本框 23"/>
            <p:cNvSpPr txBox="1">
              <a:spLocks noChangeArrowheads="1"/>
            </p:cNvSpPr>
            <p:nvPr/>
          </p:nvSpPr>
          <p:spPr bwMode="auto">
            <a:xfrm>
              <a:off x="5217547" y="3381065"/>
              <a:ext cx="9590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=80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971352" y="1287859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7" y="573983"/>
            <a:ext cx="1792195" cy="560572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180297" y="1180647"/>
            <a:ext cx="6565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一辆汽车行驶的时间和路程如下表。</a:t>
            </a:r>
            <a:endParaRPr lang="zh-CN" altLang="en-US" sz="2400" b="1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1081088" y="1740283"/>
          <a:ext cx="6981824" cy="791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6896"/>
                <a:gridCol w="902488"/>
                <a:gridCol w="902488"/>
                <a:gridCol w="902488"/>
                <a:gridCol w="902488"/>
                <a:gridCol w="902488"/>
                <a:gridCol w="902488"/>
              </a:tblGrid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时间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b="1" dirty="0">
                          <a:latin typeface="+mn-lt"/>
                          <a:ea typeface="+mj-ea"/>
                        </a:rPr>
                        <a:t>路程</a:t>
                      </a: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/km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160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240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320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400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80297" y="2630106"/>
            <a:ext cx="86893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>
                <a:latin typeface="+mn-lt"/>
              </a:rPr>
              <a:t>（</a:t>
            </a:r>
            <a:r>
              <a:rPr lang="en-US" altLang="zh-CN">
                <a:latin typeface="+mn-lt"/>
              </a:rPr>
              <a:t>2</a:t>
            </a:r>
            <a:r>
              <a:rPr lang="zh-CN" altLang="en-US">
                <a:latin typeface="+mn-lt"/>
              </a:rPr>
              <a:t>）说一说这个比值表示什么。</a:t>
            </a:r>
            <a:endParaRPr lang="zh-CN" altLang="en-US">
              <a:latin typeface="+mn-lt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790598" y="3058264"/>
            <a:ext cx="5495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这个比值表示汽车行驶的速度。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180297" y="3519929"/>
            <a:ext cx="86893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>
                <a:latin typeface="+mn-lt"/>
              </a:rPr>
              <a:t>（</a:t>
            </a:r>
            <a:r>
              <a:rPr lang="en-US" altLang="zh-CN">
                <a:latin typeface="+mn-lt"/>
              </a:rPr>
              <a:t>3</a:t>
            </a:r>
            <a:r>
              <a:rPr lang="zh-CN" altLang="en-US">
                <a:latin typeface="+mn-lt"/>
              </a:rPr>
              <a:t>）汽车行驶的路程与时间成正比例关系吗？为什么？</a:t>
            </a:r>
            <a:endParaRPr lang="zh-CN" altLang="en-US">
              <a:latin typeface="+mn-lt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790598" y="3994656"/>
            <a:ext cx="80790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成正比例；因为路程和时间对应的比值一定，都等于</a:t>
            </a:r>
            <a:r>
              <a:rPr lang="en-US" altLang="zh-CN"/>
              <a:t>80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71352" y="1287859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499790" y="420934"/>
          <a:ext cx="6981824" cy="791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6896"/>
                <a:gridCol w="902488"/>
                <a:gridCol w="902488"/>
                <a:gridCol w="902488"/>
                <a:gridCol w="902488"/>
                <a:gridCol w="902488"/>
                <a:gridCol w="902488"/>
              </a:tblGrid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时间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时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3717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000" b="1" dirty="0">
                          <a:latin typeface="+mn-lt"/>
                          <a:ea typeface="+mj-ea"/>
                        </a:rPr>
                        <a:t>路程</a:t>
                      </a: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/km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160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240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320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400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000" b="1" dirty="0">
                          <a:latin typeface="+mn-lt"/>
                          <a:ea typeface="+mj-ea"/>
                        </a:rPr>
                        <a:t>480</a:t>
                      </a:r>
                      <a:endParaRPr lang="en-US" altLang="zh-CN" sz="2000" b="1" dirty="0">
                        <a:latin typeface="+mn-lt"/>
                        <a:ea typeface="+mj-ea"/>
                      </a:endParaRPr>
                    </a:p>
                  </a:txBody>
                  <a:tcPr marL="91423" marR="91423" marT="45563" marB="45563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4101737" y="1454307"/>
            <a:ext cx="4689566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lnSpc>
                <a:spcPct val="120000"/>
              </a:lnSpc>
            </a:pPr>
            <a:r>
              <a:rPr lang="zh-CN" altLang="en-US">
                <a:latin typeface="+mn-lt"/>
              </a:rPr>
              <a:t>（</a:t>
            </a:r>
            <a:r>
              <a:rPr lang="en-US" altLang="zh-CN">
                <a:latin typeface="+mn-lt"/>
              </a:rPr>
              <a:t>4</a:t>
            </a:r>
            <a:r>
              <a:rPr lang="zh-CN" altLang="en-US">
                <a:latin typeface="+mn-lt"/>
              </a:rPr>
              <a:t>）在图中描出表示路程和相对应时间的点，然后把它们按顺序连起来。估计一下行驶</a:t>
            </a:r>
            <a:r>
              <a:rPr lang="en-US" altLang="zh-CN">
                <a:latin typeface="+mn-lt"/>
              </a:rPr>
              <a:t>120km</a:t>
            </a:r>
            <a:r>
              <a:rPr lang="zh-CN" altLang="en-US">
                <a:latin typeface="+mn-lt"/>
              </a:rPr>
              <a:t>大约要用多长时间。</a:t>
            </a:r>
            <a:endParaRPr lang="zh-CN" altLang="en-US"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697" y="1325369"/>
            <a:ext cx="4048495" cy="3397197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 bwMode="auto">
          <a:xfrm flipH="1">
            <a:off x="964056" y="1862138"/>
            <a:ext cx="2517346" cy="2519849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 184"/>
          <p:cNvSpPr/>
          <p:nvPr/>
        </p:nvSpPr>
        <p:spPr>
          <a:xfrm>
            <a:off x="1293014" y="3993360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7" name=" 184"/>
          <p:cNvSpPr/>
          <p:nvPr/>
        </p:nvSpPr>
        <p:spPr>
          <a:xfrm>
            <a:off x="1647820" y="3632998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 184"/>
          <p:cNvSpPr/>
          <p:nvPr/>
        </p:nvSpPr>
        <p:spPr>
          <a:xfrm>
            <a:off x="2010082" y="3272288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4" name=" 184"/>
          <p:cNvSpPr/>
          <p:nvPr/>
        </p:nvSpPr>
        <p:spPr>
          <a:xfrm>
            <a:off x="2367420" y="2910338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 184"/>
          <p:cNvSpPr/>
          <p:nvPr/>
        </p:nvSpPr>
        <p:spPr>
          <a:xfrm>
            <a:off x="2729370" y="255270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3086337" y="2190751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59644" y="3848281"/>
            <a:ext cx="547687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26628" y="3668716"/>
            <a:ext cx="1001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120</a:t>
            </a:r>
            <a:endParaRPr lang="en-US" altLang="zh-CN" sz="1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500740" y="3886200"/>
            <a:ext cx="0" cy="509588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283488" y="4345400"/>
            <a:ext cx="1001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</a:t>
            </a:r>
            <a:endParaRPr lang="en-US" altLang="zh-CN" sz="1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4165166" y="3473602"/>
            <a:ext cx="43368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 eaLnBrk="1" hangingPunct="1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行驶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120km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大约需要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1.5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小时。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21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269875" y="1245904"/>
            <a:ext cx="842998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下面是某种汽车行驶路程和耗油量的对应数值表。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281266" y="2914469"/>
            <a:ext cx="868638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）该汽车的耗油量与行驶路程成正比例关系吗？为什么？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1791879" y="3492834"/>
            <a:ext cx="412164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15∶2=30∶4=45∶6=75∶10=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7" name="组合 9"/>
          <p:cNvGrpSpPr/>
          <p:nvPr/>
        </p:nvGrpSpPr>
        <p:grpSpPr bwMode="auto">
          <a:xfrm>
            <a:off x="5786646" y="3316251"/>
            <a:ext cx="492443" cy="846314"/>
            <a:chOff x="5581400" y="3860037"/>
            <a:chExt cx="493529" cy="845981"/>
          </a:xfrm>
        </p:grpSpPr>
        <p:sp>
          <p:nvSpPr>
            <p:cNvPr id="23582" name="文本框 5"/>
            <p:cNvSpPr txBox="1">
              <a:spLocks noChangeArrowheads="1"/>
            </p:cNvSpPr>
            <p:nvPr/>
          </p:nvSpPr>
          <p:spPr bwMode="auto">
            <a:xfrm>
              <a:off x="5581400" y="3860037"/>
              <a:ext cx="493529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83" name="文本框 6"/>
            <p:cNvSpPr txBox="1">
              <a:spLocks noChangeArrowheads="1"/>
            </p:cNvSpPr>
            <p:nvPr/>
          </p:nvSpPr>
          <p:spPr bwMode="auto">
            <a:xfrm>
              <a:off x="5658513" y="4209346"/>
              <a:ext cx="339301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636874" y="4307519"/>
              <a:ext cx="38183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697815" y="4071199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成正比例关系</a:t>
            </a:r>
            <a:endParaRPr lang="zh-CN" altLang="en-US"/>
          </a:p>
        </p:txBody>
      </p:sp>
      <p:graphicFrame>
        <p:nvGraphicFramePr>
          <p:cNvPr id="12" name="表格 11"/>
          <p:cNvGraphicFramePr/>
          <p:nvPr/>
        </p:nvGraphicFramePr>
        <p:xfrm>
          <a:off x="1108075" y="2005251"/>
          <a:ext cx="6859587" cy="852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4389"/>
                <a:gridCol w="1197669"/>
                <a:gridCol w="1195843"/>
                <a:gridCol w="1195843"/>
                <a:gridCol w="1195843"/>
              </a:tblGrid>
              <a:tr h="4168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行驶路程</a:t>
                      </a: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/km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15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30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45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75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</a:tr>
              <a:tr h="4168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latin typeface="+mn-lt"/>
                          <a:ea typeface="+mj-ea"/>
                        </a:rPr>
                        <a:t>耗油量</a:t>
                      </a: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/L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2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4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6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10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L="91442" marR="91442" marT="45563" marB="45563" anchor="ctr"/>
                </a:tc>
              </a:tr>
            </a:tbl>
          </a:graphicData>
        </a:graphic>
      </p:graphicFrame>
      <p:grpSp>
        <p:nvGrpSpPr>
          <p:cNvPr id="23579" name="组合 13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5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44137" y="1680591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69875" y="663103"/>
            <a:ext cx="4391025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）右图是表示该汽车行驶路程与相应耗油量关系的图象，说一说它有什么特点。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68" y="1120065"/>
            <a:ext cx="4232435" cy="29033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5774" y="2091438"/>
            <a:ext cx="3959225" cy="249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lnSpc>
                <a:spcPct val="110000"/>
              </a:lnSpc>
            </a:pPr>
            <a:r>
              <a:rPr lang="zh-CN" altLang="en-US">
                <a:latin typeface="+mn-lt"/>
              </a:rPr>
              <a:t>        图象是一条从</a:t>
            </a:r>
            <a:r>
              <a:rPr lang="en-US" altLang="zh-CN">
                <a:latin typeface="+mn-lt"/>
              </a:rPr>
              <a:t>(0, 0)</a:t>
            </a:r>
            <a:r>
              <a:rPr lang="zh-CN" altLang="en-US">
                <a:latin typeface="+mn-lt"/>
              </a:rPr>
              <a:t>出发的射线。该汽车行驶路程和耗油量是两个变化的量，行驶路程增加，耗油量随着增加；行驶路程减少，耗油量也随着减少。</a:t>
            </a:r>
            <a:endParaRPr lang="zh-CN" altLang="en-US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69875" y="663103"/>
            <a:ext cx="4391025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）利用图象估计一下，该汽车行驶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55km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的耗油量是多少？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68" y="1120065"/>
            <a:ext cx="4232435" cy="2903371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5043488" y="2262187"/>
            <a:ext cx="2216150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258844" y="2266950"/>
            <a:ext cx="0" cy="1477077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457491" y="2438491"/>
            <a:ext cx="4015792" cy="8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defTabSz="685800" eaLnBrk="1" hangingPunct="1">
              <a:lnSpc>
                <a:spcPct val="11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        汽车行驶</a:t>
            </a:r>
            <a:r>
              <a:rPr lang="en-US" altLang="zh-CN"/>
              <a:t>55km</a:t>
            </a:r>
            <a:r>
              <a:rPr lang="zh-CN" altLang="en-US"/>
              <a:t>的耗油量大约是</a:t>
            </a:r>
            <a:r>
              <a:rPr lang="en-US" altLang="zh-CN"/>
              <a:t>7.3L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447779" y="332785"/>
            <a:ext cx="712214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同一时间、同一地点测得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棵树的树高及其影长如下表。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627" name="文本框 3"/>
          <p:cNvSpPr txBox="1">
            <a:spLocks noChangeArrowheads="1"/>
          </p:cNvSpPr>
          <p:nvPr/>
        </p:nvSpPr>
        <p:spPr bwMode="auto">
          <a:xfrm>
            <a:off x="511027" y="2308452"/>
            <a:ext cx="4437730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lnSpc>
                <a:spcPct val="110000"/>
              </a:lnSpc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）在右图中描出表示树高与对应影长的点，然后把它们连起来并向两边延长，观察图象的特点。</a:t>
            </a:r>
            <a:endParaRPr lang="zh-CN" altLang="en-US"/>
          </a:p>
        </p:txBody>
      </p:sp>
      <p:graphicFrame>
        <p:nvGraphicFramePr>
          <p:cNvPr id="5" name="表格 4"/>
          <p:cNvGraphicFramePr/>
          <p:nvPr/>
        </p:nvGraphicFramePr>
        <p:xfrm>
          <a:off x="610373" y="1362234"/>
          <a:ext cx="4275137" cy="853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7181"/>
                <a:gridCol w="902652"/>
                <a:gridCol w="902652"/>
                <a:gridCol w="902652"/>
              </a:tblGrid>
              <a:tr h="3704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树高</a:t>
                      </a: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/m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</a:tr>
              <a:tr h="3704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latin typeface="+mn-lt"/>
                          <a:ea typeface="+mj-ea"/>
                        </a:rPr>
                        <a:t>影长</a:t>
                      </a: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/m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1.6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2.4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4.8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04" y="1209146"/>
            <a:ext cx="3759706" cy="27252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14180" y="927493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P48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 flipH="1">
            <a:off x="5482036" y="1819275"/>
            <a:ext cx="2252264" cy="1787785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 184"/>
          <p:cNvSpPr/>
          <p:nvPr/>
        </p:nvSpPr>
        <p:spPr>
          <a:xfrm>
            <a:off x="6091981" y="306303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1" name=" 184"/>
          <p:cNvSpPr/>
          <p:nvPr/>
        </p:nvSpPr>
        <p:spPr>
          <a:xfrm>
            <a:off x="6414878" y="2809426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2" name=" 184"/>
          <p:cNvSpPr/>
          <p:nvPr/>
        </p:nvSpPr>
        <p:spPr>
          <a:xfrm>
            <a:off x="7374523" y="2041655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文本框 11"/>
          <p:cNvSpPr txBox="1">
            <a:spLocks noChangeArrowheads="1"/>
          </p:cNvSpPr>
          <p:nvPr/>
        </p:nvSpPr>
        <p:spPr bwMode="auto">
          <a:xfrm>
            <a:off x="1675397" y="4121320"/>
            <a:ext cx="5894528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defTabSz="685800" eaLnBrk="1" hangingPunct="1">
              <a:lnSpc>
                <a:spcPct val="11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图象是一条从</a:t>
            </a:r>
            <a:r>
              <a:rPr lang="en-US" altLang="zh-CN"/>
              <a:t>(0, 0)</a:t>
            </a:r>
            <a:r>
              <a:rPr lang="zh-CN" altLang="en-US"/>
              <a:t>出发的射线。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" grpId="0" bldLvl="0" animBg="1"/>
      <p:bldP spid="12" grpId="0" bldLvl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47779" y="332785"/>
            <a:ext cx="712214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同一时间、同一地点测得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棵树的树高及其影长如下表。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3"/>
          <p:cNvSpPr txBox="1">
            <a:spLocks noChangeArrowheads="1"/>
          </p:cNvSpPr>
          <p:nvPr/>
        </p:nvSpPr>
        <p:spPr bwMode="auto">
          <a:xfrm>
            <a:off x="511026" y="2308452"/>
            <a:ext cx="4500977" cy="8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just">
              <a:lnSpc>
                <a:spcPct val="110000"/>
              </a:lnSpc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）影长与树高成正比例关系吗？你是依据什么作出判断的？</a:t>
            </a:r>
            <a:endParaRPr lang="zh-CN" altLang="en-US"/>
          </a:p>
        </p:txBody>
      </p:sp>
      <p:graphicFrame>
        <p:nvGraphicFramePr>
          <p:cNvPr id="8" name="表格 7"/>
          <p:cNvGraphicFramePr/>
          <p:nvPr/>
        </p:nvGraphicFramePr>
        <p:xfrm>
          <a:off x="610373" y="1362234"/>
          <a:ext cx="4275137" cy="8531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7181"/>
                <a:gridCol w="902652"/>
                <a:gridCol w="902652"/>
                <a:gridCol w="902652"/>
              </a:tblGrid>
              <a:tr h="3704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树高</a:t>
                      </a: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/m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</a:tr>
              <a:tr h="3704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latin typeface="+mn-lt"/>
                          <a:ea typeface="+mj-ea"/>
                        </a:rPr>
                        <a:t>影长</a:t>
                      </a: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/m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1.6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2.4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200" b="1" dirty="0">
                          <a:latin typeface="+mn-lt"/>
                          <a:ea typeface="+mj-ea"/>
                        </a:rPr>
                        <a:t>4.8</a:t>
                      </a:r>
                      <a:endParaRPr lang="en-US" altLang="zh-CN" sz="2200" b="1" dirty="0">
                        <a:latin typeface="+mn-lt"/>
                        <a:ea typeface="+mj-ea"/>
                      </a:endParaRPr>
                    </a:p>
                  </a:txBody>
                  <a:tcPr marT="45639" marB="45639" anchor="ctr"/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04" y="1209146"/>
            <a:ext cx="3759706" cy="272520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14180" y="927493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P48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 bwMode="auto">
          <a:xfrm flipH="1">
            <a:off x="5482036" y="1819275"/>
            <a:ext cx="2252264" cy="1787785"/>
          </a:xfrm>
          <a:prstGeom prst="line">
            <a:avLst/>
          </a:prstGeom>
          <a:noFill/>
          <a:ln w="25400" algn="ctr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 184"/>
          <p:cNvSpPr/>
          <p:nvPr/>
        </p:nvSpPr>
        <p:spPr>
          <a:xfrm>
            <a:off x="6091981" y="3063037"/>
            <a:ext cx="71437" cy="73025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 184"/>
          <p:cNvSpPr/>
          <p:nvPr/>
        </p:nvSpPr>
        <p:spPr>
          <a:xfrm>
            <a:off x="6414878" y="2809426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7374523" y="2041655"/>
            <a:ext cx="71437" cy="71437"/>
          </a:xfrm>
          <a:prstGeom prst="ellipse">
            <a:avLst/>
          </a:prstGeom>
          <a:solidFill>
            <a:srgbClr val="C3413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noProof="1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" name="文本框 11"/>
          <p:cNvSpPr txBox="1">
            <a:spLocks noChangeArrowheads="1"/>
          </p:cNvSpPr>
          <p:nvPr/>
        </p:nvSpPr>
        <p:spPr bwMode="auto">
          <a:xfrm>
            <a:off x="826311" y="4027455"/>
            <a:ext cx="7004872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defTabSz="685800" eaLnBrk="1" hangingPunct="1">
              <a:lnSpc>
                <a:spcPct val="11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成正比例关系。因为影长与树高的比值一定。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331788" y="662512"/>
            <a:ext cx="68992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表示自然数，把下表填写完整。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699" name="文本框 3"/>
          <p:cNvSpPr txBox="1">
            <a:spLocks noChangeArrowheads="1"/>
          </p:cNvSpPr>
          <p:nvPr/>
        </p:nvSpPr>
        <p:spPr bwMode="auto">
          <a:xfrm>
            <a:off x="461963" y="2820988"/>
            <a:ext cx="535305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）上表中的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表示什么？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74800" y="3416300"/>
            <a:ext cx="4737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表示自然数中的偶数。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804863" y="1649413"/>
          <a:ext cx="7680321" cy="10366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>
                          <a:latin typeface="+mn-lt"/>
                        </a:rPr>
                        <a:t>n</a:t>
                      </a:r>
                      <a:endParaRPr lang="zh-CN" altLang="en-US" sz="2800" b="1" i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1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2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3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4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5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6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…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2</a:t>
                      </a:r>
                      <a:r>
                        <a:rPr lang="en-US" altLang="zh-CN" sz="2800" b="1" i="1" dirty="0">
                          <a:latin typeface="+mn-lt"/>
                        </a:rPr>
                        <a:t>n</a:t>
                      </a:r>
                      <a:endParaRPr lang="zh-CN" altLang="en-US" sz="2800" b="1" i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2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4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…</a:t>
                      </a:r>
                      <a:endParaRPr lang="zh-CN" altLang="en-US" sz="2800" b="1" dirty="0">
                        <a:latin typeface="+mn-lt"/>
                      </a:endParaRPr>
                    </a:p>
                  </a:txBody>
                  <a:tcPr marL="91445" marR="91445" marT="45734" marB="45734"/>
                </a:tc>
              </a:tr>
            </a:tbl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484688" y="2060575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314950" y="2062163"/>
            <a:ext cx="3905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013450" y="2062163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829425" y="2038350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1354" y="1203154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P48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6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0" y="652463"/>
            <a:ext cx="78057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）在图中描点、连线，你能发现什么？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0723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40" y="1310187"/>
            <a:ext cx="2215759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>
          <a:xfrm flipV="1">
            <a:off x="1476669" y="1841500"/>
            <a:ext cx="1158581" cy="2370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1626065" y="3848367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792700" y="3518122"/>
            <a:ext cx="50800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951429" y="3177033"/>
            <a:ext cx="50800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19900" y="2840038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285648" y="2487612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48219" y="2151063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7"/>
          <p:cNvSpPr txBox="1">
            <a:spLocks noChangeArrowheads="1"/>
          </p:cNvSpPr>
          <p:nvPr/>
        </p:nvSpPr>
        <p:spPr bwMode="auto">
          <a:xfrm>
            <a:off x="3350628" y="1981200"/>
            <a:ext cx="495935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图象是一条从（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0,0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）出发的射线，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成正比例关系。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701" y="2851168"/>
            <a:ext cx="976393" cy="170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8" name="组合 12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4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3632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466" y="2007315"/>
            <a:ext cx="3457163" cy="254262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36868" y="2810452"/>
            <a:ext cx="4369526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正比例关系图象是一条从</a:t>
            </a:r>
            <a:r>
              <a:rPr lang="en-US" altLang="zh-CN" sz="24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(0, 0)</a:t>
            </a:r>
            <a:r>
              <a:rPr lang="zh-CN" altLang="en-US" sz="24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出发的无限延伸的射线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5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4475" y="1279525"/>
            <a:ext cx="8716963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一辆轿车在公路上行驶的时间和路程的情况如下表。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1020763" y="2373313"/>
          <a:ext cx="7104063" cy="1597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261"/>
                <a:gridCol w="750686"/>
                <a:gridCol w="750686"/>
                <a:gridCol w="750686"/>
                <a:gridCol w="750686"/>
                <a:gridCol w="750686"/>
                <a:gridCol w="750686"/>
                <a:gridCol w="750686"/>
              </a:tblGrid>
              <a:tr h="7985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时间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时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85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路程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/km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90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180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270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360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540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683" marB="456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827213" y="44434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2801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9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0213" y="2506663"/>
            <a:ext cx="8653462" cy="12731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）比较几组路程与相对应时间比值的大小，说说这个比值的意义是什么。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213" y="3627438"/>
            <a:ext cx="854392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90∶1=90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1=90         180∶2=180</a:t>
            </a:r>
            <a:r>
              <a:rPr lang="en-US" altLang="zh-CN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2=90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270∶3=270</a:t>
            </a:r>
            <a:r>
              <a:rPr lang="en-US" altLang="zh-CN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 =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90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……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90=90=9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……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，比值相等。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84250" y="908050"/>
          <a:ext cx="7104063" cy="1598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261"/>
                <a:gridCol w="750686"/>
                <a:gridCol w="750686"/>
                <a:gridCol w="750686"/>
                <a:gridCol w="750686"/>
                <a:gridCol w="750686"/>
                <a:gridCol w="750686"/>
                <a:gridCol w="750686"/>
              </a:tblGrid>
              <a:tr h="7993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时间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</a:rPr>
                        <a:t>时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93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路程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/km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90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180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270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360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540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55" marR="91455" marT="45728" marB="45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1827213" y="46640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2"/>
          <p:cNvSpPr>
            <a:spLocks noChangeArrowheads="1"/>
          </p:cNvSpPr>
          <p:nvPr/>
        </p:nvSpPr>
        <p:spPr bwMode="auto">
          <a:xfrm>
            <a:off x="500063" y="1304925"/>
            <a:ext cx="810736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）轿车行驶的路程与时间成正比例关系吗？为什么？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14388" y="2743200"/>
            <a:ext cx="7477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成正比例关系。因为轿车行驶的路程与时间的比值一定。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27213" y="44434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2071688"/>
            <a:ext cx="56102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>
            <a:endCxn id="11" idx="2"/>
          </p:cNvCxnSpPr>
          <p:nvPr/>
        </p:nvCxnSpPr>
        <p:spPr>
          <a:xfrm flipV="1">
            <a:off x="2719388" y="2497138"/>
            <a:ext cx="2936875" cy="1714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4" name="矩形 4"/>
          <p:cNvSpPr>
            <a:spLocks noChangeArrowheads="1"/>
          </p:cNvSpPr>
          <p:nvPr/>
        </p:nvSpPr>
        <p:spPr bwMode="auto">
          <a:xfrm>
            <a:off x="631825" y="798513"/>
            <a:ext cx="809942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）在图中描出轿车行驶的路程与相对应时间的点，然后把这些点按顺序连接起来。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3167063" y="3897313"/>
            <a:ext cx="60325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3667125" y="3622675"/>
            <a:ext cx="60325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167188" y="3298825"/>
            <a:ext cx="60325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4657725" y="3041650"/>
            <a:ext cx="60325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5154613" y="2738438"/>
            <a:ext cx="58737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5656263" y="2466975"/>
            <a:ext cx="58737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27213" y="46640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6888" y="3063875"/>
            <a:ext cx="8148637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）根据图象判断， 这辆轿车2.5小时行驶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(      )km；行驶 585 km需要(        ) 小时。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6113" y="3595688"/>
            <a:ext cx="800100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225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51500" y="3592513"/>
            <a:ext cx="698500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6.5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36869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549275"/>
            <a:ext cx="56102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/>
          <p:cNvCxnSpPr>
            <a:endCxn id="13" idx="2"/>
          </p:cNvCxnSpPr>
          <p:nvPr/>
        </p:nvCxnSpPr>
        <p:spPr>
          <a:xfrm flipV="1">
            <a:off x="2778125" y="974725"/>
            <a:ext cx="2936875" cy="1714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 bwMode="auto">
          <a:xfrm>
            <a:off x="3225800" y="2376488"/>
            <a:ext cx="60325" cy="58737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3725863" y="2101850"/>
            <a:ext cx="60325" cy="587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4225925" y="1778000"/>
            <a:ext cx="60325" cy="587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716463" y="1520825"/>
            <a:ext cx="58737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5213350" y="1216025"/>
            <a:ext cx="58738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5715000" y="944563"/>
            <a:ext cx="58738" cy="6032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27213" y="44434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234" y="1940718"/>
            <a:ext cx="3451225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68922" y="1000899"/>
            <a:ext cx="86061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2800" b="1" dirty="0">
                <a:latin typeface="+mn-lt"/>
                <a:ea typeface="+mj-ea"/>
              </a:rPr>
              <a:t>2</a:t>
            </a:r>
            <a:r>
              <a:rPr lang="zh-CN" altLang="en-US" sz="2800" b="1" dirty="0">
                <a:latin typeface="+mn-lt"/>
                <a:ea typeface="+mj-ea"/>
              </a:rPr>
              <a:t>.用弹簧秤称各种物品时，物品的质量与弹簧的长度变化情况如下图。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37892" name="矩形 3"/>
          <p:cNvSpPr>
            <a:spLocks noChangeArrowheads="1"/>
          </p:cNvSpPr>
          <p:nvPr/>
        </p:nvSpPr>
        <p:spPr bwMode="auto">
          <a:xfrm>
            <a:off x="268922" y="2024578"/>
            <a:ext cx="5090296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(1)弹簧本身的长度是(   ) cm。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 eaLnBrk="1" hangingPunct="1"/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(2)物品的质量每增加10g，弹簧长度就会增加(   )cm。从图上看，物品的质量和弹簧伸长长度成(    )比例关系。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38642" y="1823856"/>
            <a:ext cx="841919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3438" y="2620193"/>
            <a:ext cx="814161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9958" y="3399651"/>
            <a:ext cx="891222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正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27213" y="44434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373063" y="1771650"/>
            <a:ext cx="82708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(3)用这个弹簧秤称80g的物品时，弹簧的长度是(     ) cm。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5200" y="2509838"/>
            <a:ext cx="595313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27213" y="44434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2258</Words>
  <Application>WPS 演示</Application>
  <PresentationFormat>全屏显示(16:9)</PresentationFormat>
  <Paragraphs>583</Paragraphs>
  <Slides>28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Calibri</vt:lpstr>
      <vt:lpstr>Calibri Light</vt:lpstr>
      <vt:lpstr>微软雅黑</vt:lpstr>
      <vt:lpstr>Arial Unicode MS</vt:lpstr>
      <vt:lpstr>1_Office 主题​​</vt:lpstr>
      <vt:lpstr>Equation.DSMT4</vt:lpstr>
      <vt:lpstr>Equation.KSEE3</vt:lpstr>
      <vt:lpstr>Equation.KSEE3</vt:lpstr>
      <vt:lpstr>Equation.KSEE3</vt:lpstr>
      <vt:lpstr>Equation.DSMT4</vt:lpstr>
      <vt:lpstr>Equation.KSEE3</vt:lpstr>
      <vt:lpstr>正比例关系图象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379</cp:revision>
  <dcterms:created xsi:type="dcterms:W3CDTF">2016-01-14T07:05:00Z</dcterms:created>
  <dcterms:modified xsi:type="dcterms:W3CDTF">2023-10-26T09:31:04Z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ED0B610D66194202BD6F01049F6F8880</vt:lpwstr>
  </property>
</Properties>
</file>