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354" r:id="rId3"/>
    <p:sldId id="381" r:id="rId4"/>
    <p:sldId id="382" r:id="rId5"/>
    <p:sldId id="383" r:id="rId6"/>
    <p:sldId id="384" r:id="rId7"/>
    <p:sldId id="385" r:id="rId8"/>
    <p:sldId id="386" r:id="rId9"/>
    <p:sldId id="387" r:id="rId10"/>
    <p:sldId id="389" r:id="rId11"/>
    <p:sldId id="390" r:id="rId12"/>
    <p:sldId id="391" r:id="rId13"/>
    <p:sldId id="388" r:id="rId14"/>
    <p:sldId id="392" r:id="rId15"/>
    <p:sldId id="393" r:id="rId16"/>
    <p:sldId id="394" r:id="rId17"/>
    <p:sldId id="362" r:id="rId18"/>
    <p:sldId id="363" r:id="rId19"/>
    <p:sldId id="364" r:id="rId20"/>
    <p:sldId id="369" r:id="rId21"/>
    <p:sldId id="395" r:id="rId22"/>
    <p:sldId id="396" r:id="rId23"/>
    <p:sldId id="397" r:id="rId24"/>
    <p:sldId id="398" r:id="rId25"/>
    <p:sldId id="328" r:id="rId26"/>
  </p:sldIdLst>
  <p:sldSz cx="9144000" cy="5143500" type="screen16x9"/>
  <p:notesSz cx="6858000" cy="9144000"/>
  <p:custDataLst>
    <p:tags r:id="rId33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EADD"/>
    <a:srgbClr val="FDF8F5"/>
    <a:srgbClr val="E4F3EC"/>
    <a:srgbClr val="F7FBFA"/>
    <a:srgbClr val="E1F3F7"/>
    <a:srgbClr val="F6FCFC"/>
    <a:srgbClr val="D1EDF1"/>
    <a:srgbClr val="5EBFD1"/>
    <a:srgbClr val="54A88E"/>
    <a:srgbClr val="4BAC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DBED569-4797-4DF1-A0F4-6AAB3CD982D8}" styleName="浅色样式 3 - 强调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46" autoAdjust="0"/>
    <p:restoredTop sz="94660" autoAdjust="0"/>
  </p:normalViewPr>
  <p:slideViewPr>
    <p:cSldViewPr snapToGrid="0">
      <p:cViewPr varScale="1">
        <p:scale>
          <a:sx n="138" d="100"/>
          <a:sy n="138" d="100"/>
        </p:scale>
        <p:origin x="1068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6054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3" Type="http://schemas.openxmlformats.org/officeDocument/2006/relationships/tags" Target="tags/tag5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notesMaster" Target="notesMasters/notesMaster1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1F0D8EA-6779-408A-B8F0-8C9046457516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D18FD0E7-495A-40DE-AA77-5C792D0167B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tags" Target="../tags/tag1.xml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2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tags" Target="../tags/tag3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63"/>
          <a:stretch>
            <a:fillRect/>
          </a:stretch>
        </p:blipFill>
        <p:spPr bwMode="auto">
          <a:xfrm>
            <a:off x="131763" y="3021013"/>
            <a:ext cx="5686425" cy="212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>
            <a:spLocks noChangeArrowheads="1"/>
          </p:cNvSpPr>
          <p:nvPr userDrawn="1"/>
        </p:nvSpPr>
        <p:spPr bwMode="auto">
          <a:xfrm rot="20085978">
            <a:off x="3581984" y="2304520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0" y="393700"/>
            <a:ext cx="9144000" cy="43449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0" y="393700"/>
            <a:ext cx="9144000" cy="84138"/>
          </a:xfrm>
          <a:prstGeom prst="rect">
            <a:avLst/>
          </a:prstGeom>
          <a:solidFill>
            <a:srgbClr val="D3ECF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 userDrawn="1"/>
        </p:nvSpPr>
        <p:spPr bwMode="auto">
          <a:xfrm>
            <a:off x="0" y="4697413"/>
            <a:ext cx="9144000" cy="82550"/>
          </a:xfrm>
          <a:prstGeom prst="rect">
            <a:avLst/>
          </a:prstGeom>
          <a:solidFill>
            <a:srgbClr val="D3ECF1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81984" y="2304520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>
            <a:spLocks noChangeArrowheads="1"/>
          </p:cNvSpPr>
          <p:nvPr userDrawn="1"/>
        </p:nvSpPr>
        <p:spPr bwMode="auto">
          <a:xfrm>
            <a:off x="225425" y="206375"/>
            <a:ext cx="8693150" cy="4719638"/>
          </a:xfrm>
          <a:prstGeom prst="roundRect">
            <a:avLst>
              <a:gd name="adj" fmla="val 7824"/>
            </a:avLst>
          </a:prstGeom>
          <a:solidFill>
            <a:srgbClr val="FFFFFF"/>
          </a:solidFill>
          <a:ln w="38100">
            <a:solidFill>
              <a:srgbClr val="D3ECF1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81984" y="2304520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图片 8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8B714A8D-707D-4E65-915C-29C4C8E29BC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4.xml"/><Relationship Id="rId1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3.png"/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17.wmf"/><Relationship Id="rId1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 5"/>
          <p:cNvSpPr txBox="1">
            <a:spLocks noChangeArrowheads="1"/>
          </p:cNvSpPr>
          <p:nvPr/>
        </p:nvSpPr>
        <p:spPr bwMode="auto">
          <a:xfrm>
            <a:off x="2532063" y="1457325"/>
            <a:ext cx="3560762" cy="68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600" b="1">
                <a:latin typeface="Times New Roman" panose="02020603050405020304" pitchFamily="18" charset="0"/>
                <a:ea typeface="黑体" panose="02010609060101010101" pitchFamily="49" charset="-122"/>
              </a:rPr>
              <a:t>反比例</a:t>
            </a:r>
            <a:endParaRPr lang="zh-CN" altLang="en-US" sz="3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2182813" y="2246313"/>
            <a:ext cx="42672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副标题 6"/>
          <p:cNvSpPr txBox="1">
            <a:spLocks noChangeArrowheads="1"/>
          </p:cNvSpPr>
          <p:nvPr/>
        </p:nvSpPr>
        <p:spPr bwMode="auto">
          <a:xfrm>
            <a:off x="3128963" y="2235200"/>
            <a:ext cx="2349500" cy="50006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400" b="1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ea typeface="楷体" panose="02010609060101010101" pitchFamily="49" charset="-122"/>
              </a:rPr>
              <a:t>R</a:t>
            </a:r>
            <a:r>
              <a:rPr lang="zh-CN" altLang="en-US" dirty="0">
                <a:latin typeface="+mn-ea"/>
              </a:rPr>
              <a:t>·</a:t>
            </a:r>
            <a:r>
              <a:rPr lang="zh-CN" altLang="en-US" dirty="0">
                <a:ea typeface="楷体" panose="02010609060101010101" pitchFamily="49" charset="-122"/>
              </a:rPr>
              <a:t>六年级下册</a:t>
            </a:r>
            <a:endParaRPr lang="zh-CN" altLang="en-US" dirty="0"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452" y="1275744"/>
            <a:ext cx="1115295" cy="1048568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 bwMode="auto">
          <a:xfrm>
            <a:off x="269875" y="582613"/>
            <a:ext cx="1908175" cy="614362"/>
            <a:chOff x="217184" y="622852"/>
            <a:chExt cx="1907658" cy="613646"/>
          </a:xfrm>
        </p:grpSpPr>
        <p:sp>
          <p:nvSpPr>
            <p:cNvPr id="3" name="矩形: 圆角 1"/>
            <p:cNvSpPr/>
            <p:nvPr/>
          </p:nvSpPr>
          <p:spPr>
            <a:xfrm>
              <a:off x="217184" y="622852"/>
              <a:ext cx="1880678" cy="613646"/>
            </a:xfrm>
            <a:prstGeom prst="roundRect">
              <a:avLst/>
            </a:prstGeom>
            <a:solidFill>
              <a:srgbClr val="C6EEF4"/>
            </a:solidFill>
            <a:ln>
              <a:noFill/>
            </a:ln>
            <a:effectLst>
              <a:outerShdw blurRad="63500" dist="508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243689" y="637574"/>
              <a:ext cx="188115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新课导入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269875" y="2414300"/>
            <a:ext cx="85623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defRPr/>
            </a:pPr>
            <a:r>
              <a:rPr lang="en-US" altLang="zh-CN" sz="2400" b="1" kern="100">
                <a:latin typeface="+mn-ea"/>
                <a:ea typeface="+mn-ea"/>
                <a:cs typeface="Times New Roman" panose="02020603050405020304" pitchFamily="18" charset="0"/>
              </a:rPr>
              <a:t>(1)</a:t>
            </a:r>
            <a:r>
              <a:rPr lang="zh-CN" altLang="zh-CN" sz="2400" b="1" kern="100">
                <a:latin typeface="+mn-ea"/>
                <a:ea typeface="+mn-ea"/>
                <a:cs typeface="Times New Roman" panose="02020603050405020304" pitchFamily="18" charset="0"/>
              </a:rPr>
              <a:t>一</a:t>
            </a:r>
            <a:r>
              <a:rPr lang="zh-CN" altLang="zh-CN" sz="2400" b="1" kern="100" dirty="0">
                <a:latin typeface="+mn-ea"/>
                <a:ea typeface="+mn-ea"/>
                <a:cs typeface="Times New Roman" panose="02020603050405020304" pitchFamily="18" charset="0"/>
              </a:rPr>
              <a:t>辆车以同样的速度前行，行驶的路程和时间如下表：</a:t>
            </a:r>
            <a:endParaRPr lang="zh-CN" altLang="zh-CN" sz="2400" b="1" kern="1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9" name="表格 4"/>
          <p:cNvGraphicFramePr>
            <a:graphicFrameLocks noGrp="1"/>
          </p:cNvGraphicFramePr>
          <p:nvPr/>
        </p:nvGraphicFramePr>
        <p:xfrm>
          <a:off x="1285659" y="2975552"/>
          <a:ext cx="6572682" cy="853496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481136"/>
                <a:gridCol w="848591"/>
                <a:gridCol w="848591"/>
                <a:gridCol w="848591"/>
                <a:gridCol w="848591"/>
                <a:gridCol w="848591"/>
                <a:gridCol w="848591"/>
              </a:tblGrid>
              <a:tr h="39297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>
                          <a:latin typeface="+mn-lt"/>
                          <a:ea typeface="黑体" panose="02010609060101010101" pitchFamily="49" charset="-122"/>
                        </a:rPr>
                        <a:t>时间</a:t>
                      </a:r>
                      <a:r>
                        <a:rPr lang="en-US" altLang="zh-CN" sz="2200" b="1">
                          <a:latin typeface="+mn-lt"/>
                          <a:ea typeface="黑体" panose="02010609060101010101" pitchFamily="49" charset="-122"/>
                        </a:rPr>
                        <a:t>/</a:t>
                      </a:r>
                      <a:r>
                        <a:rPr lang="zh-CN" altLang="en-US" sz="2200" b="1">
                          <a:latin typeface="+mn-lt"/>
                          <a:ea typeface="黑体" panose="02010609060101010101" pitchFamily="49" charset="-122"/>
                        </a:rPr>
                        <a:t>时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2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3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4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5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…</a:t>
                      </a:r>
                      <a:endParaRPr lang="zh-CN" altLang="en-US" sz="22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</a:tr>
              <a:tr h="39297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>
                          <a:latin typeface="+mn-lt"/>
                          <a:ea typeface="黑体" panose="02010609060101010101" pitchFamily="49" charset="-122"/>
                        </a:rPr>
                        <a:t>路程</a:t>
                      </a:r>
                      <a:r>
                        <a:rPr lang="en-US" altLang="zh-CN" sz="2200" b="1">
                          <a:latin typeface="+mn-lt"/>
                          <a:ea typeface="黑体" panose="02010609060101010101" pitchFamily="49" charset="-122"/>
                        </a:rPr>
                        <a:t>/km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90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180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270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360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450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…</a:t>
                      </a:r>
                      <a:endParaRPr lang="zh-CN" altLang="en-US" sz="22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</a:tr>
            </a:tbl>
          </a:graphicData>
        </a:graphic>
      </p:graphicFrame>
      <p:pic>
        <p:nvPicPr>
          <p:cNvPr id="12" name="Picture 21" descr="两小豆形象之明明PPT用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305" y="1247035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2178050" y="1247035"/>
            <a:ext cx="4965655" cy="907120"/>
          </a:xfrm>
          <a:prstGeom prst="wedgeRoundRectCallout">
            <a:avLst>
              <a:gd name="adj1" fmla="val 56478"/>
              <a:gd name="adj2" fmla="val 16775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判断下面表格里的两种量是否成正比例关系，并说明理由。</a:t>
            </a:r>
            <a:endParaRPr lang="en-US" altLang="zh-CN" b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711645" y="3829048"/>
            <a:ext cx="3310429" cy="892290"/>
            <a:chOff x="4089488" y="3285971"/>
            <a:chExt cx="3310429" cy="892290"/>
          </a:xfrm>
        </p:grpSpPr>
        <p:sp>
          <p:nvSpPr>
            <p:cNvPr id="15" name="Rectangle 54"/>
            <p:cNvSpPr>
              <a:spLocks noChangeArrowheads="1"/>
            </p:cNvSpPr>
            <p:nvPr/>
          </p:nvSpPr>
          <p:spPr bwMode="auto">
            <a:xfrm>
              <a:off x="4089488" y="3285971"/>
              <a:ext cx="11966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algn="ctr" eaLnBrk="1" hangingPunct="1"/>
              <a:r>
                <a:rPr lang="zh-CN" altLang="en-US" sz="24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路程</a:t>
              </a:r>
              <a:endPara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6" name="Rectangle 54"/>
            <p:cNvSpPr>
              <a:spLocks noChangeArrowheads="1"/>
            </p:cNvSpPr>
            <p:nvPr/>
          </p:nvSpPr>
          <p:spPr bwMode="auto">
            <a:xfrm>
              <a:off x="4089488" y="3716596"/>
              <a:ext cx="119668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algn="ctr" eaLnBrk="1" hangingPunct="1"/>
              <a:r>
                <a:rPr lang="zh-CN" altLang="en-US" sz="240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时间</a:t>
              </a:r>
              <a:endPara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7" name="Rectangle 54"/>
            <p:cNvSpPr>
              <a:spLocks noChangeArrowheads="1"/>
            </p:cNvSpPr>
            <p:nvPr/>
          </p:nvSpPr>
          <p:spPr bwMode="auto">
            <a:xfrm>
              <a:off x="4944961" y="3494156"/>
              <a:ext cx="245495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楷体_GB2312" panose="02010609030101010101" pitchFamily="49" charset="-122"/>
                  <a:ea typeface="楷体_GB2312" panose="02010609030101010101" pitchFamily="49" charset="-122"/>
                </a:defRPr>
              </a:lvl9pPr>
            </a:lstStyle>
            <a:p>
              <a:pPr algn="ctr" eaLnBrk="1" hangingPunct="1"/>
              <a:r>
                <a:rPr lang="en-US" altLang="zh-CN" sz="2400">
                  <a:solidFill>
                    <a:srgbClr val="FF0000"/>
                  </a:solidFill>
                  <a:latin typeface="+mn-lt"/>
                  <a:ea typeface="宋体" panose="02010600030101010101" pitchFamily="2" charset="-122"/>
                </a:rPr>
                <a:t>=</a:t>
              </a:r>
              <a:r>
                <a:rPr lang="zh-CN" altLang="en-US" sz="2400">
                  <a:solidFill>
                    <a:srgbClr val="FF0000"/>
                  </a:solidFill>
                  <a:latin typeface="+mn-lt"/>
                  <a:ea typeface="宋体" panose="02010600030101010101" pitchFamily="2" charset="-122"/>
                </a:rPr>
                <a:t>速度（一定）</a:t>
              </a:r>
              <a:endParaRPr lang="zh-CN" altLang="en-US" sz="2400">
                <a:solidFill>
                  <a:srgbClr val="FF0000"/>
                </a:solidFill>
                <a:latin typeface="+mn-lt"/>
                <a:ea typeface="宋体" panose="02010600030101010101" pitchFamily="2" charset="-122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4271363" y="3745178"/>
              <a:ext cx="836023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文本框 18"/>
          <p:cNvSpPr txBox="1"/>
          <p:nvPr/>
        </p:nvSpPr>
        <p:spPr>
          <a:xfrm>
            <a:off x="4795524" y="4037233"/>
            <a:ext cx="24549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成正比例关系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69875" y="800247"/>
            <a:ext cx="8562398" cy="855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zh-CN" sz="2400" b="1" kern="100">
                <a:latin typeface="+mn-ea"/>
                <a:ea typeface="+mn-ea"/>
                <a:cs typeface="Times New Roman" panose="02020603050405020304" pitchFamily="18" charset="0"/>
              </a:rPr>
              <a:t>(2)</a:t>
            </a:r>
            <a:r>
              <a:rPr lang="zh-CN" altLang="en-US" sz="2400" b="1" kern="100">
                <a:latin typeface="+mn-ea"/>
                <a:ea typeface="+mn-ea"/>
                <a:cs typeface="Times New Roman" panose="02020603050405020304" pitchFamily="18" charset="0"/>
              </a:rPr>
              <a:t>把相同体积的水倒入底面积不同的容器，容器的底面积与水的高度的变化情况如下表：</a:t>
            </a:r>
            <a:endParaRPr lang="zh-CN" altLang="zh-CN" sz="2400" b="1" kern="100" dirty="0">
              <a:latin typeface="+mn-ea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3" name="表格 4"/>
          <p:cNvGraphicFramePr>
            <a:graphicFrameLocks noGrp="1"/>
          </p:cNvGraphicFramePr>
          <p:nvPr/>
        </p:nvGraphicFramePr>
        <p:xfrm>
          <a:off x="1076252" y="1758654"/>
          <a:ext cx="6991496" cy="929128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050834"/>
                <a:gridCol w="656777"/>
                <a:gridCol w="656777"/>
                <a:gridCol w="656777"/>
                <a:gridCol w="656777"/>
                <a:gridCol w="656777"/>
                <a:gridCol w="656777"/>
              </a:tblGrid>
              <a:tr h="4645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>
                          <a:latin typeface="+mn-lt"/>
                          <a:ea typeface="黑体" panose="02010609060101010101" pitchFamily="49" charset="-122"/>
                        </a:rPr>
                        <a:t>容器的</a:t>
                      </a:r>
                      <a:r>
                        <a:rPr lang="zh-CN" altLang="en-US" sz="2200" dirty="0">
                          <a:latin typeface="+mn-lt"/>
                          <a:ea typeface="黑体" panose="02010609060101010101" pitchFamily="49" charset="-122"/>
                        </a:rPr>
                        <a:t>底面积</a:t>
                      </a:r>
                      <a:r>
                        <a:rPr lang="en-US" altLang="zh-CN" sz="2200" dirty="0">
                          <a:latin typeface="+mn-lt"/>
                          <a:ea typeface="黑体" panose="02010609060101010101" pitchFamily="49" charset="-122"/>
                        </a:rPr>
                        <a:t>/cm</a:t>
                      </a:r>
                      <a:r>
                        <a:rPr lang="en-US" altLang="zh-CN" sz="2200" baseline="30000" dirty="0">
                          <a:latin typeface="+mn-lt"/>
                          <a:ea typeface="黑体" panose="02010609060101010101" pitchFamily="49" charset="-122"/>
                        </a:rPr>
                        <a:t>2</a:t>
                      </a:r>
                      <a:endParaRPr lang="zh-CN" altLang="en-US" sz="2200" baseline="30000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15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20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30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60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…</a:t>
                      </a:r>
                      <a:endParaRPr lang="zh-CN" altLang="en-US" sz="22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</a:tr>
              <a:tr h="4645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>
                          <a:latin typeface="+mn-lt"/>
                          <a:ea typeface="黑体" panose="02010609060101010101" pitchFamily="49" charset="-122"/>
                        </a:rPr>
                        <a:t>水的高度</a:t>
                      </a:r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/cm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30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20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15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5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…</a:t>
                      </a:r>
                      <a:endParaRPr lang="zh-CN" altLang="en-US" sz="22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BFA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31" descr="102副本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70" y="3192737"/>
            <a:ext cx="1249363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27"/>
          <p:cNvSpPr>
            <a:spLocks noChangeArrowheads="1"/>
          </p:cNvSpPr>
          <p:nvPr/>
        </p:nvSpPr>
        <p:spPr bwMode="auto">
          <a:xfrm>
            <a:off x="1554098" y="2836348"/>
            <a:ext cx="4514193" cy="880880"/>
          </a:xfrm>
          <a:prstGeom prst="wedgeRoundRectCallout">
            <a:avLst>
              <a:gd name="adj1" fmla="val -55744"/>
              <a:gd name="adj2" fmla="val 3224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+mn-lt"/>
                <a:ea typeface="楷体" panose="02010609060101010101" pitchFamily="49" charset="-122"/>
              </a:rPr>
              <a:t>不成正比例关系，一种量增加，另一种量反而减少。</a:t>
            </a:r>
            <a:endParaRPr lang="en-US" altLang="zh-CN" b="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6" name="Picture 30" descr="94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441" y="3192737"/>
            <a:ext cx="1090613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27"/>
          <p:cNvSpPr>
            <a:spLocks noChangeArrowheads="1"/>
          </p:cNvSpPr>
          <p:nvPr/>
        </p:nvSpPr>
        <p:spPr bwMode="auto">
          <a:xfrm>
            <a:off x="2053358" y="3947229"/>
            <a:ext cx="5393459" cy="511619"/>
          </a:xfrm>
          <a:prstGeom prst="wedgeRoundRectCallout">
            <a:avLst>
              <a:gd name="adj1" fmla="val 54896"/>
              <a:gd name="adj2" fmla="val -4280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两种量所对应的一组数相乘都得</a:t>
            </a:r>
            <a:r>
              <a:rPr lang="en-US" altLang="zh-CN" sz="2400">
                <a:latin typeface="楷体" panose="02010609060101010101" pitchFamily="49" charset="-122"/>
                <a:ea typeface="楷体" panose="02010609060101010101" pitchFamily="49" charset="-122"/>
              </a:rPr>
              <a:t>300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en-US" altLang="zh-CN" b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AutoShape 27"/>
          <p:cNvSpPr>
            <a:spLocks noChangeArrowheads="1"/>
          </p:cNvSpPr>
          <p:nvPr/>
        </p:nvSpPr>
        <p:spPr bwMode="auto">
          <a:xfrm>
            <a:off x="1512535" y="3155063"/>
            <a:ext cx="4014067" cy="505052"/>
          </a:xfrm>
          <a:prstGeom prst="wedgeRoundRectCallout">
            <a:avLst>
              <a:gd name="adj1" fmla="val -55744"/>
              <a:gd name="adj2" fmla="val 3224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+mn-lt"/>
                <a:ea typeface="楷体" panose="02010609060101010101" pitchFamily="49" charset="-122"/>
              </a:rPr>
              <a:t>那它们之间成什么关系呢？</a:t>
            </a:r>
            <a:endParaRPr lang="en-US" altLang="zh-CN" b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7"/>
          <p:cNvGrpSpPr/>
          <p:nvPr/>
        </p:nvGrpSpPr>
        <p:grpSpPr bwMode="auto">
          <a:xfrm>
            <a:off x="269875" y="582613"/>
            <a:ext cx="1908175" cy="614362"/>
            <a:chOff x="217184" y="622852"/>
            <a:chExt cx="1907658" cy="613646"/>
          </a:xfrm>
        </p:grpSpPr>
        <p:sp>
          <p:nvSpPr>
            <p:cNvPr id="3" name="矩形: 圆角 1"/>
            <p:cNvSpPr/>
            <p:nvPr/>
          </p:nvSpPr>
          <p:spPr>
            <a:xfrm>
              <a:off x="217184" y="622852"/>
              <a:ext cx="1880678" cy="613646"/>
            </a:xfrm>
            <a:prstGeom prst="roundRect">
              <a:avLst/>
            </a:prstGeom>
            <a:solidFill>
              <a:srgbClr val="C6EEF4"/>
            </a:solidFill>
            <a:ln>
              <a:noFill/>
            </a:ln>
            <a:effectLst>
              <a:outerShdw blurRad="63500" dist="508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" name="Rectangle 16"/>
            <p:cNvSpPr>
              <a:spLocks noChangeArrowheads="1"/>
            </p:cNvSpPr>
            <p:nvPr/>
          </p:nvSpPr>
          <p:spPr bwMode="auto">
            <a:xfrm>
              <a:off x="243689" y="637574"/>
              <a:ext cx="188115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探索新知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310" y="1365160"/>
            <a:ext cx="567260" cy="562685"/>
          </a:xfrm>
          <a:prstGeom prst="rect">
            <a:avLst/>
          </a:prstGeom>
        </p:spPr>
      </p:pic>
      <p:pic>
        <p:nvPicPr>
          <p:cNvPr id="6" name="Picture 74" descr="97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846" y="684162"/>
            <a:ext cx="3598771" cy="1924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54"/>
          <p:cNvSpPr>
            <a:spLocks noChangeArrowheads="1"/>
          </p:cNvSpPr>
          <p:nvPr/>
        </p:nvSpPr>
        <p:spPr bwMode="auto">
          <a:xfrm>
            <a:off x="529955" y="2654028"/>
            <a:ext cx="808409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 kern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把相同体积的水倒入底面积不同的圆柱形容器，容器的底面积与水的高度的变化情况如下表。</a:t>
            </a:r>
            <a:endParaRPr lang="zh-CN" altLang="en-US" sz="24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9" name="表格 4"/>
          <p:cNvGraphicFramePr>
            <a:graphicFrameLocks noGrp="1"/>
          </p:cNvGraphicFramePr>
          <p:nvPr/>
        </p:nvGraphicFramePr>
        <p:xfrm>
          <a:off x="1076252" y="3530210"/>
          <a:ext cx="6991496" cy="929128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050834"/>
                <a:gridCol w="656777"/>
                <a:gridCol w="656777"/>
                <a:gridCol w="656777"/>
                <a:gridCol w="656777"/>
                <a:gridCol w="656777"/>
                <a:gridCol w="656777"/>
              </a:tblGrid>
              <a:tr h="4645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>
                          <a:latin typeface="+mn-lt"/>
                          <a:ea typeface="黑体" panose="02010609060101010101" pitchFamily="49" charset="-122"/>
                        </a:rPr>
                        <a:t>容器的</a:t>
                      </a:r>
                      <a:r>
                        <a:rPr lang="zh-CN" altLang="en-US" sz="2200" dirty="0">
                          <a:latin typeface="+mn-lt"/>
                          <a:ea typeface="黑体" panose="02010609060101010101" pitchFamily="49" charset="-122"/>
                        </a:rPr>
                        <a:t>底面积</a:t>
                      </a:r>
                      <a:r>
                        <a:rPr lang="en-US" altLang="zh-CN" sz="2200" dirty="0">
                          <a:latin typeface="+mn-lt"/>
                          <a:ea typeface="黑体" panose="02010609060101010101" pitchFamily="49" charset="-122"/>
                        </a:rPr>
                        <a:t>/cm</a:t>
                      </a:r>
                      <a:r>
                        <a:rPr lang="en-US" altLang="zh-CN" sz="2200" baseline="30000" dirty="0">
                          <a:latin typeface="+mn-lt"/>
                          <a:ea typeface="黑体" panose="02010609060101010101" pitchFamily="49" charset="-122"/>
                        </a:rPr>
                        <a:t>2</a:t>
                      </a:r>
                      <a:endParaRPr lang="zh-CN" altLang="en-US" sz="2200" baseline="30000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15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20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30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60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…</a:t>
                      </a:r>
                      <a:endParaRPr lang="zh-CN" altLang="en-US" sz="22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4645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>
                          <a:latin typeface="+mn-lt"/>
                          <a:ea typeface="黑体" panose="02010609060101010101" pitchFamily="49" charset="-122"/>
                        </a:rPr>
                        <a:t>水的高度</a:t>
                      </a:r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/cm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30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20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15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5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…</a:t>
                      </a:r>
                      <a:endParaRPr lang="zh-CN" altLang="en-US" sz="22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4"/>
          <p:cNvGraphicFramePr>
            <a:graphicFrameLocks noGrp="1"/>
          </p:cNvGraphicFramePr>
          <p:nvPr/>
        </p:nvGraphicFramePr>
        <p:xfrm>
          <a:off x="529954" y="475282"/>
          <a:ext cx="6991496" cy="929128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050834"/>
                <a:gridCol w="656777"/>
                <a:gridCol w="656777"/>
                <a:gridCol w="656777"/>
                <a:gridCol w="656777"/>
                <a:gridCol w="656777"/>
                <a:gridCol w="656777"/>
              </a:tblGrid>
              <a:tr h="4645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>
                          <a:latin typeface="+mn-lt"/>
                          <a:ea typeface="黑体" panose="02010609060101010101" pitchFamily="49" charset="-122"/>
                        </a:rPr>
                        <a:t>容器的</a:t>
                      </a:r>
                      <a:r>
                        <a:rPr lang="zh-CN" altLang="en-US" sz="2200" dirty="0">
                          <a:latin typeface="+mn-lt"/>
                          <a:ea typeface="黑体" panose="02010609060101010101" pitchFamily="49" charset="-122"/>
                        </a:rPr>
                        <a:t>底面积</a:t>
                      </a:r>
                      <a:r>
                        <a:rPr lang="en-US" altLang="zh-CN" sz="2200" dirty="0">
                          <a:latin typeface="+mn-lt"/>
                          <a:ea typeface="黑体" panose="02010609060101010101" pitchFamily="49" charset="-122"/>
                        </a:rPr>
                        <a:t>/cm</a:t>
                      </a:r>
                      <a:r>
                        <a:rPr lang="en-US" altLang="zh-CN" sz="2200" baseline="30000" dirty="0">
                          <a:latin typeface="+mn-lt"/>
                          <a:ea typeface="黑体" panose="02010609060101010101" pitchFamily="49" charset="-122"/>
                        </a:rPr>
                        <a:t>2</a:t>
                      </a:r>
                      <a:endParaRPr lang="zh-CN" altLang="en-US" sz="2200" baseline="30000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15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20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30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60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…</a:t>
                      </a:r>
                      <a:endParaRPr lang="zh-CN" altLang="en-US" sz="22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4645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>
                          <a:latin typeface="+mn-lt"/>
                          <a:ea typeface="黑体" panose="02010609060101010101" pitchFamily="49" charset="-122"/>
                        </a:rPr>
                        <a:t>水的高度</a:t>
                      </a:r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/cm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30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20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15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5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…</a:t>
                      </a:r>
                      <a:endParaRPr lang="zh-CN" altLang="en-US" sz="22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54"/>
          <p:cNvSpPr>
            <a:spLocks noChangeArrowheads="1"/>
          </p:cNvSpPr>
          <p:nvPr/>
        </p:nvSpPr>
        <p:spPr bwMode="auto">
          <a:xfrm>
            <a:off x="529954" y="1501819"/>
            <a:ext cx="8482427" cy="194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kern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根据上表，回答下面的问题。</a:t>
            </a:r>
            <a:endParaRPr lang="en-US" altLang="zh-CN" sz="2400" b="1" kern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）表中有哪两种量？</a:t>
            </a:r>
            <a:endParaRPr lang="zh-CN" altLang="en-US" sz="24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）水的高度是怎样随着容器底面积的大小变化而变化的？</a:t>
            </a:r>
            <a:endParaRPr lang="zh-CN" altLang="en-US" sz="24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）相对应的容器的底面积与水的高度的乘积分别是多少？</a:t>
            </a:r>
            <a:endParaRPr lang="zh-CN" altLang="en-US" sz="24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Picture 56" descr="两小豆形象之聪聪PPT用（反边）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641" y="3600119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AutoShape 27"/>
          <p:cNvSpPr>
            <a:spLocks noChangeArrowheads="1"/>
          </p:cNvSpPr>
          <p:nvPr/>
        </p:nvSpPr>
        <p:spPr bwMode="auto">
          <a:xfrm>
            <a:off x="4572000" y="3995720"/>
            <a:ext cx="2463224" cy="511619"/>
          </a:xfrm>
          <a:prstGeom prst="wedgeRoundRectCallout">
            <a:avLst>
              <a:gd name="adj1" fmla="val 58833"/>
              <a:gd name="adj2" fmla="val -3332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你能发现什么？</a:t>
            </a:r>
            <a:endParaRPr lang="en-US" altLang="zh-CN" b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4"/>
          <p:cNvGraphicFramePr>
            <a:graphicFrameLocks noGrp="1"/>
          </p:cNvGraphicFramePr>
          <p:nvPr/>
        </p:nvGraphicFramePr>
        <p:xfrm>
          <a:off x="529954" y="475282"/>
          <a:ext cx="6991496" cy="929128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050834"/>
                <a:gridCol w="656777"/>
                <a:gridCol w="656777"/>
                <a:gridCol w="656777"/>
                <a:gridCol w="656777"/>
                <a:gridCol w="656777"/>
                <a:gridCol w="656777"/>
              </a:tblGrid>
              <a:tr h="4645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>
                          <a:latin typeface="+mn-lt"/>
                          <a:ea typeface="黑体" panose="02010609060101010101" pitchFamily="49" charset="-122"/>
                        </a:rPr>
                        <a:t>容器的</a:t>
                      </a:r>
                      <a:r>
                        <a:rPr lang="zh-CN" altLang="en-US" sz="2200" dirty="0">
                          <a:latin typeface="+mn-lt"/>
                          <a:ea typeface="黑体" panose="02010609060101010101" pitchFamily="49" charset="-122"/>
                        </a:rPr>
                        <a:t>底面积</a:t>
                      </a:r>
                      <a:r>
                        <a:rPr lang="en-US" altLang="zh-CN" sz="2200" dirty="0">
                          <a:latin typeface="+mn-lt"/>
                          <a:ea typeface="黑体" panose="02010609060101010101" pitchFamily="49" charset="-122"/>
                        </a:rPr>
                        <a:t>/cm</a:t>
                      </a:r>
                      <a:r>
                        <a:rPr lang="en-US" altLang="zh-CN" sz="2200" baseline="30000" dirty="0">
                          <a:latin typeface="+mn-lt"/>
                          <a:ea typeface="黑体" panose="02010609060101010101" pitchFamily="49" charset="-122"/>
                        </a:rPr>
                        <a:t>2</a:t>
                      </a:r>
                      <a:endParaRPr lang="zh-CN" altLang="en-US" sz="2200" baseline="30000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15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20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30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60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…</a:t>
                      </a:r>
                      <a:endParaRPr lang="zh-CN" altLang="en-US" sz="22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4645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>
                          <a:latin typeface="+mn-lt"/>
                          <a:ea typeface="黑体" panose="02010609060101010101" pitchFamily="49" charset="-122"/>
                        </a:rPr>
                        <a:t>水的高度</a:t>
                      </a:r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/cm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30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20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15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5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…</a:t>
                      </a:r>
                      <a:endParaRPr lang="zh-CN" altLang="en-US" sz="22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54"/>
          <p:cNvSpPr>
            <a:spLocks noChangeArrowheads="1"/>
          </p:cNvSpPr>
          <p:nvPr/>
        </p:nvSpPr>
        <p:spPr bwMode="auto">
          <a:xfrm>
            <a:off x="529954" y="1501819"/>
            <a:ext cx="8482427" cy="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kern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根据上表，回答下面的问题。</a:t>
            </a:r>
            <a:endParaRPr lang="en-US" altLang="zh-CN" sz="2400" b="1" kern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）表中有哪两种量？</a:t>
            </a:r>
            <a:endParaRPr lang="zh-CN" altLang="en-US" sz="24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Picture 31" descr="102副本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9043" y="3013571"/>
            <a:ext cx="1249363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27"/>
          <p:cNvSpPr>
            <a:spLocks noChangeArrowheads="1"/>
          </p:cNvSpPr>
          <p:nvPr/>
        </p:nvSpPr>
        <p:spPr bwMode="auto">
          <a:xfrm>
            <a:off x="2461571" y="2657182"/>
            <a:ext cx="4514193" cy="880880"/>
          </a:xfrm>
          <a:prstGeom prst="wedgeRoundRectCallout">
            <a:avLst>
              <a:gd name="adj1" fmla="val -55744"/>
              <a:gd name="adj2" fmla="val 3224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+mn-lt"/>
                <a:ea typeface="楷体" panose="02010609060101010101" pitchFamily="49" charset="-122"/>
              </a:rPr>
              <a:t>表中的两种量是</a:t>
            </a:r>
            <a:r>
              <a:rPr lang="zh-CN" altLang="en-US" sz="24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容器的底面积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和</a:t>
            </a:r>
            <a:r>
              <a:rPr lang="zh-CN" altLang="en-US" sz="24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水的高度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。</a:t>
            </a:r>
            <a:endParaRPr lang="en-US" altLang="zh-CN" b="0"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4"/>
          <p:cNvGraphicFramePr>
            <a:graphicFrameLocks noGrp="1"/>
          </p:cNvGraphicFramePr>
          <p:nvPr/>
        </p:nvGraphicFramePr>
        <p:xfrm>
          <a:off x="529954" y="475282"/>
          <a:ext cx="6991496" cy="929128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050834"/>
                <a:gridCol w="656777"/>
                <a:gridCol w="656777"/>
                <a:gridCol w="656777"/>
                <a:gridCol w="656777"/>
                <a:gridCol w="656777"/>
                <a:gridCol w="656777"/>
              </a:tblGrid>
              <a:tr h="4645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>
                          <a:latin typeface="+mn-lt"/>
                          <a:ea typeface="黑体" panose="02010609060101010101" pitchFamily="49" charset="-122"/>
                        </a:rPr>
                        <a:t>容器的</a:t>
                      </a:r>
                      <a:r>
                        <a:rPr lang="zh-CN" altLang="en-US" sz="2200" dirty="0">
                          <a:latin typeface="+mn-lt"/>
                          <a:ea typeface="黑体" panose="02010609060101010101" pitchFamily="49" charset="-122"/>
                        </a:rPr>
                        <a:t>底面积</a:t>
                      </a:r>
                      <a:r>
                        <a:rPr lang="en-US" altLang="zh-CN" sz="2200" dirty="0">
                          <a:latin typeface="+mn-lt"/>
                          <a:ea typeface="黑体" panose="02010609060101010101" pitchFamily="49" charset="-122"/>
                        </a:rPr>
                        <a:t>/cm</a:t>
                      </a:r>
                      <a:r>
                        <a:rPr lang="en-US" altLang="zh-CN" sz="2200" baseline="30000" dirty="0">
                          <a:latin typeface="+mn-lt"/>
                          <a:ea typeface="黑体" panose="02010609060101010101" pitchFamily="49" charset="-122"/>
                        </a:rPr>
                        <a:t>2</a:t>
                      </a:r>
                      <a:endParaRPr lang="zh-CN" altLang="en-US" sz="2200" baseline="30000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15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20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30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60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…</a:t>
                      </a:r>
                      <a:endParaRPr lang="zh-CN" altLang="en-US" sz="22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4645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>
                          <a:latin typeface="+mn-lt"/>
                          <a:ea typeface="黑体" panose="02010609060101010101" pitchFamily="49" charset="-122"/>
                        </a:rPr>
                        <a:t>水的高度</a:t>
                      </a:r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/cm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30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20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15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5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…</a:t>
                      </a:r>
                      <a:endParaRPr lang="zh-CN" altLang="en-US" sz="22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54"/>
          <p:cNvSpPr>
            <a:spLocks noChangeArrowheads="1"/>
          </p:cNvSpPr>
          <p:nvPr/>
        </p:nvSpPr>
        <p:spPr bwMode="auto">
          <a:xfrm>
            <a:off x="529954" y="1501819"/>
            <a:ext cx="8482427" cy="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kern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根据上表，回答下面的问题。</a:t>
            </a:r>
            <a:endParaRPr lang="en-US" altLang="zh-CN" sz="2400" b="1" kern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）水的高度是怎样随着容器底面积的大小变化而变化的？</a:t>
            </a:r>
            <a:endParaRPr lang="zh-CN" altLang="en-US" sz="24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箭头: 右 6"/>
          <p:cNvSpPr/>
          <p:nvPr/>
        </p:nvSpPr>
        <p:spPr bwMode="auto">
          <a:xfrm>
            <a:off x="3627728" y="323056"/>
            <a:ext cx="3278764" cy="242888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accent2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906492" y="244445"/>
            <a:ext cx="70083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j-lt"/>
                <a:ea typeface="+mj-ea"/>
              </a:rPr>
              <a:t>增大</a:t>
            </a:r>
            <a:endParaRPr lang="zh-CN" altLang="en-US" sz="2000" b="1" dirty="0">
              <a:solidFill>
                <a:srgbClr val="FF0000"/>
              </a:solidFill>
              <a:latin typeface="+mj-lt"/>
              <a:ea typeface="+mj-ea"/>
            </a:endParaRPr>
          </a:p>
        </p:txBody>
      </p:sp>
      <p:sp>
        <p:nvSpPr>
          <p:cNvPr id="9" name="箭头: 左 8"/>
          <p:cNvSpPr/>
          <p:nvPr/>
        </p:nvSpPr>
        <p:spPr bwMode="auto">
          <a:xfrm>
            <a:off x="3997035" y="1302558"/>
            <a:ext cx="3360449" cy="241300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solidFill>
              <a:schemeClr val="accent2"/>
            </a:solidFill>
            <a:miter lim="800000"/>
          </a:ln>
        </p:spPr>
        <p:txBody>
          <a:bodyPr anchor="ctr"/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24869" y="1242064"/>
            <a:ext cx="70083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2000" b="1">
                <a:solidFill>
                  <a:srgbClr val="FF0000"/>
                </a:solidFill>
                <a:latin typeface="+mj-lt"/>
                <a:ea typeface="+mj-ea"/>
              </a:defRPr>
            </a:lvl1pPr>
          </a:lstStyle>
          <a:p>
            <a:r>
              <a:rPr lang="zh-CN" altLang="en-US" dirty="0"/>
              <a:t>减小</a:t>
            </a:r>
            <a:endParaRPr lang="zh-CN" altLang="en-US" dirty="0"/>
          </a:p>
        </p:txBody>
      </p:sp>
      <p:pic>
        <p:nvPicPr>
          <p:cNvPr id="11" name="Picture 30" descr="94副本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441" y="3192737"/>
            <a:ext cx="1090613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27"/>
          <p:cNvSpPr>
            <a:spLocks noChangeArrowheads="1"/>
          </p:cNvSpPr>
          <p:nvPr/>
        </p:nvSpPr>
        <p:spPr bwMode="auto">
          <a:xfrm>
            <a:off x="1570202" y="2972945"/>
            <a:ext cx="5951248" cy="928491"/>
          </a:xfrm>
          <a:prstGeom prst="wedgeRoundRectCallout">
            <a:avLst>
              <a:gd name="adj1" fmla="val 55245"/>
              <a:gd name="adj2" fmla="val 1240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容器的底面积扩大，水的高度反而缩小；容器的底面积缩小，水的高度反而扩大。</a:t>
            </a:r>
            <a:endParaRPr lang="en-US" altLang="zh-CN" b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4"/>
          <p:cNvGraphicFramePr>
            <a:graphicFrameLocks noGrp="1"/>
          </p:cNvGraphicFramePr>
          <p:nvPr/>
        </p:nvGraphicFramePr>
        <p:xfrm>
          <a:off x="529954" y="475282"/>
          <a:ext cx="6991496" cy="929128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3050834"/>
                <a:gridCol w="656777"/>
                <a:gridCol w="656777"/>
                <a:gridCol w="656777"/>
                <a:gridCol w="656777"/>
                <a:gridCol w="656777"/>
                <a:gridCol w="656777"/>
              </a:tblGrid>
              <a:tr h="4645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>
                          <a:latin typeface="+mn-lt"/>
                          <a:ea typeface="黑体" panose="02010609060101010101" pitchFamily="49" charset="-122"/>
                        </a:rPr>
                        <a:t>容器的</a:t>
                      </a:r>
                      <a:r>
                        <a:rPr lang="zh-CN" altLang="en-US" sz="2200" dirty="0">
                          <a:latin typeface="+mn-lt"/>
                          <a:ea typeface="黑体" panose="02010609060101010101" pitchFamily="49" charset="-122"/>
                        </a:rPr>
                        <a:t>底面积</a:t>
                      </a:r>
                      <a:r>
                        <a:rPr lang="en-US" altLang="zh-CN" sz="2200" dirty="0">
                          <a:latin typeface="+mn-lt"/>
                          <a:ea typeface="黑体" panose="02010609060101010101" pitchFamily="49" charset="-122"/>
                        </a:rPr>
                        <a:t>/cm</a:t>
                      </a:r>
                      <a:r>
                        <a:rPr lang="en-US" altLang="zh-CN" sz="2200" baseline="30000" dirty="0">
                          <a:latin typeface="+mn-lt"/>
                          <a:ea typeface="黑体" panose="02010609060101010101" pitchFamily="49" charset="-122"/>
                        </a:rPr>
                        <a:t>2</a:t>
                      </a:r>
                      <a:endParaRPr lang="zh-CN" altLang="en-US" sz="2200" baseline="30000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15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20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30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60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…</a:t>
                      </a:r>
                      <a:endParaRPr lang="zh-CN" altLang="en-US" sz="22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46456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>
                          <a:latin typeface="+mn-lt"/>
                          <a:ea typeface="黑体" panose="02010609060101010101" pitchFamily="49" charset="-122"/>
                        </a:rPr>
                        <a:t>水的高度</a:t>
                      </a:r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/cm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F3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30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20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15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5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…</a:t>
                      </a:r>
                      <a:endParaRPr lang="zh-CN" altLang="en-US" sz="22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25" marR="9142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54"/>
          <p:cNvSpPr>
            <a:spLocks noChangeArrowheads="1"/>
          </p:cNvSpPr>
          <p:nvPr/>
        </p:nvSpPr>
        <p:spPr bwMode="auto">
          <a:xfrm>
            <a:off x="529954" y="1501819"/>
            <a:ext cx="8482427" cy="98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400" b="1" kern="0">
                <a:solidFill>
                  <a:srgbClr val="1C1C1C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根据上表，回答下面的问题。</a:t>
            </a:r>
            <a:endParaRPr lang="en-US" altLang="zh-CN" sz="2400" b="1" kern="0">
              <a:solidFill>
                <a:srgbClr val="1C1C1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24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）相对应的容器的底面积与水的高度的乘积分别是多少？</a:t>
            </a:r>
            <a:endParaRPr lang="zh-CN" altLang="en-US" sz="24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46018" y="2571750"/>
            <a:ext cx="70519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</a:rPr>
              <a:t>30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×10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=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20×15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sym typeface="Arial" panose="020B0604020202020204" pitchFamily="34" charset="0"/>
              </a:rPr>
              <a:t>=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15×20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sym typeface="Arial" panose="020B0604020202020204" pitchFamily="34" charset="0"/>
              </a:rPr>
              <a:t>=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10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×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3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0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=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5×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6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0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=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sym typeface="Arial" panose="020B0604020202020204" pitchFamily="34" charset="0"/>
              </a:rPr>
              <a:t>…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sym typeface="Arial" panose="020B0604020202020204" pitchFamily="34" charset="0"/>
              </a:rPr>
              <a:t>=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300 </a:t>
            </a:r>
            <a:endParaRPr lang="zh-CN" altLang="en-US" sz="200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7" name="Picture 21" descr="两小豆形象之明明PPT用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505" y="3118846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27"/>
          <p:cNvSpPr>
            <a:spLocks noChangeArrowheads="1"/>
          </p:cNvSpPr>
          <p:nvPr/>
        </p:nvSpPr>
        <p:spPr bwMode="auto">
          <a:xfrm>
            <a:off x="4075879" y="3163281"/>
            <a:ext cx="3282571" cy="531827"/>
          </a:xfrm>
          <a:prstGeom prst="wedgeRoundRectCallout">
            <a:avLst>
              <a:gd name="adj1" fmla="val 58377"/>
              <a:gd name="adj2" fmla="val 35010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这个</a:t>
            </a:r>
            <a:r>
              <a:rPr lang="en-US" altLang="zh-CN" sz="2400">
                <a:latin typeface="楷体" panose="02010609060101010101" pitchFamily="49" charset="-122"/>
                <a:ea typeface="楷体" panose="02010609060101010101" pitchFamily="49" charset="-122"/>
              </a:rPr>
              <a:t>300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表示什么呢？</a:t>
            </a:r>
            <a:endParaRPr lang="en-US" altLang="zh-CN" b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Picture 20" descr="95副本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849" y="3226233"/>
            <a:ext cx="1176338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27"/>
          <p:cNvSpPr>
            <a:spLocks noChangeArrowheads="1"/>
          </p:cNvSpPr>
          <p:nvPr/>
        </p:nvSpPr>
        <p:spPr bwMode="auto">
          <a:xfrm>
            <a:off x="1928171" y="3113559"/>
            <a:ext cx="3572084" cy="880880"/>
          </a:xfrm>
          <a:prstGeom prst="wedgeRoundRectCallout">
            <a:avLst>
              <a:gd name="adj1" fmla="val -59041"/>
              <a:gd name="adj2" fmla="val 471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+mn-lt"/>
                <a:ea typeface="楷体" panose="02010609060101010101" pitchFamily="49" charset="-122"/>
              </a:rPr>
              <a:t>乘积</a:t>
            </a:r>
            <a:r>
              <a:rPr lang="en-US" altLang="zh-CN" sz="2400">
                <a:latin typeface="+mn-lt"/>
                <a:ea typeface="楷体" panose="02010609060101010101" pitchFamily="49" charset="-122"/>
              </a:rPr>
              <a:t>300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，实际就是倒入容器的水的体积。</a:t>
            </a:r>
            <a:endParaRPr lang="en-US" altLang="zh-CN" b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2" name="Rectangle 54"/>
          <p:cNvSpPr>
            <a:spLocks noChangeArrowheads="1"/>
          </p:cNvSpPr>
          <p:nvPr/>
        </p:nvSpPr>
        <p:spPr bwMode="auto">
          <a:xfrm>
            <a:off x="1634187" y="4190204"/>
            <a:ext cx="434714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algn="ctr" eaLnBrk="1" hangingPunct="1"/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底面积</a:t>
            </a:r>
            <a:r>
              <a:rPr lang="en-US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×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高度</a:t>
            </a:r>
            <a:r>
              <a:rPr lang="en-US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=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体积（一定）</a:t>
            </a:r>
            <a:endParaRPr lang="zh-CN" altLang="en-US" sz="24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717164" y="4190204"/>
            <a:ext cx="24549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成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反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比例关系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8" grpId="1" animBg="1"/>
      <p:bldP spid="10" grpId="0" animBg="1"/>
      <p:bldP spid="12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88372" y="501484"/>
            <a:ext cx="718047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4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4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）乐乐读完一本书，平均每天看的页数和看完全书所需天数情况如下表</a:t>
            </a:r>
            <a:r>
              <a:rPr lang="zh-CN" altLang="en-US" sz="2400" b="1" kern="10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kumimoji="0" lang="zh-CN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4"/>
          <p:cNvGraphicFramePr>
            <a:graphicFrameLocks noGrp="1"/>
          </p:cNvGraphicFramePr>
          <p:nvPr/>
        </p:nvGraphicFramePr>
        <p:xfrm>
          <a:off x="1475149" y="1400607"/>
          <a:ext cx="6193702" cy="853496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841800"/>
                <a:gridCol w="695829"/>
                <a:gridCol w="524290"/>
                <a:gridCol w="544024"/>
                <a:gridCol w="572457"/>
                <a:gridCol w="540053"/>
                <a:gridCol w="475249"/>
              </a:tblGrid>
              <a:tr h="41549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>
                          <a:latin typeface="+mn-lt"/>
                          <a:ea typeface="黑体" panose="02010609060101010101" pitchFamily="49" charset="-122"/>
                        </a:rPr>
                        <a:t>平均每天看书的页数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15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20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30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40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…</a:t>
                      </a:r>
                      <a:endParaRPr lang="zh-CN" altLang="en-US" sz="22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41549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>
                          <a:latin typeface="+mn-lt"/>
                          <a:ea typeface="黑体" panose="02010609060101010101" pitchFamily="49" charset="-122"/>
                        </a:rPr>
                        <a:t>看完全书所需的天数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12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8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6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4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3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…</a:t>
                      </a:r>
                      <a:endParaRPr lang="zh-CN" altLang="en-US" sz="22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488372" y="2322229"/>
            <a:ext cx="84824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4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24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）用</a:t>
            </a:r>
            <a:r>
              <a:rPr kumimoji="0" lang="en-US" altLang="zh-CN" sz="24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r>
              <a:rPr kumimoji="0" lang="zh-CN" altLang="en-US" sz="24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元购买笔记本，已花的钱和剩下的钱情况如下表。</a:t>
            </a:r>
            <a:endParaRPr kumimoji="0" lang="en-US" altLang="zh-CN" sz="2400" b="1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6" name="表格 4"/>
          <p:cNvGraphicFramePr>
            <a:graphicFrameLocks noGrp="1"/>
          </p:cNvGraphicFramePr>
          <p:nvPr/>
        </p:nvGraphicFramePr>
        <p:xfrm>
          <a:off x="1475150" y="2852020"/>
          <a:ext cx="6193700" cy="853496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826686"/>
                <a:gridCol w="561169"/>
                <a:gridCol w="561169"/>
                <a:gridCol w="561169"/>
                <a:gridCol w="561169"/>
                <a:gridCol w="561169"/>
                <a:gridCol w="561169"/>
              </a:tblGrid>
              <a:tr h="4266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>
                          <a:latin typeface="+mn-lt"/>
                          <a:ea typeface="黑体" panose="02010609060101010101" pitchFamily="49" charset="-122"/>
                        </a:rPr>
                        <a:t>已花的钱（元）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15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20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30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40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…</a:t>
                      </a:r>
                      <a:endParaRPr lang="zh-CN" altLang="en-US" sz="22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4266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>
                          <a:latin typeface="+mn-lt"/>
                          <a:ea typeface="黑体" panose="02010609060101010101" pitchFamily="49" charset="-122"/>
                        </a:rPr>
                        <a:t>剩下的钱（元）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50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45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40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30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20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…</a:t>
                      </a:r>
                      <a:endParaRPr lang="zh-CN" altLang="en-US" sz="22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pic>
        <p:nvPicPr>
          <p:cNvPr id="9" name="Picture 56" descr="两小豆形象之聪聪PPT用（反边）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128" y="3608425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AutoShape 27"/>
          <p:cNvSpPr>
            <a:spLocks noChangeArrowheads="1"/>
          </p:cNvSpPr>
          <p:nvPr/>
        </p:nvSpPr>
        <p:spPr bwMode="auto">
          <a:xfrm>
            <a:off x="2632364" y="3870289"/>
            <a:ext cx="4648201" cy="890661"/>
          </a:xfrm>
          <a:prstGeom prst="wedgeRoundRectCallout">
            <a:avLst>
              <a:gd name="adj1" fmla="val 58684"/>
              <a:gd name="adj2" fmla="val -2632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请你判断（</a:t>
            </a:r>
            <a:r>
              <a:rPr lang="en-US" altLang="zh-CN" sz="240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）、（</a:t>
            </a:r>
            <a:r>
              <a:rPr lang="en-US" altLang="zh-CN" sz="240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）中的两种量是否成反比例关系。</a:t>
            </a:r>
            <a:endParaRPr lang="en-US" altLang="zh-CN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表格 4"/>
          <p:cNvGraphicFramePr>
            <a:graphicFrameLocks noGrp="1"/>
          </p:cNvGraphicFramePr>
          <p:nvPr/>
        </p:nvGraphicFramePr>
        <p:xfrm>
          <a:off x="1475149" y="1400607"/>
          <a:ext cx="6193702" cy="853496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841800"/>
                <a:gridCol w="695829"/>
                <a:gridCol w="524290"/>
                <a:gridCol w="544024"/>
                <a:gridCol w="572457"/>
                <a:gridCol w="540053"/>
                <a:gridCol w="475249"/>
              </a:tblGrid>
              <a:tr h="41549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>
                          <a:latin typeface="+mn-lt"/>
                          <a:ea typeface="黑体" panose="02010609060101010101" pitchFamily="49" charset="-122"/>
                        </a:rPr>
                        <a:t>平均每天看书的页数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15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20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30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40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…</a:t>
                      </a:r>
                      <a:endParaRPr lang="zh-CN" altLang="en-US" sz="22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41549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>
                          <a:latin typeface="+mn-lt"/>
                          <a:ea typeface="黑体" panose="02010609060101010101" pitchFamily="49" charset="-122"/>
                        </a:rPr>
                        <a:t>看完全书所需的天数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12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8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6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4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3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…</a:t>
                      </a:r>
                      <a:endParaRPr lang="zh-CN" altLang="en-US" sz="22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4BA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表格 4"/>
          <p:cNvGraphicFramePr>
            <a:graphicFrameLocks noGrp="1"/>
          </p:cNvGraphicFramePr>
          <p:nvPr/>
        </p:nvGraphicFramePr>
        <p:xfrm>
          <a:off x="1475150" y="2852020"/>
          <a:ext cx="6193700" cy="853496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2826686"/>
                <a:gridCol w="561169"/>
                <a:gridCol w="561169"/>
                <a:gridCol w="561169"/>
                <a:gridCol w="561169"/>
                <a:gridCol w="561169"/>
                <a:gridCol w="561169"/>
              </a:tblGrid>
              <a:tr h="4266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>
                          <a:latin typeface="+mn-lt"/>
                          <a:ea typeface="黑体" panose="02010609060101010101" pitchFamily="49" charset="-122"/>
                        </a:rPr>
                        <a:t>已花的钱（元）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15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20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30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40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…</a:t>
                      </a:r>
                      <a:endParaRPr lang="zh-CN" altLang="en-US" sz="22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  <a:tr h="4266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200" b="1" dirty="0">
                          <a:latin typeface="+mn-lt"/>
                          <a:ea typeface="黑体" panose="02010609060101010101" pitchFamily="49" charset="-122"/>
                        </a:rPr>
                        <a:t>剩下的钱（元）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ED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50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45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40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30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+mn-lt"/>
                          <a:ea typeface="黑体" panose="02010609060101010101" pitchFamily="49" charset="-122"/>
                        </a:rPr>
                        <a:t>20</a:t>
                      </a:r>
                      <a:endParaRPr lang="zh-CN" altLang="en-US" sz="2200" b="1" dirty="0">
                        <a:latin typeface="+mn-lt"/>
                        <a:ea typeface="黑体" panose="02010609060101010101" pitchFamily="49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200" b="1" dirty="0">
                          <a:latin typeface="宋体" panose="02010600030101010101" pitchFamily="2" charset="-122"/>
                          <a:ea typeface="宋体" panose="02010600030101010101" pitchFamily="2" charset="-122"/>
                        </a:rPr>
                        <a:t>…</a:t>
                      </a:r>
                      <a:endParaRPr lang="zh-CN" altLang="en-US" sz="2200" b="1" dirty="0">
                        <a:latin typeface="宋体" panose="0201060003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91445" marR="91445" marT="45734" marB="45734" anchor="ctr">
                    <a:lnL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EBFD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CFC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54"/>
          <p:cNvSpPr>
            <a:spLocks noChangeArrowheads="1"/>
          </p:cNvSpPr>
          <p:nvPr/>
        </p:nvSpPr>
        <p:spPr bwMode="auto">
          <a:xfrm>
            <a:off x="315011" y="806592"/>
            <a:ext cx="64773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algn="ctr" eaLnBrk="1" hangingPunct="1"/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每天看的页数</a:t>
            </a:r>
            <a:r>
              <a:rPr lang="en-US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×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所需天数＝总页数（一定）</a:t>
            </a:r>
            <a:endParaRPr lang="zh-CN" altLang="en-US" sz="24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498949" y="806592"/>
            <a:ext cx="24549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成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/>
                <a:ea typeface="楷体" panose="02010609060101010101" pitchFamily="49" charset="-122"/>
              </a:rPr>
              <a:t>反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比例关系</a:t>
            </a:r>
            <a:endParaRPr lang="zh-CN" altLang="en-US"/>
          </a:p>
        </p:txBody>
      </p:sp>
      <p:sp>
        <p:nvSpPr>
          <p:cNvPr id="10" name="Rectangle 54"/>
          <p:cNvSpPr>
            <a:spLocks noChangeArrowheads="1"/>
          </p:cNvSpPr>
          <p:nvPr/>
        </p:nvSpPr>
        <p:spPr bwMode="auto">
          <a:xfrm>
            <a:off x="315011" y="2322229"/>
            <a:ext cx="596109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algn="ctr" eaLnBrk="1" hangingPunct="1"/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已花的钱</a:t>
            </a:r>
            <a:r>
              <a:rPr lang="en-US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+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剩下的钱＝总钱数（一定）</a:t>
            </a:r>
            <a:endParaRPr lang="zh-CN" altLang="en-US" sz="24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276109" y="2322228"/>
            <a:ext cx="27647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/>
                <a:ea typeface="楷体" panose="02010609060101010101" pitchFamily="49" charset="-122"/>
                <a:cs typeface="+mn-cs"/>
              </a:rPr>
              <a:t>不成反比例关系</a:t>
            </a:r>
            <a:endParaRPr lang="zh-CN" altLang="en-US"/>
          </a:p>
        </p:txBody>
      </p:sp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1475149" y="3977907"/>
            <a:ext cx="5930305" cy="510651"/>
          </a:xfrm>
          <a:prstGeom prst="wedgeRoundRectCallout">
            <a:avLst>
              <a:gd name="adj1" fmla="val 54676"/>
              <a:gd name="adj2" fmla="val -3468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+mn-lt"/>
                <a:ea typeface="楷体" panose="02010609060101010101" pitchFamily="49" charset="-122"/>
              </a:rPr>
              <a:t>请你说一说怎样的两种量成反比例关系？</a:t>
            </a:r>
            <a:endParaRPr lang="en-US" altLang="zh-CN" b="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14" name="Picture 56" descr="两小豆形象之聪聪PPT用（反边）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6128" y="3608425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4"/>
          <p:cNvSpPr>
            <a:spLocks noChangeArrowheads="1"/>
          </p:cNvSpPr>
          <p:nvPr/>
        </p:nvSpPr>
        <p:spPr bwMode="auto">
          <a:xfrm>
            <a:off x="324968" y="1606737"/>
            <a:ext cx="8494063" cy="1379545"/>
          </a:xfrm>
          <a:prstGeom prst="rect">
            <a:avLst/>
          </a:prstGeom>
          <a:solidFill>
            <a:srgbClr val="E1F3F7"/>
          </a:solidFill>
          <a:ln>
            <a:noFill/>
          </a:ln>
        </p:spPr>
        <p:txBody>
          <a:bodyPr wrap="square" anchor="ctr">
            <a:spAutoFit/>
          </a:bodyPr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zh-CN" altLang="en-US" sz="2400">
                <a:latin typeface="+mn-lt"/>
                <a:ea typeface="楷体" panose="02010609060101010101" pitchFamily="49" charset="-122"/>
              </a:rPr>
              <a:t>        像这样，两种相关联的量，一种量变化，另一种量也随着变化，如果这两种量中相对应的两个数的</a:t>
            </a:r>
            <a:r>
              <a:rPr lang="zh-CN" altLang="en-US" sz="24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乘积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一定，这两种量就叫作</a:t>
            </a:r>
            <a:r>
              <a:rPr lang="zh-CN" altLang="en-US" sz="24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成反比例的量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，它们的关系叫作</a:t>
            </a:r>
            <a:r>
              <a:rPr lang="zh-CN" altLang="en-US" sz="240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反比例关系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。</a:t>
            </a:r>
            <a:endParaRPr lang="zh-CN" altLang="en-US" sz="240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2780" y="602118"/>
            <a:ext cx="3990396" cy="94299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3176" y="602118"/>
            <a:ext cx="3685310" cy="90832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13852" y="3082574"/>
            <a:ext cx="8116291" cy="934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        如果用字母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x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和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y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表示两种相关联的量，用</a:t>
            </a:r>
            <a:r>
              <a:rPr kumimoji="0" lang="en-US" altLang="zh-CN" sz="24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k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表示它们的乘积（一定），反比例关系可以用下面的式子表示：</a:t>
            </a:r>
            <a:endParaRPr lang="zh-CN" altLang="en-US" sz="1400"/>
          </a:p>
        </p:txBody>
      </p:sp>
      <p:sp>
        <p:nvSpPr>
          <p:cNvPr id="11" name="Text Box 78"/>
          <p:cNvSpPr txBox="1">
            <a:spLocks noChangeArrowheads="1"/>
          </p:cNvSpPr>
          <p:nvPr/>
        </p:nvSpPr>
        <p:spPr bwMode="auto">
          <a:xfrm>
            <a:off x="3124992" y="4079717"/>
            <a:ext cx="2894013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xy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＝</a:t>
            </a:r>
            <a:r>
              <a:rPr lang="zh-CN" altLang="en-US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k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（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一定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）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utoUpdateAnimBg="0"/>
      <p:bldP spid="9" grpId="0"/>
      <p:bldP spid="11" grpId="0" bldLvl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2780" y="602118"/>
            <a:ext cx="3990396" cy="94299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3176" y="602118"/>
            <a:ext cx="3685310" cy="908327"/>
          </a:xfrm>
          <a:prstGeom prst="rect">
            <a:avLst/>
          </a:prstGeom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2043185" y="1740161"/>
            <a:ext cx="5472905" cy="510651"/>
          </a:xfrm>
          <a:prstGeom prst="wedgeRoundRectCallout">
            <a:avLst>
              <a:gd name="adj1" fmla="val 54676"/>
              <a:gd name="adj2" fmla="val -3468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+mn-lt"/>
                <a:ea typeface="楷体" panose="02010609060101010101" pitchFamily="49" charset="-122"/>
              </a:rPr>
              <a:t>怎样判断两种量是否成正比例关系呢？</a:t>
            </a:r>
            <a:endParaRPr lang="en-US" altLang="zh-CN" b="0">
              <a:latin typeface="+mn-lt"/>
              <a:ea typeface="楷体" panose="02010609060101010101" pitchFamily="49" charset="-122"/>
            </a:endParaRPr>
          </a:p>
        </p:txBody>
      </p:sp>
      <p:pic>
        <p:nvPicPr>
          <p:cNvPr id="14" name="Picture 56" descr="两小豆形象之聪聪PPT用（反边）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401" y="1419225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0" descr="95副本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099" y="1935958"/>
            <a:ext cx="1293972" cy="1662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AutoShape 27"/>
          <p:cNvSpPr>
            <a:spLocks noChangeArrowheads="1"/>
          </p:cNvSpPr>
          <p:nvPr/>
        </p:nvSpPr>
        <p:spPr bwMode="auto">
          <a:xfrm>
            <a:off x="1713071" y="2588439"/>
            <a:ext cx="5222289" cy="880880"/>
          </a:xfrm>
          <a:prstGeom prst="wedgeRoundRectCallout">
            <a:avLst>
              <a:gd name="adj1" fmla="val -55877"/>
              <a:gd name="adj2" fmla="val -3617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+mn-lt"/>
                <a:ea typeface="楷体" panose="02010609060101010101" pitchFamily="49" charset="-122"/>
              </a:rPr>
              <a:t>两种</a:t>
            </a:r>
            <a:r>
              <a:rPr lang="zh-CN" altLang="en-US" sz="2400" u="sng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相关联的量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的</a:t>
            </a:r>
            <a:r>
              <a:rPr lang="zh-CN" altLang="en-US" sz="2400" u="sng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乘积一定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，这两种量就成反比例关系。</a:t>
            </a:r>
            <a:endParaRPr lang="en-US" altLang="zh-CN" b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19100" y="3860190"/>
            <a:ext cx="81568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800" b="1" i="0" u="none" strike="noStrike" kern="1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思考：</a:t>
            </a:r>
            <a:r>
              <a:rPr kumimoji="0" lang="zh-CN" altLang="zh-CN" sz="28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  <a:ea typeface="黑体" panose="02010609060101010101" pitchFamily="49" charset="-122"/>
                <a:cs typeface="Times New Roman" panose="02020603050405020304" pitchFamily="18" charset="0"/>
              </a:rPr>
              <a:t>与判断正比例关系的条件有什么异同？</a:t>
            </a:r>
            <a:endParaRPr lang="zh-CN" altLang="en-US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88" y="592809"/>
            <a:ext cx="1662272" cy="519934"/>
          </a:xfrm>
          <a:prstGeom prst="rect">
            <a:avLst/>
          </a:prstGeom>
        </p:spPr>
      </p:pic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287988" y="1210875"/>
            <a:ext cx="85680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运输队要运一批货物，每天运的质量和运货的天数之间的关系如下。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5" name="Group 4"/>
          <p:cNvGraphicFramePr>
            <a:graphicFrameLocks noGrp="1"/>
          </p:cNvGraphicFramePr>
          <p:nvPr/>
        </p:nvGraphicFramePr>
        <p:xfrm>
          <a:off x="1045297" y="2122741"/>
          <a:ext cx="6994956" cy="807828"/>
        </p:xfrm>
        <a:graphic>
          <a:graphicData uri="http://schemas.openxmlformats.org/drawingml/2006/table">
            <a:tbl>
              <a:tblPr/>
              <a:tblGrid>
                <a:gridCol w="2220456"/>
                <a:gridCol w="811897"/>
                <a:gridCol w="822065"/>
                <a:gridCol w="706996"/>
                <a:gridCol w="831697"/>
                <a:gridCol w="782993"/>
                <a:gridCol w="818852"/>
              </a:tblGrid>
              <a:tr h="353728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每天运的质量/</a:t>
                      </a:r>
                      <a:r>
                        <a:rPr kumimoji="0" lang="en-US" altLang="zh-CN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t</a:t>
                      </a:r>
                      <a:endParaRPr kumimoji="0" lang="zh-CN" alt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F3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300</a:t>
                      </a:r>
                      <a:endParaRPr kumimoji="0" lang="zh-CN" alt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150</a:t>
                      </a:r>
                      <a:endParaRPr kumimoji="0" lang="zh-CN" alt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100</a:t>
                      </a:r>
                      <a:endParaRPr kumimoji="0" lang="zh-CN" alt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75</a:t>
                      </a:r>
                      <a:endParaRPr kumimoji="0" lang="zh-CN" alt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60</a:t>
                      </a:r>
                      <a:endParaRPr kumimoji="0" lang="zh-CN" alt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50</a:t>
                      </a:r>
                      <a:endParaRPr kumimoji="0" lang="zh-CN" alt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</a:tr>
              <a:tr h="350025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运货的天数/天</a:t>
                      </a:r>
                      <a:endParaRPr kumimoji="0" lang="zh-CN" alt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F3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1</a:t>
                      </a:r>
                      <a:endParaRPr kumimoji="0" lang="zh-CN" alt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2</a:t>
                      </a:r>
                      <a:endParaRPr kumimoji="0" lang="zh-CN" alt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3</a:t>
                      </a:r>
                      <a:endParaRPr kumimoji="0" lang="zh-CN" alt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4</a:t>
                      </a:r>
                      <a:endParaRPr kumimoji="0" lang="zh-CN" alt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5</a:t>
                      </a:r>
                      <a:endParaRPr kumimoji="0" lang="zh-CN" alt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6</a:t>
                      </a:r>
                      <a:endParaRPr kumimoji="0" lang="zh-CN" alt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</a:tr>
            </a:tbl>
          </a:graphicData>
        </a:graphic>
      </p:graphicFrame>
      <p:sp>
        <p:nvSpPr>
          <p:cNvPr id="7" name="TextBox 8"/>
          <p:cNvSpPr txBox="1">
            <a:spLocks noChangeArrowheads="1"/>
          </p:cNvSpPr>
          <p:nvPr/>
        </p:nvSpPr>
        <p:spPr bwMode="auto">
          <a:xfrm>
            <a:off x="287987" y="3011438"/>
            <a:ext cx="85680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defTabSz="685800" eaLnBrk="1" hangingPunct="1">
              <a:defRPr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 defTabSz="685800"/>
            <a:lvl3pPr marL="1143000" indent="-228600" defTabSz="685800"/>
            <a:lvl4pPr marL="1600200" indent="-228600" defTabSz="685800"/>
            <a:lvl5pPr marL="2057400" indent="-228600" defTabSz="685800"/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/>
              <a:t>（</a:t>
            </a:r>
            <a:r>
              <a:rPr lang="en-US" altLang="zh-CN"/>
              <a:t>1</a:t>
            </a:r>
            <a:r>
              <a:rPr lang="zh-CN" altLang="en-US"/>
              <a:t>）表中有哪两种量？它们是不是相关联的量？</a:t>
            </a:r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673970" y="1713314"/>
            <a:ext cx="17748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P46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做一做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45297" y="3570956"/>
            <a:ext cx="6797124" cy="871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表中有每天运的质量和运货的天数两种量，它们是相关联的量。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88" y="592809"/>
            <a:ext cx="1662272" cy="519934"/>
          </a:xfrm>
          <a:prstGeom prst="rect">
            <a:avLst/>
          </a:prstGeom>
        </p:spPr>
      </p:pic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287988" y="1210875"/>
            <a:ext cx="85680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运输队要运一批货物，每天运的质量和运货的天数之间的关系如下。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" name="Group 4"/>
          <p:cNvGraphicFramePr>
            <a:graphicFrameLocks noGrp="1"/>
          </p:cNvGraphicFramePr>
          <p:nvPr/>
        </p:nvGraphicFramePr>
        <p:xfrm>
          <a:off x="1045297" y="2122741"/>
          <a:ext cx="6994956" cy="807828"/>
        </p:xfrm>
        <a:graphic>
          <a:graphicData uri="http://schemas.openxmlformats.org/drawingml/2006/table">
            <a:tbl>
              <a:tblPr/>
              <a:tblGrid>
                <a:gridCol w="2220456"/>
                <a:gridCol w="811897"/>
                <a:gridCol w="822065"/>
                <a:gridCol w="706996"/>
                <a:gridCol w="831697"/>
                <a:gridCol w="782993"/>
                <a:gridCol w="818852"/>
              </a:tblGrid>
              <a:tr h="353728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每天运的质量/</a:t>
                      </a:r>
                      <a:r>
                        <a:rPr kumimoji="0" lang="en-US" altLang="zh-CN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t</a:t>
                      </a:r>
                      <a:endParaRPr kumimoji="0" lang="zh-CN" alt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F3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300</a:t>
                      </a:r>
                      <a:endParaRPr kumimoji="0" lang="zh-CN" alt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150</a:t>
                      </a:r>
                      <a:endParaRPr kumimoji="0" lang="zh-CN" alt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100</a:t>
                      </a:r>
                      <a:endParaRPr kumimoji="0" lang="zh-CN" alt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75</a:t>
                      </a:r>
                      <a:endParaRPr kumimoji="0" lang="zh-CN" alt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60</a:t>
                      </a:r>
                      <a:endParaRPr kumimoji="0" lang="zh-CN" alt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50</a:t>
                      </a:r>
                      <a:endParaRPr kumimoji="0" lang="zh-CN" alt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</a:tr>
              <a:tr h="350025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运货的天数/天</a:t>
                      </a:r>
                      <a:endParaRPr kumimoji="0" lang="zh-CN" alt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F3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1</a:t>
                      </a:r>
                      <a:endParaRPr kumimoji="0" lang="zh-CN" alt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2</a:t>
                      </a:r>
                      <a:endParaRPr kumimoji="0" lang="zh-CN" alt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3</a:t>
                      </a:r>
                      <a:endParaRPr kumimoji="0" lang="zh-CN" alt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4</a:t>
                      </a:r>
                      <a:endParaRPr kumimoji="0" lang="zh-CN" alt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5</a:t>
                      </a:r>
                      <a:endParaRPr kumimoji="0" lang="zh-CN" alt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6</a:t>
                      </a:r>
                      <a:endParaRPr kumimoji="0" lang="zh-CN" alt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287987" y="3011438"/>
            <a:ext cx="85680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defTabSz="685800" eaLnBrk="1" hangingPunct="1">
              <a:defRPr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 defTabSz="685800"/>
            <a:lvl3pPr marL="1143000" indent="-228600" defTabSz="685800"/>
            <a:lvl4pPr marL="1600200" indent="-228600" defTabSz="685800"/>
            <a:lvl5pPr marL="2057400" indent="-228600" defTabSz="685800"/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/>
              <a:t>（</a:t>
            </a:r>
            <a:r>
              <a:rPr lang="en-US" altLang="zh-CN"/>
              <a:t>2</a:t>
            </a:r>
            <a:r>
              <a:rPr lang="zh-CN" altLang="en-US"/>
              <a:t>）写出几组这两种量中相对应的两个数的乘积， 并比较乘积的大小，说一说这个乘积表示什么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673970" y="1713314"/>
            <a:ext cx="17748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P46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做一做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45297" y="3794377"/>
            <a:ext cx="70519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</a:rPr>
              <a:t>30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</a:rPr>
              <a:t>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×1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=150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×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2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sym typeface="Arial" panose="020B0604020202020204" pitchFamily="34" charset="0"/>
              </a:rPr>
              <a:t>=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1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00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×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3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sym typeface="Arial" panose="020B0604020202020204" pitchFamily="34" charset="0"/>
              </a:rPr>
              <a:t>=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75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×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4=60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×</a:t>
            </a:r>
            <a:r>
              <a:rPr kumimoji="0" lang="en-US" altLang="zh-CN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5=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sym typeface="Arial" panose="020B0604020202020204" pitchFamily="34" charset="0"/>
              </a:rPr>
              <a:t>50×6=</a:t>
            </a: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楷体" panose="02010609060101010101" pitchFamily="49" charset="-122"/>
                <a:cs typeface="Arial" panose="020B0604020202020204" pitchFamily="34" charset="0"/>
                <a:sym typeface="Arial" panose="020B0604020202020204" pitchFamily="34" charset="0"/>
              </a:rPr>
              <a:t>300 </a:t>
            </a:r>
            <a:endParaRPr lang="zh-CN" altLang="en-US" sz="200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285279" y="4207984"/>
            <a:ext cx="4572000" cy="46544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defRPr kumimoji="0" sz="2400" b="1" i="0" u="none" strike="noStrike" cap="none" spc="0" normalizeH="0" baseline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</a:lstStyle>
          <a:p>
            <a:r>
              <a:rPr lang="zh-CN" altLang="en-US"/>
              <a:t>这个乘积表示货物的总质量。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88" y="592809"/>
            <a:ext cx="1662272" cy="519934"/>
          </a:xfrm>
          <a:prstGeom prst="rect">
            <a:avLst/>
          </a:prstGeom>
        </p:spPr>
      </p:pic>
      <p:sp>
        <p:nvSpPr>
          <p:cNvPr id="3" name="TextBox 8"/>
          <p:cNvSpPr txBox="1">
            <a:spLocks noChangeArrowheads="1"/>
          </p:cNvSpPr>
          <p:nvPr/>
        </p:nvSpPr>
        <p:spPr bwMode="auto">
          <a:xfrm>
            <a:off x="287988" y="1210875"/>
            <a:ext cx="85680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运输队要运一批货物，每天运的质量和运货的天数之间的关系如下。</a:t>
            </a:r>
            <a:endParaRPr lang="zh-CN" altLang="en-US" sz="24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" name="Group 4"/>
          <p:cNvGraphicFramePr>
            <a:graphicFrameLocks noGrp="1"/>
          </p:cNvGraphicFramePr>
          <p:nvPr/>
        </p:nvGraphicFramePr>
        <p:xfrm>
          <a:off x="1045297" y="2122741"/>
          <a:ext cx="6994956" cy="807828"/>
        </p:xfrm>
        <a:graphic>
          <a:graphicData uri="http://schemas.openxmlformats.org/drawingml/2006/table">
            <a:tbl>
              <a:tblPr/>
              <a:tblGrid>
                <a:gridCol w="2220456"/>
                <a:gridCol w="811897"/>
                <a:gridCol w="822065"/>
                <a:gridCol w="706996"/>
                <a:gridCol w="831697"/>
                <a:gridCol w="782993"/>
                <a:gridCol w="818852"/>
              </a:tblGrid>
              <a:tr h="353728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每天运的质量/</a:t>
                      </a:r>
                      <a:r>
                        <a:rPr kumimoji="0" lang="en-US" altLang="zh-CN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t</a:t>
                      </a:r>
                      <a:endParaRPr kumimoji="0" lang="zh-CN" alt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F3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300</a:t>
                      </a:r>
                      <a:endParaRPr kumimoji="0" lang="zh-CN" alt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150</a:t>
                      </a:r>
                      <a:endParaRPr kumimoji="0" lang="zh-CN" alt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100</a:t>
                      </a:r>
                      <a:endParaRPr kumimoji="0" lang="zh-CN" alt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75</a:t>
                      </a:r>
                      <a:endParaRPr kumimoji="0" lang="zh-CN" alt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60</a:t>
                      </a:r>
                      <a:endParaRPr kumimoji="0" lang="zh-CN" alt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50</a:t>
                      </a:r>
                      <a:endParaRPr kumimoji="0" lang="zh-CN" alt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</a:tr>
              <a:tr h="350025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2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运货的天数/天</a:t>
                      </a:r>
                      <a:endParaRPr kumimoji="0" lang="zh-CN" alt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4F3E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1</a:t>
                      </a:r>
                      <a:endParaRPr kumimoji="0" lang="zh-CN" alt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2</a:t>
                      </a:r>
                      <a:endParaRPr kumimoji="0" lang="zh-CN" alt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3</a:t>
                      </a:r>
                      <a:endParaRPr kumimoji="0" lang="zh-CN" alt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4</a:t>
                      </a:r>
                      <a:endParaRPr kumimoji="0" lang="zh-CN" alt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5</a:t>
                      </a:r>
                      <a:endParaRPr kumimoji="0" lang="zh-CN" alt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6</a:t>
                      </a:r>
                      <a:endParaRPr kumimoji="0" lang="zh-CN" altLang="en-US" sz="2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4A88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7FBFA"/>
                    </a:solidFill>
                  </a:tcPr>
                </a:tc>
              </a:tr>
            </a:tbl>
          </a:graphicData>
        </a:graphic>
      </p:graphicFrame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287987" y="3011438"/>
            <a:ext cx="85680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defTabSz="685800" eaLnBrk="1" hangingPunct="1">
              <a:defRPr sz="24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 defTabSz="685800"/>
            <a:lvl3pPr marL="1143000" indent="-228600" defTabSz="685800"/>
            <a:lvl4pPr marL="1600200" indent="-228600" defTabSz="685800"/>
            <a:lvl5pPr marL="2057400" indent="-228600" defTabSz="685800"/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/>
              <a:t>（</a:t>
            </a:r>
            <a:r>
              <a:rPr lang="en-US" altLang="zh-CN"/>
              <a:t>3</a:t>
            </a:r>
            <a:r>
              <a:rPr lang="zh-CN" altLang="en-US"/>
              <a:t>）运货的天数与每天运的质量成反比例关系吗？为什么？ 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673970" y="1713314"/>
            <a:ext cx="17748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P46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做一做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045297" y="3570956"/>
            <a:ext cx="6797124" cy="871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成反比例关系，因为运货的天数随着每天运的质量的减少而增加，且它们的乘积一定。</a:t>
            </a:r>
            <a:endParaRPr kumimoji="0" lang="zh-CN" altLang="en-US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1"/>
          <p:cNvSpPr txBox="1">
            <a:spLocks noChangeArrowheads="1"/>
          </p:cNvSpPr>
          <p:nvPr/>
        </p:nvSpPr>
        <p:spPr bwMode="auto">
          <a:xfrm>
            <a:off x="375444" y="1310210"/>
            <a:ext cx="8393112" cy="936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10000"/>
              </a:lnSpc>
            </a:pP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给一间长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9m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、宽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6m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的教室铺地砖，每块地砖的面积与所需地砖数量如下表。</a:t>
            </a:r>
            <a:endParaRPr lang="zh-CN" altLang="en-US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6628" name="文本框 3"/>
          <p:cNvSpPr txBox="1">
            <a:spLocks noChangeArrowheads="1"/>
          </p:cNvSpPr>
          <p:nvPr/>
        </p:nvSpPr>
        <p:spPr bwMode="auto">
          <a:xfrm>
            <a:off x="375443" y="3342135"/>
            <a:ext cx="8393112" cy="936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defRPr sz="2600" b="1"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eaLnBrk="1" hangingPunct="1"/>
            <a:r>
              <a:rPr lang="zh-CN" altLang="en-US"/>
              <a:t>        所需地砖数量与每块地砖的面积是否成反比例关系？为什么？</a:t>
            </a:r>
            <a:endParaRPr lang="zh-CN" altLang="en-US"/>
          </a:p>
        </p:txBody>
      </p:sp>
      <p:grpSp>
        <p:nvGrpSpPr>
          <p:cNvPr id="26629" name="组合 7"/>
          <p:cNvGrpSpPr/>
          <p:nvPr/>
        </p:nvGrpSpPr>
        <p:grpSpPr bwMode="auto">
          <a:xfrm>
            <a:off x="269875" y="582613"/>
            <a:ext cx="1908175" cy="614362"/>
            <a:chOff x="217184" y="622852"/>
            <a:chExt cx="1907658" cy="613646"/>
          </a:xfrm>
        </p:grpSpPr>
        <p:sp>
          <p:nvSpPr>
            <p:cNvPr id="9" name="矩形: 圆角 1"/>
            <p:cNvSpPr/>
            <p:nvPr/>
          </p:nvSpPr>
          <p:spPr>
            <a:xfrm>
              <a:off x="217184" y="622852"/>
              <a:ext cx="1880678" cy="613646"/>
            </a:xfrm>
            <a:prstGeom prst="roundRect">
              <a:avLst/>
            </a:prstGeom>
            <a:solidFill>
              <a:srgbClr val="C6EEF4"/>
            </a:solidFill>
            <a:ln>
              <a:noFill/>
            </a:ln>
            <a:effectLst>
              <a:outerShdw blurRad="63500" dist="508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Rectangle 16"/>
            <p:cNvSpPr>
              <a:spLocks noChangeArrowheads="1"/>
            </p:cNvSpPr>
            <p:nvPr/>
          </p:nvSpPr>
          <p:spPr bwMode="auto">
            <a:xfrm>
              <a:off x="243689" y="637574"/>
              <a:ext cx="188115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538255" y="1900048"/>
            <a:ext cx="22685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P49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练习九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8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graphicFrame>
        <p:nvGraphicFramePr>
          <p:cNvPr id="4" name="Group 4"/>
          <p:cNvGraphicFramePr>
            <a:graphicFrameLocks noGrp="1"/>
          </p:cNvGraphicFramePr>
          <p:nvPr/>
        </p:nvGraphicFramePr>
        <p:xfrm>
          <a:off x="1362759" y="2360112"/>
          <a:ext cx="6418480" cy="868788"/>
        </p:xfrm>
        <a:graphic>
          <a:graphicData uri="http://schemas.openxmlformats.org/drawingml/2006/table">
            <a:tbl>
              <a:tblPr/>
              <a:tblGrid>
                <a:gridCol w="3124459"/>
                <a:gridCol w="1098007"/>
                <a:gridCol w="1098007"/>
                <a:gridCol w="1098007"/>
              </a:tblGrid>
              <a:tr h="353728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每块地砖的面积/</a:t>
                      </a: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cm</a:t>
                      </a:r>
                      <a:r>
                        <a:rPr kumimoji="0" lang="en-US" altLang="zh-CN" sz="2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2</a:t>
                      </a:r>
                      <a:endParaRPr kumimoji="0" lang="zh-CN" altLang="en-US" sz="24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900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1800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3600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8F5"/>
                    </a:solidFill>
                  </a:tcPr>
                </a:tc>
              </a:tr>
              <a:tr h="350025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所需地砖数量/块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600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300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150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8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514769" y="2158500"/>
            <a:ext cx="8114462" cy="1949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所需地砖数量与每块地砖的面积成反比例，因为教室的面积一定，而每块地砖的面积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所需地砖数量＝教室的面积。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4" name="Group 4"/>
          <p:cNvGraphicFramePr>
            <a:graphicFrameLocks noGrp="1"/>
          </p:cNvGraphicFramePr>
          <p:nvPr/>
        </p:nvGraphicFramePr>
        <p:xfrm>
          <a:off x="1362759" y="1106276"/>
          <a:ext cx="6418480" cy="868788"/>
        </p:xfrm>
        <a:graphic>
          <a:graphicData uri="http://schemas.openxmlformats.org/drawingml/2006/table">
            <a:tbl>
              <a:tblPr/>
              <a:tblGrid>
                <a:gridCol w="3124459"/>
                <a:gridCol w="1098007"/>
                <a:gridCol w="1098007"/>
                <a:gridCol w="1098007"/>
              </a:tblGrid>
              <a:tr h="353728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每块地砖的面积/</a:t>
                      </a: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cm</a:t>
                      </a:r>
                      <a:r>
                        <a:rPr kumimoji="0" lang="en-US" altLang="zh-CN" sz="24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2</a:t>
                      </a:r>
                      <a:endParaRPr kumimoji="0" lang="zh-CN" altLang="en-US" sz="24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900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1800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3600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8F5"/>
                    </a:solidFill>
                  </a:tcPr>
                </a:tc>
              </a:tr>
              <a:tr h="350025"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所需地砖数量/块</a:t>
                      </a: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AEAD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600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300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8F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0" latinLnBrk="0" hangingPunct="0">
                        <a:spcBef>
                          <a:spcPct val="20000"/>
                        </a:spcBef>
                        <a:defRPr sz="2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 algn="l" defTabSz="914400" rtl="0" eaLnBrk="0" latinLnBrk="0" hangingPunct="0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 algn="l" defTabSz="914400" rtl="0" eaLnBrk="0" latinLnBrk="0" hangingPunct="0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 algn="l" defTabSz="914400" rtl="0" eaLnBrk="0" latinLnBrk="0" hangingPunct="0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800" kern="12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kumimoji="0" lang="en-US" altLang="zh-CN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楷体" panose="02010609060101010101" pitchFamily="49" charset="-122"/>
                          <a:sym typeface="Times New Roman" panose="02020603050405020304"/>
                        </a:rPr>
                        <a:t>150</a:t>
                      </a:r>
                      <a:endParaRPr kumimoji="0" lang="zh-CN" altLang="en-US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楷体" panose="02010609060101010101" pitchFamily="49" charset="-122"/>
                        <a:sym typeface="Times New Roman" panose="02020603050405020304"/>
                      </a:endParaRPr>
                    </a:p>
                  </a:txBody>
                  <a:tcPr marL="68579" marR="68579" marT="34317" marB="34317" anchor="ctr" horzOverflow="overflow">
                    <a:lnL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F8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文本框 1"/>
          <p:cNvSpPr txBox="1">
            <a:spLocks noChangeArrowheads="1"/>
          </p:cNvSpPr>
          <p:nvPr/>
        </p:nvSpPr>
        <p:spPr bwMode="auto">
          <a:xfrm>
            <a:off x="372414" y="1140114"/>
            <a:ext cx="8399173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下表中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</a:rPr>
              <a:t>x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和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pitchFamily="49" charset="-122"/>
              </a:rPr>
              <a:t>y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两个量成反比例关系，请把表格填写完整。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2" name="表格 2"/>
          <p:cNvGraphicFramePr>
            <a:graphicFrameLocks noGrp="1"/>
          </p:cNvGraphicFramePr>
          <p:nvPr/>
        </p:nvGraphicFramePr>
        <p:xfrm>
          <a:off x="900113" y="2525713"/>
          <a:ext cx="7478712" cy="130651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246452"/>
                <a:gridCol w="1246452"/>
                <a:gridCol w="1246452"/>
                <a:gridCol w="1246452"/>
                <a:gridCol w="1246452"/>
                <a:gridCol w="1246452"/>
              </a:tblGrid>
              <a:tr h="6532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endParaRPr lang="zh-CN" altLang="en-US" sz="3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zh-CN" altLang="en-US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/>
                </a:tc>
              </a:tr>
              <a:tr h="65325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i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zh-CN" altLang="en-US" sz="3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zh-CN" altLang="en-US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4" marR="91434"/>
                </a:tc>
              </a:tr>
            </a:tbl>
          </a:graphicData>
        </a:graphic>
      </p:graphicFrame>
      <p:graphicFrame>
        <p:nvGraphicFramePr>
          <p:cNvPr id="28698" name="对象 7"/>
          <p:cNvGraphicFramePr>
            <a:graphicFrameLocks noChangeAspect="1"/>
          </p:cNvGraphicFramePr>
          <p:nvPr/>
        </p:nvGraphicFramePr>
        <p:xfrm>
          <a:off x="3870325" y="2498725"/>
          <a:ext cx="247650" cy="69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1" imgW="139700" imgH="393700" progId="Equation.DSMT4">
                  <p:embed/>
                </p:oleObj>
              </mc:Choice>
              <mc:Fallback>
                <p:oleObj name="Equation" r:id="rId1" imgW="139700" imgH="3937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0325" y="2498725"/>
                        <a:ext cx="247650" cy="6969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99" name="对象 10"/>
          <p:cNvGraphicFramePr>
            <a:graphicFrameLocks noChangeAspect="1"/>
          </p:cNvGraphicFramePr>
          <p:nvPr/>
        </p:nvGraphicFramePr>
        <p:xfrm>
          <a:off x="7539038" y="3163888"/>
          <a:ext cx="247650" cy="696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" name="Equation" r:id="rId3" imgW="139700" imgH="393700" progId="Equation.DSMT4">
                  <p:embed/>
                </p:oleObj>
              </mc:Choice>
              <mc:Fallback>
                <p:oleObj name="Equation" r:id="rId3" imgW="139700" imgH="393700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39038" y="3163888"/>
                        <a:ext cx="247650" cy="6969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3697288" y="3182938"/>
            <a:ext cx="593725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4879975" y="2551113"/>
            <a:ext cx="8001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6007100" y="3182938"/>
            <a:ext cx="903288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0.25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7366000" y="2517775"/>
            <a:ext cx="595313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303430" y="1976100"/>
            <a:ext cx="2358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P49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练习九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10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文本框 1"/>
          <p:cNvSpPr txBox="1">
            <a:spLocks noChangeArrowheads="1"/>
          </p:cNvSpPr>
          <p:nvPr/>
        </p:nvSpPr>
        <p:spPr bwMode="auto">
          <a:xfrm>
            <a:off x="434470" y="940954"/>
            <a:ext cx="8275060" cy="1486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判断下面各题中的两种量是否成反比例关系，并说明理由。</a:t>
            </a:r>
            <a:endParaRPr lang="en-US" altLang="zh-CN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）煤的数量一定，使用天数与平均每天的用煤量。</a:t>
            </a:r>
            <a:endParaRPr lang="en-US" altLang="zh-CN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45436" y="2571750"/>
            <a:ext cx="7453129" cy="1468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Aft>
                <a:spcPts val="0"/>
              </a:spcAft>
              <a:defRPr/>
            </a:pPr>
            <a:r>
              <a:rPr lang="en-US" altLang="zh-CN" sz="2600" b="1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zh-CN" sz="2600" b="1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因为</a:t>
            </a:r>
            <a:r>
              <a:rPr lang="zh-CN" altLang="en-US" sz="2600" b="1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平均每天的</a:t>
            </a:r>
            <a:r>
              <a:rPr lang="zh-CN" altLang="zh-CN" sz="2600" b="1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用</a:t>
            </a:r>
            <a:r>
              <a:rPr lang="zh-CN" altLang="zh-CN" sz="26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煤量×</a:t>
            </a:r>
            <a:r>
              <a:rPr lang="zh-CN" altLang="zh-CN" sz="2600" b="1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使用天数＝煤</a:t>
            </a:r>
            <a:r>
              <a:rPr lang="zh-CN" altLang="zh-CN" sz="26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的数量</a:t>
            </a:r>
            <a:r>
              <a:rPr lang="en-US" altLang="zh-CN" sz="26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zh-CN" sz="26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一定</a:t>
            </a:r>
            <a:r>
              <a:rPr lang="en-US" altLang="zh-CN" sz="26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6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，所以使用</a:t>
            </a:r>
            <a:r>
              <a:rPr lang="zh-CN" altLang="zh-CN" sz="2600" b="1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天数与</a:t>
            </a:r>
            <a:r>
              <a:rPr lang="zh-CN" altLang="en-US" sz="2600" b="1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平均每天的</a:t>
            </a:r>
            <a:r>
              <a:rPr lang="zh-CN" altLang="zh-CN" sz="2600" b="1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用</a:t>
            </a:r>
            <a:r>
              <a:rPr lang="zh-CN" altLang="zh-CN" sz="26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煤量成反比例关系。</a:t>
            </a:r>
            <a:endParaRPr lang="zh-CN" altLang="zh-CN" sz="2600" b="1" kern="1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98975" y="1530473"/>
            <a:ext cx="2358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P49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练习九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11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434470" y="940954"/>
            <a:ext cx="8275060" cy="1966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判断下面各题中的两种量是否成反比例关系，并说明理由。</a:t>
            </a:r>
            <a:endParaRPr lang="en-US" altLang="zh-CN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）全班的人数一定，按各组人数相等的要求分组，组数与每组的人数。</a:t>
            </a:r>
            <a:endParaRPr lang="en-US" altLang="zh-CN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434470" y="2985803"/>
            <a:ext cx="8275060" cy="1216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因为每组的人数×组数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全班的人数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一定</a:t>
            </a:r>
            <a:r>
              <a:rPr lang="en-US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600" b="1">
                <a:solidFill>
                  <a:srgbClr val="FF0000"/>
                </a:solidFill>
                <a:latin typeface="+mn-lt"/>
                <a:ea typeface="楷体" panose="02010609060101010101" pitchFamily="49" charset="-122"/>
                <a:cs typeface="Times New Roman" panose="02020603050405020304" pitchFamily="18" charset="0"/>
              </a:rPr>
              <a:t>，所以组数与每组的人数成反比例关系。</a:t>
            </a:r>
            <a:endParaRPr lang="zh-CN" altLang="en-US" sz="2600" b="1">
              <a:solidFill>
                <a:srgbClr val="FF0000"/>
              </a:solidFill>
              <a:latin typeface="+mn-lt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298975" y="1530473"/>
            <a:ext cx="2358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P49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练习九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11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434470" y="940954"/>
            <a:ext cx="8275060" cy="1486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判断下面各题中的两种量是否成反比例关系，并说明理由。</a:t>
            </a:r>
            <a:endParaRPr lang="en-US" altLang="zh-CN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）圆柱的体积一定，圆柱的底面积与高。</a:t>
            </a:r>
            <a:endParaRPr lang="en-US" altLang="zh-CN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98975" y="1530473"/>
            <a:ext cx="2358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P49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练习九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11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298975" y="2715730"/>
            <a:ext cx="6972300" cy="1198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因为圆柱的底面积×高＝圆柱体积</a:t>
            </a:r>
            <a:r>
              <a:rPr lang="en-US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一定</a:t>
            </a:r>
            <a:r>
              <a:rPr lang="en-US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26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所以圆柱的底面积与高成反比例关系。</a:t>
            </a:r>
            <a:endParaRPr lang="zh-CN" altLang="en-US" sz="26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434470" y="940954"/>
            <a:ext cx="8275060" cy="1966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判断下面各题中的两种量是否成反比例关系，并说明理由。</a:t>
            </a:r>
            <a:endParaRPr lang="en-US" altLang="zh-CN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）在一块菜地上只种黄瓜与西红柿两种作物，这两种作物的种植面积。</a:t>
            </a:r>
            <a:endParaRPr lang="en-US" altLang="zh-CN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98975" y="1530473"/>
            <a:ext cx="2358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P49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练习九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11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4470" y="2978744"/>
            <a:ext cx="8275060" cy="1468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Aft>
                <a:spcPts val="0"/>
              </a:spcAft>
              <a:defRPr/>
            </a:pPr>
            <a:r>
              <a:rPr lang="en-US" altLang="zh-CN" sz="26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zh-CN" sz="2600" b="1" kern="10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因为种黄瓜的面积与种西红柿的面积的和一定，而它们的乘积不一定，所以种黄瓜的面积与种西红柿的面积不成反比例关系。</a:t>
            </a:r>
            <a:endParaRPr lang="zh-CN" altLang="zh-CN" sz="2600" b="1" kern="1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434470" y="940954"/>
            <a:ext cx="8275060" cy="1966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</a:pP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判断下面各题中的两种量是否成反比例关系，并说明理由。</a:t>
            </a:r>
            <a:endParaRPr lang="en-US" altLang="zh-CN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20000"/>
              </a:lnSpc>
            </a:pP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600" b="1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2600" b="1">
                <a:latin typeface="Times New Roman" panose="02020603050405020304" pitchFamily="18" charset="0"/>
                <a:ea typeface="黑体" panose="02010609060101010101" pitchFamily="49" charset="-122"/>
              </a:rPr>
              <a:t>）书的总册数一定，按每包册数相等的规定包装书，包数与每包的册数。</a:t>
            </a:r>
            <a:endParaRPr lang="en-US" altLang="zh-CN" sz="26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98975" y="1530473"/>
            <a:ext cx="23583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【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教材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P49 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练习九 第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11</a:t>
            </a:r>
            <a:r>
              <a:rPr lang="zh-CN" altLang="en-US" sz="1400" b="1">
                <a:solidFill>
                  <a:srgbClr val="0066FF"/>
                </a:solidFill>
                <a:latin typeface="+mj-lt"/>
                <a:ea typeface="+mj-ea"/>
              </a:rPr>
              <a:t>题</a:t>
            </a:r>
            <a:r>
              <a:rPr lang="en-US" altLang="zh-CN" sz="1400" b="1">
                <a:solidFill>
                  <a:srgbClr val="0066FF"/>
                </a:solidFill>
                <a:latin typeface="+mj-lt"/>
                <a:ea typeface="+mj-ea"/>
              </a:rPr>
              <a:t>】</a:t>
            </a:r>
            <a:endParaRPr lang="zh-CN" altLang="en-US" sz="1400" b="1" dirty="0">
              <a:solidFill>
                <a:srgbClr val="0066FF"/>
              </a:solidFill>
              <a:latin typeface="+mj-lt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34470" y="2978744"/>
            <a:ext cx="8275060" cy="9887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Aft>
                <a:spcPts val="0"/>
              </a:spcAft>
              <a:defRPr/>
            </a:pPr>
            <a:r>
              <a:rPr lang="en-US" altLang="zh-CN" sz="2600" b="1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en-US" sz="2600" b="1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因为每包的册数</a:t>
            </a:r>
            <a:r>
              <a:rPr lang="en-US" altLang="zh-CN" sz="2600" b="1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2600" b="1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包数＝书的总册数</a:t>
            </a:r>
            <a:r>
              <a:rPr lang="en-US" altLang="zh-CN" sz="2600" b="1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2600" b="1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一定</a:t>
            </a:r>
            <a:r>
              <a:rPr lang="en-US" altLang="zh-CN" sz="2600" b="1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600" b="1" kern="10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，所以包数与每包的册数成反比例关系。</a:t>
            </a:r>
            <a:endParaRPr lang="zh-CN" altLang="zh-CN" sz="2600" b="1" kern="1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9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875" y="3294690"/>
            <a:ext cx="1097914" cy="1577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4820" name="组合 12"/>
          <p:cNvGrpSpPr/>
          <p:nvPr/>
        </p:nvGrpSpPr>
        <p:grpSpPr bwMode="auto">
          <a:xfrm>
            <a:off x="269875" y="582613"/>
            <a:ext cx="1908175" cy="614362"/>
            <a:chOff x="217184" y="622852"/>
            <a:chExt cx="1907658" cy="613646"/>
          </a:xfrm>
        </p:grpSpPr>
        <p:sp>
          <p:nvSpPr>
            <p:cNvPr id="14" name="矩形: 圆角 1"/>
            <p:cNvSpPr/>
            <p:nvPr/>
          </p:nvSpPr>
          <p:spPr>
            <a:xfrm>
              <a:off x="217184" y="622852"/>
              <a:ext cx="1880678" cy="613646"/>
            </a:xfrm>
            <a:prstGeom prst="roundRect">
              <a:avLst/>
            </a:prstGeom>
            <a:solidFill>
              <a:srgbClr val="C6EEF4"/>
            </a:solidFill>
            <a:ln>
              <a:noFill/>
            </a:ln>
            <a:effectLst>
              <a:outerShdw blurRad="63500" dist="50800" dir="5400000" sx="102000" sy="102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243689" y="637574"/>
              <a:ext cx="1881153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  <a:endPara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矩形 2"/>
          <p:cNvSpPr>
            <a:spLocks noChangeArrowheads="1"/>
          </p:cNvSpPr>
          <p:nvPr/>
        </p:nvSpPr>
        <p:spPr bwMode="auto">
          <a:xfrm>
            <a:off x="277813" y="1363272"/>
            <a:ext cx="82496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同学们，今天的数学课你们有哪些收获呢？</a:t>
            </a:r>
            <a:endParaRPr lang="zh-CN" altLang="en-US" sz="28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Rectangle 54"/>
          <p:cNvSpPr>
            <a:spLocks noChangeArrowheads="1"/>
          </p:cNvSpPr>
          <p:nvPr/>
        </p:nvSpPr>
        <p:spPr bwMode="auto">
          <a:xfrm>
            <a:off x="2178050" y="1973477"/>
            <a:ext cx="434714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algn="ctr" eaLnBrk="1" hangingPunct="1"/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底面积</a:t>
            </a:r>
            <a:r>
              <a:rPr lang="en-US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×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高度</a:t>
            </a:r>
            <a:r>
              <a:rPr lang="en-US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=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体积（一定）</a:t>
            </a:r>
            <a:endParaRPr lang="zh-CN" altLang="en-US" sz="24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" name="Rectangle 54"/>
          <p:cNvSpPr>
            <a:spLocks noChangeArrowheads="1"/>
          </p:cNvSpPr>
          <p:nvPr/>
        </p:nvSpPr>
        <p:spPr bwMode="auto">
          <a:xfrm>
            <a:off x="1735102" y="2522127"/>
            <a:ext cx="647736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algn="ctr" eaLnBrk="1" hangingPunct="1"/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每天看的页数</a:t>
            </a:r>
            <a:r>
              <a:rPr lang="en-US" altLang="zh-CN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×</a:t>
            </a:r>
            <a:r>
              <a:rPr lang="zh-CN" altLang="en-US" sz="240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所需天数＝总页数（一定）</a:t>
            </a:r>
            <a:endParaRPr lang="zh-CN" altLang="en-US" sz="240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AutoShape 27"/>
          <p:cNvSpPr>
            <a:spLocks noChangeArrowheads="1"/>
          </p:cNvSpPr>
          <p:nvPr/>
        </p:nvSpPr>
        <p:spPr bwMode="auto">
          <a:xfrm>
            <a:off x="1735102" y="3115805"/>
            <a:ext cx="5222289" cy="880880"/>
          </a:xfrm>
          <a:prstGeom prst="wedgeRoundRectCallout">
            <a:avLst>
              <a:gd name="adj1" fmla="val -56275"/>
              <a:gd name="adj2" fmla="val 3224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/>
            <a:r>
              <a:rPr lang="zh-CN" altLang="en-US" sz="2400">
                <a:latin typeface="+mn-lt"/>
                <a:ea typeface="楷体" panose="02010609060101010101" pitchFamily="49" charset="-122"/>
              </a:rPr>
              <a:t>两种</a:t>
            </a:r>
            <a:r>
              <a:rPr lang="zh-CN" altLang="en-US" sz="2400" u="sng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相关联的量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的</a:t>
            </a:r>
            <a:r>
              <a:rPr lang="zh-CN" altLang="en-US" sz="2400" u="sng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乘积一定</a:t>
            </a:r>
            <a:r>
              <a:rPr lang="zh-CN" altLang="en-US" sz="2400">
                <a:latin typeface="+mn-lt"/>
                <a:ea typeface="楷体" panose="02010609060101010101" pitchFamily="49" charset="-122"/>
              </a:rPr>
              <a:t>，这两种量就成反比例关系。</a:t>
            </a:r>
            <a:endParaRPr lang="en-US" altLang="zh-CN" b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6" name="Text Box 78"/>
          <p:cNvSpPr txBox="1">
            <a:spLocks noChangeArrowheads="1"/>
          </p:cNvSpPr>
          <p:nvPr/>
        </p:nvSpPr>
        <p:spPr bwMode="auto">
          <a:xfrm>
            <a:off x="3124993" y="4100499"/>
            <a:ext cx="2894013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xy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＝</a:t>
            </a:r>
            <a:r>
              <a:rPr lang="zh-CN" altLang="en-US" sz="2400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k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（</a:t>
            </a:r>
            <a:r>
              <a:rPr lang="zh-CN" altLang="en-US" sz="2400" b="1" dirty="0">
                <a:solidFill>
                  <a:srgbClr val="FF0000"/>
                </a:solidFill>
                <a:latin typeface="+mn-ea"/>
                <a:ea typeface="+mn-ea"/>
              </a:rPr>
              <a:t>一定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）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 bldLvl="0"/>
    </p:bld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ags/tag5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2764</Words>
  <Application>WPS 演示</Application>
  <PresentationFormat>全屏显示(16:9)</PresentationFormat>
  <Paragraphs>624</Paragraphs>
  <Slides>26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26</vt:i4>
      </vt:variant>
    </vt:vector>
  </HeadingPairs>
  <TitlesOfParts>
    <vt:vector size="41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楷体_GB2312</vt:lpstr>
      <vt:lpstr>Times New Roman</vt:lpstr>
      <vt:lpstr>微软雅黑</vt:lpstr>
      <vt:lpstr>Arial Unicode MS</vt:lpstr>
      <vt:lpstr>Calibri</vt:lpstr>
      <vt:lpstr>1_Office 主题​​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375</cp:revision>
  <dcterms:created xsi:type="dcterms:W3CDTF">2016-01-14T07:05:00Z</dcterms:created>
  <dcterms:modified xsi:type="dcterms:W3CDTF">2023-10-26T09:30:37Z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4B803BE2850C4FF48B2717E1925BE55B</vt:lpwstr>
  </property>
</Properties>
</file>