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260" r:id="rId3"/>
    <p:sldId id="275" r:id="rId4"/>
    <p:sldId id="278" r:id="rId5"/>
    <p:sldId id="312" r:id="rId6"/>
    <p:sldId id="313" r:id="rId7"/>
    <p:sldId id="314" r:id="rId8"/>
    <p:sldId id="315" r:id="rId9"/>
    <p:sldId id="316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3" r:id="rId22"/>
    <p:sldId id="294" r:id="rId23"/>
    <p:sldId id="295" r:id="rId24"/>
    <p:sldId id="297" r:id="rId25"/>
    <p:sldId id="369" r:id="rId26"/>
    <p:sldId id="370" r:id="rId27"/>
    <p:sldId id="371" r:id="rId28"/>
    <p:sldId id="372" r:id="rId29"/>
    <p:sldId id="373" r:id="rId30"/>
    <p:sldId id="300" r:id="rId31"/>
    <p:sldId id="301" r:id="rId32"/>
    <p:sldId id="302" r:id="rId33"/>
    <p:sldId id="303" r:id="rId34"/>
    <p:sldId id="304" r:id="rId35"/>
    <p:sldId id="305" r:id="rId36"/>
    <p:sldId id="361" r:id="rId37"/>
    <p:sldId id="362" r:id="rId38"/>
    <p:sldId id="363" r:id="rId39"/>
    <p:sldId id="309" r:id="rId41"/>
    <p:sldId id="310" r:id="rId42"/>
    <p:sldId id="374" r:id="rId43"/>
  </p:sldIdLst>
  <p:sldSz cx="9144000" cy="5143500" type="screen16x9"/>
  <p:notesSz cx="6858000" cy="9144000"/>
  <p:custDataLst>
    <p:tags r:id="rId49"/>
  </p:custDataLst>
  <p:defaultTextStyle>
    <a:defPPr>
      <a:defRPr lang="zh-CN"/>
    </a:defPPr>
    <a:lvl1pPr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19311A"/>
    <a:srgbClr val="0E2D07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17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804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9" Type="http://schemas.openxmlformats.org/officeDocument/2006/relationships/tags" Target="tags/tag10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5D01B47-695C-4F63-B1C7-D866B21505EE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F7545107-92DF-46D1-A71F-A00F01563292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5018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7BFEBC03-52CE-4E01-B08F-DDC5663BB150}" type="slidenum">
              <a:rPr lang="zh-CN" altLang="en-US" smtClean="0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49263"/>
            <a:ext cx="9144000" cy="4243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263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175" y="4654550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26"/>
          <p:cNvSpPr/>
          <p:nvPr userDrawn="1"/>
        </p:nvSpPr>
        <p:spPr>
          <a:xfrm>
            <a:off x="196850" y="184150"/>
            <a:ext cx="8747125" cy="4773613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8100">
            <a:solidFill>
              <a:srgbClr val="E9A6A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DC9492A-5EE7-410C-8A5B-6B4C87F6F4C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/>
          <p:cNvSpPr txBox="1">
            <a:spLocks noChangeArrowheads="1"/>
          </p:cNvSpPr>
          <p:nvPr userDrawn="1"/>
        </p:nvSpPr>
        <p:spPr bwMode="auto">
          <a:xfrm>
            <a:off x="2562225" y="4319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文本框 25"/>
          <p:cNvSpPr txBox="1">
            <a:spLocks noChangeArrowheads="1"/>
          </p:cNvSpPr>
          <p:nvPr userDrawn="1"/>
        </p:nvSpPr>
        <p:spPr bwMode="auto">
          <a:xfrm>
            <a:off x="1284288" y="3884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文本框 25"/>
          <p:cNvSpPr txBox="1">
            <a:spLocks noChangeArrowheads="1"/>
          </p:cNvSpPr>
          <p:nvPr userDrawn="1"/>
        </p:nvSpPr>
        <p:spPr bwMode="auto">
          <a:xfrm>
            <a:off x="3182938" y="36528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文本框 25"/>
          <p:cNvSpPr txBox="1">
            <a:spLocks noChangeArrowheads="1"/>
          </p:cNvSpPr>
          <p:nvPr userDrawn="1"/>
        </p:nvSpPr>
        <p:spPr bwMode="auto">
          <a:xfrm>
            <a:off x="1905000" y="3217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文本框 25"/>
          <p:cNvSpPr txBox="1">
            <a:spLocks noChangeArrowheads="1"/>
          </p:cNvSpPr>
          <p:nvPr userDrawn="1"/>
        </p:nvSpPr>
        <p:spPr bwMode="auto">
          <a:xfrm>
            <a:off x="2681288" y="24431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文本框 25"/>
          <p:cNvSpPr txBox="1">
            <a:spLocks noChangeArrowheads="1"/>
          </p:cNvSpPr>
          <p:nvPr userDrawn="1"/>
        </p:nvSpPr>
        <p:spPr bwMode="auto">
          <a:xfrm>
            <a:off x="1403350" y="2011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文本框 25"/>
          <p:cNvSpPr txBox="1">
            <a:spLocks noChangeArrowheads="1"/>
          </p:cNvSpPr>
          <p:nvPr userDrawn="1"/>
        </p:nvSpPr>
        <p:spPr bwMode="auto">
          <a:xfrm>
            <a:off x="3338513" y="19732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文本框 25"/>
          <p:cNvSpPr txBox="1">
            <a:spLocks noChangeArrowheads="1"/>
          </p:cNvSpPr>
          <p:nvPr userDrawn="1"/>
        </p:nvSpPr>
        <p:spPr bwMode="auto">
          <a:xfrm>
            <a:off x="2060575" y="15382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文本框 25"/>
          <p:cNvSpPr txBox="1">
            <a:spLocks noChangeArrowheads="1"/>
          </p:cNvSpPr>
          <p:nvPr userDrawn="1"/>
        </p:nvSpPr>
        <p:spPr bwMode="auto">
          <a:xfrm>
            <a:off x="6172200" y="20526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文本框 25"/>
          <p:cNvSpPr txBox="1">
            <a:spLocks noChangeArrowheads="1"/>
          </p:cNvSpPr>
          <p:nvPr userDrawn="1"/>
        </p:nvSpPr>
        <p:spPr bwMode="auto">
          <a:xfrm>
            <a:off x="4895850" y="16208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文本框 25"/>
          <p:cNvSpPr txBox="1">
            <a:spLocks noChangeArrowheads="1"/>
          </p:cNvSpPr>
          <p:nvPr userDrawn="1"/>
        </p:nvSpPr>
        <p:spPr bwMode="auto">
          <a:xfrm>
            <a:off x="6081713" y="3748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文本框 25"/>
          <p:cNvSpPr txBox="1">
            <a:spLocks noChangeArrowheads="1"/>
          </p:cNvSpPr>
          <p:nvPr userDrawn="1"/>
        </p:nvSpPr>
        <p:spPr bwMode="auto">
          <a:xfrm>
            <a:off x="4803775" y="33162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文本框 25"/>
          <p:cNvSpPr txBox="1">
            <a:spLocks noChangeArrowheads="1"/>
          </p:cNvSpPr>
          <p:nvPr userDrawn="1"/>
        </p:nvSpPr>
        <p:spPr bwMode="auto">
          <a:xfrm>
            <a:off x="6583363" y="2709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文本框 25"/>
          <p:cNvSpPr txBox="1">
            <a:spLocks noChangeArrowheads="1"/>
          </p:cNvSpPr>
          <p:nvPr userDrawn="1"/>
        </p:nvSpPr>
        <p:spPr bwMode="auto">
          <a:xfrm>
            <a:off x="5305425" y="22748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文本框 25"/>
          <p:cNvSpPr txBox="1">
            <a:spLocks noChangeArrowheads="1"/>
          </p:cNvSpPr>
          <p:nvPr userDrawn="1"/>
        </p:nvSpPr>
        <p:spPr bwMode="auto">
          <a:xfrm>
            <a:off x="7358063" y="1090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文本框 25"/>
          <p:cNvSpPr txBox="1">
            <a:spLocks noChangeArrowheads="1"/>
          </p:cNvSpPr>
          <p:nvPr userDrawn="1"/>
        </p:nvSpPr>
        <p:spPr bwMode="auto">
          <a:xfrm>
            <a:off x="6081713" y="6556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文本框 25"/>
          <p:cNvSpPr txBox="1">
            <a:spLocks noChangeArrowheads="1"/>
          </p:cNvSpPr>
          <p:nvPr userDrawn="1"/>
        </p:nvSpPr>
        <p:spPr bwMode="auto">
          <a:xfrm>
            <a:off x="4711700" y="14176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文本框 25"/>
          <p:cNvSpPr txBox="1">
            <a:spLocks noChangeArrowheads="1"/>
          </p:cNvSpPr>
          <p:nvPr userDrawn="1"/>
        </p:nvSpPr>
        <p:spPr bwMode="auto">
          <a:xfrm>
            <a:off x="3433763" y="9826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44" name="图片 19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标题 1"/>
          <p:cNvSpPr txBox="1"/>
          <p:nvPr userDrawn="1"/>
        </p:nvSpPr>
        <p:spPr>
          <a:xfrm>
            <a:off x="676275" y="798513"/>
            <a:ext cx="7772400" cy="140017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defRPr/>
            </a:pPr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22" name="副标题 2"/>
          <p:cNvSpPr txBox="1"/>
          <p:nvPr userDrawn="1"/>
        </p:nvSpPr>
        <p:spPr>
          <a:xfrm>
            <a:off x="1362075" y="2087563"/>
            <a:ext cx="6400800" cy="665162"/>
          </a:xfrm>
          <a:prstGeom prst="rect">
            <a:avLst/>
          </a:prstGeom>
        </p:spPr>
        <p:txBody>
          <a:bodyPr anchor="ctr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 kern="12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pic>
        <p:nvPicPr>
          <p:cNvPr id="1047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49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.w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wmf"/><Relationship Id="rId1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wmf"/><Relationship Id="rId1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w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17.wmf"/><Relationship Id="rId1" Type="http://schemas.openxmlformats.org/officeDocument/2006/relationships/oleObject" Target="../embeddings/oleObject4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5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wmf"/><Relationship Id="rId2" Type="http://schemas.openxmlformats.org/officeDocument/2006/relationships/oleObject" Target="../embeddings/oleObject6.bin"/><Relationship Id="rId1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wmf"/><Relationship Id="rId1" Type="http://schemas.openxmlformats.org/officeDocument/2006/relationships/oleObject" Target="../embeddings/oleObject7.bin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5"/>
          <p:cNvSpPr txBox="1">
            <a:spLocks noChangeArrowheads="1"/>
          </p:cNvSpPr>
          <p:nvPr/>
        </p:nvSpPr>
        <p:spPr bwMode="auto">
          <a:xfrm>
            <a:off x="2660650" y="1711325"/>
            <a:ext cx="37750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zh-CN" altLang="en-US" sz="4400" b="1"/>
              <a:t>练习九</a:t>
            </a:r>
            <a:endParaRPr lang="zh-CN" altLang="en-US" sz="4400" b="1"/>
          </a:p>
        </p:txBody>
      </p:sp>
      <p:sp>
        <p:nvSpPr>
          <p:cNvPr id="9219" name="标题 5"/>
          <p:cNvSpPr txBox="1">
            <a:spLocks noChangeArrowheads="1"/>
          </p:cNvSpPr>
          <p:nvPr/>
        </p:nvSpPr>
        <p:spPr bwMode="auto">
          <a:xfrm>
            <a:off x="2314575" y="2511425"/>
            <a:ext cx="4467225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（选自教材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P47-P50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练习九）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4134" y="915533"/>
            <a:ext cx="7265987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下表是小林家去年上半年每月用电量情况。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893" y="1513248"/>
            <a:ext cx="666115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183195" y="2876629"/>
            <a:ext cx="9248775" cy="1486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</a:pPr>
            <a:r>
              <a:rPr lang="zh-CN" altLang="en-US" sz="26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）分别写出各月电费与用电量的比，</a:t>
            </a:r>
            <a:r>
              <a:rPr lang="en-US" altLang="zh-CN" sz="26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6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比较比值的大小。</a:t>
            </a:r>
            <a:endParaRPr lang="en-US" altLang="zh-CN" sz="26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 eaLnBrk="1" hangingPunct="1">
              <a:lnSpc>
                <a:spcPct val="120000"/>
              </a:lnSpc>
            </a:pPr>
            <a:r>
              <a:rPr lang="zh-CN" altLang="en-US" sz="26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）说明这个比值表示的意义。</a:t>
            </a:r>
            <a:endParaRPr lang="en-US" altLang="zh-CN" sz="26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 eaLnBrk="1" hangingPunct="1">
              <a:lnSpc>
                <a:spcPct val="120000"/>
              </a:lnSpc>
            </a:pPr>
            <a:r>
              <a:rPr lang="zh-CN" altLang="en-US" sz="26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）电费与相应的用电量成正比例关系吗？ 为什么？</a:t>
            </a:r>
            <a:endParaRPr lang="zh-CN" altLang="en-US" sz="26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98438" y="866775"/>
            <a:ext cx="910272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60∶120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65∶130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55∶110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60∶120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65∶130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75∶150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0.5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）比值表示每千瓦时的电费。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）成正比例关系，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因为电费∶用电量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每千瓦时的电费（一定），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比值一定。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1"/>
          <p:cNvSpPr txBox="1">
            <a:spLocks noChangeArrowheads="1"/>
          </p:cNvSpPr>
          <p:nvPr/>
        </p:nvSpPr>
        <p:spPr bwMode="auto">
          <a:xfrm>
            <a:off x="474663" y="963613"/>
            <a:ext cx="8123237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284730" indent="19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741930" indent="19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199130" indent="19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656330" indent="190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defTabSz="914400"/>
            <a:r>
              <a:rPr lang="en-US" altLang="zh-CN" sz="3200" b="1">
                <a:solidFill>
                  <a:srgbClr val="000000"/>
                </a:solidFill>
              </a:rPr>
              <a:t>2.</a:t>
            </a:r>
            <a:r>
              <a:rPr lang="zh-CN" altLang="en-US" sz="3200" b="1">
                <a:solidFill>
                  <a:srgbClr val="000000"/>
                </a:solidFill>
              </a:rPr>
              <a:t>判断下面每题中的两种量是否成正比例关系，并说明理由。</a:t>
            </a:r>
            <a:endParaRPr lang="zh-CN" altLang="en-US" sz="3200" b="1">
              <a:solidFill>
                <a:srgbClr val="000000"/>
              </a:solidFill>
            </a:endParaRPr>
          </a:p>
          <a:p>
            <a:pPr algn="just" defTabSz="914400"/>
            <a:r>
              <a:rPr lang="en-US" altLang="zh-CN" sz="3200" b="1">
                <a:solidFill>
                  <a:srgbClr val="000000"/>
                </a:solidFill>
              </a:rPr>
              <a:t>(1)</a:t>
            </a:r>
            <a:r>
              <a:rPr lang="zh-CN" altLang="en-US" sz="3200" b="1">
                <a:solidFill>
                  <a:srgbClr val="000000"/>
                </a:solidFill>
              </a:rPr>
              <a:t>某杂志的单价一定，订阅的费用与订阅的数量。</a:t>
            </a:r>
            <a:endParaRPr lang="zh-CN" altLang="en-US" sz="3200" b="1">
              <a:solidFill>
                <a:srgbClr val="000000"/>
              </a:solidFill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939800" y="3052763"/>
            <a:ext cx="755173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订阅的费用与订阅的数量是两种相关联的量，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 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                                       ，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所以订阅的费用与订阅的数量成正比例关系。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673225" y="3484563"/>
          <a:ext cx="5659438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57607200" imgH="10058400" progId="Equation.DSMT4">
                  <p:embed/>
                </p:oleObj>
              </mc:Choice>
              <mc:Fallback>
                <p:oleObj name="Equation" r:id="rId1" imgW="57607200" imgH="100584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3225" y="3484563"/>
                        <a:ext cx="5659438" cy="98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1"/>
          <p:cNvSpPr>
            <a:spLocks noChangeArrowheads="1"/>
          </p:cNvSpPr>
          <p:nvPr/>
        </p:nvSpPr>
        <p:spPr bwMode="auto">
          <a:xfrm>
            <a:off x="-107950" y="968375"/>
            <a:ext cx="68961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</a:rPr>
              <a:t>（</a:t>
            </a:r>
            <a:r>
              <a:rPr lang="en-US" altLang="zh-CN" sz="3200" b="1">
                <a:solidFill>
                  <a:srgbClr val="000000"/>
                </a:solidFill>
              </a:rPr>
              <a:t>2</a:t>
            </a:r>
            <a:r>
              <a:rPr lang="zh-CN" altLang="en-US" sz="3200" b="1">
                <a:solidFill>
                  <a:srgbClr val="000000"/>
                </a:solidFill>
              </a:rPr>
              <a:t>）正方体的表面积与它的棱长。</a:t>
            </a:r>
            <a:endParaRPr lang="zh-CN" altLang="en-US" sz="3200" b="1">
              <a:solidFill>
                <a:srgbClr val="000000"/>
              </a:solidFill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919480" y="1622425"/>
            <a:ext cx="797814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正方体的表面积与它的棱长是两种相关联的量，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                   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</a:rPr>
              <a:t>                       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，棱长是一个变量，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defTabSz="914400"/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它们的比值不一定，所以正方体的表面积与它的棱长不成正比例关系。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919163" y="2301875"/>
          <a:ext cx="4162425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1765300" imgH="419100" progId="Equation.DSMT4">
                  <p:embed/>
                </p:oleObj>
              </mc:Choice>
              <mc:Fallback>
                <p:oleObj name="Equation" r:id="rId1" imgW="1765300" imgH="4191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3" y="2301875"/>
                        <a:ext cx="4162425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1"/>
          <p:cNvSpPr txBox="1">
            <a:spLocks noChangeArrowheads="1"/>
          </p:cNvSpPr>
          <p:nvPr/>
        </p:nvSpPr>
        <p:spPr bwMode="auto">
          <a:xfrm>
            <a:off x="-11113" y="1260475"/>
            <a:ext cx="7480301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</a:rPr>
              <a:t>（</a:t>
            </a:r>
            <a:r>
              <a:rPr lang="en-US" altLang="zh-CN" sz="3200" b="1">
                <a:solidFill>
                  <a:srgbClr val="000000"/>
                </a:solidFill>
              </a:rPr>
              <a:t>3</a:t>
            </a:r>
            <a:r>
              <a:rPr lang="zh-CN" altLang="en-US" sz="3200" b="1">
                <a:solidFill>
                  <a:srgbClr val="000000"/>
                </a:solidFill>
              </a:rPr>
              <a:t>）一个人的身高与他的年龄。</a:t>
            </a:r>
            <a:endParaRPr lang="zh-CN" altLang="en-US" sz="3200" b="1">
              <a:solidFill>
                <a:srgbClr val="000000"/>
              </a:solidFill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303213" y="2139950"/>
            <a:ext cx="8639175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    一个人的身高与他的年龄是两种相关联的量，但它们的比值不一定，所以一个人的身高与他的年龄不成正比例关系。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1"/>
          <p:cNvSpPr txBox="1">
            <a:spLocks noChangeArrowheads="1"/>
          </p:cNvSpPr>
          <p:nvPr/>
        </p:nvSpPr>
        <p:spPr bwMode="auto">
          <a:xfrm>
            <a:off x="203200" y="1106488"/>
            <a:ext cx="866775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</a:rPr>
              <a:t>（</a:t>
            </a:r>
            <a:r>
              <a:rPr lang="en-US" altLang="zh-CN" sz="3200" b="1">
                <a:solidFill>
                  <a:srgbClr val="000000"/>
                </a:solidFill>
              </a:rPr>
              <a:t>4</a:t>
            </a:r>
            <a:r>
              <a:rPr lang="zh-CN" altLang="en-US" sz="3200" b="1">
                <a:solidFill>
                  <a:srgbClr val="000000"/>
                </a:solidFill>
              </a:rPr>
              <a:t>）小麦每公顷产量一定，小麦的总产量与公顷数。</a:t>
            </a:r>
            <a:endParaRPr lang="en-US" altLang="zh-CN" sz="3200" b="1">
              <a:solidFill>
                <a:srgbClr val="000000"/>
              </a:solidFill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271588" y="2262188"/>
            <a:ext cx="7440612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小麦的总产量与公顷数是两种相关联的量，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defTabSz="914400"/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                                     ，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defTabSz="914400"/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所以小麦的总产量与公顷数成正比例关系。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271588" y="2954338"/>
          <a:ext cx="637857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2705100" imgH="419100" progId="Equation.DSMT4">
                  <p:embed/>
                </p:oleObj>
              </mc:Choice>
              <mc:Fallback>
                <p:oleObj name="Equation" r:id="rId1" imgW="2705100" imgH="4191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1588" y="2954338"/>
                        <a:ext cx="6378575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1"/>
          <p:cNvSpPr txBox="1">
            <a:spLocks noChangeArrowheads="1"/>
          </p:cNvSpPr>
          <p:nvPr/>
        </p:nvSpPr>
        <p:spPr bwMode="auto">
          <a:xfrm>
            <a:off x="428017" y="1083824"/>
            <a:ext cx="8365788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</a:rPr>
              <a:t>（</a:t>
            </a:r>
            <a:r>
              <a:rPr lang="en-US" altLang="zh-CN" sz="3200" b="1">
                <a:solidFill>
                  <a:srgbClr val="000000"/>
                </a:solidFill>
              </a:rPr>
              <a:t>5</a:t>
            </a:r>
            <a:r>
              <a:rPr lang="zh-CN" altLang="en-US" sz="3200" b="1">
                <a:solidFill>
                  <a:srgbClr val="000000"/>
                </a:solidFill>
              </a:rPr>
              <a:t>）一本书的总页数一定，未读的页数与已读的页数。</a:t>
            </a:r>
            <a:endParaRPr lang="zh-CN" altLang="en-US" sz="3200" b="1">
              <a:solidFill>
                <a:srgbClr val="000000"/>
              </a:solidFill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879848" y="2291743"/>
            <a:ext cx="7866062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未读的页数与已读的页数是两种相关联的量，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未读的页数+已读的页数=书的总页数，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这两种量是和一定，不是比值一定，所以未读的页数与已读的页数不成正比例关系。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"/>
          <p:cNvSpPr txBox="1">
            <a:spLocks noChangeArrowheads="1"/>
          </p:cNvSpPr>
          <p:nvPr/>
        </p:nvSpPr>
        <p:spPr bwMode="auto">
          <a:xfrm>
            <a:off x="345776" y="573208"/>
            <a:ext cx="7397849" cy="1147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下面是某种汽车行驶路程和耗油量的对应数值表。</a:t>
            </a:r>
            <a:endParaRPr lang="zh-CN" altLang="en-US" sz="30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文本框 3"/>
          <p:cNvSpPr txBox="1">
            <a:spLocks noChangeArrowheads="1"/>
          </p:cNvSpPr>
          <p:nvPr/>
        </p:nvSpPr>
        <p:spPr bwMode="auto">
          <a:xfrm>
            <a:off x="345776" y="2782484"/>
            <a:ext cx="8340219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）该汽车的耗油量与行驶路程成正比例关系吗？为什么？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文本框 4"/>
          <p:cNvSpPr txBox="1">
            <a:spLocks noChangeArrowheads="1"/>
          </p:cNvSpPr>
          <p:nvPr/>
        </p:nvSpPr>
        <p:spPr bwMode="auto">
          <a:xfrm>
            <a:off x="1935352" y="3408936"/>
            <a:ext cx="54356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15∶2=30∶4=45∶6=75∶10=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5" name="组合 9"/>
          <p:cNvGrpSpPr/>
          <p:nvPr/>
        </p:nvGrpSpPr>
        <p:grpSpPr bwMode="auto">
          <a:xfrm>
            <a:off x="7247127" y="3172398"/>
            <a:ext cx="593725" cy="1114425"/>
            <a:chOff x="5573605" y="3748145"/>
            <a:chExt cx="595035" cy="1113988"/>
          </a:xfrm>
        </p:grpSpPr>
        <p:sp>
          <p:nvSpPr>
            <p:cNvPr id="16" name="文本框 5"/>
            <p:cNvSpPr txBox="1">
              <a:spLocks noChangeArrowheads="1"/>
            </p:cNvSpPr>
            <p:nvPr/>
          </p:nvSpPr>
          <p:spPr bwMode="auto">
            <a:xfrm>
              <a:off x="5573605" y="3748145"/>
              <a:ext cx="595035" cy="631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</a:rPr>
                <a:t>15</a:t>
              </a: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7" name="文本框 6"/>
            <p:cNvSpPr txBox="1">
              <a:spLocks noChangeArrowheads="1"/>
            </p:cNvSpPr>
            <p:nvPr/>
          </p:nvSpPr>
          <p:spPr bwMode="auto">
            <a:xfrm>
              <a:off x="5713592" y="4230768"/>
              <a:ext cx="389850" cy="631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5626109" y="4324182"/>
              <a:ext cx="509121" cy="0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</a:ln>
            <a:effectLst/>
          </p:spPr>
        </p:cxnSp>
      </p:grp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3243752" y="3984971"/>
            <a:ext cx="2656496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成正比例关系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20" name="表格 19"/>
          <p:cNvGraphicFramePr/>
          <p:nvPr/>
        </p:nvGraphicFramePr>
        <p:xfrm>
          <a:off x="1244517" y="1745893"/>
          <a:ext cx="6859587" cy="974732"/>
        </p:xfrm>
        <a:graphic>
          <a:graphicData uri="http://schemas.openxmlformats.org/drawingml/2006/table">
            <a:tbl>
              <a:tblPr firstRow="1" bandRow="1"/>
              <a:tblGrid>
                <a:gridCol w="2074389"/>
                <a:gridCol w="1197669"/>
                <a:gridCol w="1195843"/>
                <a:gridCol w="1195843"/>
                <a:gridCol w="1195843"/>
              </a:tblGrid>
              <a:tr h="487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60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行驶路程</a:t>
                      </a: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/km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2" marR="91442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15</a:t>
                      </a:r>
                      <a:endParaRPr lang="en-US" altLang="zh-CN" sz="2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2" marR="91442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30</a:t>
                      </a:r>
                      <a:endParaRPr lang="en-US" altLang="zh-CN" sz="2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2" marR="91442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45</a:t>
                      </a:r>
                      <a:endParaRPr lang="en-US" altLang="zh-CN" sz="2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2" marR="91442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75</a:t>
                      </a:r>
                      <a:endParaRPr lang="en-US" altLang="zh-CN" sz="2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2" marR="91442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600" b="1" dirty="0">
                          <a:latin typeface="+mj-lt"/>
                          <a:ea typeface="+mj-ea"/>
                        </a:rPr>
                        <a:t>耗油量</a:t>
                      </a:r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/L</a:t>
                      </a:r>
                      <a:endParaRPr lang="en-US" altLang="zh-CN" sz="2600" b="1" dirty="0">
                        <a:latin typeface="+mj-lt"/>
                        <a:ea typeface="+mj-ea"/>
                      </a:endParaRPr>
                    </a:p>
                  </a:txBody>
                  <a:tcPr marL="91442" marR="91442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2</a:t>
                      </a:r>
                      <a:endParaRPr lang="en-US" altLang="zh-CN" sz="2600" b="1" dirty="0">
                        <a:latin typeface="+mj-lt"/>
                        <a:ea typeface="+mj-ea"/>
                      </a:endParaRPr>
                    </a:p>
                  </a:txBody>
                  <a:tcPr marL="91442" marR="91442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4</a:t>
                      </a:r>
                      <a:endParaRPr lang="en-US" altLang="zh-CN" sz="2600" b="1" dirty="0">
                        <a:latin typeface="+mj-lt"/>
                        <a:ea typeface="+mj-ea"/>
                      </a:endParaRPr>
                    </a:p>
                  </a:txBody>
                  <a:tcPr marL="91442" marR="91442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6</a:t>
                      </a:r>
                      <a:endParaRPr lang="en-US" altLang="zh-CN" sz="2600" b="1" dirty="0">
                        <a:latin typeface="+mj-lt"/>
                        <a:ea typeface="+mj-ea"/>
                      </a:endParaRPr>
                    </a:p>
                  </a:txBody>
                  <a:tcPr marL="91442" marR="91442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10</a:t>
                      </a:r>
                      <a:endParaRPr lang="en-US" altLang="zh-CN" sz="2600" b="1" dirty="0">
                        <a:latin typeface="+mj-lt"/>
                        <a:ea typeface="+mj-ea"/>
                      </a:endParaRPr>
                    </a:p>
                  </a:txBody>
                  <a:tcPr marL="91442" marR="91442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85738" y="401637"/>
            <a:ext cx="78486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）下图是表示该汽车行驶路程与相应耗油量关系的图象，说一说它有什么特点。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549400"/>
            <a:ext cx="4506912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9"/>
          <p:cNvSpPr txBox="1">
            <a:spLocks noChangeArrowheads="1"/>
          </p:cNvSpPr>
          <p:nvPr/>
        </p:nvSpPr>
        <p:spPr bwMode="auto">
          <a:xfrm>
            <a:off x="4402138" y="2160588"/>
            <a:ext cx="4741862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图象的特点：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从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0)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出发的一条射线。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733530" y="431800"/>
            <a:ext cx="7227783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）利用图象估计一下，该汽车行驶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55km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的耗油量是多少？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1579563"/>
            <a:ext cx="4506913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2949575" y="2786063"/>
            <a:ext cx="0" cy="158115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</p:cxnSp>
      <p:cxnSp>
        <p:nvCxnSpPr>
          <p:cNvPr id="6" name="直接连接符 5"/>
          <p:cNvCxnSpPr/>
          <p:nvPr/>
        </p:nvCxnSpPr>
        <p:spPr>
          <a:xfrm>
            <a:off x="619125" y="2786063"/>
            <a:ext cx="2330450" cy="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7" name="文本框 11"/>
          <p:cNvSpPr txBox="1">
            <a:spLocks noChangeArrowheads="1"/>
          </p:cNvSpPr>
          <p:nvPr/>
        </p:nvSpPr>
        <p:spPr bwMode="auto">
          <a:xfrm>
            <a:off x="4464050" y="2549525"/>
            <a:ext cx="4278313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汽车行驶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55km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的耗油量大约是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7.3L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52425" y="1227138"/>
            <a:ext cx="8367713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defTabSz="914400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已知</a:t>
            </a:r>
            <a:r>
              <a:rPr lang="en-US" altLang="zh-CN" sz="32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lang="en-US" altLang="zh-CN" sz="32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成正比例关系，在下表中的空格中填写合适的数。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23863" y="2571750"/>
          <a:ext cx="8296272" cy="1036638"/>
        </p:xfrm>
        <a:graphic>
          <a:graphicData uri="http://schemas.openxmlformats.org/drawingml/2006/table">
            <a:tbl>
              <a:tblPr firstRow="1" bandRow="1"/>
              <a:tblGrid>
                <a:gridCol w="921808"/>
                <a:gridCol w="921808"/>
                <a:gridCol w="921808"/>
                <a:gridCol w="921808"/>
                <a:gridCol w="921808"/>
                <a:gridCol w="921808"/>
                <a:gridCol w="921808"/>
                <a:gridCol w="921808"/>
                <a:gridCol w="921808"/>
              </a:tblGrid>
              <a:tr h="5183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i="1" dirty="0"/>
                        <a:t>x</a:t>
                      </a:r>
                      <a:endParaRPr lang="zh-CN" altLang="en-US" sz="2800" b="1" i="1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/>
                        <a:t>1</a:t>
                      </a:r>
                      <a:endParaRPr lang="zh-CN" altLang="en-US" sz="2800" b="1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/>
                        <a:t>2</a:t>
                      </a:r>
                      <a:endParaRPr lang="zh-CN" altLang="en-US" sz="2800" b="1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/>
                        <a:t>5</a:t>
                      </a:r>
                      <a:endParaRPr lang="zh-CN" altLang="en-US" sz="2800" b="1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/>
                        <a:t>10</a:t>
                      </a:r>
                      <a:endParaRPr lang="zh-CN" altLang="en-US" sz="2800" b="1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dirty="0"/>
                        <a:t>20</a:t>
                      </a:r>
                      <a:endParaRPr lang="zh-CN" altLang="en-US" sz="2800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5183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i="1" dirty="0"/>
                        <a:t>y</a:t>
                      </a:r>
                      <a:endParaRPr lang="zh-CN" altLang="en-US" sz="2800" b="1" i="1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/>
                        <a:t>2.5</a:t>
                      </a:r>
                      <a:endParaRPr lang="zh-CN" altLang="en-US" sz="2800" b="1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/>
                        <a:t>7.5</a:t>
                      </a:r>
                      <a:endParaRPr lang="zh-CN" altLang="en-US" sz="2800" b="1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/>
                        <a:t>20</a:t>
                      </a:r>
                      <a:endParaRPr lang="zh-CN" altLang="en-US" sz="2800" b="1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/>
                        <a:t>37.5</a:t>
                      </a:r>
                      <a:endParaRPr lang="zh-CN" altLang="en-US" sz="2800" b="1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endParaRPr lang="zh-CN" altLang="en-US" sz="1800" dirty="0"/>
                    </a:p>
                  </a:txBody>
                  <a:tcPr marT="45734" marB="457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519363" y="3019425"/>
            <a:ext cx="3905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3440113" y="2487613"/>
            <a:ext cx="3905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4081463" y="3019425"/>
            <a:ext cx="901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5292725" y="2487613"/>
            <a:ext cx="3889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6081713" y="3009900"/>
            <a:ext cx="5953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7040563" y="2487613"/>
            <a:ext cx="5953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7896225" y="3009900"/>
            <a:ext cx="5953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82465" y="913205"/>
            <a:ext cx="7706458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同一时间、同一地点测得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棵树的树高及其影长如下表。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382465" y="3067127"/>
            <a:ext cx="8320321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）在下面左图中描出表示树高与对应影长的点，然后把它们连起来并向两边延长，观察图象的特点。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4" name="表格 3"/>
          <p:cNvGraphicFramePr/>
          <p:nvPr/>
        </p:nvGraphicFramePr>
        <p:xfrm>
          <a:off x="2201430" y="1990166"/>
          <a:ext cx="4275137" cy="976312"/>
        </p:xfrm>
        <a:graphic>
          <a:graphicData uri="http://schemas.openxmlformats.org/drawingml/2006/table">
            <a:tbl>
              <a:tblPr firstRow="1" bandRow="1"/>
              <a:tblGrid>
                <a:gridCol w="1567181"/>
                <a:gridCol w="902652"/>
                <a:gridCol w="902652"/>
                <a:gridCol w="902652"/>
              </a:tblGrid>
              <a:tr h="4881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6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树高</a:t>
                      </a: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/m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T="45639" marB="45639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2</a:t>
                      </a:r>
                      <a:endParaRPr lang="en-US" altLang="zh-CN" sz="2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T="45639" marB="45639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3</a:t>
                      </a:r>
                      <a:endParaRPr lang="en-US" altLang="zh-CN" sz="2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T="45639" marB="45639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6</a:t>
                      </a:r>
                      <a:endParaRPr lang="en-US" altLang="zh-CN" sz="2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T="45639" marB="45639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81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600" b="1" dirty="0">
                          <a:latin typeface="+mj-lt"/>
                          <a:ea typeface="+mj-ea"/>
                        </a:rPr>
                        <a:t>影长</a:t>
                      </a:r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/m</a:t>
                      </a:r>
                      <a:endParaRPr lang="en-US" altLang="zh-CN" sz="2600" b="1" dirty="0">
                        <a:latin typeface="+mj-lt"/>
                        <a:ea typeface="+mj-ea"/>
                      </a:endParaRPr>
                    </a:p>
                  </a:txBody>
                  <a:tcPr marT="45639" marB="45639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1.6</a:t>
                      </a:r>
                      <a:endParaRPr lang="en-US" altLang="zh-CN" sz="2600" b="1" dirty="0">
                        <a:latin typeface="+mj-lt"/>
                        <a:ea typeface="+mj-ea"/>
                      </a:endParaRPr>
                    </a:p>
                  </a:txBody>
                  <a:tcPr marT="45639" marB="45639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2.4</a:t>
                      </a:r>
                      <a:endParaRPr lang="en-US" altLang="zh-CN" sz="2600" b="1" dirty="0">
                        <a:latin typeface="+mj-lt"/>
                        <a:ea typeface="+mj-ea"/>
                      </a:endParaRPr>
                    </a:p>
                  </a:txBody>
                  <a:tcPr marT="45639" marB="45639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4.8</a:t>
                      </a:r>
                      <a:endParaRPr lang="en-US" altLang="zh-CN" sz="2600" b="1" dirty="0">
                        <a:latin typeface="+mj-lt"/>
                        <a:ea typeface="+mj-ea"/>
                      </a:endParaRPr>
                    </a:p>
                  </a:txBody>
                  <a:tcPr marT="45639" marB="45639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61" y="894577"/>
            <a:ext cx="4676775" cy="338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椭圆 5"/>
          <p:cNvSpPr/>
          <p:nvPr/>
        </p:nvSpPr>
        <p:spPr>
          <a:xfrm>
            <a:off x="1725447" y="3220906"/>
            <a:ext cx="50800" cy="4603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2122188" y="2900895"/>
            <a:ext cx="50800" cy="4603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306107" y="1931210"/>
            <a:ext cx="50800" cy="44450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960583" y="1649757"/>
            <a:ext cx="2754566" cy="224129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</p:cxnSp>
      <p:graphicFrame>
        <p:nvGraphicFramePr>
          <p:cNvPr id="12" name="表格 11"/>
          <p:cNvGraphicFramePr/>
          <p:nvPr/>
        </p:nvGraphicFramePr>
        <p:xfrm>
          <a:off x="4511675" y="1190625"/>
          <a:ext cx="4273550" cy="974732"/>
        </p:xfrm>
        <a:graphic>
          <a:graphicData uri="http://schemas.openxmlformats.org/drawingml/2006/table">
            <a:tbl>
              <a:tblPr firstRow="1" bandRow="1"/>
              <a:tblGrid>
                <a:gridCol w="1566599"/>
                <a:gridCol w="902317"/>
                <a:gridCol w="902317"/>
                <a:gridCol w="902317"/>
              </a:tblGrid>
              <a:tr h="487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6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树高</a:t>
                      </a: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/m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06" marR="91406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2</a:t>
                      </a:r>
                      <a:endParaRPr lang="en-US" altLang="zh-CN" sz="2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06" marR="91406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3</a:t>
                      </a:r>
                      <a:endParaRPr lang="en-US" altLang="zh-CN" sz="2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06" marR="91406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6</a:t>
                      </a:r>
                      <a:endParaRPr lang="en-US" altLang="zh-CN" sz="2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06" marR="91406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600" b="1" dirty="0">
                          <a:latin typeface="+mj-lt"/>
                          <a:ea typeface="+mj-ea"/>
                        </a:rPr>
                        <a:t>影长</a:t>
                      </a:r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/m</a:t>
                      </a:r>
                      <a:endParaRPr lang="en-US" altLang="zh-CN" sz="2600" b="1" dirty="0">
                        <a:latin typeface="+mj-lt"/>
                        <a:ea typeface="+mj-ea"/>
                      </a:endParaRPr>
                    </a:p>
                  </a:txBody>
                  <a:tcPr marL="91406" marR="91406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1.6</a:t>
                      </a:r>
                      <a:endParaRPr lang="en-US" altLang="zh-CN" sz="2600" b="1" dirty="0">
                        <a:latin typeface="+mj-lt"/>
                        <a:ea typeface="+mj-ea"/>
                      </a:endParaRPr>
                    </a:p>
                  </a:txBody>
                  <a:tcPr marL="91406" marR="91406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2.4</a:t>
                      </a:r>
                      <a:endParaRPr lang="en-US" altLang="zh-CN" sz="2600" b="1" dirty="0">
                        <a:latin typeface="+mj-lt"/>
                        <a:ea typeface="+mj-ea"/>
                      </a:endParaRPr>
                    </a:p>
                  </a:txBody>
                  <a:tcPr marL="91406" marR="91406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4.8</a:t>
                      </a:r>
                      <a:endParaRPr lang="en-US" altLang="zh-CN" sz="2600" b="1" dirty="0">
                        <a:latin typeface="+mj-lt"/>
                        <a:ea typeface="+mj-ea"/>
                      </a:endParaRPr>
                    </a:p>
                  </a:txBody>
                  <a:tcPr marL="91406" marR="91406" marT="45563" marB="45563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文本框 9"/>
          <p:cNvSpPr txBox="1">
            <a:spLocks noChangeArrowheads="1"/>
          </p:cNvSpPr>
          <p:nvPr/>
        </p:nvSpPr>
        <p:spPr bwMode="auto">
          <a:xfrm>
            <a:off x="4930087" y="2309813"/>
            <a:ext cx="3977376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图象的特点：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从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0)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出发的一条射线。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1"/>
          <p:cNvSpPr txBox="1">
            <a:spLocks noChangeArrowheads="1"/>
          </p:cNvSpPr>
          <p:nvPr/>
        </p:nvSpPr>
        <p:spPr bwMode="auto">
          <a:xfrm>
            <a:off x="274638" y="1436688"/>
            <a:ext cx="866775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/>
              <a:t>（</a:t>
            </a:r>
            <a:r>
              <a:rPr lang="en-US" altLang="zh-CN" sz="3200" b="1"/>
              <a:t>2</a:t>
            </a:r>
            <a:r>
              <a:rPr lang="zh-CN" altLang="en-US" sz="3200" b="1"/>
              <a:t>）影长与树高成正比例关系吗？你是依据什么作出判断的？</a:t>
            </a:r>
            <a:endParaRPr lang="zh-CN" altLang="en-US" sz="3200" b="1"/>
          </a:p>
        </p:txBody>
      </p:sp>
      <p:sp>
        <p:nvSpPr>
          <p:cNvPr id="15363" name="文本框 2"/>
          <p:cNvSpPr txBox="1">
            <a:spLocks noChangeArrowheads="1"/>
          </p:cNvSpPr>
          <p:nvPr/>
        </p:nvSpPr>
        <p:spPr bwMode="auto">
          <a:xfrm>
            <a:off x="677863" y="2898775"/>
            <a:ext cx="8466137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成正比例关系，因为影长和树高的比值一定。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>
            <a:spLocks noChangeArrowheads="1"/>
          </p:cNvSpPr>
          <p:nvPr/>
        </p:nvSpPr>
        <p:spPr bwMode="auto">
          <a:xfrm>
            <a:off x="331788" y="1036638"/>
            <a:ext cx="68992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6.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表示自然数，把下表填写完整。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3"/>
          <p:cNvSpPr txBox="1">
            <a:spLocks noChangeArrowheads="1"/>
          </p:cNvSpPr>
          <p:nvPr/>
        </p:nvSpPr>
        <p:spPr bwMode="auto">
          <a:xfrm>
            <a:off x="461963" y="2820988"/>
            <a:ext cx="5353050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）上表中的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表示什么？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574800" y="3416300"/>
            <a:ext cx="47371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表示自然数中的偶数。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3" name="表格 2"/>
          <p:cNvGraphicFramePr>
            <a:graphicFrameLocks noGrp="1"/>
          </p:cNvGraphicFramePr>
          <p:nvPr/>
        </p:nvGraphicFramePr>
        <p:xfrm>
          <a:off x="804863" y="1649413"/>
          <a:ext cx="7680321" cy="103663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3369"/>
                <a:gridCol w="853369"/>
                <a:gridCol w="853369"/>
                <a:gridCol w="853369"/>
                <a:gridCol w="853369"/>
                <a:gridCol w="853369"/>
                <a:gridCol w="853369"/>
                <a:gridCol w="853369"/>
                <a:gridCol w="853369"/>
              </a:tblGrid>
              <a:tr h="518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i="1" dirty="0">
                          <a:latin typeface="+mj-lt"/>
                          <a:ea typeface="+mj-ea"/>
                        </a:rPr>
                        <a:t>n</a:t>
                      </a:r>
                      <a:endParaRPr lang="zh-CN" altLang="en-US" sz="2800" b="1" i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0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1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2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3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4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5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6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…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</a:tr>
              <a:tr h="518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2</a:t>
                      </a:r>
                      <a:r>
                        <a:rPr lang="en-US" altLang="zh-CN" sz="2800" b="1" i="1" dirty="0">
                          <a:latin typeface="+mj-lt"/>
                          <a:ea typeface="+mj-ea"/>
                        </a:rPr>
                        <a:t>n</a:t>
                      </a:r>
                      <a:endParaRPr lang="zh-CN" altLang="en-US" sz="2800" b="1" i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0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2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4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…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L="91445" marR="91445" marT="45734" marB="45734"/>
                </a:tc>
              </a:tr>
            </a:tbl>
          </a:graphicData>
        </a:graphic>
      </p:graphicFrame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484688" y="2060575"/>
            <a:ext cx="3905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314950" y="2062163"/>
            <a:ext cx="39052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6013450" y="2062163"/>
            <a:ext cx="5953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6829425" y="2038350"/>
            <a:ext cx="5953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1"/>
          <p:cNvSpPr>
            <a:spLocks noChangeArrowheads="1"/>
          </p:cNvSpPr>
          <p:nvPr/>
        </p:nvSpPr>
        <p:spPr bwMode="auto">
          <a:xfrm>
            <a:off x="0" y="652463"/>
            <a:ext cx="780573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）在图中描点、连线，你能发现什么？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4" name="图片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40" y="1310187"/>
            <a:ext cx="2215759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直接连接符 24"/>
          <p:cNvCxnSpPr/>
          <p:nvPr/>
        </p:nvCxnSpPr>
        <p:spPr>
          <a:xfrm flipV="1">
            <a:off x="1476669" y="1841500"/>
            <a:ext cx="1158581" cy="2370504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26" name="椭圆 25"/>
          <p:cNvSpPr/>
          <p:nvPr/>
        </p:nvSpPr>
        <p:spPr>
          <a:xfrm>
            <a:off x="1626065" y="3848367"/>
            <a:ext cx="50800" cy="44450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792700" y="3518122"/>
            <a:ext cx="50800" cy="46038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1951429" y="3177033"/>
            <a:ext cx="50800" cy="4603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2119900" y="2840038"/>
            <a:ext cx="50800" cy="44450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2285648" y="2487612"/>
            <a:ext cx="50800" cy="44450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448219" y="2151063"/>
            <a:ext cx="50800" cy="44450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2" name="文本框 17"/>
          <p:cNvSpPr txBox="1">
            <a:spLocks noChangeArrowheads="1"/>
          </p:cNvSpPr>
          <p:nvPr/>
        </p:nvSpPr>
        <p:spPr bwMode="auto">
          <a:xfrm>
            <a:off x="3852863" y="1670050"/>
            <a:ext cx="4959350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1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图象是一条从（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0,0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）出发的射线，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成正比例关系。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78731" y="1184709"/>
            <a:ext cx="9021679" cy="59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7.</a:t>
            </a:r>
            <a:r>
              <a:rPr lang="zh-CN" altLang="en-US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已知一种铅笔每支售价</a:t>
            </a:r>
            <a:r>
              <a:rPr lang="en-US" altLang="zh-CN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0.5</a:t>
            </a:r>
            <a:r>
              <a:rPr lang="zh-CN" altLang="en-US" sz="30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元，把下表填写完整。</a:t>
            </a:r>
            <a:endParaRPr lang="zh-CN" altLang="en-US" sz="30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95300" y="2980171"/>
            <a:ext cx="8237538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）把铅笔的数量与总价所对应的点在图中描出来，并连线。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4" name="表格 2"/>
          <p:cNvGraphicFramePr>
            <a:graphicFrameLocks noGrp="1"/>
          </p:cNvGraphicFramePr>
          <p:nvPr/>
        </p:nvGraphicFramePr>
        <p:xfrm>
          <a:off x="576263" y="1884796"/>
          <a:ext cx="8032750" cy="1020762"/>
        </p:xfrm>
        <a:graphic>
          <a:graphicData uri="http://schemas.openxmlformats.org/drawingml/2006/table">
            <a:tbl>
              <a:tblPr firstRow="1" bandRow="1"/>
              <a:tblGrid>
                <a:gridCol w="1233654"/>
                <a:gridCol w="849887"/>
                <a:gridCol w="849887"/>
                <a:gridCol w="849887"/>
                <a:gridCol w="849887"/>
                <a:gridCol w="849887"/>
                <a:gridCol w="849887"/>
                <a:gridCol w="849887"/>
                <a:gridCol w="849887"/>
              </a:tblGrid>
              <a:tr h="5103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r>
                        <a:rPr lang="zh-CN" altLang="en-US" sz="2400" b="1" dirty="0">
                          <a:latin typeface="+mj-lt"/>
                          <a:ea typeface="+mj-ea"/>
                        </a:rPr>
                        <a:t>数量</a:t>
                      </a:r>
                      <a:r>
                        <a:rPr lang="en-US" altLang="zh-CN" sz="2400" b="1" dirty="0">
                          <a:latin typeface="+mj-lt"/>
                          <a:ea typeface="+mj-ea"/>
                        </a:rPr>
                        <a:t>/</a:t>
                      </a:r>
                      <a:r>
                        <a:rPr lang="zh-CN" altLang="en-US" sz="2400" b="1" dirty="0">
                          <a:latin typeface="+mj-lt"/>
                          <a:ea typeface="+mj-ea"/>
                        </a:rPr>
                        <a:t>支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+mj-lt"/>
                          <a:ea typeface="+mj-ea"/>
                        </a:rPr>
                        <a:t>0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+mj-lt"/>
                          <a:ea typeface="+mj-ea"/>
                        </a:rPr>
                        <a:t>1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+mj-lt"/>
                          <a:ea typeface="+mj-ea"/>
                        </a:rPr>
                        <a:t>2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+mj-lt"/>
                          <a:ea typeface="+mj-ea"/>
                        </a:rPr>
                        <a:t>3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+mj-lt"/>
                          <a:ea typeface="+mj-ea"/>
                        </a:rPr>
                        <a:t>4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+mj-lt"/>
                          <a:ea typeface="+mj-ea"/>
                        </a:rPr>
                        <a:t>5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+mj-lt"/>
                          <a:ea typeface="+mj-ea"/>
                        </a:rPr>
                        <a:t>6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+mj-lt"/>
                          <a:ea typeface="+mj-ea"/>
                        </a:rPr>
                        <a:t>…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20000"/>
                      </a:srgbClr>
                    </a:solidFill>
                  </a:tcPr>
                </a:tc>
              </a:tr>
              <a:tr h="5103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r>
                        <a:rPr lang="zh-CN" altLang="en-US" sz="2400" b="1" dirty="0">
                          <a:latin typeface="+mj-lt"/>
                          <a:ea typeface="+mj-ea"/>
                        </a:rPr>
                        <a:t>总价</a:t>
                      </a:r>
                      <a:r>
                        <a:rPr lang="en-US" altLang="zh-CN" sz="2400" b="1" dirty="0">
                          <a:latin typeface="+mj-lt"/>
                          <a:ea typeface="+mj-ea"/>
                        </a:rPr>
                        <a:t>/</a:t>
                      </a:r>
                      <a:r>
                        <a:rPr lang="zh-CN" altLang="en-US" sz="2400" b="1" dirty="0">
                          <a:latin typeface="+mj-lt"/>
                          <a:ea typeface="+mj-ea"/>
                        </a:rPr>
                        <a:t>元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+mj-lt"/>
                          <a:ea typeface="+mj-ea"/>
                        </a:rPr>
                        <a:t>0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+mj-lt"/>
                          <a:ea typeface="+mj-ea"/>
                        </a:rPr>
                        <a:t>0.5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+mj-lt"/>
                          <a:ea typeface="+mj-ea"/>
                        </a:rPr>
                        <a:t>1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…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L="91446" marR="91446" marT="45748" marB="45748">
                    <a:lnL w="12700" cmpd="sng">
                      <a:solidFill>
                        <a:srgbClr val="F79646"/>
                      </a:solidFill>
                    </a:lnL>
                    <a:lnR w="12700" cmpd="sng">
                      <a:solidFill>
                        <a:srgbClr val="F79646"/>
                      </a:solidFill>
                    </a:lnR>
                    <a:lnT w="12700" cmpd="sng">
                      <a:solidFill>
                        <a:srgbClr val="F79646"/>
                      </a:solidFill>
                    </a:lnT>
                    <a:lnB w="12700" cmpd="sng">
                      <a:solidFill>
                        <a:srgbClr val="F796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446588" y="2299134"/>
            <a:ext cx="6969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461000" y="2289609"/>
            <a:ext cx="3905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169025" y="2273734"/>
            <a:ext cx="6969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185025" y="2273734"/>
            <a:ext cx="3905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9777" y="642938"/>
            <a:ext cx="4850211" cy="3863975"/>
            <a:chOff x="129777" y="642938"/>
            <a:chExt cx="4850211" cy="3863975"/>
          </a:xfrm>
        </p:grpSpPr>
        <p:pic>
          <p:nvPicPr>
            <p:cNvPr id="12" name="图片 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163" y="642938"/>
              <a:ext cx="4822825" cy="386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文本框 9"/>
            <p:cNvSpPr txBox="1">
              <a:spLocks noChangeArrowheads="1"/>
            </p:cNvSpPr>
            <p:nvPr/>
          </p:nvSpPr>
          <p:spPr bwMode="auto">
            <a:xfrm>
              <a:off x="129777" y="949928"/>
              <a:ext cx="607859" cy="444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defTabSz="914400">
                <a:lnSpc>
                  <a:spcPct val="120000"/>
                </a:lnSpc>
              </a:pPr>
              <a:r>
                <a:rPr lang="en-US" altLang="zh-CN" sz="220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3.5</a:t>
              </a:r>
              <a:endParaRPr lang="zh-CN" altLang="en-US" sz="220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 flipV="1">
            <a:off x="827088" y="1192107"/>
            <a:ext cx="2860585" cy="2884593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15" name="椭圆 14"/>
          <p:cNvSpPr/>
          <p:nvPr/>
        </p:nvSpPr>
        <p:spPr>
          <a:xfrm>
            <a:off x="1212850" y="3611563"/>
            <a:ext cx="50800" cy="44450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612900" y="3206750"/>
            <a:ext cx="50800" cy="44450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030413" y="2790825"/>
            <a:ext cx="50800" cy="46038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433638" y="2390775"/>
            <a:ext cx="50800" cy="46038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852738" y="1982788"/>
            <a:ext cx="50800" cy="46037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260725" y="1574800"/>
            <a:ext cx="46038" cy="46038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1" name="文本框 1"/>
          <p:cNvSpPr txBox="1">
            <a:spLocks noChangeArrowheads="1"/>
          </p:cNvSpPr>
          <p:nvPr/>
        </p:nvSpPr>
        <p:spPr bwMode="auto">
          <a:xfrm>
            <a:off x="4273550" y="1139825"/>
            <a:ext cx="48831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）买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支铅笔需要多少钱？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" name="文本框 2"/>
          <p:cNvSpPr txBox="1">
            <a:spLocks noChangeArrowheads="1"/>
          </p:cNvSpPr>
          <p:nvPr/>
        </p:nvSpPr>
        <p:spPr bwMode="auto">
          <a:xfrm>
            <a:off x="6367463" y="1619250"/>
            <a:ext cx="16954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文本框 3"/>
          <p:cNvSpPr txBox="1">
            <a:spLocks noChangeArrowheads="1"/>
          </p:cNvSpPr>
          <p:nvPr/>
        </p:nvSpPr>
        <p:spPr bwMode="auto">
          <a:xfrm>
            <a:off x="4291013" y="2287588"/>
            <a:ext cx="4640262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defTabSz="914400">
              <a:lnSpc>
                <a:spcPct val="120000"/>
              </a:lnSpc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）小丽买铅笔花的钱是小明的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倍，小丽买的铅笔支数是小明的几倍？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文本框 4"/>
          <p:cNvSpPr txBox="1">
            <a:spLocks noChangeArrowheads="1"/>
          </p:cNvSpPr>
          <p:nvPr/>
        </p:nvSpPr>
        <p:spPr bwMode="auto">
          <a:xfrm>
            <a:off x="6367463" y="3841750"/>
            <a:ext cx="960437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倍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文本框 1"/>
          <p:cNvSpPr txBox="1">
            <a:spLocks noChangeArrowheads="1"/>
          </p:cNvSpPr>
          <p:nvPr/>
        </p:nvSpPr>
        <p:spPr bwMode="auto">
          <a:xfrm>
            <a:off x="282575" y="1055688"/>
            <a:ext cx="8516938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8.</a:t>
            </a:r>
            <a:r>
              <a:rPr lang="zh-CN" altLang="en-US" sz="3200" b="1"/>
              <a:t>给一间长</a:t>
            </a:r>
            <a:r>
              <a:rPr lang="en-US" altLang="zh-CN" sz="3200" b="1"/>
              <a:t>9m</a:t>
            </a:r>
            <a:r>
              <a:rPr lang="zh-CN" altLang="en-US" sz="3200" b="1"/>
              <a:t>、宽</a:t>
            </a:r>
            <a:r>
              <a:rPr lang="en-US" altLang="zh-CN" sz="3200" b="1"/>
              <a:t>6m</a:t>
            </a:r>
            <a:r>
              <a:rPr lang="zh-CN" altLang="en-US" sz="3200" b="1"/>
              <a:t>的教室铺地砖，每块地砖的面积与所需地砖数量如下表。</a:t>
            </a:r>
            <a:endParaRPr lang="zh-CN" altLang="en-US" sz="3200" b="1"/>
          </a:p>
        </p:txBody>
      </p:sp>
      <p:pic>
        <p:nvPicPr>
          <p:cNvPr id="3072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2273300"/>
            <a:ext cx="831215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文本框 3"/>
          <p:cNvSpPr txBox="1">
            <a:spLocks noChangeArrowheads="1"/>
          </p:cNvSpPr>
          <p:nvPr/>
        </p:nvSpPr>
        <p:spPr bwMode="auto">
          <a:xfrm>
            <a:off x="361950" y="3251200"/>
            <a:ext cx="8396288" cy="127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/>
              <a:t>        所需地砖数量与每块地砖的面积是否成反比例关系？为什么？</a:t>
            </a:r>
            <a:endParaRPr lang="zh-CN" altLang="en-US" sz="3200"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787082" y="2123863"/>
            <a:ext cx="7569835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defTabSz="914400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所需地砖数量与每块地砖的面积成反比例，因为教室的面积一定，而每块地砖的面积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所需地砖数量＝教室的面积。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1" y="1214544"/>
            <a:ext cx="8169275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95834" y="658694"/>
            <a:ext cx="6798541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9.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食品加工厂准备把一批新酿的醋装瓶运往商店。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45" y="1811193"/>
            <a:ext cx="8166553" cy="778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24827" y="2665272"/>
            <a:ext cx="91852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所装瓶数与每瓶容量是否成反比例关系？为什么？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393933" y="3350946"/>
            <a:ext cx="8148993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成反比例，因为每瓶容量与所装瓶数的乘积是这批醋的体积（一定）。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17488" y="1250950"/>
            <a:ext cx="8634412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下表中</a:t>
            </a:r>
            <a:r>
              <a:rPr lang="en-US" altLang="zh-CN" sz="32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两个量成反比例关系，请把表格填写完整。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900113" y="2525713"/>
          <a:ext cx="7478712" cy="1306512"/>
        </p:xfrm>
        <a:graphic>
          <a:graphicData uri="http://schemas.openxmlformats.org/drawingml/2006/table">
            <a:tbl>
              <a:tblPr firstRow="1" bandRow="1"/>
              <a:tblGrid>
                <a:gridCol w="1246452"/>
                <a:gridCol w="1246452"/>
                <a:gridCol w="1246452"/>
                <a:gridCol w="1246452"/>
                <a:gridCol w="1246452"/>
                <a:gridCol w="1246452"/>
              </a:tblGrid>
              <a:tr h="6532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3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zh-CN" altLang="en-US" sz="3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</a:tr>
              <a:tr h="6532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3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zh-CN" altLang="en-US" sz="3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对象 7"/>
          <p:cNvGraphicFramePr>
            <a:graphicFrameLocks noChangeAspect="1"/>
          </p:cNvGraphicFramePr>
          <p:nvPr/>
        </p:nvGraphicFramePr>
        <p:xfrm>
          <a:off x="3870325" y="2498725"/>
          <a:ext cx="247650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1" imgW="139700" imgH="393700" progId="Equation.DSMT4">
                  <p:embed/>
                </p:oleObj>
              </mc:Choice>
              <mc:Fallback>
                <p:oleObj name="Equation" r:id="rId1" imgW="1397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0325" y="2498725"/>
                        <a:ext cx="247650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10"/>
          <p:cNvGraphicFramePr>
            <a:graphicFrameLocks noChangeAspect="1"/>
          </p:cNvGraphicFramePr>
          <p:nvPr/>
        </p:nvGraphicFramePr>
        <p:xfrm>
          <a:off x="7539038" y="3163888"/>
          <a:ext cx="247650" cy="69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3" imgW="139700" imgH="393700" progId="Equation.DSMT4">
                  <p:embed/>
                </p:oleObj>
              </mc:Choice>
              <mc:Fallback>
                <p:oleObj name="Equation" r:id="rId3" imgW="1397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9038" y="3163888"/>
                        <a:ext cx="247650" cy="696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697288" y="3182938"/>
            <a:ext cx="59372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879975" y="2551113"/>
            <a:ext cx="8001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007100" y="3182938"/>
            <a:ext cx="903288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0.25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7366000" y="2517775"/>
            <a:ext cx="5953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18668" y="920173"/>
            <a:ext cx="7766172" cy="211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defTabSz="914400" eaLnBrk="1" hangingPunct="1">
              <a:lnSpc>
                <a:spcPct val="12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11.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判断下面各题中的两种量是否成反比例关系，并说明理由。</a:t>
            </a:r>
            <a:endParaRPr lang="en-US" altLang="zh-CN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 defTabSz="914400" eaLnBrk="1" hangingPunct="1">
              <a:lnSpc>
                <a:spcPct val="120000"/>
              </a:lnSpc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）煤的数量一定，使用天数与平均每天的用煤量。</a:t>
            </a:r>
            <a:endParaRPr lang="en-US" altLang="zh-CN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59160" y="2960277"/>
            <a:ext cx="7394681" cy="1384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4400">
              <a:spcAft>
                <a:spcPts val="0"/>
              </a:spcAft>
              <a:defRPr/>
            </a:pPr>
            <a:r>
              <a:rPr lang="en-US" altLang="zh-CN" sz="28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28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zh-CN" altLang="en-US" sz="28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平均每天的</a:t>
            </a:r>
            <a:r>
              <a:rPr lang="zh-CN" altLang="zh-CN" sz="28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zh-CN" altLang="zh-CN" sz="28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煤量×使用天数＝煤的数量</a:t>
            </a:r>
            <a:r>
              <a:rPr lang="en-US" altLang="zh-CN" sz="28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一定</a:t>
            </a:r>
            <a:r>
              <a:rPr lang="en-US" altLang="zh-CN" sz="28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，所以使用</a:t>
            </a:r>
            <a:r>
              <a:rPr lang="zh-CN" altLang="zh-CN" sz="28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天数与</a:t>
            </a:r>
            <a:r>
              <a:rPr lang="zh-CN" altLang="en-US" sz="28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平均每天的</a:t>
            </a:r>
            <a:r>
              <a:rPr lang="zh-CN" altLang="zh-CN" sz="28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zh-CN" altLang="zh-CN" sz="28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煤量成反比例关系。</a:t>
            </a:r>
            <a:endParaRPr lang="zh-CN" altLang="zh-CN" sz="2800" b="1" kern="1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560513" y="-73025"/>
            <a:ext cx="881062" cy="212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600" b="1" dirty="0">
                <a:solidFill>
                  <a:srgbClr val="B7E9FF"/>
                </a:solidFill>
                <a:latin typeface="+mj-lt"/>
                <a:ea typeface="+mj-ea"/>
              </a:rPr>
              <a:t>状元成才路</a:t>
            </a:r>
            <a:endParaRPr lang="zh-CN" altLang="en-US" sz="600" b="1" dirty="0">
              <a:solidFill>
                <a:srgbClr val="B7E9FF"/>
              </a:solidFill>
              <a:latin typeface="+mj-lt"/>
              <a:ea typeface="+mj-ea"/>
            </a:endParaRPr>
          </a:p>
        </p:txBody>
      </p:sp>
      <p:pic>
        <p:nvPicPr>
          <p:cNvPr id="36869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038" y="-98425"/>
            <a:ext cx="884237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57175" y="1287463"/>
            <a:ext cx="8745538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）全班的人数一定，按各组人数相等的要求分组，组数与每组的人数。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57175" y="2665413"/>
            <a:ext cx="84280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因为每组的人数×组数＝全班的人数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一定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，所以组数与每组的人数成反比例关系。</a:t>
            </a:r>
            <a:endParaRPr lang="zh-CN" altLang="en-US" sz="4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346075" y="1397000"/>
            <a:ext cx="8369908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）圆柱的体积一定，圆柱的底面积与高。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349375" y="2100580"/>
            <a:ext cx="7210425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50000"/>
              </a:lnSpc>
            </a:pP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因为圆柱的底面积×高＝圆柱体积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一定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defTabSz="914400">
              <a:lnSpc>
                <a:spcPct val="150000"/>
              </a:lnSpc>
            </a:pP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所以圆柱的底面积与高成反比例关系。</a:t>
            </a:r>
            <a:endParaRPr lang="zh-CN" altLang="en-US" sz="4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560513" y="-73025"/>
            <a:ext cx="881062" cy="212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600" b="1" dirty="0">
                <a:solidFill>
                  <a:srgbClr val="B7E9FF"/>
                </a:solidFill>
                <a:latin typeface="+mj-lt"/>
                <a:ea typeface="+mj-ea"/>
              </a:rPr>
              <a:t>状元成才路</a:t>
            </a:r>
            <a:endParaRPr lang="zh-CN" altLang="en-US" sz="600" b="1" dirty="0">
              <a:solidFill>
                <a:srgbClr val="B7E9FF"/>
              </a:solidFill>
              <a:latin typeface="+mj-lt"/>
              <a:ea typeface="+mj-ea"/>
            </a:endParaRPr>
          </a:p>
        </p:txBody>
      </p:sp>
      <p:pic>
        <p:nvPicPr>
          <p:cNvPr id="38917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038" y="-98425"/>
            <a:ext cx="884237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04788" y="1263650"/>
            <a:ext cx="9055944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）在一块菜地上只种黄瓜与西红柿两种作物，这两种作物的种植面积。</a:t>
            </a:r>
            <a:endParaRPr lang="en-US" altLang="zh-CN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0225" y="2479980"/>
            <a:ext cx="7991475" cy="16430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914400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28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因为种黄瓜的面积与种西红柿的面积的和一定，而它们的乘积不一定，所以种黄瓜的面积与种西红柿的面积不成反比例关系。</a:t>
            </a:r>
            <a:endParaRPr lang="zh-CN" altLang="zh-CN" sz="2800" b="1" kern="1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560513" y="-73025"/>
            <a:ext cx="881062" cy="212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600" b="1" dirty="0">
                <a:solidFill>
                  <a:srgbClr val="B7E9FF"/>
                </a:solidFill>
                <a:latin typeface="+mj-lt"/>
                <a:ea typeface="+mj-ea"/>
              </a:rPr>
              <a:t>状元成才路</a:t>
            </a:r>
            <a:endParaRPr lang="zh-CN" altLang="en-US" sz="600" b="1" dirty="0">
              <a:solidFill>
                <a:srgbClr val="B7E9FF"/>
              </a:solidFill>
              <a:latin typeface="+mj-lt"/>
              <a:ea typeface="+mj-ea"/>
            </a:endParaRPr>
          </a:p>
        </p:txBody>
      </p:sp>
      <p:pic>
        <p:nvPicPr>
          <p:cNvPr id="39941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038" y="-98425"/>
            <a:ext cx="884237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82563" y="1314450"/>
            <a:ext cx="8577262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）书的总册数一定，按每包册数相等的规定包装书，包数与每包的册数。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07854" y="2694728"/>
            <a:ext cx="772668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因为每包的册数×包数＝书的总册数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一定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，所以包数与每包的册数成反比例关系。</a:t>
            </a:r>
            <a:endParaRPr lang="zh-CN" altLang="en-US" sz="5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98534" y="1403935"/>
            <a:ext cx="8255919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12.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一个手机组装车间要完成一批任务，每天组装手机的数量与需要的天数如下表。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3" name="表格 4"/>
          <p:cNvGraphicFramePr>
            <a:graphicFrameLocks noGrp="1"/>
          </p:cNvGraphicFramePr>
          <p:nvPr/>
        </p:nvGraphicFramePr>
        <p:xfrm>
          <a:off x="444037" y="2821426"/>
          <a:ext cx="8255925" cy="991175"/>
        </p:xfrm>
        <a:graphic>
          <a:graphicData uri="http://schemas.openxmlformats.org/drawingml/2006/table">
            <a:tbl>
              <a:tblPr firstRow="1" bandRow="1"/>
              <a:tblGrid>
                <a:gridCol w="2752975"/>
                <a:gridCol w="1100590"/>
                <a:gridCol w="1100590"/>
                <a:gridCol w="1100590"/>
                <a:gridCol w="1100590"/>
                <a:gridCol w="1100590"/>
              </a:tblGrid>
              <a:tr h="1414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+mj-lt"/>
                          <a:ea typeface="楷体" panose="02010609060101010101" pitchFamily="49" charset="-122"/>
                        </a:rPr>
                        <a:t>每天组装的数量</a:t>
                      </a:r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latin typeface="+mj-lt"/>
                          <a:ea typeface="楷体" panose="02010609060101010101" pitchFamily="49" charset="-122"/>
                        </a:rPr>
                        <a:t>部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500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600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800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1000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1200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39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+mj-lt"/>
                          <a:ea typeface="楷体" panose="02010609060101010101" pitchFamily="49" charset="-122"/>
                        </a:rPr>
                        <a:t>需要的天数</a:t>
                      </a:r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latin typeface="+mj-lt"/>
                          <a:ea typeface="楷体" panose="02010609060101010101" pitchFamily="49" charset="-122"/>
                        </a:rPr>
                        <a:t>天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24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20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15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12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10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91450" y="666897"/>
            <a:ext cx="730567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defTabSz="914400"/>
            <a:r>
              <a:rPr lang="zh-CN" altLang="en-US" sz="2800" b="1">
                <a:solidFill>
                  <a:prstClr val="black"/>
                </a:solidFill>
                <a:latin typeface="+mj-lt"/>
                <a:ea typeface="+mj-ea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+mj-lt"/>
                <a:ea typeface="+mj-ea"/>
              </a:rPr>
              <a:t>1</a:t>
            </a:r>
            <a:r>
              <a:rPr lang="zh-CN" altLang="en-US" sz="2800" b="1">
                <a:solidFill>
                  <a:prstClr val="black"/>
                </a:solidFill>
                <a:latin typeface="+mj-lt"/>
                <a:ea typeface="+mj-ea"/>
              </a:rPr>
              <a:t>）每天组装的数量用</a:t>
            </a:r>
            <a:r>
              <a:rPr lang="en-US" altLang="zh-CN" sz="2800" b="1" i="1">
                <a:solidFill>
                  <a:prstClr val="black"/>
                </a:solidFill>
                <a:latin typeface="+mj-lt"/>
                <a:ea typeface="+mj-ea"/>
              </a:rPr>
              <a:t>p</a:t>
            </a:r>
            <a:r>
              <a:rPr lang="zh-CN" altLang="en-US" sz="2800" b="1">
                <a:solidFill>
                  <a:prstClr val="black"/>
                </a:solidFill>
                <a:latin typeface="+mj-lt"/>
                <a:ea typeface="+mj-ea"/>
              </a:rPr>
              <a:t>表示，需要的天数用</a:t>
            </a:r>
            <a:r>
              <a:rPr lang="en-US" altLang="zh-CN" sz="2800" b="1" i="1">
                <a:solidFill>
                  <a:prstClr val="black"/>
                </a:solidFill>
                <a:latin typeface="+mj-lt"/>
                <a:ea typeface="+mj-ea"/>
              </a:rPr>
              <a:t>t</a:t>
            </a:r>
            <a:r>
              <a:rPr lang="zh-CN" altLang="en-US" sz="2800" b="1">
                <a:solidFill>
                  <a:prstClr val="black"/>
                </a:solidFill>
                <a:latin typeface="+mj-lt"/>
                <a:ea typeface="+mj-ea"/>
              </a:rPr>
              <a:t>表示。你能用式子表示出</a:t>
            </a:r>
            <a:r>
              <a:rPr lang="en-US" altLang="zh-CN" sz="2800" b="1" i="1">
                <a:solidFill>
                  <a:prstClr val="black"/>
                </a:solidFill>
                <a:latin typeface="+mj-lt"/>
                <a:ea typeface="+mj-ea"/>
              </a:rPr>
              <a:t>p</a:t>
            </a:r>
            <a:r>
              <a:rPr lang="zh-CN" altLang="en-US" sz="2800" b="1">
                <a:solidFill>
                  <a:prstClr val="black"/>
                </a:solidFill>
                <a:latin typeface="+mj-lt"/>
                <a:ea typeface="+mj-ea"/>
              </a:rPr>
              <a:t>、</a:t>
            </a:r>
            <a:r>
              <a:rPr lang="en-US" altLang="zh-CN" sz="2800" b="1" i="1">
                <a:solidFill>
                  <a:prstClr val="black"/>
                </a:solidFill>
                <a:latin typeface="+mj-lt"/>
                <a:ea typeface="+mj-ea"/>
              </a:rPr>
              <a:t>t</a:t>
            </a:r>
            <a:r>
              <a:rPr lang="zh-CN" altLang="en-US" sz="2800" b="1">
                <a:solidFill>
                  <a:prstClr val="black"/>
                </a:solidFill>
                <a:latin typeface="+mj-lt"/>
                <a:ea typeface="+mj-ea"/>
              </a:rPr>
              <a:t>和组装的手机总数之间的关系吗？</a:t>
            </a:r>
            <a:endParaRPr lang="en-US" altLang="zh-CN" sz="2800" b="1">
              <a:solidFill>
                <a:prstClr val="black"/>
              </a:solidFill>
              <a:latin typeface="+mj-lt"/>
              <a:ea typeface="+mj-ea"/>
            </a:endParaRPr>
          </a:p>
          <a:p>
            <a:pPr algn="just" defTabSz="914400"/>
            <a:r>
              <a:rPr lang="zh-CN" altLang="en-US" sz="2800" b="1">
                <a:solidFill>
                  <a:prstClr val="black"/>
                </a:solidFill>
                <a:latin typeface="+mj-lt"/>
                <a:ea typeface="+mj-ea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+mj-lt"/>
                <a:ea typeface="+mj-ea"/>
              </a:rPr>
              <a:t>2</a:t>
            </a:r>
            <a:r>
              <a:rPr lang="zh-CN" altLang="en-US" sz="2800" b="1">
                <a:solidFill>
                  <a:prstClr val="black"/>
                </a:solidFill>
                <a:latin typeface="+mj-lt"/>
                <a:ea typeface="+mj-ea"/>
              </a:rPr>
              <a:t>）</a:t>
            </a:r>
            <a:r>
              <a:rPr lang="en-US" altLang="zh-CN" sz="2800" b="1" i="1">
                <a:solidFill>
                  <a:prstClr val="black"/>
                </a:solidFill>
                <a:latin typeface="+mj-lt"/>
                <a:ea typeface="+mj-ea"/>
              </a:rPr>
              <a:t>p</a:t>
            </a:r>
            <a:r>
              <a:rPr lang="zh-CN" altLang="en-US" sz="2800" b="1">
                <a:solidFill>
                  <a:prstClr val="black"/>
                </a:solidFill>
                <a:latin typeface="+mj-lt"/>
                <a:ea typeface="+mj-ea"/>
              </a:rPr>
              <a:t>与</a:t>
            </a:r>
            <a:r>
              <a:rPr lang="en-US" altLang="zh-CN" sz="2800" b="1" i="1">
                <a:solidFill>
                  <a:prstClr val="black"/>
                </a:solidFill>
                <a:latin typeface="+mj-lt"/>
                <a:ea typeface="+mj-ea"/>
              </a:rPr>
              <a:t>t</a:t>
            </a:r>
            <a:r>
              <a:rPr lang="zh-CN" altLang="en-US" sz="2800" b="1">
                <a:solidFill>
                  <a:prstClr val="black"/>
                </a:solidFill>
                <a:latin typeface="+mj-lt"/>
                <a:ea typeface="+mj-ea"/>
              </a:rPr>
              <a:t>成什么比例关系？</a:t>
            </a:r>
            <a:endParaRPr lang="en-US" altLang="zh-CN" sz="2800" b="1">
              <a:solidFill>
                <a:prstClr val="black"/>
              </a:solidFill>
              <a:latin typeface="+mj-lt"/>
              <a:ea typeface="+mj-ea"/>
            </a:endParaRPr>
          </a:p>
          <a:p>
            <a:pPr algn="just" defTabSz="914400"/>
            <a:r>
              <a:rPr lang="zh-CN" altLang="en-US" sz="2800" b="1">
                <a:solidFill>
                  <a:prstClr val="black"/>
                </a:solidFill>
                <a:latin typeface="+mj-lt"/>
                <a:ea typeface="+mj-ea"/>
              </a:rPr>
              <a:t>（</a:t>
            </a:r>
            <a:r>
              <a:rPr lang="en-US" altLang="zh-CN" sz="2800" b="1">
                <a:solidFill>
                  <a:prstClr val="black"/>
                </a:solidFill>
                <a:latin typeface="+mj-lt"/>
                <a:ea typeface="+mj-ea"/>
              </a:rPr>
              <a:t>3</a:t>
            </a:r>
            <a:r>
              <a:rPr lang="zh-CN" altLang="en-US" sz="2800" b="1">
                <a:solidFill>
                  <a:prstClr val="black"/>
                </a:solidFill>
                <a:latin typeface="+mj-lt"/>
                <a:ea typeface="+mj-ea"/>
              </a:rPr>
              <a:t>）如果这批组装任务需要</a:t>
            </a:r>
            <a:r>
              <a:rPr lang="en-US" altLang="zh-CN" sz="2800" b="1">
                <a:solidFill>
                  <a:prstClr val="black"/>
                </a:solidFill>
                <a:latin typeface="+mj-lt"/>
                <a:ea typeface="+mj-ea"/>
              </a:rPr>
              <a:t>8</a:t>
            </a:r>
            <a:r>
              <a:rPr lang="zh-CN" altLang="en-US" sz="2800" b="1">
                <a:solidFill>
                  <a:prstClr val="black"/>
                </a:solidFill>
                <a:latin typeface="+mj-lt"/>
                <a:ea typeface="+mj-ea"/>
              </a:rPr>
              <a:t>天完成，每天要组装多少部手机？</a:t>
            </a:r>
            <a:endParaRPr lang="en-US" altLang="zh-CN" sz="2800" b="1">
              <a:solidFill>
                <a:prstClr val="black"/>
              </a:solidFill>
              <a:latin typeface="+mj-lt"/>
              <a:ea typeface="+mj-ea"/>
            </a:endParaRPr>
          </a:p>
        </p:txBody>
      </p:sp>
      <p:graphicFrame>
        <p:nvGraphicFramePr>
          <p:cNvPr id="3" name="表格 4"/>
          <p:cNvGraphicFramePr>
            <a:graphicFrameLocks noGrp="1"/>
          </p:cNvGraphicFramePr>
          <p:nvPr/>
        </p:nvGraphicFramePr>
        <p:xfrm>
          <a:off x="363562" y="3485428"/>
          <a:ext cx="8255925" cy="991175"/>
        </p:xfrm>
        <a:graphic>
          <a:graphicData uri="http://schemas.openxmlformats.org/drawingml/2006/table">
            <a:tbl>
              <a:tblPr firstRow="1" bandRow="1"/>
              <a:tblGrid>
                <a:gridCol w="2752975"/>
                <a:gridCol w="1100590"/>
                <a:gridCol w="1100590"/>
                <a:gridCol w="1100590"/>
                <a:gridCol w="1100590"/>
                <a:gridCol w="1100590"/>
              </a:tblGrid>
              <a:tr h="1414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+mj-lt"/>
                          <a:ea typeface="楷体" panose="02010609060101010101" pitchFamily="49" charset="-122"/>
                        </a:rPr>
                        <a:t>每天组装的数量</a:t>
                      </a:r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latin typeface="+mj-lt"/>
                          <a:ea typeface="楷体" panose="02010609060101010101" pitchFamily="49" charset="-122"/>
                        </a:rPr>
                        <a:t>部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500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600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800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1000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1200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39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+mj-lt"/>
                          <a:ea typeface="楷体" panose="02010609060101010101" pitchFamily="49" charset="-122"/>
                        </a:rPr>
                        <a:t>需要的天数</a:t>
                      </a:r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latin typeface="+mj-lt"/>
                          <a:ea typeface="楷体" panose="02010609060101010101" pitchFamily="49" charset="-122"/>
                        </a:rPr>
                        <a:t>天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24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20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15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12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10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498600" y="2211388"/>
            <a:ext cx="6137275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pt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=500×24=600×20=12000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p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成反比例关系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500×24÷8=1500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（部）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4" name="表格 4"/>
          <p:cNvGraphicFramePr>
            <a:graphicFrameLocks noGrp="1"/>
          </p:cNvGraphicFramePr>
          <p:nvPr/>
        </p:nvGraphicFramePr>
        <p:xfrm>
          <a:off x="444037" y="1220213"/>
          <a:ext cx="8255925" cy="991175"/>
        </p:xfrm>
        <a:graphic>
          <a:graphicData uri="http://schemas.openxmlformats.org/drawingml/2006/table">
            <a:tbl>
              <a:tblPr firstRow="1" bandRow="1"/>
              <a:tblGrid>
                <a:gridCol w="2752975"/>
                <a:gridCol w="1100590"/>
                <a:gridCol w="1100590"/>
                <a:gridCol w="1100590"/>
                <a:gridCol w="1100590"/>
                <a:gridCol w="1100590"/>
              </a:tblGrid>
              <a:tr h="1414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+mj-lt"/>
                          <a:ea typeface="楷体" panose="02010609060101010101" pitchFamily="49" charset="-122"/>
                        </a:rPr>
                        <a:t>每天组装的数量</a:t>
                      </a:r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latin typeface="+mj-lt"/>
                          <a:ea typeface="楷体" panose="02010609060101010101" pitchFamily="49" charset="-122"/>
                        </a:rPr>
                        <a:t>部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500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600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800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1000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1200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39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>
                          <a:latin typeface="+mj-lt"/>
                          <a:ea typeface="楷体" panose="02010609060101010101" pitchFamily="49" charset="-122"/>
                        </a:rPr>
                        <a:t>需要的天数</a:t>
                      </a:r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latin typeface="+mj-lt"/>
                          <a:ea typeface="楷体" panose="02010609060101010101" pitchFamily="49" charset="-122"/>
                        </a:rPr>
                        <a:t>天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24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20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15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12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楷体" panose="02010609060101010101" pitchFamily="49" charset="-122"/>
                        </a:rPr>
                        <a:t>10</a:t>
                      </a:r>
                      <a:endParaRPr lang="zh-CN" altLang="en-US" sz="2400" b="1">
                        <a:latin typeface="+mj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17500" y="1163199"/>
            <a:ext cx="8577263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13.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某两个城市间火车的平均行驶速度与驶完全程所需时间如下表。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2473702"/>
            <a:ext cx="8312728" cy="159140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03013" y="781067"/>
            <a:ext cx="8337973" cy="3581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）这两个城市间铁路全长多少千米？</a:t>
            </a:r>
            <a:endParaRPr kumimoji="0" lang="en-US" altLang="zh-CN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）如果用</a:t>
            </a:r>
            <a:r>
              <a:rPr kumimoji="0" lang="en-US" altLang="zh-CN" sz="3200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表示火车的平均速度，</a:t>
            </a:r>
            <a:r>
              <a:rPr kumimoji="0" lang="en-US" altLang="zh-CN" sz="3200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表示驶完全程所需时间。</a:t>
            </a:r>
            <a:r>
              <a:rPr kumimoji="0" lang="en-US" altLang="zh-CN" sz="3200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kumimoji="0" lang="en-US" altLang="zh-CN" sz="3200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成什么比例关系？你能写出这个关系式吗？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）如果火车的平均速度为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325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千米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/</a:t>
            </a: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时，驶完全程需要多长时间？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135187" y="1898822"/>
            <a:ext cx="4873625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260×5=1300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km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成反比例关系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>
              <a:lnSpc>
                <a:spcPct val="150000"/>
              </a:lnSpc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vt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=1300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1300÷325=4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（时）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62" y="654196"/>
            <a:ext cx="6870023" cy="1315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272256" y="614363"/>
            <a:ext cx="846613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14.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下面的图象表示斑马和长颈鹿的奔跑情况。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" name="图片 3" descr="CCB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323975"/>
            <a:ext cx="3695700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854" y="1282513"/>
            <a:ext cx="2891865" cy="319370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图片 3" descr="CCB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1736725"/>
            <a:ext cx="3100388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 184"/>
          <p:cNvSpPr>
            <a:spLocks noChangeAspect="1"/>
          </p:cNvSpPr>
          <p:nvPr/>
        </p:nvSpPr>
        <p:spPr>
          <a:xfrm>
            <a:off x="1509713" y="3125788"/>
            <a:ext cx="79375" cy="7143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srgbClr val="FFFFFF"/>
              </a:solidFill>
            </a:endParaRPr>
          </a:p>
        </p:txBody>
      </p:sp>
      <p:sp>
        <p:nvSpPr>
          <p:cNvPr id="5" name=" 184"/>
          <p:cNvSpPr>
            <a:spLocks noChangeAspect="1"/>
          </p:cNvSpPr>
          <p:nvPr/>
        </p:nvSpPr>
        <p:spPr>
          <a:xfrm>
            <a:off x="2178050" y="2152650"/>
            <a:ext cx="79375" cy="714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57288" y="2862263"/>
            <a:ext cx="352425" cy="395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b="1" i="1" dirty="0">
                <a:solidFill>
                  <a:srgbClr val="FF0000"/>
                </a:solidFill>
                <a:latin typeface="+mj-lt"/>
                <a:ea typeface="+mj-ea"/>
                <a:sym typeface="+mn-ea"/>
              </a:rPr>
              <a:t>A</a:t>
            </a:r>
            <a:endParaRPr lang="en-US" altLang="zh-CN" sz="2000" b="1" i="1" dirty="0">
              <a:solidFill>
                <a:srgbClr val="FF0000"/>
              </a:solidFill>
              <a:latin typeface="+mj-lt"/>
              <a:ea typeface="+mj-ea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78050" y="2155825"/>
            <a:ext cx="352425" cy="395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b="1" i="1" dirty="0">
                <a:solidFill>
                  <a:srgbClr val="FF0000"/>
                </a:solidFill>
                <a:latin typeface="+mj-lt"/>
                <a:ea typeface="+mj-ea"/>
                <a:sym typeface="+mn-ea"/>
              </a:rPr>
              <a:t>B</a:t>
            </a:r>
            <a:endParaRPr lang="en-US" altLang="zh-CN" sz="2000" b="1" i="1" dirty="0">
              <a:solidFill>
                <a:srgbClr val="FF0000"/>
              </a:solidFill>
              <a:latin typeface="+mj-lt"/>
              <a:ea typeface="+mj-ea"/>
              <a:sym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890588" y="3162300"/>
            <a:ext cx="6127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552575" y="3162300"/>
            <a:ext cx="0" cy="9715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2206625" y="2208213"/>
            <a:ext cx="11113" cy="19431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895350" y="2179638"/>
            <a:ext cx="1330325" cy="174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330700" y="1333500"/>
            <a:ext cx="47577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i="1">
                <a:solidFill>
                  <a:srgbClr val="FF0000"/>
                </a:solidFill>
              </a:rPr>
              <a:t>A</a:t>
            </a:r>
            <a:r>
              <a:rPr lang="zh-CN" altLang="en-US" sz="2800" b="1">
                <a:solidFill>
                  <a:srgbClr val="FF0000"/>
                </a:solidFill>
              </a:rPr>
              <a:t>点速度</a:t>
            </a:r>
            <a:r>
              <a:rPr lang="en-US" altLang="zh-CN" sz="2800" b="1">
                <a:solidFill>
                  <a:srgbClr val="FF0000"/>
                </a:solidFill>
              </a:rPr>
              <a:t>=12</a:t>
            </a:r>
            <a:r>
              <a:rPr lang="zh-CN" altLang="en-US" sz="2800" b="1">
                <a:solidFill>
                  <a:srgbClr val="FF0000"/>
                </a:solidFill>
              </a:rPr>
              <a:t>÷</a:t>
            </a:r>
            <a:r>
              <a:rPr lang="en-US" altLang="zh-CN" sz="2800" b="1">
                <a:solidFill>
                  <a:srgbClr val="FF0000"/>
                </a:solidFill>
              </a:rPr>
              <a:t>10=1.2km/</a:t>
            </a:r>
            <a:r>
              <a:rPr lang="zh-CN" altLang="en-US" sz="2800" b="1">
                <a:solidFill>
                  <a:srgbClr val="FF0000"/>
                </a:solidFill>
              </a:rPr>
              <a:t>分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4330700" y="1838325"/>
            <a:ext cx="47577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i="1">
                <a:solidFill>
                  <a:srgbClr val="FF0000"/>
                </a:solidFill>
              </a:rPr>
              <a:t>B</a:t>
            </a:r>
            <a:r>
              <a:rPr lang="zh-CN" altLang="en-US" sz="2800" b="1">
                <a:solidFill>
                  <a:srgbClr val="FF0000"/>
                </a:solidFill>
              </a:rPr>
              <a:t>点速度</a:t>
            </a:r>
            <a:r>
              <a:rPr lang="en-US" altLang="zh-CN" sz="2800" b="1">
                <a:solidFill>
                  <a:srgbClr val="FF0000"/>
                </a:solidFill>
              </a:rPr>
              <a:t>=24</a:t>
            </a:r>
            <a:r>
              <a:rPr lang="zh-CN" altLang="en-US" sz="2800" b="1">
                <a:solidFill>
                  <a:srgbClr val="FF0000"/>
                </a:solidFill>
              </a:rPr>
              <a:t>÷</a:t>
            </a:r>
            <a:r>
              <a:rPr lang="en-US" altLang="zh-CN" sz="2800" b="1">
                <a:solidFill>
                  <a:srgbClr val="FF0000"/>
                </a:solidFill>
              </a:rPr>
              <a:t>20=1.2km/</a:t>
            </a:r>
            <a:r>
              <a:rPr lang="zh-CN" altLang="en-US" sz="2800" b="1">
                <a:solidFill>
                  <a:srgbClr val="FF0000"/>
                </a:solidFill>
              </a:rPr>
              <a:t>分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graphicFrame>
        <p:nvGraphicFramePr>
          <p:cNvPr id="14" name="对象 1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605338" y="2117725"/>
          <a:ext cx="1009650" cy="111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2" imgW="368300" imgH="406400" progId="Equation.KSEE3">
                  <p:embed/>
                </p:oleObj>
              </mc:Choice>
              <mc:Fallback>
                <p:oleObj name="" r:id="rId2" imgW="368300" imgH="406400" progId="Equation.KSEE3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5338" y="2117725"/>
                        <a:ext cx="1009650" cy="1112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597525" y="2414588"/>
            <a:ext cx="30781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=1.2km/</a:t>
            </a:r>
            <a:r>
              <a:rPr lang="zh-CN" altLang="en-US" sz="2800" b="1">
                <a:solidFill>
                  <a:srgbClr val="FF0000"/>
                </a:solidFill>
              </a:rPr>
              <a:t>分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48143" name="文本框 4"/>
          <p:cNvSpPr txBox="1">
            <a:spLocks noChangeArrowheads="1"/>
          </p:cNvSpPr>
          <p:nvPr/>
        </p:nvSpPr>
        <p:spPr bwMode="auto">
          <a:xfrm>
            <a:off x="50800" y="639763"/>
            <a:ext cx="7989888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/>
              <a:t>（1）斑马的奔跑路程与奔跑时间是否成正比例关系？长颈鹿呢？</a:t>
            </a:r>
            <a:endParaRPr lang="zh-CN" altLang="en-US" sz="2800" b="1"/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7053263" y="2443163"/>
            <a:ext cx="16129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</a:rPr>
              <a:t>（一定）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4330700" y="4124325"/>
            <a:ext cx="26844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sym typeface="宋体" panose="02010600030101010101" pitchFamily="2" charset="-122"/>
              </a:rPr>
              <a:t>都成正比例关系</a:t>
            </a:r>
            <a:endParaRPr lang="zh-CN" altLang="en-US" sz="2800" b="1">
              <a:solidFill>
                <a:srgbClr val="FF0000"/>
              </a:solidFill>
              <a:sym typeface="宋体" panose="0201060003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892175" y="3821113"/>
            <a:ext cx="32385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217613" y="3824288"/>
            <a:ext cx="0" cy="3238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 184"/>
          <p:cNvSpPr>
            <a:spLocks noChangeAspect="1"/>
          </p:cNvSpPr>
          <p:nvPr/>
        </p:nvSpPr>
        <p:spPr>
          <a:xfrm>
            <a:off x="1192213" y="3786188"/>
            <a:ext cx="79375" cy="7143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srgbClr val="FFFFFF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206500" y="3819525"/>
            <a:ext cx="352425" cy="396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b="1" i="1" dirty="0">
                <a:solidFill>
                  <a:srgbClr val="FF0000"/>
                </a:solidFill>
                <a:latin typeface="+mj-lt"/>
                <a:ea typeface="+mj-ea"/>
                <a:sym typeface="+mn-ea"/>
              </a:rPr>
              <a:t>C</a:t>
            </a:r>
            <a:endParaRPr lang="en-US" altLang="zh-CN" sz="2000" b="1" i="1" dirty="0">
              <a:solidFill>
                <a:srgbClr val="FF0000"/>
              </a:solidFill>
              <a:latin typeface="+mj-lt"/>
              <a:ea typeface="+mj-ea"/>
              <a:sym typeface="+mn-ea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4333875" y="3198813"/>
            <a:ext cx="4511675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sym typeface="宋体" panose="02010600030101010101" pitchFamily="2" charset="-122"/>
              </a:rPr>
              <a:t>同样，长颈鹿的速度</a:t>
            </a:r>
            <a:endParaRPr lang="zh-CN" altLang="en-US" sz="2800" b="1">
              <a:solidFill>
                <a:srgbClr val="FF0000"/>
              </a:solidFill>
              <a:sym typeface="宋体" panose="02010600030101010101" pitchFamily="2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i="1">
                <a:solidFill>
                  <a:srgbClr val="FF0000"/>
                </a:solidFill>
                <a:sym typeface="宋体" panose="02010600030101010101" pitchFamily="2" charset="-122"/>
              </a:rPr>
              <a:t>v=</a:t>
            </a:r>
            <a:r>
              <a:rPr lang="en-US" altLang="zh-CN" sz="2800" b="1">
                <a:solidFill>
                  <a:srgbClr val="FF0000"/>
                </a:solidFill>
                <a:sym typeface="宋体" panose="02010600030101010101" pitchFamily="2" charset="-122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sym typeface="宋体" panose="02010600030101010101" pitchFamily="2" charset="-122"/>
              </a:rPr>
              <a:t>÷</a:t>
            </a:r>
            <a:r>
              <a:rPr lang="en-US" altLang="zh-CN" sz="2800" b="1">
                <a:solidFill>
                  <a:srgbClr val="FF0000"/>
                </a:solidFill>
                <a:sym typeface="宋体" panose="02010600030101010101" pitchFamily="2" charset="-122"/>
              </a:rPr>
              <a:t>5=0.8km/</a:t>
            </a:r>
            <a:r>
              <a:rPr lang="zh-CN" altLang="en-US" sz="2800" b="1">
                <a:solidFill>
                  <a:srgbClr val="FF0000"/>
                </a:solidFill>
                <a:sym typeface="宋体" panose="02010600030101010101" pitchFamily="2" charset="-122"/>
              </a:rPr>
              <a:t>分</a:t>
            </a:r>
            <a:endParaRPr lang="zh-CN" altLang="en-US" sz="2800" b="1">
              <a:solidFill>
                <a:srgbClr val="FF0000"/>
              </a:solidFill>
              <a:sym typeface="宋体" panose="02010600030101010101" pitchFamily="2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6872288" y="3617913"/>
            <a:ext cx="16129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sym typeface="宋体" panose="02010600030101010101" pitchFamily="2" charset="-122"/>
              </a:rPr>
              <a:t>（一定）</a:t>
            </a:r>
            <a:endParaRPr lang="zh-CN" altLang="en-US" sz="2800" b="1">
              <a:solidFill>
                <a:srgbClr val="FF0000"/>
              </a:solidFill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/>
      <p:bldP spid="7" grpId="0"/>
      <p:bldP spid="12" grpId="0"/>
      <p:bldP spid="13" grpId="0"/>
      <p:bldP spid="15" grpId="0"/>
      <p:bldP spid="17" grpId="0"/>
      <p:bldP spid="18" grpId="0"/>
      <p:bldP spid="21" grpId="0" bldLvl="0" animBg="1"/>
      <p:bldP spid="22" grpId="0"/>
      <p:bldP spid="23" grpId="0"/>
      <p:bldP spid="2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0" y="494643"/>
            <a:ext cx="80819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（2）估计一下，两种动物18分钟各跑多少千米？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0" y="1871663"/>
            <a:ext cx="82724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（3）从图象上看，斑马跑得快还是长颈鹿跑得快？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6" name="图片 15" descr="CCB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63" y="2369070"/>
            <a:ext cx="2611437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1362075" y="939143"/>
            <a:ext cx="639254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defTabSz="914400" eaLnBrk="1" hangingPunct="1">
              <a:buFont typeface="Arial" panose="020B0604020202020204" pitchFamily="34" charset="0"/>
              <a:buNone/>
            </a:pPr>
            <a:r>
              <a:rPr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由图象可知，斑马18分钟大约跑22km，</a:t>
            </a:r>
            <a:endParaRPr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1362075" y="1389993"/>
            <a:ext cx="460502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defTabSz="914400" eaLnBrk="1" hangingPunct="1">
              <a:buFont typeface="Arial" panose="020B0604020202020204" pitchFamily="34" charset="0"/>
              <a:buNone/>
            </a:pPr>
            <a:r>
              <a:rPr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长颈鹿18分钟大约跑14km。</a:t>
            </a:r>
            <a:endParaRPr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1852613" y="3858145"/>
            <a:ext cx="1587" cy="53975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</p:cxnSp>
      <p:cxnSp>
        <p:nvCxnSpPr>
          <p:cNvPr id="20" name="直接连接符 19"/>
          <p:cNvCxnSpPr/>
          <p:nvPr/>
        </p:nvCxnSpPr>
        <p:spPr>
          <a:xfrm flipH="1">
            <a:off x="1854200" y="3569220"/>
            <a:ext cx="1588" cy="828675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21" name=" 184"/>
          <p:cNvSpPr>
            <a:spLocks noChangeAspect="1"/>
          </p:cNvSpPr>
          <p:nvPr/>
        </p:nvSpPr>
        <p:spPr>
          <a:xfrm>
            <a:off x="1816100" y="3831157"/>
            <a:ext cx="79375" cy="73025"/>
          </a:xfrm>
          <a:prstGeom prst="ellipse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2" name=" 184"/>
          <p:cNvSpPr>
            <a:spLocks noChangeAspect="1"/>
          </p:cNvSpPr>
          <p:nvPr/>
        </p:nvSpPr>
        <p:spPr>
          <a:xfrm>
            <a:off x="1816100" y="3534295"/>
            <a:ext cx="79375" cy="71437"/>
          </a:xfrm>
          <a:prstGeom prst="ellipse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1296988" y="3848620"/>
            <a:ext cx="539750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</p:cxnSp>
      <p:cxnSp>
        <p:nvCxnSpPr>
          <p:cNvPr id="24" name="直接连接符 23"/>
          <p:cNvCxnSpPr/>
          <p:nvPr/>
        </p:nvCxnSpPr>
        <p:spPr>
          <a:xfrm>
            <a:off x="1306513" y="3578745"/>
            <a:ext cx="541337" cy="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3570288" y="2746375"/>
            <a:ext cx="4818062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defTabSz="914400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        从图象上看，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10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分钟时，斑马跑了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12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千米，长颈鹿跑了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千米。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4264025" y="4100513"/>
            <a:ext cx="32988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所以斑马跑的快。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21" grpId="0" animBg="1"/>
      <p:bldP spid="22" grpId="0" bldLvl="0" animBg="1"/>
      <p:bldP spid="25" grpId="0"/>
      <p:bldP spid="2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28600" y="613076"/>
            <a:ext cx="78009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15*.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有</a:t>
            </a:r>
            <a:r>
              <a:rPr lang="zh-CN" altLang="en-US" sz="32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zh-CN" altLang="en-US" sz="32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zh-CN" altLang="en-US" sz="32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z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三个相关联的量，并有</a:t>
            </a:r>
            <a:r>
              <a:rPr lang="zh-CN" altLang="en-US" sz="32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xy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zh-CN" altLang="en-US" sz="32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z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779463" y="1303639"/>
            <a:ext cx="6699250" cy="279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（1）当</a:t>
            </a:r>
            <a:r>
              <a:rPr lang="zh-CN" altLang="en-US" sz="28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z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一定时，</a:t>
            </a:r>
            <a:r>
              <a:rPr lang="zh-CN" altLang="en-US" sz="28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lang="zh-CN" altLang="en-US" sz="28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成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比例关系；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（2）当</a:t>
            </a:r>
            <a:r>
              <a:rPr lang="zh-CN" altLang="en-US" sz="28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一定时，</a:t>
            </a:r>
            <a:r>
              <a:rPr lang="zh-CN" altLang="en-US" sz="28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z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lang="zh-CN" altLang="en-US" sz="28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成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比例关系；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（3）当</a:t>
            </a:r>
            <a:r>
              <a:rPr lang="zh-CN" altLang="en-US" sz="28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一定时，</a:t>
            </a:r>
            <a:r>
              <a:rPr lang="zh-CN" altLang="en-US" sz="28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z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lang="zh-CN" altLang="en-US" sz="2800" b="1" i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成</a:t>
            </a:r>
            <a:r>
              <a:rPr lang="zh-CN" altLang="en-US" sz="2800" b="1" u="sng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比例关系。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779588" y="1771952"/>
            <a:ext cx="11874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zh-CN" altLang="en-US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xy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zh-CN" altLang="en-US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z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694113" y="1816402"/>
            <a:ext cx="251936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即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xy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的积一定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306638" y="1816402"/>
            <a:ext cx="181133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（一定）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969000" y="1816402"/>
            <a:ext cx="26114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则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x,y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成反比例。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741488" y="2972102"/>
            <a:ext cx="11874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zh-CN" altLang="en-US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xy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=</a:t>
            </a:r>
            <a:r>
              <a:rPr lang="zh-CN" altLang="en-US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z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2" name="燕尾形箭头"/>
          <p:cNvSpPr/>
          <p:nvPr/>
        </p:nvSpPr>
        <p:spPr>
          <a:xfrm>
            <a:off x="2684463" y="3157839"/>
            <a:ext cx="735012" cy="220663"/>
          </a:xfrm>
          <a:custGeom>
            <a:avLst/>
            <a:gdLst>
              <a:gd name="connsiteX0" fmla="*/ 334450 w 774393"/>
              <a:gd name="connsiteY0" fmla="*/ 0 h 488564"/>
              <a:gd name="connsiteX1" fmla="*/ 354663 w 774393"/>
              <a:gd name="connsiteY1" fmla="*/ 6775 h 488564"/>
              <a:gd name="connsiteX2" fmla="*/ 740120 w 774393"/>
              <a:gd name="connsiteY2" fmla="*/ 201332 h 488564"/>
              <a:gd name="connsiteX3" fmla="*/ 774393 w 774393"/>
              <a:gd name="connsiteY3" fmla="*/ 243094 h 488564"/>
              <a:gd name="connsiteX4" fmla="*/ 774168 w 774393"/>
              <a:gd name="connsiteY4" fmla="*/ 244283 h 488564"/>
              <a:gd name="connsiteX5" fmla="*/ 740120 w 774393"/>
              <a:gd name="connsiteY5" fmla="*/ 287233 h 488564"/>
              <a:gd name="connsiteX6" fmla="*/ 354665 w 774393"/>
              <a:gd name="connsiteY6" fmla="*/ 481789 h 488564"/>
              <a:gd name="connsiteX7" fmla="*/ 334450 w 774393"/>
              <a:gd name="connsiteY7" fmla="*/ 488564 h 488564"/>
              <a:gd name="connsiteX8" fmla="*/ 441607 w 774393"/>
              <a:gd name="connsiteY8" fmla="*/ 293830 h 488564"/>
              <a:gd name="connsiteX9" fmla="*/ 49548 w 774393"/>
              <a:gd name="connsiteY9" fmla="*/ 293830 h 488564"/>
              <a:gd name="connsiteX10" fmla="*/ 0 w 774393"/>
              <a:gd name="connsiteY10" fmla="*/ 244282 h 488564"/>
              <a:gd name="connsiteX11" fmla="*/ 49548 w 774393"/>
              <a:gd name="connsiteY11" fmla="*/ 194734 h 488564"/>
              <a:gd name="connsiteX12" fmla="*/ 441607 w 774393"/>
              <a:gd name="connsiteY12" fmla="*/ 194734 h 488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4393" h="488564">
                <a:moveTo>
                  <a:pt x="334450" y="0"/>
                </a:moveTo>
                <a:cubicBezTo>
                  <a:pt x="342152" y="1107"/>
                  <a:pt x="348652" y="3741"/>
                  <a:pt x="354663" y="6775"/>
                </a:cubicBezTo>
                <a:lnTo>
                  <a:pt x="740120" y="201332"/>
                </a:lnTo>
                <a:cubicBezTo>
                  <a:pt x="762969" y="212864"/>
                  <a:pt x="774393" y="227980"/>
                  <a:pt x="774393" y="243094"/>
                </a:cubicBezTo>
                <a:cubicBezTo>
                  <a:pt x="774393" y="243491"/>
                  <a:pt x="774384" y="243888"/>
                  <a:pt x="774168" y="244283"/>
                </a:cubicBezTo>
                <a:cubicBezTo>
                  <a:pt x="774985" y="259790"/>
                  <a:pt x="763569" y="275398"/>
                  <a:pt x="740120" y="287233"/>
                </a:cubicBezTo>
                <a:lnTo>
                  <a:pt x="354665" y="481789"/>
                </a:lnTo>
                <a:lnTo>
                  <a:pt x="334450" y="488564"/>
                </a:lnTo>
                <a:lnTo>
                  <a:pt x="441607" y="293830"/>
                </a:lnTo>
                <a:lnTo>
                  <a:pt x="49548" y="293830"/>
                </a:lnTo>
                <a:cubicBezTo>
                  <a:pt x="22184" y="293830"/>
                  <a:pt x="0" y="271647"/>
                  <a:pt x="0" y="244282"/>
                </a:cubicBezTo>
                <a:cubicBezTo>
                  <a:pt x="0" y="216918"/>
                  <a:pt x="22184" y="194734"/>
                  <a:pt x="49548" y="194734"/>
                </a:cubicBezTo>
                <a:lnTo>
                  <a:pt x="441607" y="194734"/>
                </a:lnTo>
                <a:close/>
              </a:path>
            </a:pathLst>
          </a:cu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4883150" y="1205214"/>
            <a:ext cx="5397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反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graphicFrame>
        <p:nvGraphicFramePr>
          <p:cNvPr id="14" name="对象 1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446463" y="2810177"/>
          <a:ext cx="1003300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" imgW="419100" imgH="431800" progId="Equation.KSEE3">
                  <p:embed/>
                </p:oleObj>
              </mc:Choice>
              <mc:Fallback>
                <p:oleObj name="" r:id="rId1" imgW="419100" imgH="431800" progId="Equation.KSEE3">
                  <p:embed/>
                  <p:pic>
                    <p:nvPicPr>
                      <p:cNvPr id="0" name="对象 10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6463" y="2810177"/>
                        <a:ext cx="1003300" cy="1033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4129088" y="3067352"/>
            <a:ext cx="181133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（一定）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5535613" y="3008614"/>
            <a:ext cx="26114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则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z,y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成正比例。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4883150" y="2370439"/>
            <a:ext cx="5397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正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1906588" y="4099227"/>
            <a:ext cx="442387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方法同（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2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z,x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成正比例。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4883150" y="3527727"/>
            <a:ext cx="5397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正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/>
      <p:bldP spid="15" grpId="0"/>
      <p:bldP spid="16" grpId="0"/>
      <p:bldP spid="17" grpId="0"/>
      <p:bldP spid="18" grpId="0"/>
      <p:bldP spid="1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文本框 1"/>
          <p:cNvSpPr txBox="1">
            <a:spLocks noChangeArrowheads="1"/>
          </p:cNvSpPr>
          <p:nvPr/>
        </p:nvSpPr>
        <p:spPr bwMode="auto">
          <a:xfrm>
            <a:off x="166688" y="1214438"/>
            <a:ext cx="8650287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3200" b="1"/>
              <a:t>16.</a:t>
            </a:r>
            <a:r>
              <a:rPr lang="zh-CN" altLang="en-US" sz="3200" b="1"/>
              <a:t>*一个长方形的面积是</a:t>
            </a:r>
            <a:r>
              <a:rPr lang="en-US" altLang="zh-CN" sz="3200" b="1"/>
              <a:t>36cm</a:t>
            </a:r>
            <a:r>
              <a:rPr lang="en-US" altLang="zh-CN" sz="3200" b="1" baseline="30000"/>
              <a:t>2</a:t>
            </a:r>
            <a:r>
              <a:rPr lang="zh-CN" altLang="en-US" sz="3200" b="1"/>
              <a:t>，用</a:t>
            </a:r>
            <a:r>
              <a:rPr lang="en-US" altLang="zh-CN" sz="3200" b="1" i="1"/>
              <a:t>x</a:t>
            </a:r>
            <a:r>
              <a:rPr lang="zh-CN" altLang="en-US" sz="3200" b="1"/>
              <a:t>和</a:t>
            </a:r>
            <a:r>
              <a:rPr lang="en-US" altLang="zh-CN" sz="3200" b="1" i="1"/>
              <a:t>y</a:t>
            </a:r>
            <a:r>
              <a:rPr lang="zh-CN" altLang="en-US" sz="3200" b="1"/>
              <a:t>表示它的长和宽。</a:t>
            </a:r>
            <a:r>
              <a:rPr lang="en-US" altLang="zh-CN" sz="3200" b="1" i="1"/>
              <a:t>y</a:t>
            </a:r>
            <a:r>
              <a:rPr lang="zh-CN" altLang="en-US" sz="3200" b="1"/>
              <a:t>与</a:t>
            </a:r>
            <a:r>
              <a:rPr lang="en-US" altLang="zh-CN" sz="3200" b="1" i="1"/>
              <a:t>x</a:t>
            </a:r>
            <a:r>
              <a:rPr lang="zh-CN" altLang="en-US" sz="3200" b="1"/>
              <a:t>成什么比例关系？如果把它们的关系用图象表示出来，图象是一条直线吗？</a:t>
            </a:r>
            <a:endParaRPr lang="zh-CN" altLang="en-US" sz="3200" b="1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39925" y="4354205"/>
            <a:ext cx="1839913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8  12  16  20  24 28  32 36 </a:t>
            </a:r>
            <a:endParaRPr lang="zh-CN" altLang="en-US" sz="1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graphicFrame>
        <p:nvGraphicFramePr>
          <p:cNvPr id="3" name="表格 5"/>
          <p:cNvGraphicFramePr>
            <a:graphicFrameLocks noGrp="1"/>
          </p:cNvGraphicFramePr>
          <p:nvPr/>
        </p:nvGraphicFramePr>
        <p:xfrm>
          <a:off x="1444625" y="927452"/>
          <a:ext cx="6096000" cy="1036638"/>
        </p:xfrm>
        <a:graphic>
          <a:graphicData uri="http://schemas.openxmlformats.org/drawingml/2006/table">
            <a:tbl>
              <a:tblPr firstRow="1" bandRow="1"/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5183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i="1" dirty="0">
                          <a:latin typeface="+mj-lt"/>
                          <a:ea typeface="+mj-ea"/>
                        </a:rPr>
                        <a:t>x</a:t>
                      </a:r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/cm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9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12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18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36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</a:tr>
              <a:tr h="5183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i="1" dirty="0">
                          <a:latin typeface="+mj-lt"/>
                          <a:ea typeface="+mj-ea"/>
                        </a:rPr>
                        <a:t>y</a:t>
                      </a:r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/cm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4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3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2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 dirty="0">
                          <a:latin typeface="+mj-lt"/>
                          <a:ea typeface="+mj-ea"/>
                        </a:rPr>
                        <a:t>1</a:t>
                      </a:r>
                      <a:endParaRPr lang="zh-CN" altLang="en-US" sz="28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964312" y="489780"/>
            <a:ext cx="173196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列举数据：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1697038" y="2044392"/>
          <a:ext cx="2439986" cy="2392368"/>
        </p:xfrm>
        <a:graphic>
          <a:graphicData uri="http://schemas.openxmlformats.org/drawingml/2006/table">
            <a:tbl>
              <a:tblPr firstRow="1" bandRow="1"/>
              <a:tblGrid>
                <a:gridCol w="203183"/>
                <a:gridCol w="203541"/>
                <a:gridCol w="203183"/>
                <a:gridCol w="203541"/>
                <a:gridCol w="203183"/>
                <a:gridCol w="203541"/>
                <a:gridCol w="203183"/>
                <a:gridCol w="203183"/>
                <a:gridCol w="203541"/>
                <a:gridCol w="203183"/>
                <a:gridCol w="203541"/>
                <a:gridCol w="203183"/>
              </a:tblGrid>
              <a:tr h="199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 dirty="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 dirty="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 dirty="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9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9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9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9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9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9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 dirty="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9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 dirty="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9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 dirty="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 dirty="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9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 dirty="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 dirty="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 dirty="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9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9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>
                        <a:buNone/>
                      </a:pPr>
                      <a:endParaRPr lang="zh-CN" altLang="en-US" sz="1000" dirty="0"/>
                    </a:p>
                  </a:txBody>
                  <a:tcPr marL="51621" marR="51621" marT="23466" marB="23466">
                    <a:lnL w="12700">
                      <a:solidFill>
                        <a:sysClr val="windowText" lastClr="000000"/>
                      </a:solidFill>
                      <a:prstDash val="solid"/>
                    </a:lnL>
                    <a:lnR w="12700">
                      <a:solidFill>
                        <a:sysClr val="windowText" lastClr="000000"/>
                      </a:solidFill>
                      <a:prstDash val="solid"/>
                    </a:lnR>
                    <a:lnT w="12700">
                      <a:solidFill>
                        <a:sysClr val="windowText" lastClr="000000"/>
                      </a:solidFill>
                      <a:prstDash val="solid"/>
                    </a:lnT>
                    <a:lnB w="12700">
                      <a:solidFill>
                        <a:sysClr val="windowText" lastClr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6" name="组合 11"/>
          <p:cNvGrpSpPr/>
          <p:nvPr/>
        </p:nvGrpSpPr>
        <p:grpSpPr bwMode="auto">
          <a:xfrm>
            <a:off x="981075" y="1966605"/>
            <a:ext cx="4627563" cy="2729045"/>
            <a:chOff x="3907" y="930"/>
            <a:chExt cx="12913" cy="8375"/>
          </a:xfrm>
        </p:grpSpPr>
        <p:cxnSp>
          <p:nvCxnSpPr>
            <p:cNvPr id="7" name="直接箭头连接符 6"/>
            <p:cNvCxnSpPr/>
            <p:nvPr/>
          </p:nvCxnSpPr>
          <p:spPr>
            <a:xfrm>
              <a:off x="5862" y="8510"/>
              <a:ext cx="7264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8" name="直接箭头连接符 7"/>
            <p:cNvCxnSpPr/>
            <p:nvPr/>
          </p:nvCxnSpPr>
          <p:spPr>
            <a:xfrm flipV="1">
              <a:off x="5892" y="1127"/>
              <a:ext cx="0" cy="7367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9" name="文本框 14"/>
            <p:cNvSpPr txBox="1">
              <a:spLocks noChangeArrowheads="1"/>
            </p:cNvSpPr>
            <p:nvPr/>
          </p:nvSpPr>
          <p:spPr bwMode="auto">
            <a:xfrm>
              <a:off x="5201" y="8077"/>
              <a:ext cx="1108" cy="1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kumimoji="0" lang="en-US" altLang="zh-CN" sz="2000" b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" name="文本框 15"/>
            <p:cNvSpPr txBox="1">
              <a:spLocks noChangeArrowheads="1"/>
            </p:cNvSpPr>
            <p:nvPr/>
          </p:nvSpPr>
          <p:spPr bwMode="auto">
            <a:xfrm>
              <a:off x="13117" y="7997"/>
              <a:ext cx="3703" cy="1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1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x</a:t>
              </a:r>
              <a:r>
                <a:rPr kumimoji="0" lang="en-US" altLang="zh-CN" sz="2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/cm</a:t>
              </a:r>
              <a:endPara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" name="文本框 16"/>
            <p:cNvSpPr txBox="1">
              <a:spLocks noChangeArrowheads="1"/>
            </p:cNvSpPr>
            <p:nvPr/>
          </p:nvSpPr>
          <p:spPr bwMode="auto">
            <a:xfrm>
              <a:off x="3907" y="930"/>
              <a:ext cx="2160" cy="1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1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  <a:r>
                <a:rPr kumimoji="0" lang="en-US" altLang="zh-CN" sz="2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/cm</a:t>
              </a:r>
              <a:endParaRPr kumimoji="0" lang="en-US" altLang="zh-CN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" name="椭圆 11"/>
          <p:cNvSpPr/>
          <p:nvPr/>
        </p:nvSpPr>
        <p:spPr bwMode="auto">
          <a:xfrm>
            <a:off x="3502025" y="4368492"/>
            <a:ext cx="44450" cy="46038"/>
          </a:xfrm>
          <a:prstGeom prst="ellipse">
            <a:avLst/>
          </a:prstGeom>
          <a:solidFill>
            <a:srgbClr val="FF0000"/>
          </a:solidFill>
          <a:ln w="19050">
            <a:noFill/>
            <a:miter lim="800000"/>
          </a:ln>
        </p:spPr>
        <p:txBody>
          <a:bodyPr anchor="ctr"/>
          <a:lstStyle/>
          <a:p>
            <a:pPr algn="ctr" defTabSz="9144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60538" y="4354205"/>
            <a:ext cx="261937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4</a:t>
            </a:r>
            <a:endParaRPr lang="zh-CN" altLang="en-US" sz="1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16050" y="4044642"/>
            <a:ext cx="260350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4</a:t>
            </a:r>
            <a:endParaRPr lang="zh-CN" altLang="en-US" sz="1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16050" y="3838267"/>
            <a:ext cx="260350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8</a:t>
            </a:r>
            <a:endParaRPr lang="zh-CN" altLang="en-US" sz="1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76363" y="3446155"/>
            <a:ext cx="355600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16</a:t>
            </a:r>
            <a:endParaRPr lang="zh-CN" altLang="en-US" sz="1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376363" y="3635067"/>
            <a:ext cx="339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12</a:t>
            </a:r>
            <a:endParaRPr lang="zh-CN" altLang="en-US" sz="1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376363" y="3230255"/>
            <a:ext cx="339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20</a:t>
            </a:r>
            <a:endParaRPr lang="zh-CN" altLang="en-US" sz="1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68425" y="3022292"/>
            <a:ext cx="339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28</a:t>
            </a:r>
            <a:endParaRPr lang="zh-CN" altLang="en-US" sz="1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360488" y="2820680"/>
            <a:ext cx="339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32</a:t>
            </a:r>
            <a:endParaRPr lang="zh-CN" altLang="en-US" sz="1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360488" y="2627005"/>
            <a:ext cx="339725" cy="33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1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36</a:t>
            </a:r>
            <a:endParaRPr lang="zh-CN" altLang="en-US" sz="1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22" name="椭圆 21"/>
          <p:cNvSpPr/>
          <p:nvPr/>
        </p:nvSpPr>
        <p:spPr bwMode="auto">
          <a:xfrm>
            <a:off x="2576513" y="4327217"/>
            <a:ext cx="46037" cy="46038"/>
          </a:xfrm>
          <a:prstGeom prst="ellipse">
            <a:avLst/>
          </a:prstGeom>
          <a:solidFill>
            <a:srgbClr val="FF0000"/>
          </a:solidFill>
          <a:ln w="19050">
            <a:noFill/>
            <a:miter lim="800000"/>
          </a:ln>
        </p:spPr>
        <p:txBody>
          <a:bodyPr anchor="ctr"/>
          <a:lstStyle/>
          <a:p>
            <a:pPr algn="ctr" defTabSz="9144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椭圆 22"/>
          <p:cNvSpPr/>
          <p:nvPr/>
        </p:nvSpPr>
        <p:spPr bwMode="auto">
          <a:xfrm>
            <a:off x="2282825" y="4287530"/>
            <a:ext cx="44450" cy="46037"/>
          </a:xfrm>
          <a:prstGeom prst="ellipse">
            <a:avLst/>
          </a:prstGeom>
          <a:solidFill>
            <a:srgbClr val="FF0000"/>
          </a:solidFill>
          <a:ln w="19050">
            <a:noFill/>
            <a:miter lim="800000"/>
          </a:ln>
        </p:spPr>
        <p:txBody>
          <a:bodyPr anchor="ctr"/>
          <a:lstStyle/>
          <a:p>
            <a:pPr algn="ctr" defTabSz="9144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椭圆 23"/>
          <p:cNvSpPr/>
          <p:nvPr/>
        </p:nvSpPr>
        <p:spPr bwMode="auto">
          <a:xfrm>
            <a:off x="2135188" y="4133542"/>
            <a:ext cx="46037" cy="44450"/>
          </a:xfrm>
          <a:prstGeom prst="ellipse">
            <a:avLst/>
          </a:prstGeom>
          <a:solidFill>
            <a:srgbClr val="FF0000"/>
          </a:solidFill>
          <a:ln w="19050">
            <a:noFill/>
            <a:miter lim="800000"/>
          </a:ln>
        </p:spPr>
        <p:txBody>
          <a:bodyPr anchor="ctr"/>
          <a:lstStyle/>
          <a:p>
            <a:pPr algn="ctr" defTabSz="9144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任意多边形: 形状 24"/>
          <p:cNvSpPr/>
          <p:nvPr/>
        </p:nvSpPr>
        <p:spPr bwMode="auto">
          <a:xfrm>
            <a:off x="1881188" y="3622367"/>
            <a:ext cx="1731962" cy="776288"/>
          </a:xfrm>
          <a:custGeom>
            <a:avLst/>
            <a:gdLst>
              <a:gd name="T0" fmla="*/ 0 w 1732039"/>
              <a:gd name="T1" fmla="*/ 0 h 776792"/>
              <a:gd name="T2" fmla="*/ 286537 w 1732039"/>
              <a:gd name="T3" fmla="*/ 529855 h 776792"/>
              <a:gd name="T4" fmla="*/ 286537 w 1732039"/>
              <a:gd name="T5" fmla="*/ 529855 h 776792"/>
              <a:gd name="T6" fmla="*/ 418191 w 1732039"/>
              <a:gd name="T7" fmla="*/ 683436 h 776792"/>
              <a:gd name="T8" fmla="*/ 727972 w 1732039"/>
              <a:gd name="T9" fmla="*/ 729510 h 776792"/>
              <a:gd name="T10" fmla="*/ 1649550 w 1732039"/>
              <a:gd name="T11" fmla="*/ 767905 h 776792"/>
              <a:gd name="T12" fmla="*/ 1626317 w 1732039"/>
              <a:gd name="T13" fmla="*/ 760227 h 7767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32039" h="776792">
                <a:moveTo>
                  <a:pt x="0" y="0"/>
                </a:moveTo>
                <a:lnTo>
                  <a:pt x="286719" y="534691"/>
                </a:lnTo>
                <a:cubicBezTo>
                  <a:pt x="308675" y="560521"/>
                  <a:pt x="344837" y="656094"/>
                  <a:pt x="418454" y="689674"/>
                </a:cubicBezTo>
                <a:cubicBezTo>
                  <a:pt x="492071" y="723254"/>
                  <a:pt x="523068" y="721962"/>
                  <a:pt x="728420" y="736169"/>
                </a:cubicBezTo>
                <a:cubicBezTo>
                  <a:pt x="933772" y="750376"/>
                  <a:pt x="1500752" y="769749"/>
                  <a:pt x="1650569" y="774915"/>
                </a:cubicBezTo>
                <a:cubicBezTo>
                  <a:pt x="1800386" y="780081"/>
                  <a:pt x="1713854" y="773623"/>
                  <a:pt x="1627322" y="767166"/>
                </a:cubicBezTo>
              </a:path>
            </a:pathLst>
          </a:custGeom>
          <a:noFill/>
          <a:ln w="28575">
            <a:solidFill>
              <a:srgbClr val="4F81BD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5137150" y="3008313"/>
            <a:ext cx="30684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不是一条直线。</a:t>
            </a: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3" grpId="0" animBg="1"/>
      <p:bldP spid="24" grpId="0" animBg="1"/>
      <p:bldP spid="26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ISLIDE.ADDREMOVEWATERMARK" val="jxHTDdktUB"/>
</p:tagLst>
</file>

<file path=ppt/tags/tag5.xml><?xml version="1.0" encoding="utf-8"?>
<p:tagLst xmlns:p="http://schemas.openxmlformats.org/presentationml/2006/main">
  <p:tag name="ISLIDE.ADDREMOVEWATERMARK" val="Ggd1nzvPnW"/>
</p:tagLst>
</file>

<file path=ppt/tags/tag6.xml><?xml version="1.0" encoding="utf-8"?>
<p:tagLst xmlns:p="http://schemas.openxmlformats.org/presentationml/2006/main">
  <p:tag name="ISLIDE.ADDREMOVEWATERMARK" val="jxHTDdktUB"/>
</p:tagLst>
</file>

<file path=ppt/tags/tag7.xml><?xml version="1.0" encoding="utf-8"?>
<p:tagLst xmlns:p="http://schemas.openxmlformats.org/presentationml/2006/main">
  <p:tag name="ISLIDE.ADDREMOVEWATERMARK" val="Ggd1nzvPnW"/>
</p:tagLst>
</file>

<file path=ppt/tags/tag8.xml><?xml version="1.0" encoding="utf-8"?>
<p:tagLst xmlns:p="http://schemas.openxmlformats.org/presentationml/2006/main">
  <p:tag name="ISLIDE.ADDREMOVEWATERMARK" val="jxHTDdktUB"/>
</p:tagLst>
</file>

<file path=ppt/tags/tag9.xml><?xml version="1.0" encoding="utf-8"?>
<p:tagLst xmlns:p="http://schemas.openxmlformats.org/presentationml/2006/main">
  <p:tag name="ISLIDE.ADDREMOVEWATERMARK" val="Ggd1nzvPnW"/>
</p:tagLst>
</file>

<file path=ppt/tags/tag10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3252</Words>
  <Application>WPS 演示</Application>
  <PresentationFormat>全屏显示(16:9)</PresentationFormat>
  <Paragraphs>546</Paragraphs>
  <Slides>42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7</vt:i4>
      </vt:variant>
      <vt:variant>
        <vt:lpstr>幻灯片标题</vt:lpstr>
      </vt:variant>
      <vt:variant>
        <vt:i4>42</vt:i4>
      </vt:variant>
    </vt:vector>
  </HeadingPairs>
  <TitlesOfParts>
    <vt:vector size="62" baseType="lpstr">
      <vt:lpstr>Arial</vt:lpstr>
      <vt:lpstr>宋体</vt:lpstr>
      <vt:lpstr>Wingdings</vt:lpstr>
      <vt:lpstr>Times New Roman</vt:lpstr>
      <vt:lpstr>黑体</vt:lpstr>
      <vt:lpstr>楷体_GB2312</vt:lpstr>
      <vt:lpstr>等线</vt:lpstr>
      <vt:lpstr>楷体</vt:lpstr>
      <vt:lpstr>Calibri</vt:lpstr>
      <vt:lpstr>微软雅黑</vt:lpstr>
      <vt:lpstr>Arial Unicode MS</vt:lpstr>
      <vt:lpstr>Times New Roman</vt:lpstr>
      <vt:lpstr>1_Office 主题​​</vt:lpstr>
      <vt:lpstr>Equation.DSMT4</vt:lpstr>
      <vt:lpstr>Equation.DSMT4</vt:lpstr>
      <vt:lpstr>Equation.DSMT4</vt:lpstr>
      <vt:lpstr>Equation.DSMT4</vt:lpstr>
      <vt:lpstr>Equation.DSMT4</vt:lpstr>
      <vt:lpstr>Equation.KSEE3</vt:lpstr>
      <vt:lpstr>Equation.KSEE3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冰氷</cp:lastModifiedBy>
  <cp:revision>48</cp:revision>
  <dcterms:created xsi:type="dcterms:W3CDTF">2014-04-24T10:36:00Z</dcterms:created>
  <dcterms:modified xsi:type="dcterms:W3CDTF">2023-10-26T09:30:06Z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AFC8FF79BF01429EB7B6003D74B3477A</vt:lpwstr>
  </property>
  <property fmtid="{D5CDD505-2E9C-101B-9397-08002B2CF9AE}" pid="3" name="KSOProductBuildVer">
    <vt:lpwstr>2052-12.1.0.15374</vt:lpwstr>
  </property>
</Properties>
</file>