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54" r:id="rId3"/>
    <p:sldId id="381" r:id="rId4"/>
    <p:sldId id="382" r:id="rId5"/>
    <p:sldId id="383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91" r:id="rId14"/>
    <p:sldId id="392" r:id="rId15"/>
    <p:sldId id="393" r:id="rId16"/>
    <p:sldId id="394" r:id="rId17"/>
    <p:sldId id="364" r:id="rId18"/>
    <p:sldId id="395" r:id="rId20"/>
    <p:sldId id="396" r:id="rId21"/>
    <p:sldId id="328" r:id="rId22"/>
    <p:sldId id="377" r:id="rId23"/>
    <p:sldId id="378" r:id="rId24"/>
    <p:sldId id="379" r:id="rId25"/>
    <p:sldId id="380" r:id="rId26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1" userDrawn="1">
          <p15:clr>
            <a:srgbClr val="A4A3A4"/>
          </p15:clr>
        </p15:guide>
        <p15:guide id="2" pos="2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A4A2"/>
    <a:srgbClr val="FDEFE9"/>
    <a:srgbClr val="FCDDCF"/>
    <a:srgbClr val="FDF8F5"/>
    <a:srgbClr val="ECFBFE"/>
    <a:srgbClr val="F7FBFC"/>
    <a:srgbClr val="E7F8FF"/>
    <a:srgbClr val="01A0E9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58" autoAdjust="0"/>
    <p:restoredTop sz="94660" autoAdjust="0"/>
  </p:normalViewPr>
  <p:slideViewPr>
    <p:cSldViewPr snapToGrid="0">
      <p:cViewPr varScale="1">
        <p:scale>
          <a:sx n="138" d="100"/>
          <a:sy n="138" d="100"/>
        </p:scale>
        <p:origin x="786" y="108"/>
      </p:cViewPr>
      <p:guideLst>
        <p:guide orient="horz" pos="1631"/>
        <p:guide pos="28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5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BD24C9D-FA28-4CE9-9F77-955387F036B4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7B5FA0E-FED1-4848-9E62-BA3D60D9D26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348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73C4D19-DE79-46BE-A9AF-51FE829581FE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1.xml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8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284538"/>
            <a:ext cx="9144000" cy="1858962"/>
          </a:xfrm>
          <a:prstGeom prst="rect">
            <a:avLst/>
          </a:prstGeom>
          <a:effectLst>
            <a:outerShdw blurRad="76200" dist="127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93838" y="192088"/>
            <a:ext cx="6103937" cy="4157662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192088"/>
            <a:ext cx="2109788" cy="267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913" y="636588"/>
            <a:ext cx="1536700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741488" y="3562350"/>
            <a:ext cx="915987" cy="887413"/>
          </a:xfrm>
          <a:prstGeom prst="rect">
            <a:avLst/>
          </a:prstGeo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138" y="2598738"/>
            <a:ext cx="12874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状元成才路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61963"/>
            <a:ext cx="9144000" cy="4219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461963"/>
            <a:ext cx="9144000" cy="80962"/>
          </a:xfrm>
          <a:prstGeom prst="rect">
            <a:avLst/>
          </a:prstGeom>
          <a:solidFill>
            <a:srgbClr val="D4E3FA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00575"/>
            <a:ext cx="9144000" cy="80963"/>
          </a:xfrm>
          <a:prstGeom prst="rect">
            <a:avLst/>
          </a:prstGeom>
          <a:solidFill>
            <a:srgbClr val="D4E3FA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4788" y="209550"/>
            <a:ext cx="8734425" cy="4724400"/>
          </a:xfrm>
          <a:prstGeom prst="roundRect">
            <a:avLst>
              <a:gd name="adj" fmla="val 5991"/>
            </a:avLst>
          </a:prstGeom>
          <a:solidFill>
            <a:schemeClr val="bg1"/>
          </a:solidFill>
          <a:ln w="38100">
            <a:solidFill>
              <a:srgbClr val="D4E3FA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CC4F41B-84F1-4E7C-893A-135D94678EC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wmf"/><Relationship Id="rId1" Type="http://schemas.openxmlformats.org/officeDocument/2006/relationships/oleObject" Target="../embeddings/oleObject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2060575" y="2646363"/>
            <a:ext cx="5029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副标题 6"/>
          <p:cNvSpPr txBox="1">
            <a:spLocks noChangeArrowheads="1"/>
          </p:cNvSpPr>
          <p:nvPr/>
        </p:nvSpPr>
        <p:spPr bwMode="auto">
          <a:xfrm>
            <a:off x="3400425" y="2646363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ea typeface="楷体" panose="02010609060101010101" pitchFamily="49" charset="-122"/>
              </a:rPr>
              <a:t>R</a:t>
            </a:r>
            <a:r>
              <a:rPr lang="zh-CN" altLang="en-US">
                <a:latin typeface="+mn-ea"/>
              </a:rPr>
              <a:t>·</a:t>
            </a:r>
            <a:r>
              <a:rPr lang="zh-CN" altLang="en-US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9220" name="标题 5"/>
          <p:cNvSpPr txBox="1">
            <a:spLocks noChangeArrowheads="1"/>
          </p:cNvSpPr>
          <p:nvPr/>
        </p:nvSpPr>
        <p:spPr bwMode="auto">
          <a:xfrm>
            <a:off x="1685925" y="1462088"/>
            <a:ext cx="57785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练习课</a:t>
            </a:r>
            <a:b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</a:rPr>
            </a:b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（正比例与反比例）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146" y="1244008"/>
            <a:ext cx="961279" cy="903767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/>
          <p:cNvSpPr/>
          <p:nvPr/>
        </p:nvSpPr>
        <p:spPr>
          <a:xfrm>
            <a:off x="385041" y="410436"/>
            <a:ext cx="1962150" cy="550863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复习回顾</a:t>
            </a:r>
            <a:endParaRPr lang="zh-CN" altLang="en-US" sz="3200" b="1" dirty="0"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1694874" y="1122785"/>
            <a:ext cx="5945909" cy="550863"/>
          </a:xfrm>
          <a:prstGeom prst="wedgeRoundRectCallout">
            <a:avLst>
              <a:gd name="adj1" fmla="val -54788"/>
              <a:gd name="adj2" fmla="val 2457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你能判断下面两种量成什么比例关系吗？</a:t>
            </a:r>
            <a:endParaRPr lang="zh-CN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17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99" y="1097386"/>
            <a:ext cx="10810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1608787" y="1857588"/>
            <a:ext cx="6380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）当速度一定时，路程和时间。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08787" y="2785309"/>
            <a:ext cx="6380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）当路程一定时，速度和时间。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08787" y="3713030"/>
            <a:ext cx="6380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）当时间一定时，路程和速度。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96837" y="2319253"/>
            <a:ext cx="39000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路程÷时间</a:t>
            </a:r>
            <a:r>
              <a:rPr kumimoji="0" lang="en-US" altLang="zh-CN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zh-CN" altLang="zh-CN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速度</a:t>
            </a:r>
            <a:r>
              <a: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（一定）</a:t>
            </a:r>
            <a:endParaRPr lang="zh-CN" altLang="en-US" sz="1600">
              <a:latin typeface="+mn-lt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043689" y="2319253"/>
            <a:ext cx="2502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成正比例关系</a:t>
            </a: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396838" y="3242583"/>
            <a:ext cx="4204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速度</a:t>
            </a: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时间</a:t>
            </a: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路程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一定）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043689" y="3242583"/>
            <a:ext cx="2502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成反比例关系</a:t>
            </a: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2396837" y="4183477"/>
            <a:ext cx="4308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路程</a:t>
            </a:r>
            <a:r>
              <a:rPr lang="zh-CN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÷速度</a:t>
            </a: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时间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一定）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043689" y="4172593"/>
            <a:ext cx="2502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成正比例关系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08787" y="1857588"/>
            <a:ext cx="6380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）当速度一定时，路程和时间。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08787" y="2785309"/>
            <a:ext cx="6380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）当路程一定时，速度和时间。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8787" y="3713030"/>
            <a:ext cx="6380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）当时间一定时，路程和速度。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96837" y="2319253"/>
            <a:ext cx="39000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路程÷时间</a:t>
            </a:r>
            <a:r>
              <a:rPr kumimoji="0" lang="en-US" altLang="zh-CN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kumimoji="0" lang="zh-CN" altLang="zh-CN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速度</a:t>
            </a:r>
            <a:r>
              <a: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（一定）</a:t>
            </a:r>
            <a:endParaRPr lang="zh-CN" altLang="en-US" sz="1600">
              <a:latin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043689" y="2319253"/>
            <a:ext cx="2502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成正比例关系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396838" y="3242583"/>
            <a:ext cx="42048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速度</a:t>
            </a: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时间</a:t>
            </a: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路程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一定）</a:t>
            </a:r>
            <a:endParaRPr lang="en-US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043689" y="3242583"/>
            <a:ext cx="2502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成反比例关系</a:t>
            </a: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396837" y="4183477"/>
            <a:ext cx="43087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路程</a:t>
            </a:r>
            <a:r>
              <a:rPr lang="zh-CN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÷速度</a:t>
            </a:r>
            <a:r>
              <a:rPr lang="en-US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时间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400" b="1" kern="10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一定）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043689" y="4172593"/>
            <a:ext cx="25028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/>
              <a:t>成正比例关系</a:t>
            </a:r>
            <a:endParaRPr lang="zh-CN" altLang="en-US"/>
          </a:p>
        </p:txBody>
      </p:sp>
      <p:pic>
        <p:nvPicPr>
          <p:cNvPr id="11" name="Picture 20" descr="95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15" y="488419"/>
            <a:ext cx="1293972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717314" y="725050"/>
            <a:ext cx="5945909" cy="1036785"/>
          </a:xfrm>
          <a:prstGeom prst="wedgeRoundRectCallout">
            <a:avLst>
              <a:gd name="adj1" fmla="val -55837"/>
              <a:gd name="adj2" fmla="val -2820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同样都是速度、时间、路程，为什么有的成正比例关系，有的成反比例关系？</a:t>
            </a:r>
            <a:endParaRPr lang="zh-CN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608787" y="787358"/>
            <a:ext cx="4009231" cy="532276"/>
          </a:xfrm>
          <a:prstGeom prst="wedgeRoundRectCallout">
            <a:avLst>
              <a:gd name="adj1" fmla="val -55837"/>
              <a:gd name="adj2" fmla="val -2820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你还能举出类似的例子吗？</a:t>
            </a:r>
            <a:endParaRPr lang="zh-CN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4476" y="524841"/>
          <a:ext cx="8655049" cy="409381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242002"/>
                <a:gridCol w="3629554"/>
                <a:gridCol w="3783493"/>
              </a:tblGrid>
              <a:tr h="450129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endParaRPr lang="zh-CN" sz="200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BFE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>
                          <a:effectLst/>
                        </a:rPr>
                        <a:t>正比例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>
                          <a:effectLst/>
                        </a:rPr>
                        <a:t>反比例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</a:tr>
              <a:tr h="9198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>
                          <a:effectLst/>
                        </a:rPr>
                        <a:t>相同</a:t>
                      </a:r>
                      <a:r>
                        <a:rPr lang="zh-CN" sz="2400" b="1" kern="0" dirty="0">
                          <a:effectLst/>
                        </a:rPr>
                        <a:t>点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BF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200" b="1" kern="100"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altLang="en-US" sz="2200" b="1" kern="100"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都有两种相关联的量。</a:t>
                      </a:r>
                      <a:endParaRPr lang="zh-CN" altLang="en-US" sz="2200" b="1" kern="100"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200" b="1" kern="100"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altLang="en-US" sz="2200" b="1" kern="100"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一种量随着另一种量的变化而变化。</a:t>
                      </a:r>
                      <a:endParaRPr lang="zh-CN" altLang="en-US" sz="2200" b="1" kern="100"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tc hMerge="1">
                  <a:tcPr/>
                </a:tc>
              </a:tr>
              <a:tr h="27237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400" b="1" kern="0">
                          <a:effectLst/>
                        </a:rPr>
                        <a:t>不同点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BF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rtl="0" eaLnBrk="1" latinLnBrk="0" hangingPunct="1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变化方向相同，一种量扩大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或缩小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，另一种量也扩大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或缩小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en-US" altLang="zh-CN" sz="22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 defTabSz="914400" rtl="0" eaLnBrk="1" latinLnBrk="0" hangingPunct="1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相对应的两个数的比值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是一定的。</a:t>
                      </a:r>
                      <a:endParaRPr lang="en-US" altLang="zh-CN" sz="22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 defTabSz="914400" rtl="0" eaLnBrk="1" latinLnBrk="0" hangingPunct="1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关系式：      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200" b="1" i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一定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zh-CN" altLang="en-US" sz="22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just" defTabSz="914400" rtl="0" eaLnBrk="1" latinLnBrk="0" hangingPunct="1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变化方向相反，一种量扩大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或缩小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，另一种量反而缩小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或扩大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en-US" altLang="zh-CN" sz="22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 defTabSz="914400" rtl="0" eaLnBrk="1" latinLnBrk="0" hangingPunct="1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相对应的两个数的乘积是一定的。</a:t>
                      </a:r>
                      <a:endParaRPr lang="en-US" altLang="zh-CN" sz="2200" b="1" kern="100"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 defTabSz="914400" rtl="0" eaLnBrk="1" latinLnBrk="0" hangingPunct="1">
                        <a:lnSpc>
                          <a:spcPct val="130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关系式：</a:t>
                      </a:r>
                      <a:r>
                        <a:rPr lang="en-US" altLang="zh-CN" sz="2200" b="1" i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xy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altLang="zh-CN" sz="2200" b="1" i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一定</a:t>
                      </a:r>
                      <a:r>
                        <a:rPr lang="en-US" altLang="zh-CN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zh-CN" altLang="en-US" sz="22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。</a:t>
                      </a:r>
                      <a:endParaRPr lang="zh-CN" altLang="en-US" sz="22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>
                    <a:lnL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1A0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</a:tr>
            </a:tbl>
          </a:graphicData>
        </a:graphic>
      </p:graphicFrame>
      <p:grpSp>
        <p:nvGrpSpPr>
          <p:cNvPr id="4" name="组合 9"/>
          <p:cNvGrpSpPr/>
          <p:nvPr/>
        </p:nvGrpSpPr>
        <p:grpSpPr bwMode="auto">
          <a:xfrm>
            <a:off x="2883695" y="3791708"/>
            <a:ext cx="380998" cy="895523"/>
            <a:chOff x="5636874" y="3810847"/>
            <a:chExt cx="381838" cy="895171"/>
          </a:xfrm>
        </p:grpSpPr>
        <p:sp>
          <p:nvSpPr>
            <p:cNvPr id="5" name="文本框 5"/>
            <p:cNvSpPr txBox="1">
              <a:spLocks noChangeArrowheads="1"/>
            </p:cNvSpPr>
            <p:nvPr/>
          </p:nvSpPr>
          <p:spPr bwMode="auto">
            <a:xfrm>
              <a:off x="5658513" y="3810847"/>
              <a:ext cx="321630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y</a:t>
              </a:r>
              <a:endPara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5658513" y="4209346"/>
              <a:ext cx="339301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x</a:t>
              </a:r>
              <a:endParaRPr lang="zh-CN" altLang="en-US" sz="2400" b="1" i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636874" y="4307519"/>
              <a:ext cx="38183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0030" y="1049655"/>
            <a:ext cx="5521325" cy="78295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3194" y="1988978"/>
            <a:ext cx="3540642" cy="25950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0011" y="1988978"/>
            <a:ext cx="3672261" cy="2595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521" y="1840712"/>
            <a:ext cx="2930665" cy="2399480"/>
          </a:xfrm>
          <a:prstGeom prst="rect">
            <a:avLst/>
          </a:prstGeom>
        </p:spPr>
      </p:pic>
      <p:sp>
        <p:nvSpPr>
          <p:cNvPr id="2" name="矩形: 圆角 10"/>
          <p:cNvSpPr/>
          <p:nvPr/>
        </p:nvSpPr>
        <p:spPr>
          <a:xfrm>
            <a:off x="385041" y="410436"/>
            <a:ext cx="1962150" cy="550863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基础练习</a:t>
            </a:r>
            <a:endParaRPr lang="zh-CN" altLang="en-US" sz="3200" b="1" dirty="0"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385042" y="1077913"/>
            <a:ext cx="831561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已知一种铅笔每支售价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0.5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元，把下表填写完整。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表格 2"/>
          <p:cNvGraphicFramePr>
            <a:graphicFrameLocks noGrp="1"/>
          </p:cNvGraphicFramePr>
          <p:nvPr/>
        </p:nvGraphicFramePr>
        <p:xfrm>
          <a:off x="562410" y="2077671"/>
          <a:ext cx="5214934" cy="79259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073662"/>
                <a:gridCol w="517659"/>
                <a:gridCol w="517659"/>
                <a:gridCol w="517659"/>
                <a:gridCol w="517659"/>
                <a:gridCol w="517659"/>
                <a:gridCol w="517659"/>
                <a:gridCol w="517659"/>
                <a:gridCol w="517659"/>
              </a:tblGrid>
              <a:tr h="3935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+mn-lt"/>
                          <a:ea typeface="楷体" panose="02010609060101010101" pitchFamily="49" charset="-122"/>
                        </a:rPr>
                        <a:t>数量</a:t>
                      </a:r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000" b="1" dirty="0">
                          <a:latin typeface="+mn-lt"/>
                          <a:ea typeface="楷体" panose="02010609060101010101" pitchFamily="49" charset="-122"/>
                        </a:rPr>
                        <a:t>支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0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3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4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6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</a:tr>
              <a:tr h="3935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+mn-lt"/>
                          <a:ea typeface="楷体" panose="02010609060101010101" pitchFamily="49" charset="-122"/>
                        </a:rPr>
                        <a:t>总价</a:t>
                      </a:r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000" b="1" dirty="0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0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0.5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latin typeface="+mn-lt"/>
                          <a:ea typeface="楷体" panose="02010609060101010101" pitchFamily="49" charset="-122"/>
                        </a:rPr>
                        <a:t>1</a:t>
                      </a:r>
                      <a:endParaRPr lang="zh-CN" altLang="en-US" sz="2000" b="1" dirty="0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1.5</a:t>
                      </a:r>
                      <a:endParaRPr lang="zh-CN" altLang="en-US" sz="20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</a:t>
                      </a:r>
                      <a:endParaRPr lang="zh-CN" altLang="en-US" sz="20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2.5</a:t>
                      </a:r>
                      <a:endParaRPr lang="zh-CN" altLang="en-US" sz="20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+mn-lt"/>
                          <a:ea typeface="楷体" panose="02010609060101010101" pitchFamily="49" charset="-122"/>
                        </a:rPr>
                        <a:t>3</a:t>
                      </a:r>
                      <a:endParaRPr lang="zh-CN" altLang="en-US" sz="2000" b="1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0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62409" y="1604467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P48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7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7" name="文本框 2"/>
          <p:cNvSpPr txBox="1">
            <a:spLocks noChangeArrowheads="1"/>
          </p:cNvSpPr>
          <p:nvPr/>
        </p:nvSpPr>
        <p:spPr bwMode="auto">
          <a:xfrm>
            <a:off x="385041" y="3035690"/>
            <a:ext cx="5004955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）把铅笔的数量与总价所对应的点在图中描出来，并连线。</a:t>
            </a: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278" y="2505821"/>
            <a:ext cx="385322" cy="3238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434" y="2505821"/>
            <a:ext cx="385322" cy="32381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733" y="2505821"/>
            <a:ext cx="385322" cy="3238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032" y="2505821"/>
            <a:ext cx="385322" cy="323810"/>
          </a:xfrm>
          <a:prstGeom prst="rect">
            <a:avLst/>
          </a:prstGeom>
        </p:spPr>
      </p:pic>
      <p:cxnSp>
        <p:nvCxnSpPr>
          <p:cNvPr id="21" name="直接连接符 20"/>
          <p:cNvCxnSpPr/>
          <p:nvPr/>
        </p:nvCxnSpPr>
        <p:spPr>
          <a:xfrm flipV="1">
            <a:off x="6301726" y="2219325"/>
            <a:ext cx="1770712" cy="17503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6527366" y="3685382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780646" y="3434701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7034646" y="3187845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7285470" y="2935433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535134" y="2692546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7787548" y="2446185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521" y="1840712"/>
            <a:ext cx="2930665" cy="239948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 flipV="1">
            <a:off x="6301726" y="2219325"/>
            <a:ext cx="1770712" cy="17503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/>
          <p:nvPr/>
        </p:nvSpPr>
        <p:spPr>
          <a:xfrm>
            <a:off x="6527366" y="3685382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780646" y="3434701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034646" y="3187845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285470" y="2935433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535134" y="2692546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787548" y="2446185"/>
            <a:ext cx="50800" cy="4445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385041" y="638855"/>
            <a:ext cx="5004955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）买</a:t>
            </a:r>
            <a:r>
              <a:rPr lang="en-US" altLang="zh-CN"/>
              <a:t>7</a:t>
            </a:r>
            <a:r>
              <a:rPr lang="zh-CN" altLang="en-US"/>
              <a:t>支铅笔需要多少钱？</a:t>
            </a:r>
            <a:endParaRPr lang="zh-CN" altLang="en-US"/>
          </a:p>
        </p:txBody>
      </p:sp>
      <p:sp>
        <p:nvSpPr>
          <p:cNvPr id="11" name="文本框 2"/>
          <p:cNvSpPr txBox="1">
            <a:spLocks noChangeArrowheads="1"/>
          </p:cNvSpPr>
          <p:nvPr/>
        </p:nvSpPr>
        <p:spPr bwMode="auto">
          <a:xfrm>
            <a:off x="385041" y="1766163"/>
            <a:ext cx="5004955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）小丽买铅笔花的钱是小明的</a:t>
            </a:r>
            <a:r>
              <a:rPr lang="en-US" altLang="zh-CN"/>
              <a:t>4</a:t>
            </a:r>
            <a:r>
              <a:rPr lang="zh-CN" altLang="en-US"/>
              <a:t>倍，小丽买的铅笔支数是小明的几倍？</a:t>
            </a:r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6298406" y="2217423"/>
            <a:ext cx="1772445" cy="0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070057" y="2221706"/>
            <a:ext cx="0" cy="1747943"/>
          </a:xfrm>
          <a:prstGeom prst="line">
            <a:avLst/>
          </a:prstGeom>
          <a:ln w="15875">
            <a:solidFill>
              <a:srgbClr val="00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850395" y="1240503"/>
            <a:ext cx="3652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lnSpc>
                <a:spcPct val="100000"/>
              </a:lnSpc>
            </a:pPr>
            <a:r>
              <a:rPr lang="zh-CN" altLang="en-US"/>
              <a:t>买</a:t>
            </a:r>
            <a:r>
              <a:rPr lang="en-US" altLang="zh-CN"/>
              <a:t>7</a:t>
            </a:r>
            <a:r>
              <a:rPr lang="zh-CN" altLang="en-US"/>
              <a:t>支铅笔需要</a:t>
            </a:r>
            <a:r>
              <a:rPr lang="en-US" altLang="zh-CN"/>
              <a:t>3.5</a:t>
            </a:r>
            <a:r>
              <a:rPr lang="zh-CN" altLang="en-US"/>
              <a:t>元。</a:t>
            </a:r>
            <a:endParaRPr lang="zh-CN" altLang="en-US"/>
          </a:p>
        </p:txBody>
      </p:sp>
      <p:sp>
        <p:nvSpPr>
          <p:cNvPr id="17" name="文本框 1"/>
          <p:cNvSpPr txBox="1">
            <a:spLocks noChangeArrowheads="1"/>
          </p:cNvSpPr>
          <p:nvPr/>
        </p:nvSpPr>
        <p:spPr bwMode="auto">
          <a:xfrm>
            <a:off x="850395" y="3284554"/>
            <a:ext cx="4816114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小丽买铅笔花的钱是小明的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倍，且每支铅笔的单价一定，所以小丽买的铅笔支数也是小明的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倍。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5042" y="786967"/>
            <a:ext cx="831561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食品加工厂准备把一批新酿的醋装瓶运往商店。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41627" y="1313521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9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4" name="表格 2"/>
          <p:cNvGraphicFramePr>
            <a:graphicFrameLocks noGrp="1"/>
          </p:cNvGraphicFramePr>
          <p:nvPr/>
        </p:nvGraphicFramePr>
        <p:xfrm>
          <a:off x="998177" y="1720132"/>
          <a:ext cx="7147646" cy="91451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34974"/>
                <a:gridCol w="1103168"/>
                <a:gridCol w="1103168"/>
                <a:gridCol w="1103168"/>
                <a:gridCol w="1103168"/>
              </a:tblGrid>
              <a:tr h="3935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每瓶容量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/mL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250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500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750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1500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39352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所装瓶数</a:t>
                      </a:r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瓶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1200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600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400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楷体" panose="02010609060101010101" pitchFamily="49" charset="-122"/>
                        </a:rPr>
                        <a:t>200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marL="91446" marR="91446" marT="45748" marB="45748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85042" y="2733479"/>
            <a:ext cx="831561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所装瓶数与每瓶容量是否成反比例关系？为什么？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1"/>
          <p:cNvSpPr txBox="1">
            <a:spLocks noChangeArrowheads="1"/>
          </p:cNvSpPr>
          <p:nvPr/>
        </p:nvSpPr>
        <p:spPr bwMode="auto">
          <a:xfrm>
            <a:off x="953079" y="3358868"/>
            <a:ext cx="7179540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2600"/>
              <a:t>成反比例，因为每瓶容量与所装瓶数的乘积是这批醋的体积（一定）。</a:t>
            </a:r>
            <a:endParaRPr lang="zh-CN" altLang="en-US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5042" y="786967"/>
            <a:ext cx="7553613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一个手机组装车间要完成一批任务，每天组装手机的数量与需要的天数如下表。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56556" y="1458168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12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24689" y="1893067"/>
          <a:ext cx="7494621" cy="905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1726"/>
                <a:gridCol w="954579"/>
                <a:gridCol w="954579"/>
                <a:gridCol w="954579"/>
                <a:gridCol w="954579"/>
                <a:gridCol w="954579"/>
              </a:tblGrid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每天组装的数量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部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600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800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1000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1200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需要的天数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天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24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85042" y="2898033"/>
            <a:ext cx="8315614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）每天组装的数量用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p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表示，需要的天数用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表示。你能用式子表示出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p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和组装的手机总数之间的关系吗？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85999" y="3902999"/>
            <a:ext cx="4572000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组装的手机总数</a:t>
            </a:r>
            <a:r>
              <a:rPr lang="en-US" altLang="zh-CN"/>
              <a:t>=</a:t>
            </a:r>
            <a:r>
              <a:rPr lang="en-US" altLang="zh-CN" i="1"/>
              <a:t>pt</a:t>
            </a:r>
            <a:endParaRPr lang="zh-CN" altLang="en-US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824689" y="944032"/>
          <a:ext cx="7494621" cy="9055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1726"/>
                <a:gridCol w="954579"/>
                <a:gridCol w="954579"/>
                <a:gridCol w="954579"/>
                <a:gridCol w="954579"/>
                <a:gridCol w="954579"/>
              </a:tblGrid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每天组装的数量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部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600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800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1000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1200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需要的天数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天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24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12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85042" y="1948998"/>
            <a:ext cx="8315614" cy="181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p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成什么比例关系？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）如果这批组装任务需要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天完成，每天要组装多少部手机？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79418" y="2330898"/>
            <a:ext cx="5396346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i="1"/>
              <a:t>pt</a:t>
            </a:r>
            <a:r>
              <a:rPr lang="en-US" altLang="zh-CN"/>
              <a:t>=12000</a:t>
            </a:r>
            <a:r>
              <a:rPr lang="zh-CN" altLang="en-US"/>
              <a:t>，</a:t>
            </a:r>
            <a:r>
              <a:rPr lang="en-US" altLang="zh-CN" i="1"/>
              <a:t>p</a:t>
            </a:r>
            <a:r>
              <a:rPr lang="zh-CN" altLang="en-US"/>
              <a:t>与</a:t>
            </a:r>
            <a:r>
              <a:rPr lang="en-US" altLang="zh-CN" i="1"/>
              <a:t>t</a:t>
            </a:r>
            <a:r>
              <a:rPr lang="zh-CN" altLang="en-US"/>
              <a:t>成反比例关系</a:t>
            </a:r>
            <a:endParaRPr lang="zh-CN" altLang="en-US" i="1"/>
          </a:p>
        </p:txBody>
      </p:sp>
      <p:sp>
        <p:nvSpPr>
          <p:cNvPr id="7" name="文本框 6"/>
          <p:cNvSpPr txBox="1"/>
          <p:nvPr/>
        </p:nvSpPr>
        <p:spPr>
          <a:xfrm>
            <a:off x="1579418" y="3884529"/>
            <a:ext cx="5396346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12000÷8=1500</a:t>
            </a:r>
            <a:r>
              <a:rPr lang="zh-CN" altLang="en-US"/>
              <a:t>（部）</a:t>
            </a:r>
            <a:endParaRPr lang="zh-CN" altLang="en-US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/>
          <p:cNvSpPr/>
          <p:nvPr/>
        </p:nvSpPr>
        <p:spPr>
          <a:xfrm>
            <a:off x="385041" y="410436"/>
            <a:ext cx="1962150" cy="550863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综合应用</a:t>
            </a:r>
            <a:endParaRPr lang="zh-CN" altLang="en-US" sz="3200" b="1" dirty="0"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385042" y="1077913"/>
            <a:ext cx="8315614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某两个城市间火车的平均行驶速度与驶完全程所需时间如下表。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85519" y="1743011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P50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13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824690" y="2138419"/>
          <a:ext cx="7494621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410"/>
                <a:gridCol w="856173"/>
                <a:gridCol w="856173"/>
                <a:gridCol w="856173"/>
                <a:gridCol w="856173"/>
                <a:gridCol w="856173"/>
                <a:gridCol w="856173"/>
                <a:gridCol w="856173"/>
              </a:tblGrid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平均速度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endParaRPr lang="en-US" altLang="zh-CN" sz="2200" b="1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(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千米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)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270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260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250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180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150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200" b="1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5.2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6.5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grpSp>
        <p:nvGrpSpPr>
          <p:cNvPr id="7" name="组合 9"/>
          <p:cNvGrpSpPr/>
          <p:nvPr/>
        </p:nvGrpSpPr>
        <p:grpSpPr bwMode="auto">
          <a:xfrm>
            <a:off x="2426373" y="2831147"/>
            <a:ext cx="646332" cy="853960"/>
            <a:chOff x="5591654" y="3852393"/>
            <a:chExt cx="647756" cy="853625"/>
          </a:xfrm>
        </p:grpSpPr>
        <p:sp>
          <p:nvSpPr>
            <p:cNvPr id="8" name="文本框 5"/>
            <p:cNvSpPr txBox="1">
              <a:spLocks noChangeArrowheads="1"/>
            </p:cNvSpPr>
            <p:nvPr/>
          </p:nvSpPr>
          <p:spPr bwMode="auto">
            <a:xfrm>
              <a:off x="5591654" y="3852393"/>
              <a:ext cx="647756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130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9" name="文本框 6"/>
            <p:cNvSpPr txBox="1">
              <a:spLocks noChangeArrowheads="1"/>
            </p:cNvSpPr>
            <p:nvPr/>
          </p:nvSpPr>
          <p:spPr bwMode="auto">
            <a:xfrm>
              <a:off x="5668769" y="4209346"/>
              <a:ext cx="493528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27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5636874" y="4307519"/>
              <a:ext cx="53261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9"/>
          <p:cNvGrpSpPr/>
          <p:nvPr/>
        </p:nvGrpSpPr>
        <p:grpSpPr bwMode="auto">
          <a:xfrm>
            <a:off x="5932416" y="2831147"/>
            <a:ext cx="492444" cy="853960"/>
            <a:chOff x="5625575" y="3852393"/>
            <a:chExt cx="493528" cy="853625"/>
          </a:xfrm>
        </p:grpSpPr>
        <p:sp>
          <p:nvSpPr>
            <p:cNvPr id="13" name="文本框 5"/>
            <p:cNvSpPr txBox="1">
              <a:spLocks noChangeArrowheads="1"/>
            </p:cNvSpPr>
            <p:nvPr/>
          </p:nvSpPr>
          <p:spPr bwMode="auto">
            <a:xfrm>
              <a:off x="5625575" y="3852393"/>
              <a:ext cx="493528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65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5702689" y="4209346"/>
              <a:ext cx="339300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636874" y="4307519"/>
              <a:ext cx="4581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9"/>
          <p:cNvGrpSpPr/>
          <p:nvPr/>
        </p:nvGrpSpPr>
        <p:grpSpPr bwMode="auto">
          <a:xfrm>
            <a:off x="6798325" y="2831147"/>
            <a:ext cx="492443" cy="853960"/>
            <a:chOff x="5625575" y="3852393"/>
            <a:chExt cx="493527" cy="853625"/>
          </a:xfrm>
        </p:grpSpPr>
        <p:sp>
          <p:nvSpPr>
            <p:cNvPr id="18" name="文本框 5"/>
            <p:cNvSpPr txBox="1">
              <a:spLocks noChangeArrowheads="1"/>
            </p:cNvSpPr>
            <p:nvPr/>
          </p:nvSpPr>
          <p:spPr bwMode="auto">
            <a:xfrm>
              <a:off x="5625575" y="3852393"/>
              <a:ext cx="493527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26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9" name="文本框 6"/>
            <p:cNvSpPr txBox="1">
              <a:spLocks noChangeArrowheads="1"/>
            </p:cNvSpPr>
            <p:nvPr/>
          </p:nvSpPr>
          <p:spPr bwMode="auto">
            <a:xfrm>
              <a:off x="5702689" y="4209346"/>
              <a:ext cx="339300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5636874" y="4307519"/>
              <a:ext cx="4581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1"/>
          <p:cNvSpPr txBox="1">
            <a:spLocks noChangeArrowheads="1"/>
          </p:cNvSpPr>
          <p:nvPr/>
        </p:nvSpPr>
        <p:spPr bwMode="auto">
          <a:xfrm>
            <a:off x="385042" y="3741758"/>
            <a:ext cx="831561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）这两个城市间铁路全长多少千米？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98181" y="4324963"/>
            <a:ext cx="3274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260×5=1300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km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24690" y="953855"/>
          <a:ext cx="7494621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410"/>
                <a:gridCol w="856173"/>
                <a:gridCol w="856173"/>
                <a:gridCol w="856173"/>
                <a:gridCol w="856173"/>
                <a:gridCol w="856173"/>
                <a:gridCol w="856173"/>
                <a:gridCol w="856173"/>
              </a:tblGrid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平均速度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endParaRPr lang="en-US" altLang="zh-CN" sz="2200" b="1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(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千米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)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270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260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250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180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150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200" b="1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5.2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6.5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grpSp>
        <p:nvGrpSpPr>
          <p:cNvPr id="4" name="组合 9"/>
          <p:cNvGrpSpPr/>
          <p:nvPr/>
        </p:nvGrpSpPr>
        <p:grpSpPr bwMode="auto">
          <a:xfrm>
            <a:off x="2426373" y="1646583"/>
            <a:ext cx="646332" cy="853960"/>
            <a:chOff x="5591654" y="3852393"/>
            <a:chExt cx="647756" cy="853625"/>
          </a:xfrm>
        </p:grpSpPr>
        <p:sp>
          <p:nvSpPr>
            <p:cNvPr id="5" name="文本框 5"/>
            <p:cNvSpPr txBox="1">
              <a:spLocks noChangeArrowheads="1"/>
            </p:cNvSpPr>
            <p:nvPr/>
          </p:nvSpPr>
          <p:spPr bwMode="auto">
            <a:xfrm>
              <a:off x="5591654" y="3852393"/>
              <a:ext cx="647756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130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5668769" y="4209346"/>
              <a:ext cx="493528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27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636874" y="4307519"/>
              <a:ext cx="53261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9"/>
          <p:cNvGrpSpPr/>
          <p:nvPr/>
        </p:nvGrpSpPr>
        <p:grpSpPr bwMode="auto">
          <a:xfrm>
            <a:off x="5932416" y="1646583"/>
            <a:ext cx="492444" cy="853960"/>
            <a:chOff x="5625575" y="3852393"/>
            <a:chExt cx="493528" cy="853625"/>
          </a:xfrm>
        </p:grpSpPr>
        <p:sp>
          <p:nvSpPr>
            <p:cNvPr id="9" name="文本框 5"/>
            <p:cNvSpPr txBox="1">
              <a:spLocks noChangeArrowheads="1"/>
            </p:cNvSpPr>
            <p:nvPr/>
          </p:nvSpPr>
          <p:spPr bwMode="auto">
            <a:xfrm>
              <a:off x="5625575" y="3852393"/>
              <a:ext cx="493528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65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0" name="文本框 6"/>
            <p:cNvSpPr txBox="1">
              <a:spLocks noChangeArrowheads="1"/>
            </p:cNvSpPr>
            <p:nvPr/>
          </p:nvSpPr>
          <p:spPr bwMode="auto">
            <a:xfrm>
              <a:off x="5702689" y="4209346"/>
              <a:ext cx="339300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636874" y="4307519"/>
              <a:ext cx="4581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9"/>
          <p:cNvGrpSpPr/>
          <p:nvPr/>
        </p:nvGrpSpPr>
        <p:grpSpPr bwMode="auto">
          <a:xfrm>
            <a:off x="6798325" y="1646583"/>
            <a:ext cx="492443" cy="853960"/>
            <a:chOff x="5625575" y="3852393"/>
            <a:chExt cx="493527" cy="853625"/>
          </a:xfrm>
        </p:grpSpPr>
        <p:sp>
          <p:nvSpPr>
            <p:cNvPr id="13" name="文本框 5"/>
            <p:cNvSpPr txBox="1">
              <a:spLocks noChangeArrowheads="1"/>
            </p:cNvSpPr>
            <p:nvPr/>
          </p:nvSpPr>
          <p:spPr bwMode="auto">
            <a:xfrm>
              <a:off x="5625575" y="3852393"/>
              <a:ext cx="493527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26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5702689" y="4209346"/>
              <a:ext cx="339300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636874" y="4307519"/>
              <a:ext cx="4581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385042" y="2642958"/>
            <a:ext cx="8315614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）如果用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表示火车的平均速度，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表示驶完全程所需时间。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成什么比例关系？你能写出这个关系式吗？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935974" y="3814747"/>
            <a:ext cx="4873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t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成反比例关系，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vt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=1300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824690" y="953855"/>
          <a:ext cx="7494621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410"/>
                <a:gridCol w="856173"/>
                <a:gridCol w="856173"/>
                <a:gridCol w="856173"/>
                <a:gridCol w="856173"/>
                <a:gridCol w="856173"/>
                <a:gridCol w="856173"/>
                <a:gridCol w="856173"/>
              </a:tblGrid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平均速度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endParaRPr lang="en-US" altLang="zh-CN" sz="2200" b="1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(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千米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)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270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260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250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200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180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150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  <a:tr h="45277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时间</a:t>
                      </a:r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楷体" panose="02010609060101010101" pitchFamily="49" charset="-122"/>
                        </a:rPr>
                        <a:t>时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DC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200" b="1"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5.2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+mn-lt"/>
                          <a:ea typeface="楷体" panose="02010609060101010101" pitchFamily="49" charset="-122"/>
                        </a:rPr>
                        <a:t>6.5</a:t>
                      </a:r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2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…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FE9"/>
                    </a:solidFill>
                  </a:tcPr>
                </a:tc>
              </a:tr>
            </a:tbl>
          </a:graphicData>
        </a:graphic>
      </p:graphicFrame>
      <p:grpSp>
        <p:nvGrpSpPr>
          <p:cNvPr id="4" name="组合 9"/>
          <p:cNvGrpSpPr/>
          <p:nvPr/>
        </p:nvGrpSpPr>
        <p:grpSpPr bwMode="auto">
          <a:xfrm>
            <a:off x="2426373" y="1646583"/>
            <a:ext cx="646332" cy="853960"/>
            <a:chOff x="5591654" y="3852393"/>
            <a:chExt cx="647756" cy="853625"/>
          </a:xfrm>
        </p:grpSpPr>
        <p:sp>
          <p:nvSpPr>
            <p:cNvPr id="5" name="文本框 5"/>
            <p:cNvSpPr txBox="1">
              <a:spLocks noChangeArrowheads="1"/>
            </p:cNvSpPr>
            <p:nvPr/>
          </p:nvSpPr>
          <p:spPr bwMode="auto">
            <a:xfrm>
              <a:off x="5591654" y="3852393"/>
              <a:ext cx="647756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130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6" name="文本框 6"/>
            <p:cNvSpPr txBox="1">
              <a:spLocks noChangeArrowheads="1"/>
            </p:cNvSpPr>
            <p:nvPr/>
          </p:nvSpPr>
          <p:spPr bwMode="auto">
            <a:xfrm>
              <a:off x="5668769" y="4209346"/>
              <a:ext cx="493528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27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636874" y="4307519"/>
              <a:ext cx="53261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9"/>
          <p:cNvGrpSpPr/>
          <p:nvPr/>
        </p:nvGrpSpPr>
        <p:grpSpPr bwMode="auto">
          <a:xfrm>
            <a:off x="5932416" y="1646583"/>
            <a:ext cx="492444" cy="853960"/>
            <a:chOff x="5625575" y="3852393"/>
            <a:chExt cx="493528" cy="853625"/>
          </a:xfrm>
        </p:grpSpPr>
        <p:sp>
          <p:nvSpPr>
            <p:cNvPr id="9" name="文本框 5"/>
            <p:cNvSpPr txBox="1">
              <a:spLocks noChangeArrowheads="1"/>
            </p:cNvSpPr>
            <p:nvPr/>
          </p:nvSpPr>
          <p:spPr bwMode="auto">
            <a:xfrm>
              <a:off x="5625575" y="3852393"/>
              <a:ext cx="493528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65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0" name="文本框 6"/>
            <p:cNvSpPr txBox="1">
              <a:spLocks noChangeArrowheads="1"/>
            </p:cNvSpPr>
            <p:nvPr/>
          </p:nvSpPr>
          <p:spPr bwMode="auto">
            <a:xfrm>
              <a:off x="5702689" y="4209346"/>
              <a:ext cx="339300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9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636874" y="4307519"/>
              <a:ext cx="4581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9"/>
          <p:cNvGrpSpPr/>
          <p:nvPr/>
        </p:nvGrpSpPr>
        <p:grpSpPr bwMode="auto">
          <a:xfrm>
            <a:off x="6798325" y="1646583"/>
            <a:ext cx="492443" cy="853960"/>
            <a:chOff x="5625575" y="3852393"/>
            <a:chExt cx="493527" cy="853625"/>
          </a:xfrm>
        </p:grpSpPr>
        <p:sp>
          <p:nvSpPr>
            <p:cNvPr id="13" name="文本框 5"/>
            <p:cNvSpPr txBox="1">
              <a:spLocks noChangeArrowheads="1"/>
            </p:cNvSpPr>
            <p:nvPr/>
          </p:nvSpPr>
          <p:spPr bwMode="auto">
            <a:xfrm>
              <a:off x="5625575" y="3852393"/>
              <a:ext cx="493527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26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4" name="文本框 6"/>
            <p:cNvSpPr txBox="1">
              <a:spLocks noChangeArrowheads="1"/>
            </p:cNvSpPr>
            <p:nvPr/>
          </p:nvSpPr>
          <p:spPr bwMode="auto">
            <a:xfrm>
              <a:off x="5702689" y="4209346"/>
              <a:ext cx="339300" cy="496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636874" y="4307519"/>
              <a:ext cx="45812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385042" y="2642958"/>
            <a:ext cx="8315614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）如果火车的平均速度为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325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千米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/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时，驶完全程需要多长时间？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935974" y="3814747"/>
            <a:ext cx="4873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1300÷325=4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（时）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5042" y="412893"/>
            <a:ext cx="831561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下面的图象表示斑马和长颈鹿的奔跑情况。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4755" y="939447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P50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14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00" y="789702"/>
            <a:ext cx="3117056" cy="35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85042" y="1176103"/>
            <a:ext cx="5198558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（1）斑马的奔跑路程与奔跑时间是否成正比例关系？长颈鹿呢？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41628" y="2182789"/>
            <a:ext cx="457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i="0"/>
              <a:t>斑马的奔跑路程</a:t>
            </a:r>
            <a:r>
              <a:rPr lang="en-US" altLang="zh-CN" i="0"/>
              <a:t>÷</a:t>
            </a:r>
            <a:r>
              <a:rPr lang="zh-CN" altLang="en-US" i="0"/>
              <a:t>奔跑时间</a:t>
            </a:r>
            <a:r>
              <a:rPr lang="en-US" altLang="zh-CN" i="0"/>
              <a:t>=</a:t>
            </a:r>
            <a:r>
              <a:rPr lang="zh-CN" altLang="en-US" i="0"/>
              <a:t>斑马的奔跑速度（一定）</a:t>
            </a:r>
            <a:endParaRPr lang="zh-CN" altLang="en-US" i="0"/>
          </a:p>
        </p:txBody>
      </p:sp>
      <p:sp>
        <p:nvSpPr>
          <p:cNvPr id="10" name="文本框 9"/>
          <p:cNvSpPr txBox="1"/>
          <p:nvPr/>
        </p:nvSpPr>
        <p:spPr>
          <a:xfrm>
            <a:off x="541628" y="3041200"/>
            <a:ext cx="457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i="0"/>
              <a:t>长颈鹿的奔跑路程</a:t>
            </a:r>
            <a:r>
              <a:rPr lang="en-US" altLang="zh-CN" i="0"/>
              <a:t>÷</a:t>
            </a:r>
            <a:r>
              <a:rPr lang="zh-CN" altLang="en-US" i="0"/>
              <a:t>奔跑时间</a:t>
            </a:r>
            <a:r>
              <a:rPr lang="en-US" altLang="zh-CN" i="0"/>
              <a:t>=</a:t>
            </a:r>
            <a:r>
              <a:rPr lang="zh-CN" altLang="en-US" i="0"/>
              <a:t>长颈鹿的奔跑速度（一定）</a:t>
            </a:r>
            <a:endParaRPr lang="zh-CN" altLang="en-US" i="0"/>
          </a:p>
        </p:txBody>
      </p:sp>
      <p:sp>
        <p:nvSpPr>
          <p:cNvPr id="11" name="文本框 10"/>
          <p:cNvSpPr txBox="1"/>
          <p:nvPr/>
        </p:nvSpPr>
        <p:spPr>
          <a:xfrm>
            <a:off x="541628" y="3899610"/>
            <a:ext cx="457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i="0"/>
              <a:t>斑马和长颈鹿的奔跑路程与奔跑时间都分别成正比例关系。</a:t>
            </a:r>
            <a:endParaRPr lang="zh-CN" alt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5042" y="412893"/>
            <a:ext cx="831561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下面的图象表示斑马和长颈鹿的奔跑情况。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4755" y="939447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P50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14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00" y="789702"/>
            <a:ext cx="3117056" cy="35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85042" y="1183030"/>
            <a:ext cx="5198558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）估计一下，两种动物</a:t>
            </a:r>
            <a:r>
              <a:rPr lang="en-US" altLang="zh-CN"/>
              <a:t>18</a:t>
            </a:r>
            <a:r>
              <a:rPr lang="zh-CN" altLang="en-US"/>
              <a:t>分钟各跑多少千米？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5062" y="2327386"/>
            <a:ext cx="4988538" cy="1379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i="0"/>
              <a:t>由图象可知，斑马</a:t>
            </a:r>
            <a:r>
              <a:rPr lang="en-US" altLang="zh-CN" i="0"/>
              <a:t>18</a:t>
            </a:r>
            <a:r>
              <a:rPr lang="zh-CN" altLang="en-US" i="0"/>
              <a:t>分钟大约跑</a:t>
            </a:r>
            <a:r>
              <a:rPr lang="en-US" altLang="zh-CN" i="0"/>
              <a:t>22km</a:t>
            </a:r>
            <a:r>
              <a:rPr lang="zh-CN" altLang="en-US" i="0"/>
              <a:t>，长颈鹿</a:t>
            </a:r>
            <a:r>
              <a:rPr lang="en-US" altLang="zh-CN" i="0"/>
              <a:t>18</a:t>
            </a:r>
            <a:r>
              <a:rPr lang="zh-CN" altLang="en-US" i="0"/>
              <a:t>分钟大约跑</a:t>
            </a:r>
            <a:r>
              <a:rPr lang="en-US" altLang="zh-CN" i="0"/>
              <a:t>14km</a:t>
            </a:r>
            <a:r>
              <a:rPr lang="zh-CN" altLang="en-US" i="0"/>
              <a:t>。</a:t>
            </a:r>
            <a:r>
              <a:rPr lang="en-US" altLang="zh-CN" i="0"/>
              <a:t>(</a:t>
            </a:r>
            <a:r>
              <a:rPr lang="zh-CN" altLang="en-US" i="0"/>
              <a:t>答案不唯一，合理即可</a:t>
            </a:r>
            <a:r>
              <a:rPr lang="en-US" altLang="zh-CN" i="0"/>
              <a:t>)</a:t>
            </a:r>
            <a:endParaRPr lang="zh-CN" alt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5042" y="412893"/>
            <a:ext cx="8315614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下面的图象表示斑马和长颈鹿的奔跑情况。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4755" y="939447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P50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14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600" y="789702"/>
            <a:ext cx="3117056" cy="35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85042" y="1183030"/>
            <a:ext cx="5198558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）从图象上看，斑马跑得快还是长颈鹿跑得快？</a:t>
            </a: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6471646" y="3245644"/>
            <a:ext cx="0" cy="86345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 184"/>
          <p:cNvSpPr>
            <a:spLocks noChangeAspect="1"/>
          </p:cNvSpPr>
          <p:nvPr/>
        </p:nvSpPr>
        <p:spPr>
          <a:xfrm>
            <a:off x="6431958" y="3493295"/>
            <a:ext cx="79375" cy="7302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11" name=" 184"/>
          <p:cNvSpPr>
            <a:spLocks noChangeAspect="1"/>
          </p:cNvSpPr>
          <p:nvPr/>
        </p:nvSpPr>
        <p:spPr>
          <a:xfrm>
            <a:off x="6431958" y="3212306"/>
            <a:ext cx="79375" cy="7143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888831" y="3534427"/>
            <a:ext cx="58281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888831" y="3248026"/>
            <a:ext cx="5620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8" descr="76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3893" y="3143742"/>
            <a:ext cx="1087914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1668942" y="2644433"/>
            <a:ext cx="3727522" cy="1464666"/>
          </a:xfrm>
          <a:prstGeom prst="wedgeRoundRectCallout">
            <a:avLst>
              <a:gd name="adj1" fmla="val -58625"/>
              <a:gd name="adj2" fmla="val 115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从图象上看，射线的斜度越陡，动物奔跑的速度越快。因此，斑马跑得快。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bldLvl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1"/>
          <p:cNvSpPr txBox="1">
            <a:spLocks noChangeArrowheads="1"/>
          </p:cNvSpPr>
          <p:nvPr/>
        </p:nvSpPr>
        <p:spPr bwMode="auto">
          <a:xfrm>
            <a:off x="444500" y="483466"/>
            <a:ext cx="78009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有</a:t>
            </a:r>
            <a:r>
              <a:rPr lang="zh-CN" altLang="en-US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zh-CN" altLang="en-US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zh-CN" altLang="en-US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三个相关联的量，并有</a:t>
            </a:r>
            <a:r>
              <a:rPr lang="zh-CN" altLang="en-US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xy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3795" name="文本框 3"/>
          <p:cNvSpPr txBox="1">
            <a:spLocks noChangeArrowheads="1"/>
          </p:cNvSpPr>
          <p:nvPr/>
        </p:nvSpPr>
        <p:spPr bwMode="auto">
          <a:xfrm>
            <a:off x="779463" y="1308966"/>
            <a:ext cx="6699250" cy="279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（1）当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一定时，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成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比例关系；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（2）当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一定时，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成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比例关系；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（3）当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一定时，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zh-CN" altLang="en-US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成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比例关系。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79588" y="1777279"/>
            <a:ext cx="11874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z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694113" y="1821729"/>
            <a:ext cx="251936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即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xy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的积一定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306638" y="1821729"/>
            <a:ext cx="18113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（一定）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968999" y="1821729"/>
            <a:ext cx="2799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则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x,y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成反比例。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741488" y="2977429"/>
            <a:ext cx="11874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xy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=</a:t>
            </a:r>
            <a:r>
              <a:rPr lang="zh-CN" altLang="en-US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z</a:t>
            </a:r>
            <a:endParaRPr lang="zh-CN" altLang="en-US" sz="28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9" name="燕尾形箭头"/>
          <p:cNvSpPr/>
          <p:nvPr/>
        </p:nvSpPr>
        <p:spPr>
          <a:xfrm>
            <a:off x="2684463" y="3163166"/>
            <a:ext cx="735012" cy="220663"/>
          </a:xfrm>
          <a:custGeom>
            <a:avLst/>
            <a:gdLst>
              <a:gd name="connsiteX0" fmla="*/ 334450 w 774393"/>
              <a:gd name="connsiteY0" fmla="*/ 0 h 488564"/>
              <a:gd name="connsiteX1" fmla="*/ 354663 w 774393"/>
              <a:gd name="connsiteY1" fmla="*/ 6775 h 488564"/>
              <a:gd name="connsiteX2" fmla="*/ 740120 w 774393"/>
              <a:gd name="connsiteY2" fmla="*/ 201332 h 488564"/>
              <a:gd name="connsiteX3" fmla="*/ 774393 w 774393"/>
              <a:gd name="connsiteY3" fmla="*/ 243094 h 488564"/>
              <a:gd name="connsiteX4" fmla="*/ 774168 w 774393"/>
              <a:gd name="connsiteY4" fmla="*/ 244283 h 488564"/>
              <a:gd name="connsiteX5" fmla="*/ 740120 w 774393"/>
              <a:gd name="connsiteY5" fmla="*/ 287233 h 488564"/>
              <a:gd name="connsiteX6" fmla="*/ 354665 w 774393"/>
              <a:gd name="connsiteY6" fmla="*/ 481789 h 488564"/>
              <a:gd name="connsiteX7" fmla="*/ 334450 w 774393"/>
              <a:gd name="connsiteY7" fmla="*/ 488564 h 488564"/>
              <a:gd name="connsiteX8" fmla="*/ 441607 w 774393"/>
              <a:gd name="connsiteY8" fmla="*/ 293830 h 488564"/>
              <a:gd name="connsiteX9" fmla="*/ 49548 w 774393"/>
              <a:gd name="connsiteY9" fmla="*/ 293830 h 488564"/>
              <a:gd name="connsiteX10" fmla="*/ 0 w 774393"/>
              <a:gd name="connsiteY10" fmla="*/ 244282 h 488564"/>
              <a:gd name="connsiteX11" fmla="*/ 49548 w 774393"/>
              <a:gd name="connsiteY11" fmla="*/ 194734 h 488564"/>
              <a:gd name="connsiteX12" fmla="*/ 441607 w 774393"/>
              <a:gd name="connsiteY12" fmla="*/ 194734 h 488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4393" h="488564">
                <a:moveTo>
                  <a:pt x="334450" y="0"/>
                </a:moveTo>
                <a:cubicBezTo>
                  <a:pt x="342152" y="1107"/>
                  <a:pt x="348652" y="3741"/>
                  <a:pt x="354663" y="6775"/>
                </a:cubicBezTo>
                <a:lnTo>
                  <a:pt x="740120" y="201332"/>
                </a:lnTo>
                <a:cubicBezTo>
                  <a:pt x="762969" y="212864"/>
                  <a:pt x="774393" y="227980"/>
                  <a:pt x="774393" y="243094"/>
                </a:cubicBezTo>
                <a:cubicBezTo>
                  <a:pt x="774393" y="243491"/>
                  <a:pt x="774384" y="243888"/>
                  <a:pt x="774168" y="244283"/>
                </a:cubicBezTo>
                <a:cubicBezTo>
                  <a:pt x="774985" y="259790"/>
                  <a:pt x="763569" y="275398"/>
                  <a:pt x="740120" y="287233"/>
                </a:cubicBezTo>
                <a:lnTo>
                  <a:pt x="354665" y="481789"/>
                </a:lnTo>
                <a:lnTo>
                  <a:pt x="334450" y="488564"/>
                </a:lnTo>
                <a:lnTo>
                  <a:pt x="441607" y="293830"/>
                </a:lnTo>
                <a:lnTo>
                  <a:pt x="49548" y="293830"/>
                </a:lnTo>
                <a:cubicBezTo>
                  <a:pt x="22184" y="293830"/>
                  <a:pt x="0" y="271647"/>
                  <a:pt x="0" y="244282"/>
                </a:cubicBezTo>
                <a:cubicBezTo>
                  <a:pt x="0" y="216918"/>
                  <a:pt x="22184" y="194734"/>
                  <a:pt x="49548" y="194734"/>
                </a:cubicBezTo>
                <a:lnTo>
                  <a:pt x="441607" y="19473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srgbClr val="FFFFFF"/>
              </a:solidFill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883150" y="1210541"/>
            <a:ext cx="5397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反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aphicFrame>
        <p:nvGraphicFramePr>
          <p:cNvPr id="11" name="对象 10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446463" y="2815504"/>
          <a:ext cx="1003300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1" imgW="419100" imgH="431800" progId="Equation.KSEE3">
                  <p:embed/>
                </p:oleObj>
              </mc:Choice>
              <mc:Fallback>
                <p:oleObj name="" r:id="rId1" imgW="419100" imgH="431800" progId="Equation.KSEE3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2815504"/>
                        <a:ext cx="1003300" cy="1033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129088" y="3072679"/>
            <a:ext cx="1811337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（一定）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535613" y="3013941"/>
            <a:ext cx="30178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则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z,y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成正比例。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883150" y="2375766"/>
            <a:ext cx="5397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正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1906587" y="4104554"/>
            <a:ext cx="476034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方法同（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2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z,x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成正比例。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4883150" y="3533054"/>
            <a:ext cx="53975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宋体" panose="02010600030101010101" pitchFamily="2" charset="-122"/>
              </a:rPr>
              <a:t>正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5172" y="1013790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P50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15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0"/>
          <p:cNvSpPr/>
          <p:nvPr/>
        </p:nvSpPr>
        <p:spPr>
          <a:xfrm>
            <a:off x="385041" y="410436"/>
            <a:ext cx="1962150" cy="550863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>
                <a:solidFill>
                  <a:schemeClr val="bg1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拓展延伸</a:t>
            </a:r>
            <a:endParaRPr lang="zh-CN" altLang="en-US" sz="3200" b="1" dirty="0"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85042" y="1084933"/>
            <a:ext cx="8315614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        一个长方形的面积是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36cm</a:t>
            </a:r>
            <a:r>
              <a:rPr lang="en-US" altLang="zh-CN" sz="26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，用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表示它的长和宽，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26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成什么比例关系？如果把它们的关系用图象表示出来，图象是一条直线吗？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8927" y="2220992"/>
            <a:ext cx="2507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P50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16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5041" y="2695384"/>
            <a:ext cx="6740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xy</a:t>
            </a:r>
            <a:r>
              <a:rPr lang="en-US" altLang="zh-CN" i="0"/>
              <a:t>=36</a:t>
            </a:r>
            <a:r>
              <a:rPr lang="zh-CN" altLang="en-US" i="0"/>
              <a:t>，所以</a:t>
            </a:r>
            <a:r>
              <a:rPr lang="en-US" altLang="zh-CN"/>
              <a:t>y</a:t>
            </a:r>
            <a:r>
              <a:rPr lang="zh-CN" altLang="en-US" i="0"/>
              <a:t>与</a:t>
            </a:r>
            <a:r>
              <a:rPr lang="en-US" altLang="zh-CN"/>
              <a:t>x</a:t>
            </a:r>
            <a:r>
              <a:rPr lang="zh-CN" altLang="en-US" i="0"/>
              <a:t>成反比例关系，列举数据：</a:t>
            </a:r>
            <a:endParaRPr lang="zh-CN" altLang="en-US" i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492824" y="3288386"/>
          <a:ext cx="6421585" cy="974468"/>
        </p:xfrm>
        <a:graphic>
          <a:graphicData uri="http://schemas.openxmlformats.org/drawingml/2006/table">
            <a:tbl>
              <a:tblPr firstRow="1" bandRow="1"/>
              <a:tblGrid>
                <a:gridCol w="983673"/>
                <a:gridCol w="679739"/>
                <a:gridCol w="679739"/>
                <a:gridCol w="679739"/>
                <a:gridCol w="679739"/>
                <a:gridCol w="679739"/>
                <a:gridCol w="679739"/>
                <a:gridCol w="679739"/>
                <a:gridCol w="679739"/>
              </a:tblGrid>
              <a:tr h="4872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i="1" dirty="0">
                          <a:latin typeface="+mj-lt"/>
                          <a:ea typeface="+mj-ea"/>
                        </a:rPr>
                        <a:t>x</a:t>
                      </a:r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/cm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2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3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6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9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12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18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36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</a:tr>
              <a:tr h="4872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i="1" dirty="0">
                          <a:latin typeface="+mj-lt"/>
                          <a:ea typeface="+mj-ea"/>
                        </a:rPr>
                        <a:t>y</a:t>
                      </a:r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/cm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36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18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12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6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4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3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2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000620" y="2928579"/>
            <a:ext cx="32875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i="0"/>
              <a:t>图象不是一条直线。</a:t>
            </a:r>
            <a:endParaRPr lang="zh-CN" altLang="en-US" i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58533" y="356247"/>
          <a:ext cx="6421585" cy="974468"/>
        </p:xfrm>
        <a:graphic>
          <a:graphicData uri="http://schemas.openxmlformats.org/drawingml/2006/table">
            <a:tbl>
              <a:tblPr firstRow="1" bandRow="1"/>
              <a:tblGrid>
                <a:gridCol w="983673"/>
                <a:gridCol w="679739"/>
                <a:gridCol w="679739"/>
                <a:gridCol w="679739"/>
                <a:gridCol w="679739"/>
                <a:gridCol w="679739"/>
                <a:gridCol w="679739"/>
                <a:gridCol w="679739"/>
                <a:gridCol w="679739"/>
              </a:tblGrid>
              <a:tr h="4872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i="1" dirty="0">
                          <a:latin typeface="+mj-lt"/>
                          <a:ea typeface="+mj-ea"/>
                        </a:rPr>
                        <a:t>x</a:t>
                      </a:r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/cm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2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3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6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9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12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18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bg1"/>
                          </a:solidFill>
                          <a:latin typeface="+mj-lt"/>
                          <a:ea typeface="+mj-ea"/>
                        </a:rPr>
                        <a:t>36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/>
                    </a:solidFill>
                  </a:tcPr>
                </a:tc>
              </a:tr>
              <a:tr h="4872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i="1" dirty="0">
                          <a:latin typeface="+mj-lt"/>
                          <a:ea typeface="+mj-ea"/>
                        </a:rPr>
                        <a:t>y</a:t>
                      </a:r>
                      <a:r>
                        <a:rPr lang="en-US" altLang="zh-CN" sz="2400" b="1" dirty="0">
                          <a:latin typeface="+mj-lt"/>
                          <a:ea typeface="+mj-ea"/>
                        </a:rPr>
                        <a:t>/cm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36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18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12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6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4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3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2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+mj-lt"/>
                          <a:ea typeface="+mj-ea"/>
                        </a:rPr>
                        <a:t>1</a:t>
                      </a:r>
                      <a:endParaRPr lang="zh-CN" altLang="en-US" sz="2400" b="1" dirty="0">
                        <a:latin typeface="+mj-lt"/>
                        <a:ea typeface="+mj-ea"/>
                      </a:endParaRPr>
                    </a:p>
                  </a:txBody>
                  <a:tcPr marT="45688" marB="4568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816" y="1466439"/>
            <a:ext cx="3673348" cy="33251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2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46085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086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46083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8495" y="2757761"/>
            <a:ext cx="1616737" cy="2279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: 圆角 10"/>
          <p:cNvSpPr/>
          <p:nvPr/>
        </p:nvSpPr>
        <p:spPr>
          <a:xfrm>
            <a:off x="184150" y="669925"/>
            <a:ext cx="1962150" cy="550863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  <a:endParaRPr lang="zh-CN" altLang="en-US" sz="3200" b="1" dirty="0"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0" y="2801938"/>
            <a:ext cx="343535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52425" y="1098550"/>
            <a:ext cx="2141538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en-US" sz="3200" b="1" dirty="0">
                <a:latin typeface="+mj-lt"/>
                <a:ea typeface="+mj-ea"/>
              </a:rPr>
              <a:t>填一填。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0525" y="1722438"/>
            <a:ext cx="8845550" cy="1292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000" b="1" dirty="0">
                <a:latin typeface="+mj-lt"/>
                <a:ea typeface="+mj-ea"/>
              </a:rPr>
              <a:t>（</a:t>
            </a:r>
            <a:r>
              <a:rPr lang="en-US" altLang="zh-CN" sz="3000" b="1" dirty="0">
                <a:latin typeface="+mj-lt"/>
                <a:ea typeface="+mj-ea"/>
              </a:rPr>
              <a:t>1</a:t>
            </a:r>
            <a:r>
              <a:rPr lang="zh-CN" altLang="en-US" sz="3000" b="1" dirty="0">
                <a:latin typeface="+mj-lt"/>
                <a:ea typeface="+mj-ea"/>
              </a:rPr>
              <a:t>）如果</a:t>
            </a:r>
            <a:r>
              <a:rPr lang="en-US" altLang="zh-CN" sz="3000" b="1" i="1" dirty="0">
                <a:latin typeface="+mj-lt"/>
                <a:ea typeface="+mj-ea"/>
              </a:rPr>
              <a:t>x</a:t>
            </a:r>
            <a:r>
              <a:rPr lang="zh-CN" altLang="en-US" sz="3000" b="1" dirty="0">
                <a:latin typeface="+mj-lt"/>
                <a:ea typeface="+mj-ea"/>
              </a:rPr>
              <a:t>与</a:t>
            </a:r>
            <a:r>
              <a:rPr lang="en-US" altLang="zh-CN" sz="3000" b="1" i="1" dirty="0">
                <a:latin typeface="+mj-lt"/>
                <a:ea typeface="+mj-ea"/>
              </a:rPr>
              <a:t>y</a:t>
            </a:r>
            <a:r>
              <a:rPr lang="zh-CN" altLang="en-US" sz="3000" b="1" dirty="0">
                <a:latin typeface="+mj-lt"/>
                <a:ea typeface="+mj-ea"/>
              </a:rPr>
              <a:t>成正比例关系，？处应填（       ）；</a:t>
            </a:r>
            <a:endParaRPr lang="en-US" altLang="zh-CN" sz="3000" b="1" dirty="0">
              <a:latin typeface="+mj-lt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3000" b="1" dirty="0">
                <a:latin typeface="+mj-lt"/>
                <a:ea typeface="+mj-ea"/>
              </a:rPr>
              <a:t>         </a:t>
            </a:r>
            <a:r>
              <a:rPr lang="zh-CN" altLang="en-US" sz="3000" b="1" dirty="0">
                <a:latin typeface="+mj-lt"/>
                <a:ea typeface="+mj-ea"/>
              </a:rPr>
              <a:t> 如果</a:t>
            </a:r>
            <a:r>
              <a:rPr lang="en-US" altLang="zh-CN" sz="3000" b="1" i="1" dirty="0">
                <a:latin typeface="+mj-lt"/>
                <a:ea typeface="+mj-ea"/>
              </a:rPr>
              <a:t>x</a:t>
            </a:r>
            <a:r>
              <a:rPr lang="zh-CN" altLang="en-US" sz="3000" b="1" dirty="0">
                <a:latin typeface="+mj-lt"/>
                <a:ea typeface="+mj-ea"/>
              </a:rPr>
              <a:t>与</a:t>
            </a:r>
            <a:r>
              <a:rPr lang="en-US" altLang="zh-CN" sz="3000" b="1" i="1" dirty="0">
                <a:latin typeface="+mj-lt"/>
                <a:ea typeface="+mj-ea"/>
              </a:rPr>
              <a:t>y</a:t>
            </a:r>
            <a:r>
              <a:rPr lang="zh-CN" altLang="en-US" sz="3000" b="1" dirty="0">
                <a:latin typeface="+mj-lt"/>
                <a:ea typeface="+mj-ea"/>
              </a:rPr>
              <a:t>成反比例关系，？处应填（       ）。</a:t>
            </a:r>
            <a:endParaRPr lang="zh-CN" altLang="en-US" sz="3000" b="1" dirty="0"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34263" y="1627188"/>
            <a:ext cx="901700" cy="7429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22.5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39038" y="2189163"/>
            <a:ext cx="696912" cy="7413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3.6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789113" y="43497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184150" y="669925"/>
            <a:ext cx="1962150" cy="550863"/>
          </a:xfrm>
          <a:prstGeom prst="roundRect">
            <a:avLst>
              <a:gd name="adj" fmla="val 32184"/>
            </a:avLst>
          </a:prstGeom>
          <a:solidFill>
            <a:srgbClr val="009DB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巩固练习</a:t>
            </a:r>
            <a:endParaRPr lang="zh-CN" altLang="en-US" sz="3200" b="1" dirty="0">
              <a:solidFill>
                <a:schemeClr val="bg1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9112" y="1266825"/>
            <a:ext cx="8345776" cy="221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2.      =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，若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一定，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成(     )比例关系；若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一定，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成(      )比例关系；若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c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一定，</a:t>
            </a:r>
            <a:r>
              <a:rPr lang="zh-CN" altLang="en-US" sz="3200" b="1" i="1" dirty="0"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i="1" dirty="0"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成(      )比例关系。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40963" name="对象 3"/>
          <p:cNvGraphicFramePr>
            <a:graphicFrameLocks noChangeAspect="1"/>
          </p:cNvGraphicFramePr>
          <p:nvPr/>
        </p:nvGraphicFramePr>
        <p:xfrm>
          <a:off x="1042519" y="1123950"/>
          <a:ext cx="43497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519" y="1123950"/>
                        <a:ext cx="43497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476190" y="1316831"/>
            <a:ext cx="595312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反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52277" y="2055308"/>
            <a:ext cx="929986" cy="738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正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31466" y="2780507"/>
            <a:ext cx="763587" cy="738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j-ea"/>
              </a:rPr>
              <a:t>正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89113" y="43497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61988" y="511175"/>
            <a:ext cx="5437187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3.</a:t>
            </a:r>
            <a:r>
              <a:rPr lang="zh-CN" altLang="en-US" sz="3200" b="1" dirty="0">
                <a:latin typeface="+mj-lt"/>
                <a:ea typeface="+mj-ea"/>
              </a:rPr>
              <a:t>根据表中的数据解答问题。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61988" y="2614613"/>
            <a:ext cx="4068762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）在图中描出表示苹果的总价与相对应质量的点，并把它们按顺序连起来。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41988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343025"/>
            <a:ext cx="75565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88" y="2747963"/>
            <a:ext cx="3525837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/>
          <p:cNvCxnSpPr/>
          <p:nvPr/>
        </p:nvCxnSpPr>
        <p:spPr>
          <a:xfrm flipV="1">
            <a:off x="5526088" y="3052763"/>
            <a:ext cx="1612900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789113" y="43497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5768" y="697228"/>
            <a:ext cx="82117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）如果买3.5kg苹果，需要多少钱？</a:t>
            </a:r>
            <a:endParaRPr lang="en-US" altLang="zh-CN" sz="2800" b="1" dirty="0">
              <a:latin typeface="+mn-lt"/>
              <a:ea typeface="黑体" panose="02010609060101010101" pitchFamily="49" charset="-122"/>
            </a:endParaRPr>
          </a:p>
          <a:p>
            <a:pPr algn="just"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）小军买苹果花的钱是小洋的3倍，小军买的苹果的质量是小洋的几倍？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5768" y="2102981"/>
            <a:ext cx="49143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）3.5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7.5=26.25(元)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algn="just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）苹果的总价和质量成正比例关系，小军买苹果花的钱是小洋的3倍，所以小军买的苹果的质量是小洋的3倍。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89113" y="434975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2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395" y="2219903"/>
            <a:ext cx="3525837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 flipV="1">
            <a:off x="5823095" y="2524703"/>
            <a:ext cx="1612900" cy="10668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2590</Words>
  <Application>WPS 演示</Application>
  <PresentationFormat>全屏显示(16:9)</PresentationFormat>
  <Paragraphs>544</Paragraphs>
  <Slides>25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Times New Roman</vt:lpstr>
      <vt:lpstr>Calibri</vt:lpstr>
      <vt:lpstr>微软雅黑</vt:lpstr>
      <vt:lpstr>Arial Unicode MS</vt:lpstr>
      <vt:lpstr>1_Office 主题​​</vt:lpstr>
      <vt:lpstr>Equation.KSEE3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366</cp:revision>
  <dcterms:created xsi:type="dcterms:W3CDTF">2016-01-14T07:05:00Z</dcterms:created>
  <dcterms:modified xsi:type="dcterms:W3CDTF">2023-10-26T09:29:43Z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D75EA5F46CBC412A9E0D44C54D573AC5</vt:lpwstr>
  </property>
</Properties>
</file>