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54" r:id="rId2"/>
    <p:sldId id="377" r:id="rId3"/>
    <p:sldId id="344" r:id="rId4"/>
    <p:sldId id="378" r:id="rId5"/>
    <p:sldId id="379" r:id="rId6"/>
    <p:sldId id="381" r:id="rId7"/>
    <p:sldId id="380" r:id="rId8"/>
    <p:sldId id="383" r:id="rId9"/>
    <p:sldId id="382" r:id="rId10"/>
    <p:sldId id="373" r:id="rId11"/>
    <p:sldId id="371" r:id="rId12"/>
    <p:sldId id="384" r:id="rId13"/>
    <p:sldId id="385" r:id="rId14"/>
    <p:sldId id="386" r:id="rId15"/>
    <p:sldId id="387" r:id="rId16"/>
    <p:sldId id="362" r:id="rId17"/>
    <p:sldId id="388" r:id="rId18"/>
    <p:sldId id="389" r:id="rId19"/>
    <p:sldId id="390" r:id="rId20"/>
    <p:sldId id="391" r:id="rId21"/>
    <p:sldId id="328" r:id="rId22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8" userDrawn="1">
          <p15:clr>
            <a:srgbClr val="A4A3A4"/>
          </p15:clr>
        </p15:guide>
        <p15:guide id="2" pos="2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ECFBFE"/>
    <a:srgbClr val="FF00FF"/>
    <a:srgbClr val="E7F8FF"/>
    <a:srgbClr val="01A0E9"/>
    <a:srgbClr val="6AD0FE"/>
    <a:srgbClr val="3FC6E1"/>
    <a:srgbClr val="0066FF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4660" autoAdjust="0"/>
  </p:normalViewPr>
  <p:slideViewPr>
    <p:cSldViewPr snapToGrid="0">
      <p:cViewPr varScale="1">
        <p:scale>
          <a:sx n="141" d="100"/>
          <a:sy n="141" d="100"/>
        </p:scale>
        <p:origin x="720" y="114"/>
      </p:cViewPr>
      <p:guideLst>
        <p:guide orient="horz" pos="1618"/>
        <p:guide pos="28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2A2CA6F-BBD7-4A12-B8A7-21DB50C9CA1A}" type="datetimeFigureOut">
              <a:rPr lang="zh-CN" altLang="en-US"/>
              <a:t>2024/4/17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BB1FF70-7772-4D2D-AF36-86C9AD377E8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/>
          <p:cNvGrpSpPr/>
          <p:nvPr userDrawn="1"/>
        </p:nvGrpSpPr>
        <p:grpSpPr bwMode="auto">
          <a:xfrm>
            <a:off x="-73025" y="463550"/>
            <a:ext cx="9290050" cy="4216400"/>
            <a:chOff x="0" y="668038"/>
            <a:chExt cx="12192000" cy="5532083"/>
          </a:xfrm>
        </p:grpSpPr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88" b="11412"/>
            <a:stretch>
              <a:fillRect/>
            </a:stretch>
          </p:blipFill>
          <p:spPr bwMode="auto">
            <a:xfrm>
              <a:off x="0" y="1320799"/>
              <a:ext cx="12192000" cy="422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82" b="44350"/>
            <a:stretch>
              <a:fillRect/>
            </a:stretch>
          </p:blipFill>
          <p:spPr bwMode="auto">
            <a:xfrm>
              <a:off x="265812" y="668038"/>
              <a:ext cx="2877980" cy="23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87" t="32143"/>
            <a:stretch>
              <a:fillRect/>
            </a:stretch>
          </p:blipFill>
          <p:spPr bwMode="auto">
            <a:xfrm>
              <a:off x="8643843" y="3181222"/>
              <a:ext cx="2706153" cy="301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12750"/>
            <a:ext cx="9144000" cy="431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12750"/>
            <a:ext cx="9144000" cy="650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65663"/>
            <a:ext cx="9144000" cy="650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79388" y="190500"/>
            <a:ext cx="8785225" cy="4762500"/>
          </a:xfrm>
          <a:prstGeom prst="roundRect">
            <a:avLst>
              <a:gd name="adj" fmla="val 5153"/>
            </a:avLst>
          </a:prstGeom>
          <a:solidFill>
            <a:srgbClr val="FFFFFF"/>
          </a:solidFill>
          <a:ln w="38100">
            <a:solidFill>
              <a:schemeClr val="tx1"/>
            </a:solidFill>
            <a:prstDash val="lgDashDot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1DBF3F6-DD6F-4462-A075-E639793B2FD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165350" y="283051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284538" y="2830513"/>
            <a:ext cx="2349500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</a:p>
        </p:txBody>
      </p:sp>
      <p:sp>
        <p:nvSpPr>
          <p:cNvPr id="9220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765550" y="2141538"/>
            <a:ext cx="2860675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/>
              <a:t>比例尺（</a:t>
            </a:r>
            <a:r>
              <a:rPr lang="en-US" altLang="zh-CN" sz="3600"/>
              <a:t>1</a:t>
            </a:r>
            <a:r>
              <a:rPr lang="zh-CN" altLang="en-US" sz="3600"/>
              <a:t>）</a:t>
            </a:r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3284538" y="1462088"/>
            <a:ext cx="3433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比例的应用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67" y="1394835"/>
            <a:ext cx="1484457" cy="13956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5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9197" y="362006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776556" y="3620061"/>
            <a:ext cx="4942899" cy="1004897"/>
          </a:xfrm>
          <a:prstGeom prst="wedgeRoundRectCallout">
            <a:avLst>
              <a:gd name="adj1" fmla="val -56815"/>
              <a:gd name="adj2" fmla="val -86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要把这么大的一个教室在纸上画出平面图，你有什么好办法？</a:t>
            </a:r>
            <a:endParaRPr lang="zh-CN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Picture 13" descr="92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47" y="1816100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005878" y="1761260"/>
            <a:ext cx="3009468" cy="529769"/>
          </a:xfrm>
          <a:prstGeom prst="wedgeRoundRectCallout">
            <a:avLst>
              <a:gd name="adj1" fmla="val -58476"/>
              <a:gd name="adj2" fmla="val 3973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教室长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8m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，宽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6m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2318" y="1316449"/>
            <a:ext cx="78393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>
                <a:latin typeface="+mj-lt"/>
                <a:ea typeface="+mj-ea"/>
              </a:rPr>
              <a:t>哪个长方形能正确地表示出这个教室的平面图？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925641" y="1964315"/>
            <a:ext cx="2879725" cy="2160587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6197366" y="2806293"/>
            <a:ext cx="1439863" cy="539750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348" y="2844553"/>
            <a:ext cx="6399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latin typeface="+mj-lt"/>
                <a:ea typeface="+mj-ea"/>
              </a:rPr>
              <a:t>6cm</a:t>
            </a:r>
            <a:endParaRPr lang="zh-CN" altLang="en-US" sz="2000" b="1" dirty="0"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45543" y="4124902"/>
            <a:ext cx="6399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latin typeface="+mj-lt"/>
                <a:ea typeface="+mj-ea"/>
              </a:defRPr>
            </a:lvl1pPr>
          </a:lstStyle>
          <a:p>
            <a:r>
              <a:rPr lang="en-US" altLang="zh-CN" sz="2000" dirty="0"/>
              <a:t>8cm</a:t>
            </a:r>
            <a:endParaRPr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5365087" y="2844553"/>
            <a:ext cx="83227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latin typeface="+mj-lt"/>
                <a:ea typeface="+mj-ea"/>
              </a:defRPr>
            </a:lvl1pPr>
          </a:lstStyle>
          <a:p>
            <a:r>
              <a:rPr lang="en-US" altLang="zh-CN" dirty="0"/>
              <a:t>1.5cm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597337" y="3417948"/>
            <a:ext cx="6399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latin typeface="+mj-lt"/>
                <a:ea typeface="+mj-ea"/>
              </a:defRPr>
            </a:lvl1pPr>
          </a:lstStyle>
          <a:p>
            <a:r>
              <a:rPr lang="en-US" altLang="zh-CN" sz="2000" dirty="0"/>
              <a:t>4cm</a:t>
            </a:r>
            <a:endParaRPr lang="zh-CN" altLang="en-US" sz="2000" dirty="0"/>
          </a:p>
        </p:txBody>
      </p:sp>
      <p:grpSp>
        <p:nvGrpSpPr>
          <p:cNvPr id="10251" name="组合 13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5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6" descr="100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85" y="2897245"/>
            <a:ext cx="108791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391898" y="3234556"/>
            <a:ext cx="2369611" cy="1138938"/>
          </a:xfrm>
          <a:prstGeom prst="wedgeRoundRectCallout">
            <a:avLst>
              <a:gd name="adj1" fmla="val -62601"/>
              <a:gd name="adj2" fmla="val -343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>
                <a:latin typeface="+mn-lt"/>
                <a:ea typeface="楷体" panose="02010609060101010101" pitchFamily="49" charset="-122"/>
              </a:rPr>
              <a:t>第一个是正确的，它是按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100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的比缩小的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1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078" y="3048375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4163775" y="2897245"/>
            <a:ext cx="3588327" cy="1104910"/>
          </a:xfrm>
          <a:prstGeom prst="wedgeRoundRectCallout">
            <a:avLst>
              <a:gd name="adj1" fmla="val 57509"/>
              <a:gd name="adj2" fmla="val 76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>
                <a:latin typeface="+mn-lt"/>
                <a:ea typeface="楷体" panose="02010609060101010101" pitchFamily="49" charset="-122"/>
              </a:rPr>
              <a:t>第二个是错误的，因为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4cm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与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8m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的比是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，而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1.5cm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与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6m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的比是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>
                <a:latin typeface="+mn-lt"/>
                <a:ea typeface="楷体" panose="02010609060101010101" pitchFamily="49" charset="-122"/>
              </a:rPr>
              <a:t>400</a:t>
            </a:r>
            <a:r>
              <a:rPr lang="zh-CN" altLang="en-US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211214" y="3595118"/>
            <a:ext cx="1198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21346" y="3256656"/>
            <a:ext cx="1198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200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21346" y="3561886"/>
            <a:ext cx="11984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∶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400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79486" y="4121880"/>
            <a:ext cx="1531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比例尺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282348" y="592641"/>
            <a:ext cx="6354881" cy="2560697"/>
            <a:chOff x="1282348" y="1964315"/>
            <a:chExt cx="6354881" cy="2560697"/>
          </a:xfrm>
        </p:grpSpPr>
        <p:sp>
          <p:nvSpPr>
            <p:cNvPr id="25" name="矩形 24"/>
            <p:cNvSpPr/>
            <p:nvPr/>
          </p:nvSpPr>
          <p:spPr bwMode="auto">
            <a:xfrm>
              <a:off x="1925641" y="1964315"/>
              <a:ext cx="2879725" cy="2160587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/>
          </p:nvSpPr>
          <p:spPr bwMode="auto">
            <a:xfrm>
              <a:off x="6197366" y="2806293"/>
              <a:ext cx="1439863" cy="53975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82348" y="2844553"/>
              <a:ext cx="63991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>
                  <a:latin typeface="+mj-lt"/>
                  <a:ea typeface="+mj-ea"/>
                </a:rPr>
                <a:t>6cm</a:t>
              </a:r>
              <a:endParaRPr lang="zh-CN" altLang="en-US" sz="2000" b="1" dirty="0">
                <a:latin typeface="+mj-lt"/>
                <a:ea typeface="+mj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045543" y="4124902"/>
              <a:ext cx="63991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latin typeface="+mj-lt"/>
                  <a:ea typeface="+mj-ea"/>
                </a:defRPr>
              </a:lvl1pPr>
            </a:lstStyle>
            <a:p>
              <a:r>
                <a:rPr lang="en-US" altLang="zh-CN" sz="2000" dirty="0"/>
                <a:t>8cm</a:t>
              </a:r>
              <a:endParaRPr lang="zh-CN" altLang="en-US" sz="200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365087" y="2844553"/>
              <a:ext cx="83227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000" b="1">
                  <a:latin typeface="+mj-lt"/>
                  <a:ea typeface="+mj-ea"/>
                </a:defRPr>
              </a:lvl1pPr>
            </a:lstStyle>
            <a:p>
              <a:r>
                <a:rPr lang="en-US" altLang="zh-CN" dirty="0"/>
                <a:t>1.5cm</a:t>
              </a:r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97337" y="3417948"/>
              <a:ext cx="639919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latin typeface="+mj-lt"/>
                  <a:ea typeface="+mj-ea"/>
                </a:defRPr>
              </a:lvl1pPr>
            </a:lstStyle>
            <a:p>
              <a:r>
                <a:rPr lang="en-US" altLang="zh-CN" sz="2000" dirty="0"/>
                <a:t>4cm</a:t>
              </a:r>
              <a:endParaRPr lang="zh-CN" altLang="en-US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1925641" y="1263212"/>
            <a:ext cx="1985959" cy="1490016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85722" y="1794866"/>
            <a:ext cx="6399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latin typeface="+mj-lt"/>
                <a:ea typeface="+mj-ea"/>
              </a:rPr>
              <a:t>6cm</a:t>
            </a:r>
            <a:endParaRPr lang="zh-CN" altLang="en-US" sz="2000" b="1" dirty="0"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77701" y="2801366"/>
            <a:ext cx="63991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latin typeface="+mj-lt"/>
                <a:ea typeface="+mj-ea"/>
              </a:defRPr>
            </a:lvl1pPr>
          </a:lstStyle>
          <a:p>
            <a:r>
              <a:rPr lang="en-US" altLang="zh-CN" sz="2000" dirty="0"/>
              <a:t>8cm</a:t>
            </a:r>
            <a:endParaRPr lang="zh-CN" altLang="en-US" sz="2000" dirty="0"/>
          </a:p>
        </p:txBody>
      </p:sp>
      <p:pic>
        <p:nvPicPr>
          <p:cNvPr id="14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7" y="2984140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1403205" y="3368581"/>
            <a:ext cx="3009468" cy="529769"/>
          </a:xfrm>
          <a:prstGeom prst="wedgeRoundRectCallout">
            <a:avLst>
              <a:gd name="adj1" fmla="val -59397"/>
              <a:gd name="adj2" fmla="val -3349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教室长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8m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，宽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6m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1285722" y="1794866"/>
            <a:ext cx="601870" cy="4044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2596725" y="2830072"/>
            <a:ext cx="601870" cy="4044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70735" y="2739811"/>
            <a:ext cx="1531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图上距离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165350" y="3854450"/>
            <a:ext cx="1746250" cy="0"/>
          </a:xfrm>
          <a:prstGeom prst="line">
            <a:avLst/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72672" y="3922554"/>
            <a:ext cx="15316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  <a:latin typeface="Times New Roman" panose="02020603050405020304"/>
                <a:ea typeface="楷体" panose="02010609060101010101" pitchFamily="49" charset="-122"/>
              </a:rPr>
              <a:t>实际距离</a:t>
            </a:r>
            <a:endParaRPr lang="zh-CN" altLang="en-US" sz="2400" b="1">
              <a:solidFill>
                <a:srgbClr val="FF00FF"/>
              </a:solidFill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4094019" y="1270384"/>
            <a:ext cx="4576618" cy="1019582"/>
          </a:xfrm>
          <a:prstGeom prst="rect">
            <a:avLst/>
          </a:prstGeom>
          <a:solidFill>
            <a:srgbClr val="ECFBFE"/>
          </a:solidFill>
          <a:ln w="19050">
            <a:noFill/>
            <a:miter lim="800000"/>
          </a:ln>
        </p:spPr>
        <p:txBody>
          <a:bodyPr rtlCol="0" anchor="ctr"/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1C1C1C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2400" b="1" kern="0">
                <a:solidFill>
                  <a:srgbClr val="1C1C1C"/>
                </a:solidFill>
                <a:latin typeface="+mn-lt"/>
                <a:ea typeface="楷体" panose="02010609060101010101" pitchFamily="49" charset="-122"/>
              </a:rPr>
              <a:t>一幅图的图上距离和实际距离的比，叫作这幅图的</a:t>
            </a:r>
            <a:r>
              <a:rPr lang="zh-CN" altLang="en-US" sz="2400" b="1" kern="0">
                <a:solidFill>
                  <a:srgbClr val="FF0000"/>
                </a:solidFill>
                <a:latin typeface="+mn-ea"/>
                <a:ea typeface="+mn-ea"/>
              </a:rPr>
              <a:t>比例尺</a:t>
            </a:r>
            <a:r>
              <a:rPr lang="zh-CN" altLang="en-US" sz="2400" b="1" kern="0">
                <a:solidFill>
                  <a:srgbClr val="1C1C1C"/>
                </a:solidFill>
                <a:latin typeface="+mn-lt"/>
                <a:ea typeface="楷体" panose="02010609060101010101" pitchFamily="49" charset="-122"/>
              </a:rPr>
              <a:t>。 </a:t>
            </a:r>
            <a:endParaRPr lang="zh-CN" altLang="en-US" sz="2400" b="1" kern="0" dirty="0">
              <a:solidFill>
                <a:srgbClr val="1C1C1C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59764" y="2615326"/>
            <a:ext cx="4358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比例尺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254654" y="3081362"/>
            <a:ext cx="4940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+mj-ea"/>
              </a:rPr>
              <a:t>或</a:t>
            </a:r>
          </a:p>
        </p:txBody>
      </p:sp>
      <p:grpSp>
        <p:nvGrpSpPr>
          <p:cNvPr id="31" name="组合 13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32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3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41185" y="3547398"/>
            <a:ext cx="3015030" cy="933827"/>
            <a:chOff x="5533037" y="3514840"/>
            <a:chExt cx="3015030" cy="933827"/>
          </a:xfrm>
        </p:grpSpPr>
        <p:sp>
          <p:nvSpPr>
            <p:cNvPr id="34" name="文本框 33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22" grpId="0"/>
      <p:bldP spid="24" grpId="0" animBg="1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8607" y="957553"/>
            <a:ext cx="8586787" cy="954107"/>
          </a:xfrm>
          <a:prstGeom prst="rect">
            <a:avLst/>
          </a:prstGeom>
          <a:noFill/>
          <a:ln w="38100">
            <a:noFill/>
            <a:prstDash val="sysDot"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  <a:cs typeface="Times New Roman" panose="02020603050405020304" pitchFamily="18" charset="0"/>
              </a:rPr>
              <a:t>        根据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</a:t>
            </a:r>
            <a:r>
              <a:rPr lang="zh-CN" altLang="en-US" sz="2800" b="1">
                <a:latin typeface="+mn-lt"/>
                <a:ea typeface="+mn-ea"/>
                <a:cs typeface="Times New Roman" panose="02020603050405020304" pitchFamily="18" charset="0"/>
              </a:rPr>
              <a:t>这个比例尺，说一说图上距离与实际距离的倍数关系。</a:t>
            </a:r>
            <a:endParaRPr lang="zh-CN" altLang="en-US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7"/>
          <p:cNvSpPr txBox="1">
            <a:spLocks noChangeArrowheads="1"/>
          </p:cNvSpPr>
          <p:nvPr/>
        </p:nvSpPr>
        <p:spPr bwMode="auto">
          <a:xfrm>
            <a:off x="759402" y="2058526"/>
            <a:ext cx="68929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）图上距离是实际距离的（          ）。</a:t>
            </a: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759402" y="2656273"/>
            <a:ext cx="68929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）实际距离是图上距离的（          ）。</a:t>
            </a:r>
          </a:p>
        </p:txBody>
      </p:sp>
      <p:sp>
        <p:nvSpPr>
          <p:cNvPr id="5" name="文本框 7"/>
          <p:cNvSpPr txBox="1">
            <a:spLocks noChangeArrowheads="1"/>
          </p:cNvSpPr>
          <p:nvPr/>
        </p:nvSpPr>
        <p:spPr bwMode="auto">
          <a:xfrm>
            <a:off x="759402" y="3254020"/>
            <a:ext cx="7414780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）图上距离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1cm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表示实际距离（          ） 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，也就是（          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5381257" y="1858273"/>
            <a:ext cx="684803" cy="892948"/>
            <a:chOff x="974397" y="3230329"/>
            <a:chExt cx="684212" cy="892607"/>
          </a:xfrm>
        </p:grpSpPr>
        <p:sp>
          <p:nvSpPr>
            <p:cNvPr id="7" name="文本框 14"/>
            <p:cNvSpPr txBox="1">
              <a:spLocks noChangeArrowheads="1"/>
            </p:cNvSpPr>
            <p:nvPr/>
          </p:nvSpPr>
          <p:spPr bwMode="auto">
            <a:xfrm>
              <a:off x="974397" y="3630681"/>
              <a:ext cx="684212" cy="492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007208" y="3681007"/>
              <a:ext cx="61859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16"/>
            <p:cNvSpPr txBox="1">
              <a:spLocks noChangeArrowheads="1"/>
            </p:cNvSpPr>
            <p:nvPr/>
          </p:nvSpPr>
          <p:spPr bwMode="auto">
            <a:xfrm>
              <a:off x="1141708" y="3230329"/>
              <a:ext cx="351075" cy="492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42648" y="2656272"/>
            <a:ext cx="1282844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100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倍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976291" y="3280603"/>
            <a:ext cx="1282844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100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429526" y="3750436"/>
            <a:ext cx="1282844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759402" y="2697348"/>
            <a:ext cx="731087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）实际距离是图上距离的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100000000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</a:t>
            </a:r>
          </a:p>
        </p:txBody>
      </p:sp>
      <p:sp>
        <p:nvSpPr>
          <p:cNvPr id="5" name="文本框 7"/>
          <p:cNvSpPr txBox="1">
            <a:spLocks noChangeArrowheads="1"/>
          </p:cNvSpPr>
          <p:nvPr/>
        </p:nvSpPr>
        <p:spPr bwMode="auto">
          <a:xfrm>
            <a:off x="759401" y="3227879"/>
            <a:ext cx="7975889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）图上距离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1cm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表示实际距离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100000000cm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，也就是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1000km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8607" y="957553"/>
            <a:ext cx="8586787" cy="954107"/>
          </a:xfrm>
          <a:prstGeom prst="rect">
            <a:avLst/>
          </a:prstGeom>
          <a:noFill/>
          <a:ln w="38100">
            <a:noFill/>
            <a:prstDash val="sysDot"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  <a:cs typeface="Times New Roman" panose="02020603050405020304" pitchFamily="18" charset="0"/>
              </a:rPr>
              <a:t>        如果一幅地图的比例尺是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1∶100000000</a:t>
            </a:r>
            <a:r>
              <a:rPr lang="zh-CN" altLang="en-US" sz="2800" b="1">
                <a:latin typeface="+mn-lt"/>
                <a:ea typeface="+mn-ea"/>
                <a:cs typeface="Times New Roman" panose="02020603050405020304" pitchFamily="18" charset="0"/>
              </a:rPr>
              <a:t>，你能说出这个比例尺的含义吗？</a:t>
            </a:r>
            <a:endParaRPr lang="zh-CN" altLang="en-US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59402" y="1858273"/>
            <a:ext cx="7310871" cy="892948"/>
            <a:chOff x="759402" y="1858273"/>
            <a:chExt cx="7310871" cy="892948"/>
          </a:xfrm>
        </p:grpSpPr>
        <p:sp>
          <p:nvSpPr>
            <p:cNvPr id="3" name="文本框 7"/>
            <p:cNvSpPr txBox="1">
              <a:spLocks noChangeArrowheads="1"/>
            </p:cNvSpPr>
            <p:nvPr/>
          </p:nvSpPr>
          <p:spPr bwMode="auto">
            <a:xfrm>
              <a:off x="759402" y="2058526"/>
              <a:ext cx="731087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）图上距离是实际距离的                     。</a:t>
              </a:r>
            </a:p>
          </p:txBody>
        </p:sp>
        <p:grpSp>
          <p:nvGrpSpPr>
            <p:cNvPr id="7" name="组合 6"/>
            <p:cNvGrpSpPr/>
            <p:nvPr/>
          </p:nvGrpSpPr>
          <p:grpSpPr bwMode="auto">
            <a:xfrm>
              <a:off x="5027964" y="1858273"/>
              <a:ext cx="1685077" cy="892948"/>
              <a:chOff x="974397" y="3230329"/>
              <a:chExt cx="1683623" cy="892607"/>
            </a:xfrm>
          </p:grpSpPr>
          <p:sp>
            <p:nvSpPr>
              <p:cNvPr id="8" name="文本框 14"/>
              <p:cNvSpPr txBox="1">
                <a:spLocks noChangeArrowheads="1"/>
              </p:cNvSpPr>
              <p:nvPr/>
            </p:nvSpPr>
            <p:spPr bwMode="auto">
              <a:xfrm>
                <a:off x="974397" y="3630681"/>
                <a:ext cx="1683623" cy="492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100000000</a:t>
                </a:r>
                <a:endPara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1018745" y="3681007"/>
                <a:ext cx="159492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16"/>
              <p:cNvSpPr txBox="1">
                <a:spLocks noChangeArrowheads="1"/>
              </p:cNvSpPr>
              <p:nvPr/>
            </p:nvSpPr>
            <p:spPr bwMode="auto">
              <a:xfrm>
                <a:off x="1605091" y="3230329"/>
                <a:ext cx="422233" cy="492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16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154" y="3748359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3387950" y="3876327"/>
            <a:ext cx="3588327" cy="896587"/>
          </a:xfrm>
          <a:prstGeom prst="wedgeRoundRectCallout">
            <a:avLst>
              <a:gd name="adj1" fmla="val 57509"/>
              <a:gd name="adj2" fmla="val 764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en-US" altLang="zh-CN" sz="2400">
                <a:latin typeface="+mn-lt"/>
                <a:ea typeface="楷体" panose="02010609060101010101" pitchFamily="49" charset="-122"/>
              </a:rPr>
              <a:t>100000000cm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是怎样换算成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1000km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的？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5112326" y="978334"/>
            <a:ext cx="2223655" cy="477982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24153" y="1503470"/>
            <a:ext cx="20603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rgbClr val="0000FF"/>
                </a:solidFill>
                <a:latin typeface="Times New Roman" panose="02020603050405020304"/>
                <a:ea typeface="楷体" panose="02010609060101010101" pitchFamily="49" charset="-122"/>
              </a:rPr>
              <a:t>数值比例尺</a:t>
            </a:r>
            <a:endParaRPr lang="zh-CN" altLang="en-US" sz="24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 animBg="1"/>
      <p:bldP spid="18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88" y="605934"/>
            <a:ext cx="5633279" cy="393163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5223162" y="498763"/>
            <a:ext cx="1392383" cy="4778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73653" y="1083746"/>
            <a:ext cx="20603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数值比例尺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11" y="821545"/>
            <a:ext cx="4022131" cy="311248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 bwMode="auto">
          <a:xfrm>
            <a:off x="3304308" y="3138054"/>
            <a:ext cx="1025237" cy="477812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8" name="Picture 36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17371" y="2543390"/>
            <a:ext cx="1294663" cy="166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4675160" y="924942"/>
            <a:ext cx="3799996" cy="1429519"/>
          </a:xfrm>
          <a:prstGeom prst="wedgeRoundRectCallout">
            <a:avLst>
              <a:gd name="adj1" fmla="val 33052"/>
              <a:gd name="adj2" fmla="val 7539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这是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线段比例尺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，表示地图上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1cm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的距离相当于地面上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250m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的实际距离。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38278" y="4082719"/>
            <a:ext cx="2382534" cy="378847"/>
            <a:chOff x="3666884" y="4063212"/>
            <a:chExt cx="2382534" cy="378847"/>
          </a:xfrm>
        </p:grpSpPr>
        <p:grpSp>
          <p:nvGrpSpPr>
            <p:cNvPr id="23" name="组合 22"/>
            <p:cNvGrpSpPr/>
            <p:nvPr/>
          </p:nvGrpSpPr>
          <p:grpSpPr>
            <a:xfrm>
              <a:off x="3816926" y="4396339"/>
              <a:ext cx="1736211" cy="45719"/>
              <a:chOff x="3157233" y="4440500"/>
              <a:chExt cx="1736211" cy="45719"/>
            </a:xfrm>
          </p:grpSpPr>
          <p:sp>
            <p:nvSpPr>
              <p:cNvPr id="20" name="左中括号 19"/>
              <p:cNvSpPr/>
              <p:nvPr/>
            </p:nvSpPr>
            <p:spPr>
              <a:xfrm rot="16200000">
                <a:off x="3423741" y="4173992"/>
                <a:ext cx="45719" cy="57873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左中括号 20"/>
              <p:cNvSpPr/>
              <p:nvPr/>
            </p:nvSpPr>
            <p:spPr>
              <a:xfrm rot="16200000">
                <a:off x="4002479" y="4173992"/>
                <a:ext cx="45719" cy="57873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左中括号 21"/>
              <p:cNvSpPr/>
              <p:nvPr/>
            </p:nvSpPr>
            <p:spPr>
              <a:xfrm rot="16200000">
                <a:off x="4581216" y="4173992"/>
                <a:ext cx="45719" cy="57873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3666884" y="407272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162275" y="4072727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250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722894" y="4063212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500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326143" y="4063212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750m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4574" y="1134898"/>
            <a:ext cx="7586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+mj-ea"/>
              </a:rPr>
              <a:t>如何把数值比例尺改写成线段比例尺？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049588" y="1620838"/>
            <a:ext cx="2647950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1∶100000000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31631" y="2475925"/>
            <a:ext cx="417934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+mj-ea"/>
              </a:rPr>
              <a:t>100000000cm=1000km</a:t>
            </a:r>
            <a:endParaRPr lang="zh-CN" altLang="en-US" sz="3200" b="1" dirty="0">
              <a:solidFill>
                <a:srgbClr val="FF0000"/>
              </a:solidFill>
              <a:highlight>
                <a:srgbClr val="FFFF00"/>
              </a:highlight>
              <a:latin typeface="+mj-lt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884442" y="3511530"/>
            <a:ext cx="1462322" cy="369332"/>
            <a:chOff x="3666884" y="4072727"/>
            <a:chExt cx="1462322" cy="369332"/>
          </a:xfrm>
        </p:grpSpPr>
        <p:sp>
          <p:nvSpPr>
            <p:cNvPr id="26" name="左中括号 25"/>
            <p:cNvSpPr/>
            <p:nvPr/>
          </p:nvSpPr>
          <p:spPr>
            <a:xfrm rot="16200000">
              <a:off x="4083434" y="4129831"/>
              <a:ext cx="45719" cy="578736"/>
            </a:xfrm>
            <a:prstGeom prst="lef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66884" y="407272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62275" y="4072727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1000km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10223" y="3506772"/>
            <a:ext cx="2543764" cy="378847"/>
            <a:chOff x="3666884" y="4063212"/>
            <a:chExt cx="2543764" cy="378847"/>
          </a:xfrm>
        </p:grpSpPr>
        <p:grpSp>
          <p:nvGrpSpPr>
            <p:cNvPr id="30" name="组合 29"/>
            <p:cNvGrpSpPr/>
            <p:nvPr/>
          </p:nvGrpSpPr>
          <p:grpSpPr>
            <a:xfrm>
              <a:off x="3816926" y="4396339"/>
              <a:ext cx="1736211" cy="45719"/>
              <a:chOff x="3157233" y="4440500"/>
              <a:chExt cx="1736211" cy="45719"/>
            </a:xfrm>
          </p:grpSpPr>
          <p:sp>
            <p:nvSpPr>
              <p:cNvPr id="35" name="左中括号 34"/>
              <p:cNvSpPr/>
              <p:nvPr/>
            </p:nvSpPr>
            <p:spPr>
              <a:xfrm rot="16200000">
                <a:off x="3423741" y="4173992"/>
                <a:ext cx="45719" cy="57873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左中括号 35"/>
              <p:cNvSpPr/>
              <p:nvPr/>
            </p:nvSpPr>
            <p:spPr>
              <a:xfrm rot="16200000">
                <a:off x="4002479" y="4173992"/>
                <a:ext cx="45719" cy="57873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左中括号 36"/>
              <p:cNvSpPr/>
              <p:nvPr/>
            </p:nvSpPr>
            <p:spPr>
              <a:xfrm rot="16200000">
                <a:off x="4581216" y="4173992"/>
                <a:ext cx="45719" cy="578736"/>
              </a:xfrm>
              <a:prstGeom prst="lef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3666884" y="407272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92649" y="407272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1000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679812" y="406321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2000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43717" y="4063212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>
                  <a:latin typeface="+mj-lt"/>
                  <a:ea typeface="+mj-ea"/>
                </a:rPr>
                <a:t>3000km</a:t>
              </a:r>
              <a:endParaRPr lang="zh-CN" altLang="en-US" b="1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97313" y="1301750"/>
            <a:ext cx="3778250" cy="2173288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图上距离∶实际距离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=1cm∶50km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=1cm∶5000000cm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=1∶5000000 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2124075" y="1844675"/>
            <a:ext cx="750888" cy="722313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6391" name="图片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1692275"/>
            <a:ext cx="898525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1976438" y="2003425"/>
            <a:ext cx="287337" cy="4175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b="1" dirty="0">
                <a:latin typeface="+mj-lt"/>
                <a:ea typeface="+mj-ea"/>
              </a:rPr>
              <a:t>0</a:t>
            </a:r>
            <a:endParaRPr lang="zh-CN" altLang="en-US" sz="1600" b="1" dirty="0">
              <a:latin typeface="+mj-lt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25713" y="2003425"/>
            <a:ext cx="676275" cy="4175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600" b="1" dirty="0">
                <a:latin typeface="+mj-lt"/>
                <a:ea typeface="+mj-ea"/>
              </a:rPr>
              <a:t>50km</a:t>
            </a:r>
            <a:endParaRPr lang="zh-CN" altLang="en-US" sz="1600" b="1" dirty="0">
              <a:latin typeface="+mj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44574" y="774681"/>
            <a:ext cx="7586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>
                <a:latin typeface="+mj-lt"/>
                <a:ea typeface="+mj-ea"/>
              </a:rPr>
              <a:t>如何把线段比例尺改写成数值比例尺</a:t>
            </a:r>
            <a:r>
              <a:rPr lang="zh-CN" altLang="en-US" sz="3200" b="1" dirty="0">
                <a:latin typeface="+mj-lt"/>
                <a:ea typeface="+mj-ea"/>
              </a:rPr>
              <a:t>？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317784" y="2878138"/>
            <a:ext cx="508432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248400" y="2878138"/>
            <a:ext cx="508432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80" y="339506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659082" y="3553813"/>
            <a:ext cx="5825835" cy="896587"/>
          </a:xfrm>
          <a:prstGeom prst="wedgeRoundRectCallout">
            <a:avLst>
              <a:gd name="adj1" fmla="val 55008"/>
              <a:gd name="adj2" fmla="val 300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把线段比例尺改写成数值比例尺的关键是比的前项和后项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单位要统一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7" descr="u4jx06_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33" y="877888"/>
            <a:ext cx="4515803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437126" y="1085309"/>
            <a:ext cx="5528541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>
                <a:latin typeface="+mj-lt"/>
                <a:ea typeface="+mj-ea"/>
              </a:rPr>
              <a:t>        有</a:t>
            </a:r>
            <a:r>
              <a:rPr lang="zh-CN" altLang="en-US" sz="2400" b="1" dirty="0">
                <a:latin typeface="+mj-lt"/>
                <a:ea typeface="+mj-ea"/>
              </a:rPr>
              <a:t>一幅零件图纸的比例尺是</a:t>
            </a:r>
            <a:r>
              <a:rPr lang="en-US" altLang="zh-CN" sz="2400" b="1" dirty="0">
                <a:latin typeface="+mj-lt"/>
                <a:ea typeface="+mj-ea"/>
              </a:rPr>
              <a:t>2∶1</a:t>
            </a:r>
            <a:r>
              <a:rPr lang="zh-CN" altLang="en-US" sz="2400" b="1" dirty="0">
                <a:latin typeface="+mj-lt"/>
                <a:ea typeface="+mj-ea"/>
              </a:rPr>
              <a:t>，你知道它表示什么吗？</a:t>
            </a: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2889439" y="3590925"/>
            <a:ext cx="547687" cy="379413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pic>
        <p:nvPicPr>
          <p:cNvPr id="7" name="Picture 36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36347" y="2910001"/>
            <a:ext cx="1294663" cy="166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3743227" y="2055918"/>
            <a:ext cx="3713082" cy="1724713"/>
            <a:chOff x="3743227" y="2055918"/>
            <a:chExt cx="3713082" cy="1724713"/>
          </a:xfrm>
        </p:grpSpPr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3743227" y="2055918"/>
              <a:ext cx="3713082" cy="1627908"/>
            </a:xfrm>
            <a:prstGeom prst="wedgeRoundRectCallout">
              <a:avLst>
                <a:gd name="adj1" fmla="val 57031"/>
                <a:gd name="adj2" fmla="val 3190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400">
                  <a:latin typeface="+mn-lt"/>
                  <a:ea typeface="楷体" panose="02010609060101010101" pitchFamily="49" charset="-122"/>
                </a:rPr>
                <a:t>比例尺</a:t>
              </a:r>
              <a:r>
                <a:rPr lang="en-US" altLang="zh-CN" sz="2400"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>
                  <a:latin typeface="+mn-lt"/>
                  <a:ea typeface="楷体" panose="02010609060101010101" pitchFamily="49" charset="-122"/>
                </a:rPr>
                <a:t>∶</a:t>
              </a:r>
              <a:r>
                <a:rPr lang="en-US" altLang="zh-CN" sz="2400">
                  <a:latin typeface="+mn-lt"/>
                  <a:ea typeface="楷体" panose="02010609060101010101" pitchFamily="49" charset="-122"/>
                </a:rPr>
                <a:t>1</a:t>
              </a:r>
              <a:r>
                <a:rPr lang="zh-CN" altLang="en-US" sz="2400">
                  <a:latin typeface="+mn-lt"/>
                  <a:ea typeface="楷体" panose="02010609060101010101" pitchFamily="49" charset="-122"/>
                </a:rPr>
                <a:t>表示图上距离是实际距离的</a:t>
              </a:r>
              <a:r>
                <a:rPr lang="en-US" altLang="zh-CN" sz="240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倍</a:t>
              </a:r>
              <a:r>
                <a:rPr lang="zh-CN" altLang="en-US" sz="2400">
                  <a:latin typeface="+mn-lt"/>
                  <a:ea typeface="楷体" panose="02010609060101010101" pitchFamily="49" charset="-122"/>
                </a:rPr>
                <a:t>。实际距离是图上距离的     。</a:t>
              </a:r>
            </a:p>
          </p:txBody>
        </p:sp>
        <p:grpSp>
          <p:nvGrpSpPr>
            <p:cNvPr id="9" name="组合 8"/>
            <p:cNvGrpSpPr/>
            <p:nvPr/>
          </p:nvGrpSpPr>
          <p:grpSpPr bwMode="auto">
            <a:xfrm>
              <a:off x="6379337" y="2887683"/>
              <a:ext cx="351378" cy="892948"/>
              <a:chOff x="1124560" y="3230329"/>
              <a:chExt cx="351075" cy="892607"/>
            </a:xfrm>
          </p:grpSpPr>
          <p:sp>
            <p:nvSpPr>
              <p:cNvPr id="10" name="文本框 14"/>
              <p:cNvSpPr txBox="1">
                <a:spLocks noChangeArrowheads="1"/>
              </p:cNvSpPr>
              <p:nvPr/>
            </p:nvSpPr>
            <p:spPr bwMode="auto">
              <a:xfrm>
                <a:off x="1124560" y="3630681"/>
                <a:ext cx="351075" cy="492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156549" y="3681007"/>
                <a:ext cx="28867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16"/>
              <p:cNvSpPr txBox="1">
                <a:spLocks noChangeArrowheads="1"/>
              </p:cNvSpPr>
              <p:nvPr/>
            </p:nvSpPr>
            <p:spPr bwMode="auto">
              <a:xfrm>
                <a:off x="1124560" y="3230329"/>
                <a:ext cx="351075" cy="492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zh-CN" altLang="en-US" sz="26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164998" y="1829666"/>
            <a:ext cx="20329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j-lt"/>
                <a:ea typeface="+mj-ea"/>
              </a:rPr>
              <a:t>1∶100000000</a:t>
            </a:r>
            <a:endParaRPr lang="zh-CN" altLang="en-US" sz="2400" b="1" dirty="0"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64998" y="2338750"/>
            <a:ext cx="141737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+mj-lt"/>
                <a:ea typeface="+mj-ea"/>
              </a:defRPr>
            </a:lvl1pPr>
          </a:lstStyle>
          <a:p>
            <a:r>
              <a:rPr lang="en-US" altLang="zh-CN"/>
              <a:t>1∶50000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164998" y="3356917"/>
            <a:ext cx="80182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+mj-lt"/>
                <a:ea typeface="+mj-ea"/>
              </a:defRPr>
            </a:lvl1pPr>
          </a:lstStyle>
          <a:p>
            <a:r>
              <a:rPr lang="en-US" altLang="zh-CN"/>
              <a:t>2∶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164998" y="2847834"/>
            <a:ext cx="172515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400" b="1">
                <a:latin typeface="+mj-lt"/>
                <a:ea typeface="+mj-ea"/>
              </a:defRPr>
            </a:lvl1pPr>
          </a:lstStyle>
          <a:p>
            <a:r>
              <a:rPr lang="en-US" altLang="zh-CN"/>
              <a:t>1∶5000000</a:t>
            </a:r>
            <a:endParaRPr lang="zh-CN" altLang="en-US" dirty="0"/>
          </a:p>
        </p:txBody>
      </p:sp>
      <p:pic>
        <p:nvPicPr>
          <p:cNvPr id="10" name="Picture 22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3625" y="84599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581366" y="597336"/>
            <a:ext cx="5233122" cy="1051355"/>
          </a:xfrm>
          <a:prstGeom prst="wedgeRoundRectCallout">
            <a:avLst>
              <a:gd name="adj1" fmla="val -58603"/>
              <a:gd name="adj2" fmla="val 208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观察前面的几个比例尺，你有什么发现？你知道它们的区别吗？</a:t>
            </a:r>
          </a:p>
        </p:txBody>
      </p:sp>
      <p:sp>
        <p:nvSpPr>
          <p:cNvPr id="12" name="矩形 11"/>
          <p:cNvSpPr/>
          <p:nvPr/>
        </p:nvSpPr>
        <p:spPr bwMode="auto">
          <a:xfrm>
            <a:off x="2113033" y="1810821"/>
            <a:ext cx="2084894" cy="151426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22591" y="2337122"/>
            <a:ext cx="19426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缩小比例尺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060366" y="3818582"/>
            <a:ext cx="983673" cy="0"/>
          </a:xfrm>
          <a:prstGeom prst="line">
            <a:avLst/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720403" y="3886686"/>
            <a:ext cx="2084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  <a:latin typeface="Times New Roman" panose="02020603050405020304"/>
                <a:ea typeface="楷体" panose="02010609060101010101" pitchFamily="49" charset="-122"/>
              </a:rPr>
              <a:t>放大比例尺</a:t>
            </a:r>
            <a:endParaRPr lang="zh-CN" altLang="en-US" sz="2400" b="1">
              <a:solidFill>
                <a:srgbClr val="FF00FF"/>
              </a:solidFill>
            </a:endParaRPr>
          </a:p>
        </p:txBody>
      </p:sp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1467599" y="928787"/>
            <a:ext cx="4675395" cy="502637"/>
          </a:xfrm>
          <a:prstGeom prst="wedgeRoundRectCallout">
            <a:avLst>
              <a:gd name="adj1" fmla="val -57482"/>
              <a:gd name="adj2" fmla="val 3065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说说比例尺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5∶1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20∶1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的含义。</a:t>
            </a:r>
          </a:p>
        </p:txBody>
      </p:sp>
      <p:pic>
        <p:nvPicPr>
          <p:cNvPr id="19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078" y="3048375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4515205" y="2984987"/>
            <a:ext cx="3157428" cy="1429519"/>
          </a:xfrm>
          <a:prstGeom prst="wedgeRoundRectCallout">
            <a:avLst>
              <a:gd name="adj1" fmla="val 60915"/>
              <a:gd name="adj2" fmla="val -1086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为了计算方便，一般把比例尺写成前项或后项是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的形式！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5" grpId="0"/>
      <p:bldP spid="18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063673" y="990078"/>
            <a:ext cx="7585364" cy="93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两地之间的实际距离是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120km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，在一</a:t>
            </a:r>
            <a:r>
              <a:rPr lang="zh-CN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幅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地图上量得两地的图上距离是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2.4cm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。这幅地图的比例尺是多少？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3" y="990078"/>
            <a:ext cx="552432" cy="588201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331557" y="1406236"/>
            <a:ext cx="1460134" cy="5680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9" name="椭圆 8"/>
          <p:cNvSpPr/>
          <p:nvPr/>
        </p:nvSpPr>
        <p:spPr>
          <a:xfrm>
            <a:off x="2607935" y="944410"/>
            <a:ext cx="1430665" cy="6175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857554" y="2159599"/>
            <a:ext cx="43620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图上距离∶实际距离＝比例尺 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239791" y="2704520"/>
            <a:ext cx="35976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120km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12000000cm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78768" y="3249441"/>
            <a:ext cx="49196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2.4∶12000000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1∶5000000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857554" y="3794362"/>
            <a:ext cx="6174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答：这幅地图的比例尺是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5000000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 animBg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67" y="527627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25667" y="1140180"/>
            <a:ext cx="8292666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一个圆柱形零件的高是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5mm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，在图纸上的高是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2cm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。这幅图纸的比例尺是多少？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857554" y="2159599"/>
            <a:ext cx="43620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图上距离∶实际距离＝比例尺 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239791" y="2704520"/>
            <a:ext cx="35976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2cm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20mm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659746" y="3249441"/>
            <a:ext cx="27577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20∶5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4∶1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857554" y="3794362"/>
            <a:ext cx="6174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答：这幅图纸的比例尺是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4∶1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768436" y="1737789"/>
            <a:ext cx="24517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上面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282142" y="1368425"/>
            <a:ext cx="8579716" cy="10015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一幅地图的比例尺是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30000000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，你能用线段比例尺表示出来吗？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2156979" y="2558893"/>
            <a:ext cx="3973513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30000000cm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300km</a:t>
            </a:r>
            <a:endParaRPr lang="zh-CN" altLang="en-US" sz="28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3373437" y="3271025"/>
            <a:ext cx="2211388" cy="636250"/>
            <a:chOff x="2212942" y="3292141"/>
            <a:chExt cx="2212884" cy="637187"/>
          </a:xfrm>
        </p:grpSpPr>
        <p:grpSp>
          <p:nvGrpSpPr>
            <p:cNvPr id="23560" name="组合 17"/>
            <p:cNvGrpSpPr/>
            <p:nvPr/>
          </p:nvGrpSpPr>
          <p:grpSpPr bwMode="auto">
            <a:xfrm>
              <a:off x="2384425" y="3786687"/>
              <a:ext cx="958026" cy="142641"/>
              <a:chOff x="814388" y="3803222"/>
              <a:chExt cx="958026" cy="142641"/>
            </a:xfrm>
          </p:grpSpPr>
          <p:cxnSp>
            <p:nvCxnSpPr>
              <p:cNvPr id="23563" name="直接连接符 11"/>
              <p:cNvCxnSpPr>
                <a:cxnSpLocks noChangeShapeType="1"/>
              </p:cNvCxnSpPr>
              <p:nvPr/>
            </p:nvCxnSpPr>
            <p:spPr bwMode="auto">
              <a:xfrm>
                <a:off x="814388" y="3944307"/>
                <a:ext cx="95802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564" name="直接连接符 1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60477" y="3875283"/>
                <a:ext cx="139996" cy="116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565" name="直接连接符 12"/>
              <p:cNvCxnSpPr>
                <a:cxnSpLocks noChangeShapeType="1"/>
              </p:cNvCxnSpPr>
              <p:nvPr/>
            </p:nvCxnSpPr>
            <p:spPr bwMode="auto">
              <a:xfrm flipV="1">
                <a:off x="1758335" y="3803222"/>
                <a:ext cx="0" cy="14108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" name="TextBox 18"/>
            <p:cNvSpPr txBox="1"/>
            <p:nvPr/>
          </p:nvSpPr>
          <p:spPr>
            <a:xfrm>
              <a:off x="2212942" y="3292141"/>
              <a:ext cx="374470" cy="5650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2862669" y="3292141"/>
              <a:ext cx="1563157" cy="5650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300km</a:t>
              </a:r>
              <a:endPara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23557" name="组合 13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5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课后作业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713882" y="1984176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18222" y="556346"/>
            <a:ext cx="7613505" cy="10015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一套房子的客厅东西方向长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6m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，在图纸上的长度是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4cm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。这幅图纸的比例尺是多少？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8222" y="1557902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70825" y="1993699"/>
            <a:ext cx="45400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图上距离∶实际距离＝比例尺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767754" y="2559458"/>
            <a:ext cx="1888659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6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m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600cm</a:t>
            </a:r>
            <a:endParaRPr lang="zh-CN" altLang="en-US" sz="2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377084" y="3125217"/>
            <a:ext cx="2523448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600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1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</a:rPr>
              <a:t>150</a:t>
            </a:r>
            <a:endParaRPr lang="zh-CN" altLang="en-US" sz="2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70825" y="3709364"/>
            <a:ext cx="617537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答：这幅图纸的比例尺是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150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E81BB85-1FC3-802C-D9CB-20176EDB9A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0635">
            <a:off x="5883128" y="1748095"/>
            <a:ext cx="2822804" cy="2607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18222" y="556346"/>
            <a:ext cx="7613505" cy="5275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团结路的实际长度是</a:t>
            </a:r>
            <a:r>
              <a:rPr lang="en-US" altLang="zh-CN" sz="2800" b="1">
                <a:latin typeface="+mn-lt"/>
                <a:ea typeface="黑体" panose="02010609060101010101" pitchFamily="49" charset="-122"/>
              </a:rPr>
              <a:t>1800m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73350" y="703808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318222" y="3124340"/>
            <a:ext cx="9047451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 sz="2800" b="1"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 sz="2600"/>
              <a:t>（</a:t>
            </a:r>
            <a:r>
              <a:rPr lang="en-US" altLang="zh-CN" sz="2600" dirty="0"/>
              <a:t>1</a:t>
            </a:r>
            <a:r>
              <a:rPr lang="zh-CN" altLang="en-US" sz="2600" dirty="0"/>
              <a:t>）量一量团结路在图上的长度，求出这幅图的比例尺。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28" y="1101438"/>
            <a:ext cx="4265744" cy="20053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2162569"/>
            <a:ext cx="3654425" cy="34385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439128" y="3593097"/>
            <a:ext cx="41344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团结路在图上的长度是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6cm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72892" y="4089643"/>
            <a:ext cx="5666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6cm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∶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1800m=6cm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∶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180000cm=1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∶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30000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18222" y="556346"/>
            <a:ext cx="7613505" cy="5275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团结路的实际长度是</a:t>
            </a:r>
            <a:r>
              <a:rPr lang="en-US" altLang="zh-CN" sz="2800" b="1">
                <a:latin typeface="+mn-lt"/>
                <a:ea typeface="黑体" panose="02010609060101010101" pitchFamily="49" charset="-122"/>
              </a:rPr>
              <a:t>1800m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73350" y="703808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318222" y="3124340"/>
            <a:ext cx="9047451" cy="4965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 sz="2800" b="1"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 sz="2600"/>
              <a:t>（</a:t>
            </a:r>
            <a:r>
              <a:rPr lang="en-US" altLang="zh-CN" sz="2600"/>
              <a:t>2</a:t>
            </a:r>
            <a:r>
              <a:rPr lang="zh-CN" altLang="en-US" sz="2600"/>
              <a:t>）将这幅图的比例尺用线段比例尺表示出来。</a:t>
            </a:r>
            <a:endParaRPr lang="zh-CN" altLang="en-US" sz="26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28" y="1101438"/>
            <a:ext cx="4265744" cy="20053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36392" y="3759443"/>
            <a:ext cx="22397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30000cm=300m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4348163" y="3715013"/>
            <a:ext cx="2201862" cy="593387"/>
            <a:chOff x="2222474" y="3335067"/>
            <a:chExt cx="2203352" cy="594261"/>
          </a:xfrm>
        </p:grpSpPr>
        <p:grpSp>
          <p:nvGrpSpPr>
            <p:cNvPr id="8" name="组合 17"/>
            <p:cNvGrpSpPr/>
            <p:nvPr/>
          </p:nvGrpSpPr>
          <p:grpSpPr bwMode="auto">
            <a:xfrm>
              <a:off x="2384425" y="3786687"/>
              <a:ext cx="710176" cy="142641"/>
              <a:chOff x="814388" y="3803222"/>
              <a:chExt cx="710176" cy="142641"/>
            </a:xfrm>
          </p:grpSpPr>
          <p:cxnSp>
            <p:nvCxnSpPr>
              <p:cNvPr id="11" name="直接连接符 11"/>
              <p:cNvCxnSpPr>
                <a:cxnSpLocks noChangeShapeType="1"/>
              </p:cNvCxnSpPr>
              <p:nvPr/>
            </p:nvCxnSpPr>
            <p:spPr bwMode="auto">
              <a:xfrm>
                <a:off x="814388" y="3944307"/>
                <a:ext cx="71017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连接符 12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760477" y="3875283"/>
                <a:ext cx="139996" cy="116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直接连接符 12"/>
              <p:cNvCxnSpPr>
                <a:cxnSpLocks noChangeShapeType="1"/>
              </p:cNvCxnSpPr>
              <p:nvPr/>
            </p:nvCxnSpPr>
            <p:spPr bwMode="auto">
              <a:xfrm flipV="1">
                <a:off x="1512900" y="3803222"/>
                <a:ext cx="0" cy="14108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" name="TextBox 18"/>
            <p:cNvSpPr txBox="1"/>
            <p:nvPr/>
          </p:nvSpPr>
          <p:spPr>
            <a:xfrm>
              <a:off x="2222474" y="3335067"/>
              <a:ext cx="374470" cy="4975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0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2862669" y="3335068"/>
              <a:ext cx="1563157" cy="49759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300m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32105" y="972185"/>
            <a:ext cx="8198485" cy="10388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七星瓢虫的实际长度是</a:t>
            </a:r>
            <a:r>
              <a:rPr lang="en-US" altLang="zh-CN" sz="2800" b="1">
                <a:latin typeface="+mn-lt"/>
                <a:ea typeface="黑体" panose="02010609060101010101" pitchFamily="49" charset="-122"/>
              </a:rPr>
              <a:t>5mm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。量出图中七星瓢虫的长度，求这幅图的比例尺。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07" y="2212999"/>
            <a:ext cx="2674168" cy="182586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62162" y="1614379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P54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91658" y="2039920"/>
            <a:ext cx="41749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图上距离∶实际距离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=3cm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5mm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=30mm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5mm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=6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43225" y="3922008"/>
            <a:ext cx="48718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答：这幅图的比例尺是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6" name="组合 1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3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06256" y="2020133"/>
            <a:ext cx="4358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比例尺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918032" y="2020133"/>
            <a:ext cx="4940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+mj-ea"/>
              </a:rPr>
              <a:t>或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493122" y="1784052"/>
            <a:ext cx="3015030" cy="933827"/>
            <a:chOff x="5533037" y="3514840"/>
            <a:chExt cx="3015030" cy="933827"/>
          </a:xfrm>
        </p:grpSpPr>
        <p:sp>
          <p:nvSpPr>
            <p:cNvPr id="7" name="文本框 6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</a:p>
          </p:txBody>
        </p:sp>
      </p:grpSp>
      <p:sp>
        <p:nvSpPr>
          <p:cNvPr id="12" name="TextBox 13"/>
          <p:cNvSpPr txBox="1"/>
          <p:nvPr/>
        </p:nvSpPr>
        <p:spPr>
          <a:xfrm>
            <a:off x="247361" y="2577102"/>
            <a:ext cx="265964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lt"/>
                <a:ea typeface="黑体" panose="02010609060101010101" pitchFamily="49" charset="-122"/>
              </a:rPr>
              <a:t>比例尺的特点：</a:t>
            </a:r>
            <a:endParaRPr lang="zh-CN" altLang="en-US" sz="24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6803" y="3098808"/>
            <a:ext cx="56872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比例尺是一个比，因此不带单位；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6803" y="3589736"/>
            <a:ext cx="85579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比例尺的前项</a:t>
            </a:r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图上距离</a:t>
            </a:r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和后项</a:t>
            </a:r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实际距离</a:t>
            </a:r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化简前的单位要统一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47361" y="1245766"/>
            <a:ext cx="9200231" cy="476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今天的学习，你们有什么收获？你们能说说比例尺的特点吗？</a:t>
            </a: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6803" y="4080663"/>
            <a:ext cx="823234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缩小比例尺的前项一般为</a:t>
            </a:r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，放大比例尺的后项一般为</a:t>
            </a:r>
            <a:r>
              <a:rPr lang="en-US" altLang="zh-CN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i="0" u="none" strike="noStrike" baseline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  <p:bldP spid="15" grpId="0"/>
      <p:bldP spid="16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1008</Words>
  <Application>Microsoft Office PowerPoint</Application>
  <PresentationFormat>全屏显示(16:9)</PresentationFormat>
  <Paragraphs>138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等线</vt:lpstr>
      <vt:lpstr>黑体</vt:lpstr>
      <vt:lpstr>楷体</vt:lpstr>
      <vt:lpstr>楷体_GB2312</vt:lpstr>
      <vt:lpstr>宋体</vt:lpstr>
      <vt:lpstr>Arial</vt:lpstr>
      <vt:lpstr>Times New Roman</vt:lpstr>
      <vt:lpstr>1_Office 主题​​</vt:lpstr>
      <vt:lpstr>比例尺（1）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368</cp:revision>
  <dcterms:created xsi:type="dcterms:W3CDTF">2016-01-14T07:05:00Z</dcterms:created>
  <dcterms:modified xsi:type="dcterms:W3CDTF">2024-04-17T03:23:54Z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E13F5AE2961D430997CAD2FE6C7C79B8</vt:lpwstr>
  </property>
</Properties>
</file>