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54" r:id="rId3"/>
    <p:sldId id="344" r:id="rId4"/>
    <p:sldId id="358" r:id="rId5"/>
    <p:sldId id="371" r:id="rId6"/>
    <p:sldId id="372" r:id="rId7"/>
    <p:sldId id="373" r:id="rId8"/>
    <p:sldId id="374" r:id="rId9"/>
    <p:sldId id="375" r:id="rId10"/>
    <p:sldId id="359" r:id="rId11"/>
    <p:sldId id="376" r:id="rId12"/>
    <p:sldId id="368" r:id="rId13"/>
    <p:sldId id="362" r:id="rId15"/>
    <p:sldId id="363" r:id="rId16"/>
    <p:sldId id="377" r:id="rId17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7F8FF"/>
    <a:srgbClr val="01A0E9"/>
    <a:srgbClr val="ECFBFE"/>
    <a:srgbClr val="6AD0FE"/>
    <a:srgbClr val="3FC6E1"/>
    <a:srgbClr val="0066FF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6349" autoAdjust="0"/>
  </p:normalViewPr>
  <p:slideViewPr>
    <p:cSldViewPr snapToGrid="0">
      <p:cViewPr varScale="1">
        <p:scale>
          <a:sx n="146" d="100"/>
          <a:sy n="146" d="100"/>
        </p:scale>
        <p:origin x="648" y="114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4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1051B46-B02D-479A-9F38-177CA995EC92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47E5AC2-34FC-46E4-81CD-4BC609C2190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E0791C5-589E-4F09-A8F0-54539CD29A02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/>
          <p:cNvGrpSpPr/>
          <p:nvPr userDrawn="1"/>
        </p:nvGrpSpPr>
        <p:grpSpPr bwMode="auto">
          <a:xfrm>
            <a:off x="-73025" y="463550"/>
            <a:ext cx="9290050" cy="4216400"/>
            <a:chOff x="0" y="668038"/>
            <a:chExt cx="12192000" cy="5532083"/>
          </a:xfrm>
        </p:grpSpPr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88" b="11412"/>
            <a:stretch>
              <a:fillRect/>
            </a:stretch>
          </p:blipFill>
          <p:spPr bwMode="auto">
            <a:xfrm>
              <a:off x="0" y="1320799"/>
              <a:ext cx="12192000" cy="422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7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82" b="44350"/>
            <a:stretch>
              <a:fillRect/>
            </a:stretch>
          </p:blipFill>
          <p:spPr bwMode="auto">
            <a:xfrm>
              <a:off x="265812" y="668038"/>
              <a:ext cx="2877980" cy="23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8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87" t="32143"/>
            <a:stretch>
              <a:fillRect/>
            </a:stretch>
          </p:blipFill>
          <p:spPr bwMode="auto">
            <a:xfrm>
              <a:off x="8643843" y="3181222"/>
              <a:ext cx="2706153" cy="301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12750"/>
            <a:ext cx="9144000" cy="431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12750"/>
            <a:ext cx="9144000" cy="650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65663"/>
            <a:ext cx="9144000" cy="650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D2076C4-EF08-43C2-83E0-48F71DE878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2165350" y="283051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副标题 6"/>
          <p:cNvSpPr txBox="1">
            <a:spLocks noChangeArrowheads="1"/>
          </p:cNvSpPr>
          <p:nvPr/>
        </p:nvSpPr>
        <p:spPr bwMode="auto">
          <a:xfrm>
            <a:off x="3284538" y="2830513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9220" name="标题 5"/>
          <p:cNvSpPr txBox="1">
            <a:spLocks noChangeArrowheads="1"/>
          </p:cNvSpPr>
          <p:nvPr/>
        </p:nvSpPr>
        <p:spPr bwMode="auto">
          <a:xfrm>
            <a:off x="3765550" y="2141538"/>
            <a:ext cx="28606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比例尺（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3284538" y="1462088"/>
            <a:ext cx="3433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比例的应用</a:t>
            </a:r>
            <a:endParaRPr lang="zh-CN" altLang="en-US" sz="4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67" y="1394835"/>
            <a:ext cx="1484457" cy="139564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8" name="组合 8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10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知识回顾</a:t>
              </a:r>
              <a:endParaRPr lang="zh-CN" altLang="en-US" sz="32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Picture 14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98" y="141922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006870" y="1297079"/>
            <a:ext cx="4380866" cy="956264"/>
          </a:xfrm>
          <a:prstGeom prst="wedgeRoundRectCallout">
            <a:avLst>
              <a:gd name="adj1" fmla="val -60051"/>
              <a:gd name="adj2" fmla="val 238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你能说说比例尺的意义吗？怎样求一幅图的比例尺？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7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165" y="2030005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2551113" y="2412026"/>
            <a:ext cx="4666116" cy="956263"/>
          </a:xfrm>
          <a:prstGeom prst="wedgeRoundRectCallout">
            <a:avLst>
              <a:gd name="adj1" fmla="val 57509"/>
              <a:gd name="adj2" fmla="val 764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一幅图的图上距离和实际距离的比，叫作这幅图的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比例尺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 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6439" y="3763053"/>
            <a:ext cx="4358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比例尺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48215" y="3763053"/>
            <a:ext cx="4940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+mj-ea"/>
              </a:rPr>
              <a:t>或</a:t>
            </a:r>
            <a:endParaRPr lang="zh-CN" altLang="en-US" sz="2400" b="1" dirty="0">
              <a:latin typeface="+mj-lt"/>
              <a:ea typeface="+mj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323305" y="3526972"/>
            <a:ext cx="3015030" cy="933827"/>
            <a:chOff x="5533037" y="3514840"/>
            <a:chExt cx="3015030" cy="933827"/>
          </a:xfrm>
        </p:grpSpPr>
        <p:sp>
          <p:nvSpPr>
            <p:cNvPr id="22" name="文本框 21"/>
            <p:cNvSpPr txBox="1"/>
            <p:nvPr/>
          </p:nvSpPr>
          <p:spPr>
            <a:xfrm>
              <a:off x="5533037" y="3514840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图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上距离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533037" y="3987002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实际距离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533037" y="3981754"/>
              <a:ext cx="14219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6933522" y="3739790"/>
              <a:ext cx="16145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+mj-ea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比例尺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5"/>
          <p:cNvSpPr>
            <a:spLocks noChangeArrowheads="1"/>
          </p:cNvSpPr>
          <p:nvPr/>
        </p:nvSpPr>
        <p:spPr bwMode="auto">
          <a:xfrm>
            <a:off x="1066996" y="1346555"/>
            <a:ext cx="7625059" cy="1596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20000"/>
              </a:spcBef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在一幅比例尺为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30000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的地图上，北京地铁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号线的长度大约是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77cm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。北京地铁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号线的实际长度大约是多少千米？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45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38" y="3876675"/>
            <a:ext cx="94297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9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11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探索新知</a:t>
              </a:r>
              <a:endParaRPr lang="zh-CN" altLang="en-US" sz="32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4" y="1346555"/>
            <a:ext cx="599233" cy="594400"/>
          </a:xfrm>
          <a:prstGeom prst="rect">
            <a:avLst/>
          </a:prstGeom>
        </p:spPr>
      </p:pic>
      <p:pic>
        <p:nvPicPr>
          <p:cNvPr id="3" name="Picture 14" descr="两小豆形象之聪聪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5" y="3202546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157091" y="3390915"/>
            <a:ext cx="4694377" cy="485760"/>
          </a:xfrm>
          <a:prstGeom prst="wedgeRoundRectCallout">
            <a:avLst>
              <a:gd name="adj1" fmla="val -56669"/>
              <a:gd name="adj2" fmla="val 1173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说一说你知道了哪些数学信息？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540034" y="1424680"/>
            <a:ext cx="1463040" cy="438150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3517355" y="2373053"/>
            <a:ext cx="84563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06197" y="2410718"/>
            <a:ext cx="1531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图上距离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659" y="513335"/>
            <a:ext cx="6902681" cy="1425883"/>
          </a:xfrm>
          <a:prstGeom prst="rect">
            <a:avLst/>
          </a:prstGeom>
        </p:spPr>
      </p:pic>
      <p:grpSp>
        <p:nvGrpSpPr>
          <p:cNvPr id="6" name="组合 2"/>
          <p:cNvGrpSpPr/>
          <p:nvPr/>
        </p:nvGrpSpPr>
        <p:grpSpPr bwMode="auto">
          <a:xfrm>
            <a:off x="349296" y="1997937"/>
            <a:ext cx="1714500" cy="666750"/>
            <a:chOff x="167861" y="533882"/>
            <a:chExt cx="1713948" cy="666652"/>
          </a:xfrm>
        </p:grpSpPr>
        <p:pic>
          <p:nvPicPr>
            <p:cNvPr id="7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6" t="29630" r="4396" b="29404"/>
            <a:stretch>
              <a:fillRect/>
            </a:stretch>
          </p:blipFill>
          <p:spPr bwMode="auto">
            <a:xfrm>
              <a:off x="167861" y="533882"/>
              <a:ext cx="1713948" cy="666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19"/>
            <p:cNvSpPr txBox="1">
              <a:spLocks noChangeArrowheads="1"/>
            </p:cNvSpPr>
            <p:nvPr/>
          </p:nvSpPr>
          <p:spPr bwMode="auto">
            <a:xfrm>
              <a:off x="340842" y="618007"/>
              <a:ext cx="1394964" cy="5222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j-ea"/>
                  <a:ea typeface="+mj-ea"/>
                  <a:sym typeface="Times New Roman" panose="02020603050405020304" pitchFamily="18" charset="0"/>
                </a:rPr>
                <a:t>方法一：</a:t>
              </a:r>
              <a:endPara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Times New Roman" panose="02020603050405020304" pitchFamily="18" charset="0"/>
              </a:endParaRPr>
            </a:p>
          </p:txBody>
        </p:sp>
      </p:grpSp>
      <p:pic>
        <p:nvPicPr>
          <p:cNvPr id="9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340" y="1692983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3002666" y="1939218"/>
            <a:ext cx="4514101" cy="956263"/>
          </a:xfrm>
          <a:prstGeom prst="wedgeRoundRectCallout">
            <a:avLst>
              <a:gd name="adj1" fmla="val 57509"/>
              <a:gd name="adj2" fmla="val 764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由比例尺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1∶30000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，可知实际距离是图上距离的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30000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倍。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97033" y="2958061"/>
            <a:ext cx="41866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>
                <a:sym typeface="Times New Roman" panose="02020603050405020304" pitchFamily="18" charset="0"/>
              </a:rPr>
              <a:t>77×30000=2310000 (cm)</a:t>
            </a:r>
            <a:endParaRPr lang="zh-CN" altLang="en-US" dirty="0">
              <a:sym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397033" y="3516602"/>
            <a:ext cx="4572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>
                <a:sym typeface="Times New Roman" panose="02020603050405020304" pitchFamily="18" charset="0"/>
              </a:rPr>
              <a:t>2310000cm=23.1km</a:t>
            </a:r>
            <a:endParaRPr lang="zh-CN" alt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220039" y="4075142"/>
            <a:ext cx="72699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答：北京地铁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号线的实际长度大约是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23.1km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6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659" y="513335"/>
            <a:ext cx="6902681" cy="142588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 bwMode="auto">
          <a:xfrm>
            <a:off x="349296" y="1997937"/>
            <a:ext cx="1714500" cy="666750"/>
            <a:chOff x="167861" y="533882"/>
            <a:chExt cx="1713948" cy="666652"/>
          </a:xfrm>
        </p:grpSpPr>
        <p:pic>
          <p:nvPicPr>
            <p:cNvPr id="4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6" t="29630" r="4396" b="29404"/>
            <a:stretch>
              <a:fillRect/>
            </a:stretch>
          </p:blipFill>
          <p:spPr bwMode="auto">
            <a:xfrm>
              <a:off x="167861" y="533882"/>
              <a:ext cx="1713948" cy="666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19"/>
            <p:cNvSpPr txBox="1">
              <a:spLocks noChangeArrowheads="1"/>
            </p:cNvSpPr>
            <p:nvPr/>
          </p:nvSpPr>
          <p:spPr bwMode="auto">
            <a:xfrm>
              <a:off x="340842" y="618007"/>
              <a:ext cx="1394964" cy="5222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+mj-ea"/>
                  <a:ea typeface="+mj-ea"/>
                  <a:sym typeface="Times New Roman" panose="02020603050405020304" pitchFamily="18" charset="0"/>
                </a:rPr>
                <a:t>方法二：</a:t>
              </a:r>
              <a:endPara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Times New Roman" panose="02020603050405020304" pitchFamily="18" charset="0"/>
              </a:endParaRPr>
            </a:p>
          </p:txBody>
        </p:sp>
      </p:grp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2179683" y="1923367"/>
            <a:ext cx="4964067" cy="12041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70000"/>
              </a:lnSpc>
              <a:defRPr/>
            </a:pPr>
            <a:r>
              <a:rPr lang="zh-CN" altLang="en-US" sz="2400" b="1">
                <a:latin typeface="+mn-lt"/>
                <a:ea typeface="+mj-ea"/>
                <a:sym typeface="Times New Roman" panose="02020603050405020304" pitchFamily="18" charset="0"/>
              </a:rPr>
              <a:t>根据        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                            </a:t>
            </a:r>
            <a:r>
              <a:rPr lang="zh-CN" altLang="en-US" sz="2400" b="1">
                <a:latin typeface="+mn-lt"/>
                <a:ea typeface="+mj-ea"/>
                <a:sym typeface="Times New Roman" panose="02020603050405020304" pitchFamily="18" charset="0"/>
              </a:rPr>
              <a:t>，</a:t>
            </a:r>
            <a:r>
              <a:rPr lang="zh-CN" altLang="en-US" sz="2400" b="1" dirty="0">
                <a:latin typeface="+mn-lt"/>
                <a:ea typeface="+mj-ea"/>
                <a:sym typeface="Times New Roman" panose="02020603050405020304" pitchFamily="18" charset="0"/>
              </a:rPr>
              <a:t>那么，</a:t>
            </a:r>
            <a:endParaRPr lang="en-US" altLang="zh-CN" sz="2400" b="1" dirty="0">
              <a:latin typeface="+mn-lt"/>
              <a:ea typeface="+mj-ea"/>
              <a:sym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实际距离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图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上距离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÷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比例尺</a:t>
            </a:r>
            <a:r>
              <a:rPr lang="zh-CN" altLang="en-US" sz="2400" b="1" dirty="0">
                <a:latin typeface="+mn-lt"/>
                <a:ea typeface="+mj-ea"/>
                <a:sym typeface="Times New Roman" panose="02020603050405020304" pitchFamily="18" charset="0"/>
              </a:rPr>
              <a:t>。</a:t>
            </a:r>
            <a:endParaRPr lang="zh-CN" altLang="en-US" sz="2400" b="1" dirty="0">
              <a:latin typeface="+mn-lt"/>
              <a:ea typeface="+mj-ea"/>
              <a:sym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76770" y="1794884"/>
            <a:ext cx="3015030" cy="933827"/>
            <a:chOff x="5533037" y="3514840"/>
            <a:chExt cx="3015030" cy="933827"/>
          </a:xfrm>
        </p:grpSpPr>
        <p:sp>
          <p:nvSpPr>
            <p:cNvPr id="8" name="文本框 7"/>
            <p:cNvSpPr txBox="1"/>
            <p:nvPr/>
          </p:nvSpPr>
          <p:spPr>
            <a:xfrm>
              <a:off x="5533037" y="3514840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图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上距离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33037" y="3987002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实际距离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533037" y="3981754"/>
              <a:ext cx="14219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6933522" y="3739790"/>
              <a:ext cx="16145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+mj-ea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比例尺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00093" y="3362325"/>
            <a:ext cx="104140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77÷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4" name="Group 34"/>
          <p:cNvGrpSpPr/>
          <p:nvPr/>
        </p:nvGrpSpPr>
        <p:grpSpPr bwMode="auto">
          <a:xfrm>
            <a:off x="1879503" y="3187381"/>
            <a:ext cx="1262312" cy="817241"/>
            <a:chOff x="1794" y="2842"/>
            <a:chExt cx="826" cy="685"/>
          </a:xfrm>
        </p:grpSpPr>
        <p:sp>
          <p:nvSpPr>
            <p:cNvPr id="15" name="矩形 18"/>
            <p:cNvSpPr>
              <a:spLocks noChangeArrowheads="1"/>
            </p:cNvSpPr>
            <p:nvPr/>
          </p:nvSpPr>
          <p:spPr bwMode="auto">
            <a:xfrm>
              <a:off x="1794" y="3140"/>
              <a:ext cx="826" cy="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rPr>
                <a:t>30000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6" name="矩形 19"/>
            <p:cNvSpPr>
              <a:spLocks noChangeArrowheads="1"/>
            </p:cNvSpPr>
            <p:nvPr/>
          </p:nvSpPr>
          <p:spPr bwMode="auto">
            <a:xfrm>
              <a:off x="2072" y="2842"/>
              <a:ext cx="271" cy="3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cxnSp>
          <p:nvCxnSpPr>
            <p:cNvPr id="17" name="直接连接符 17"/>
            <p:cNvCxnSpPr>
              <a:cxnSpLocks noChangeShapeType="1"/>
            </p:cNvCxnSpPr>
            <p:nvPr/>
          </p:nvCxnSpPr>
          <p:spPr bwMode="auto">
            <a:xfrm>
              <a:off x="1892" y="3182"/>
              <a:ext cx="63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933923" y="3349250"/>
            <a:ext cx="2665413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=2310000(cm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02133" y="3362325"/>
            <a:ext cx="3512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2400">
                <a:sym typeface="Times New Roman" panose="02020603050405020304" pitchFamily="18" charset="0"/>
              </a:rPr>
              <a:t>2310000cm=23.1km</a:t>
            </a:r>
            <a:endParaRPr lang="zh-CN" altLang="en-US" sz="240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026760" y="4059963"/>
            <a:ext cx="72699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答：北京地铁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号线的实际长度大约是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23.1km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659" y="513335"/>
            <a:ext cx="6902681" cy="142588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 bwMode="auto">
          <a:xfrm>
            <a:off x="349296" y="1997937"/>
            <a:ext cx="1714500" cy="666750"/>
            <a:chOff x="167861" y="533882"/>
            <a:chExt cx="1713948" cy="666652"/>
          </a:xfrm>
        </p:grpSpPr>
        <p:pic>
          <p:nvPicPr>
            <p:cNvPr id="4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6" t="29630" r="4396" b="29404"/>
            <a:stretch>
              <a:fillRect/>
            </a:stretch>
          </p:blipFill>
          <p:spPr bwMode="auto">
            <a:xfrm>
              <a:off x="167861" y="533882"/>
              <a:ext cx="1713948" cy="666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19"/>
            <p:cNvSpPr txBox="1">
              <a:spLocks noChangeArrowheads="1"/>
            </p:cNvSpPr>
            <p:nvPr/>
          </p:nvSpPr>
          <p:spPr bwMode="auto">
            <a:xfrm>
              <a:off x="340842" y="618007"/>
              <a:ext cx="1394964" cy="5222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+mj-ea"/>
                  <a:ea typeface="+mj-ea"/>
                  <a:sym typeface="Times New Roman" panose="02020603050405020304" pitchFamily="18" charset="0"/>
                </a:rPr>
                <a:t>方法三：</a:t>
              </a:r>
              <a:endPara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171700" y="1997937"/>
            <a:ext cx="6051550" cy="1050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1∶30000=1cm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∶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30000cm=1cm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∶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0.3km </a:t>
            </a:r>
            <a:endParaRPr kumimoji="0" lang="en-US" altLang="zh-CN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即图上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1cm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表示实际距离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0.3km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。</a:t>
            </a:r>
            <a:endParaRPr kumimoji="0" lang="en-US" altLang="zh-CN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71700" y="3063342"/>
            <a:ext cx="4572000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>
                <a:sym typeface="Times New Roman" panose="02020603050405020304" pitchFamily="18" charset="0"/>
              </a:rPr>
              <a:t>77×0.3=23.1(km)</a:t>
            </a:r>
            <a:endParaRPr lang="zh-CN" altLang="en-US" dirty="0">
              <a:sym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416889" y="3648615"/>
            <a:ext cx="72699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答：北京地铁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号线的实际长度大约是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23.1km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6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659" y="513335"/>
            <a:ext cx="6902681" cy="142588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 bwMode="auto">
          <a:xfrm>
            <a:off x="349296" y="1997937"/>
            <a:ext cx="1714500" cy="666750"/>
            <a:chOff x="167861" y="533882"/>
            <a:chExt cx="1713948" cy="666652"/>
          </a:xfrm>
        </p:grpSpPr>
        <p:pic>
          <p:nvPicPr>
            <p:cNvPr id="4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6" t="29630" r="4396" b="29404"/>
            <a:stretch>
              <a:fillRect/>
            </a:stretch>
          </p:blipFill>
          <p:spPr bwMode="auto">
            <a:xfrm>
              <a:off x="167861" y="533882"/>
              <a:ext cx="1713948" cy="666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19"/>
            <p:cNvSpPr txBox="1">
              <a:spLocks noChangeArrowheads="1"/>
            </p:cNvSpPr>
            <p:nvPr/>
          </p:nvSpPr>
          <p:spPr bwMode="auto">
            <a:xfrm>
              <a:off x="340842" y="618007"/>
              <a:ext cx="1394964" cy="5222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+mj-ea"/>
                  <a:ea typeface="+mj-ea"/>
                  <a:sym typeface="Times New Roman" panose="02020603050405020304" pitchFamily="18" charset="0"/>
                </a:rPr>
                <a:t>方法四：</a:t>
              </a:r>
              <a:endPara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Times New Roman" panose="02020603050405020304" pitchFamily="18" charset="0"/>
              </a:endParaRPr>
            </a:p>
          </p:txBody>
        </p:sp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161986" y="1871882"/>
            <a:ext cx="66327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解：设北京地铁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号线的实际长度大约是</a:t>
            </a:r>
            <a:r>
              <a:rPr lang="en-US" altLang="zh-CN" sz="2400" b="1" i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 cm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7" name="Group 33"/>
          <p:cNvGrpSpPr/>
          <p:nvPr/>
        </p:nvGrpSpPr>
        <p:grpSpPr bwMode="auto">
          <a:xfrm>
            <a:off x="3092334" y="2294514"/>
            <a:ext cx="1967675" cy="879280"/>
            <a:chOff x="1180" y="2815"/>
            <a:chExt cx="1317" cy="736"/>
          </a:xfrm>
        </p:grpSpPr>
        <p:grpSp>
          <p:nvGrpSpPr>
            <p:cNvPr id="8" name="Group 32"/>
            <p:cNvGrpSpPr/>
            <p:nvPr/>
          </p:nvGrpSpPr>
          <p:grpSpPr bwMode="auto">
            <a:xfrm>
              <a:off x="1180" y="2818"/>
              <a:ext cx="507" cy="701"/>
              <a:chOff x="1180" y="2818"/>
              <a:chExt cx="507" cy="701"/>
            </a:xfrm>
          </p:grpSpPr>
          <p:sp>
            <p:nvSpPr>
              <p:cNvPr id="14" name="矩形 11"/>
              <p:cNvSpPr>
                <a:spLocks noChangeArrowheads="1"/>
              </p:cNvSpPr>
              <p:nvPr/>
            </p:nvSpPr>
            <p:spPr bwMode="auto">
              <a:xfrm>
                <a:off x="1180" y="2818"/>
                <a:ext cx="507" cy="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zh-CN" sz="2400" b="1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77</a:t>
                </a:r>
                <a:endParaRPr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15" name="直接连接符 3"/>
              <p:cNvCxnSpPr>
                <a:cxnSpLocks noChangeShapeType="1"/>
              </p:cNvCxnSpPr>
              <p:nvPr/>
            </p:nvCxnSpPr>
            <p:spPr bwMode="auto">
              <a:xfrm>
                <a:off x="1283" y="3193"/>
                <a:ext cx="29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" name="矩形 13"/>
              <p:cNvSpPr>
                <a:spLocks noChangeArrowheads="1"/>
              </p:cNvSpPr>
              <p:nvPr/>
            </p:nvSpPr>
            <p:spPr bwMode="auto">
              <a:xfrm>
                <a:off x="1292" y="3133"/>
                <a:ext cx="271" cy="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zh-CN" sz="2400" b="1" i="1" dirty="0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x</a:t>
                </a:r>
                <a:endParaRPr lang="en-US" altLang="zh-CN" sz="2400" b="1" i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" name="矩形 6"/>
            <p:cNvSpPr>
              <a:spLocks noChangeArrowheads="1"/>
            </p:cNvSpPr>
            <p:nvPr/>
          </p:nvSpPr>
          <p:spPr bwMode="auto">
            <a:xfrm>
              <a:off x="1559" y="2996"/>
              <a:ext cx="389" cy="3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10" name="Group 31"/>
            <p:cNvGrpSpPr/>
            <p:nvPr/>
          </p:nvGrpSpPr>
          <p:grpSpPr bwMode="auto">
            <a:xfrm>
              <a:off x="1708" y="2815"/>
              <a:ext cx="789" cy="736"/>
              <a:chOff x="1898" y="2838"/>
              <a:chExt cx="789" cy="736"/>
            </a:xfrm>
          </p:grpSpPr>
          <p:sp>
            <p:nvSpPr>
              <p:cNvPr id="11" name="矩形 18"/>
              <p:cNvSpPr>
                <a:spLocks noChangeArrowheads="1"/>
              </p:cNvSpPr>
              <p:nvPr/>
            </p:nvSpPr>
            <p:spPr bwMode="auto">
              <a:xfrm>
                <a:off x="1898" y="3188"/>
                <a:ext cx="789" cy="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zh-CN" sz="2400" b="1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30000</a:t>
                </a:r>
                <a:endParaRPr lang="en-US" altLang="zh-CN" sz="2400" b="1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矩形 9"/>
              <p:cNvSpPr>
                <a:spLocks noChangeArrowheads="1"/>
              </p:cNvSpPr>
              <p:nvPr/>
            </p:nvSpPr>
            <p:spPr bwMode="auto">
              <a:xfrm>
                <a:off x="2156" y="2838"/>
                <a:ext cx="273" cy="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zh-CN" sz="2400" b="1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7"/>
              <p:cNvCxnSpPr>
                <a:cxnSpLocks noChangeShapeType="1"/>
              </p:cNvCxnSpPr>
              <p:nvPr/>
            </p:nvCxnSpPr>
            <p:spPr bwMode="auto">
              <a:xfrm>
                <a:off x="1968" y="3216"/>
                <a:ext cx="649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3435988" y="3122974"/>
            <a:ext cx="26120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= 77×30000</a:t>
            </a:r>
            <a:endParaRPr lang="en-US" altLang="zh-CN" sz="2400" b="1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435988" y="3534417"/>
            <a:ext cx="26120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= 2310000</a:t>
            </a:r>
            <a:endParaRPr lang="en-US" altLang="zh-CN" sz="2400" b="1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81883" y="3533298"/>
            <a:ext cx="3512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2400">
                <a:sym typeface="Times New Roman" panose="02020603050405020304" pitchFamily="18" charset="0"/>
              </a:rPr>
              <a:t>2310000cm=23.1km</a:t>
            </a:r>
            <a:endParaRPr lang="zh-CN" altLang="en-US" sz="2400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2161986" y="4047214"/>
            <a:ext cx="72699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答：北京地铁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号线的实际长度大约是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23.1km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572" y="662517"/>
            <a:ext cx="3132565" cy="1764679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137" y="662517"/>
            <a:ext cx="3132567" cy="1764679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4" name="图片 3" descr="D:\桌面\QQ截图20231026110306.pngQQ截图2023102611030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8264" y="2573345"/>
            <a:ext cx="3131185" cy="1761490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139" y="2571750"/>
            <a:ext cx="3132565" cy="1764678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6" name="Picture 14" descr="两小豆形象之聪聪PPT用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87555" y="3405400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6381682" y="1645842"/>
            <a:ext cx="2354744" cy="1379827"/>
          </a:xfrm>
          <a:prstGeom prst="wedgeRoundRectCallout">
            <a:avLst>
              <a:gd name="adj1" fmla="val 34522"/>
              <a:gd name="adj2" fmla="val 709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说一说你更喜欢哪种解决问题的方法。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295771" y="1172633"/>
            <a:ext cx="5575974" cy="194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    先把右图中的线段比例尺改写成数值比例尺，再用直尺量出图中河西村与汽车站之间的距离，并计算出两地的实际距离大约是多少。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2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71" y="59947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06" y="1172633"/>
            <a:ext cx="2917223" cy="21813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205">
            <a:off x="6400528" y="2156273"/>
            <a:ext cx="5013924" cy="471778"/>
          </a:xfrm>
          <a:prstGeom prst="rect">
            <a:avLst/>
          </a:prstGeom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95771" y="3467523"/>
            <a:ext cx="7624763" cy="1006686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图上距离∶实际距离＝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1cm∶600m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1∶60000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量得图中河西村与汽车站之间的距离是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3cm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。 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771" y="3068559"/>
            <a:ext cx="24009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下面做一做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295771" y="1172633"/>
            <a:ext cx="5575974" cy="194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    先把右图中的线段比例尺改写成数值比例尺，再用直尺量出图中河西村与汽车站之间的距离，并计算出两地的实际距离大约是多少。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2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71" y="59947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06" y="1172633"/>
            <a:ext cx="2917223" cy="21813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205">
            <a:off x="6400528" y="2156273"/>
            <a:ext cx="5013924" cy="471778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965165" y="3353978"/>
            <a:ext cx="6107112" cy="1006686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        600×3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1800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）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答：两地的实际距离大约是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1800m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。 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771" y="3068559"/>
            <a:ext cx="24009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下面做一做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53074" y="924516"/>
            <a:ext cx="5856288" cy="609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解：设两地的实际距离大约是</a:t>
            </a:r>
            <a:r>
              <a:rPr lang="en-US" altLang="zh-CN" sz="2800" b="1" i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3" name="Group 33"/>
          <p:cNvGrpSpPr/>
          <p:nvPr/>
        </p:nvGrpSpPr>
        <p:grpSpPr bwMode="auto">
          <a:xfrm>
            <a:off x="1413537" y="1346791"/>
            <a:ext cx="2335212" cy="968375"/>
            <a:chOff x="1214" y="2793"/>
            <a:chExt cx="1563" cy="810"/>
          </a:xfrm>
        </p:grpSpPr>
        <p:grpSp>
          <p:nvGrpSpPr>
            <p:cNvPr id="19469" name="Group 32"/>
            <p:cNvGrpSpPr/>
            <p:nvPr/>
          </p:nvGrpSpPr>
          <p:grpSpPr bwMode="auto">
            <a:xfrm>
              <a:off x="1214" y="2809"/>
              <a:ext cx="593" cy="762"/>
              <a:chOff x="1214" y="2809"/>
              <a:chExt cx="593" cy="762"/>
            </a:xfrm>
          </p:grpSpPr>
          <p:sp>
            <p:nvSpPr>
              <p:cNvPr id="10" name="矩形 11"/>
              <p:cNvSpPr>
                <a:spLocks noChangeArrowheads="1"/>
              </p:cNvSpPr>
              <p:nvPr/>
            </p:nvSpPr>
            <p:spPr bwMode="auto">
              <a:xfrm>
                <a:off x="1300" y="2809"/>
                <a:ext cx="507" cy="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+mj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19476" name="直接连接符 3"/>
              <p:cNvCxnSpPr>
                <a:cxnSpLocks noChangeShapeType="1"/>
              </p:cNvCxnSpPr>
              <p:nvPr/>
            </p:nvCxnSpPr>
            <p:spPr bwMode="auto">
              <a:xfrm>
                <a:off x="1214" y="3193"/>
                <a:ext cx="364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2" name="矩形 13"/>
              <p:cNvSpPr>
                <a:spLocks noChangeArrowheads="1"/>
              </p:cNvSpPr>
              <p:nvPr/>
            </p:nvSpPr>
            <p:spPr bwMode="auto">
              <a:xfrm>
                <a:off x="1298" y="3133"/>
                <a:ext cx="271" cy="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800" b="1" i="1" dirty="0">
                    <a:solidFill>
                      <a:srgbClr val="FF0000"/>
                    </a:solidFill>
                    <a:latin typeface="+mn-lt"/>
                    <a:ea typeface="+mj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x</a:t>
                </a:r>
                <a:endParaRPr lang="en-US" altLang="zh-CN" sz="2800" b="1" i="1" dirty="0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" name="矩形 6"/>
            <p:cNvSpPr>
              <a:spLocks noChangeArrowheads="1"/>
            </p:cNvSpPr>
            <p:nvPr/>
          </p:nvSpPr>
          <p:spPr bwMode="auto">
            <a:xfrm>
              <a:off x="1559" y="2996"/>
              <a:ext cx="389" cy="43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rPr>
                <a:t>＝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19471" name="Group 31"/>
            <p:cNvGrpSpPr/>
            <p:nvPr/>
          </p:nvGrpSpPr>
          <p:grpSpPr bwMode="auto">
            <a:xfrm>
              <a:off x="1907" y="2793"/>
              <a:ext cx="870" cy="810"/>
              <a:chOff x="2097" y="2816"/>
              <a:chExt cx="870" cy="810"/>
            </a:xfrm>
          </p:grpSpPr>
          <p:sp>
            <p:nvSpPr>
              <p:cNvPr id="7" name="矩形 18"/>
              <p:cNvSpPr>
                <a:spLocks noChangeArrowheads="1"/>
              </p:cNvSpPr>
              <p:nvPr/>
            </p:nvSpPr>
            <p:spPr bwMode="auto">
              <a:xfrm>
                <a:off x="2105" y="3188"/>
                <a:ext cx="862" cy="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+mj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60000</a:t>
                </a:r>
                <a:endParaRPr lang="en-US" altLang="zh-CN" sz="28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矩形 9"/>
              <p:cNvSpPr>
                <a:spLocks noChangeArrowheads="1"/>
              </p:cNvSpPr>
              <p:nvPr/>
            </p:nvSpPr>
            <p:spPr bwMode="auto">
              <a:xfrm>
                <a:off x="2395" y="2816"/>
                <a:ext cx="273" cy="4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+mj-ea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19474" name="直接连接符 17"/>
              <p:cNvCxnSpPr>
                <a:cxnSpLocks noChangeShapeType="1"/>
              </p:cNvCxnSpPr>
              <p:nvPr/>
            </p:nvCxnSpPr>
            <p:spPr bwMode="auto">
              <a:xfrm>
                <a:off x="2097" y="3216"/>
                <a:ext cx="742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580224" y="2275478"/>
            <a:ext cx="40481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i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endParaRPr lang="en-US" altLang="zh-CN" sz="2800" b="1" i="1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923124" y="2300878"/>
            <a:ext cx="5810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Times New Roman" panose="02020603050405020304" pitchFamily="18" charset="0"/>
              </a:rPr>
              <a:t>＝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sym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361274" y="2300878"/>
            <a:ext cx="20701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3×60000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580224" y="2699341"/>
            <a:ext cx="40481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endParaRPr lang="en-US" altLang="zh-CN" sz="2800" b="1" i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929474" y="2756491"/>
            <a:ext cx="5810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366037" y="2756491"/>
            <a:ext cx="145573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180000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53074" y="3677241"/>
            <a:ext cx="5980113" cy="560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答：两地的实际距离大约是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1800m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057937" y="3180353"/>
            <a:ext cx="409416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180000cm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1800m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06" y="1172633"/>
            <a:ext cx="2917223" cy="2181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205">
            <a:off x="6400528" y="2156273"/>
            <a:ext cx="5013924" cy="471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32" name="组合 9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11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随堂练习</a:t>
              </a:r>
              <a:endParaRPr lang="zh-CN" altLang="en-US" sz="32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36051" y="1179513"/>
            <a:ext cx="8471898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在一幅比例尺是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5000000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的地图上，量得两个城市的图上距离是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3.4cm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，这两个城市之间的实际距离是多少？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6051" y="2186199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P55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5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1499684" y="2470331"/>
            <a:ext cx="61446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解：设这两个城市之间的实际距离是 </a:t>
            </a:r>
            <a:r>
              <a:rPr lang="en-US" altLang="zh-CN" sz="2400" b="1" i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2876265" y="2907533"/>
            <a:ext cx="29017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1∶5000000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3561946" y="3296844"/>
            <a:ext cx="1898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17000000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5"/>
          <p:cNvSpPr txBox="1">
            <a:spLocks noChangeArrowheads="1"/>
          </p:cNvSpPr>
          <p:nvPr/>
        </p:nvSpPr>
        <p:spPr bwMode="auto">
          <a:xfrm>
            <a:off x="2770466" y="3702563"/>
            <a:ext cx="337560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17000000cm=170km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1498881" y="4108282"/>
            <a:ext cx="6024406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答：这两个城市之间的实际距离是</a:t>
            </a:r>
            <a:r>
              <a:rPr lang="en-US" altLang="zh-CN"/>
              <a:t>170km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36051" y="1003165"/>
            <a:ext cx="8471898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在一幅中国地图上，选取两个城市。量出它们在图上的距离，再根据比例尺算出它们的实际距离。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6051" y="2009851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P55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6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Picture 14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5852" y="281908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841171" y="2677972"/>
            <a:ext cx="4010297" cy="911355"/>
          </a:xfrm>
          <a:prstGeom prst="wedgeRoundRectCallout">
            <a:avLst>
              <a:gd name="adj1" fmla="val 61705"/>
              <a:gd name="adj2" fmla="val 255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小组合作完成并讨论，最后汇报结果。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3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课堂小结</a:t>
              </a:r>
              <a:endParaRPr lang="zh-CN" altLang="en-US" sz="32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277813" y="1179513"/>
            <a:ext cx="8249660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277813" y="1950836"/>
            <a:ext cx="54297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用比例尺求实际距离的方法：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箭头: 左弧形 11"/>
          <p:cNvSpPr/>
          <p:nvPr/>
        </p:nvSpPr>
        <p:spPr>
          <a:xfrm flipH="1">
            <a:off x="8225074" y="2774777"/>
            <a:ext cx="500841" cy="112247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41179" y="3505408"/>
            <a:ext cx="525658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实际距离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图上距离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比例尺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41179" y="4004236"/>
            <a:ext cx="525658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图上距离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实际距离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比例尺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3599" y="2555076"/>
            <a:ext cx="4358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比例尺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85375" y="2555076"/>
            <a:ext cx="4940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+mj-ea"/>
              </a:rPr>
              <a:t>或</a:t>
            </a:r>
            <a:endParaRPr lang="zh-CN" altLang="en-US" sz="2400" b="1" dirty="0">
              <a:latin typeface="+mj-lt"/>
              <a:ea typeface="+mj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460465" y="2318995"/>
            <a:ext cx="3015030" cy="933827"/>
            <a:chOff x="5533037" y="3514840"/>
            <a:chExt cx="3015030" cy="933827"/>
          </a:xfrm>
        </p:grpSpPr>
        <p:sp>
          <p:nvSpPr>
            <p:cNvPr id="18" name="文本框 17"/>
            <p:cNvSpPr txBox="1"/>
            <p:nvPr/>
          </p:nvSpPr>
          <p:spPr>
            <a:xfrm>
              <a:off x="5533037" y="3514840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图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上距离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533037" y="3987002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实际距离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5533037" y="3981754"/>
              <a:ext cx="14219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6933522" y="3739790"/>
              <a:ext cx="16145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+mj-ea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比例尺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5" grpId="0"/>
      <p:bldP spid="1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1259</Words>
  <Application>WPS 演示</Application>
  <PresentationFormat>全屏显示(16:9)</PresentationFormat>
  <Paragraphs>180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字魂70号-灵悦黑体</vt:lpstr>
      <vt:lpstr>Arial</vt:lpstr>
      <vt:lpstr>微软雅黑</vt:lpstr>
      <vt:lpstr>楷体_GB2312</vt:lpstr>
      <vt:lpstr>Times New Roman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362</cp:revision>
  <dcterms:created xsi:type="dcterms:W3CDTF">2016-01-14T07:05:00Z</dcterms:created>
  <dcterms:modified xsi:type="dcterms:W3CDTF">2023-10-26T09:38:46Z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4CF1A3729CC4485E887ECCEAE55FE91A</vt:lpwstr>
  </property>
</Properties>
</file>