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26" r:id="rId13"/>
    <p:sldId id="365" r:id="rId15"/>
    <p:sldId id="366" r:id="rId16"/>
    <p:sldId id="370" r:id="rId17"/>
    <p:sldId id="381" r:id="rId18"/>
    <p:sldId id="382" r:id="rId19"/>
    <p:sldId id="368" r:id="rId20"/>
    <p:sldId id="371" r:id="rId21"/>
    <p:sldId id="328" r:id="rId22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5118"/>
    <a:srgbClr val="0066FF"/>
    <a:srgbClr val="93E3FF"/>
    <a:srgbClr val="01A0E9"/>
    <a:srgbClr val="E6F5D8"/>
    <a:srgbClr val="3399FF"/>
    <a:srgbClr val="E7F8FF"/>
    <a:srgbClr val="ECFBFE"/>
    <a:srgbClr val="6AD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561" autoAdjust="0"/>
  </p:normalViewPr>
  <p:slideViewPr>
    <p:cSldViewPr snapToGrid="0">
      <p:cViewPr varScale="1">
        <p:scale>
          <a:sx n="146" d="100"/>
          <a:sy n="146" d="100"/>
        </p:scale>
        <p:origin x="582" y="108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4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6E2393B-108A-44DA-BB34-B771B2FF0246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B66CAF4-410D-4A38-A7E0-A5304806BE9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8C54F23-EDF9-4215-BF32-01D875F188FD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/>
          <p:cNvGrpSpPr/>
          <p:nvPr userDrawn="1"/>
        </p:nvGrpSpPr>
        <p:grpSpPr bwMode="auto">
          <a:xfrm>
            <a:off x="-73025" y="463550"/>
            <a:ext cx="9290050" cy="4216400"/>
            <a:chOff x="0" y="668038"/>
            <a:chExt cx="12192000" cy="5532083"/>
          </a:xfrm>
        </p:grpSpPr>
        <p:pic>
          <p:nvPicPr>
            <p:cNvPr id="4" name="图片 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88" b="11412"/>
            <a:stretch>
              <a:fillRect/>
            </a:stretch>
          </p:blipFill>
          <p:spPr bwMode="auto">
            <a:xfrm>
              <a:off x="0" y="1320799"/>
              <a:ext cx="12192000" cy="422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82" b="44350"/>
            <a:stretch>
              <a:fillRect/>
            </a:stretch>
          </p:blipFill>
          <p:spPr bwMode="auto">
            <a:xfrm>
              <a:off x="265812" y="668038"/>
              <a:ext cx="2877980" cy="2374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8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87" t="32143"/>
            <a:stretch>
              <a:fillRect/>
            </a:stretch>
          </p:blipFill>
          <p:spPr bwMode="auto">
            <a:xfrm>
              <a:off x="8643843" y="3181222"/>
              <a:ext cx="2706153" cy="301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12750"/>
            <a:ext cx="9144000" cy="431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12750"/>
            <a:ext cx="9144000" cy="650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65663"/>
            <a:ext cx="9144000" cy="650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79388" y="190500"/>
            <a:ext cx="8785225" cy="4762500"/>
          </a:xfrm>
          <a:prstGeom prst="roundRect">
            <a:avLst>
              <a:gd name="adj" fmla="val 5153"/>
            </a:avLst>
          </a:prstGeom>
          <a:solidFill>
            <a:srgbClr val="FFFFFF"/>
          </a:solidFill>
          <a:ln w="38100">
            <a:solidFill>
              <a:schemeClr val="tx1"/>
            </a:solidFill>
            <a:prstDash val="lgDashDot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62FF50E-81E0-4CF5-B3F3-F9F003F6973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oleObject" Target="../embeddings/oleObject2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2.vml"/><Relationship Id="rId8" Type="http://schemas.openxmlformats.org/officeDocument/2006/relationships/slideLayout" Target="../slideLayouts/slideLayout2.xml"/><Relationship Id="rId7" Type="http://schemas.openxmlformats.org/officeDocument/2006/relationships/oleObject" Target="../embeddings/oleObject6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27.wmf"/><Relationship Id="rId1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2165350" y="283051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3284538" y="2830513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9220" name="标题 5"/>
          <p:cNvSpPr txBox="1">
            <a:spLocks noChangeArrowheads="1"/>
          </p:cNvSpPr>
          <p:nvPr/>
        </p:nvSpPr>
        <p:spPr bwMode="auto">
          <a:xfrm>
            <a:off x="3765550" y="2141538"/>
            <a:ext cx="28606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比例尺（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3284538" y="1462088"/>
            <a:ext cx="3433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比例的应用</a:t>
            </a:r>
            <a:endParaRPr lang="zh-CN" altLang="en-US" sz="4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67" y="1394835"/>
            <a:ext cx="1484457" cy="139564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/>
          <p:cNvSpPr>
            <a:spLocks noChangeArrowheads="1"/>
          </p:cNvSpPr>
          <p:nvPr/>
        </p:nvSpPr>
        <p:spPr bwMode="auto">
          <a:xfrm>
            <a:off x="760387" y="1290122"/>
            <a:ext cx="7960153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小明家在学校正西方向，距学校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200m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；小亮家在小明家正东方向，距小明家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400m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；小红家在学校正北方向，距学校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250m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。在下图中画出他们三家和学校的位置平面图（比例尺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244" name="组合 23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25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情境导入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974" y="1290122"/>
            <a:ext cx="482413" cy="48367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48" y="2578281"/>
            <a:ext cx="3915565" cy="1967040"/>
          </a:xfrm>
          <a:prstGeom prst="rect">
            <a:avLst/>
          </a:prstGeom>
        </p:spPr>
      </p:pic>
      <p:pic>
        <p:nvPicPr>
          <p:cNvPr id="27" name="Picture 14" descr="两小豆形象之聪聪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54" y="340677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1613733" y="3183663"/>
            <a:ext cx="2422689" cy="950177"/>
          </a:xfrm>
          <a:prstGeom prst="wedgeRoundRectCallout">
            <a:avLst>
              <a:gd name="adj1" fmla="val -65296"/>
              <a:gd name="adj2" fmla="val 2411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你从题中知道了什么？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758" y="388588"/>
            <a:ext cx="5299650" cy="1165923"/>
          </a:xfrm>
          <a:prstGeom prst="rect">
            <a:avLst/>
          </a:prstGeom>
          <a:ln>
            <a:solidFill>
              <a:srgbClr val="01A0E9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3456219" y="1743631"/>
            <a:ext cx="26060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  <a:sym typeface="Times New Roman" panose="02020603050405020304" pitchFamily="18" charset="0"/>
              </a:rPr>
              <a:t>10000cm=100m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7997" y="2253630"/>
            <a:ext cx="65444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小明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家到学校的图上距离：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rPr>
              <a:t>200÷100=2(cm)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7997" y="2763629"/>
            <a:ext cx="8125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>
                <a:sym typeface="Times New Roman" panose="02020603050405020304" pitchFamily="18" charset="0"/>
              </a:rPr>
              <a:t>小亮家到小明家的图上距离：</a:t>
            </a:r>
            <a:r>
              <a:rPr lang="en-US" altLang="zh-CN">
                <a:sym typeface="Times New Roman" panose="02020603050405020304" pitchFamily="18" charset="0"/>
              </a:rPr>
              <a:t>400÷100=4 (cm)</a:t>
            </a:r>
            <a:endParaRPr lang="en-US" altLang="zh-CN" dirty="0">
              <a:sym typeface="Times New Roman" panose="02020603050405020304" pitchFamily="18" charset="0"/>
            </a:endParaRPr>
          </a:p>
        </p:txBody>
      </p:sp>
      <p:pic>
        <p:nvPicPr>
          <p:cNvPr id="14" name="Picture 16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655" y="1143248"/>
            <a:ext cx="846931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564713" y="3273628"/>
            <a:ext cx="74686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>
                <a:sym typeface="Times New Roman" panose="02020603050405020304" pitchFamily="18" charset="0"/>
              </a:rPr>
              <a:t>小亮家到学校的图上距离：</a:t>
            </a:r>
            <a:r>
              <a:rPr lang="en-US" altLang="zh-CN">
                <a:sym typeface="Times New Roman" panose="02020603050405020304" pitchFamily="18" charset="0"/>
              </a:rPr>
              <a:t>4</a:t>
            </a:r>
            <a:r>
              <a:rPr lang="zh-CN" altLang="en-US">
                <a:sym typeface="Times New Roman" panose="02020603050405020304" pitchFamily="18" charset="0"/>
              </a:rPr>
              <a:t>－</a:t>
            </a:r>
            <a:r>
              <a:rPr lang="en-US" altLang="zh-CN">
                <a:sym typeface="Times New Roman" panose="02020603050405020304" pitchFamily="18" charset="0"/>
              </a:rPr>
              <a:t>2=2 (cm)</a:t>
            </a:r>
            <a:endParaRPr lang="en-US" altLang="zh-CN" dirty="0">
              <a:sym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4713" y="3783627"/>
            <a:ext cx="75849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>
                <a:sym typeface="Times New Roman" panose="02020603050405020304" pitchFamily="18" charset="0"/>
              </a:rPr>
              <a:t>小红家到学校的图上距离：</a:t>
            </a:r>
            <a:r>
              <a:rPr lang="en-US" altLang="zh-CN">
                <a:sym typeface="Times New Roman" panose="02020603050405020304" pitchFamily="18" charset="0"/>
              </a:rPr>
              <a:t>250÷100=2.5 (cm)</a:t>
            </a:r>
            <a:endParaRPr lang="zh-CN" altLang="en-US" dirty="0"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758" y="388588"/>
            <a:ext cx="5299650" cy="1165923"/>
          </a:xfrm>
          <a:prstGeom prst="rect">
            <a:avLst/>
          </a:prstGeom>
          <a:ln>
            <a:solidFill>
              <a:srgbClr val="01A0E9"/>
            </a:solidFill>
          </a:ln>
        </p:spPr>
      </p:pic>
      <p:pic>
        <p:nvPicPr>
          <p:cNvPr id="3" name="Picture 16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293" y="1060450"/>
            <a:ext cx="8318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38298" y="1552594"/>
            <a:ext cx="3015030" cy="933827"/>
            <a:chOff x="5533037" y="3514840"/>
            <a:chExt cx="3015030" cy="933827"/>
          </a:xfrm>
        </p:grpSpPr>
        <p:sp>
          <p:nvSpPr>
            <p:cNvPr id="5" name="文本框 4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sp>
        <p:nvSpPr>
          <p:cNvPr id="9" name="箭头: 右 8"/>
          <p:cNvSpPr/>
          <p:nvPr/>
        </p:nvSpPr>
        <p:spPr bwMode="auto">
          <a:xfrm>
            <a:off x="3257499" y="1906757"/>
            <a:ext cx="467946" cy="248194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25445" y="1777543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图上距离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实际距离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比例尺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06455" y="2471307"/>
            <a:ext cx="2737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200m=20000cm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23843" y="2471305"/>
            <a:ext cx="2620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400m=40000cm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507959" y="2471305"/>
            <a:ext cx="2711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250m=25000cm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06455" y="2854261"/>
            <a:ext cx="8499475" cy="822111"/>
            <a:chOff x="506455" y="3153408"/>
            <a:chExt cx="8499475" cy="822111"/>
          </a:xfrm>
        </p:grpSpPr>
        <p:sp>
          <p:nvSpPr>
            <p:cNvPr id="14" name="矩形 28"/>
            <p:cNvSpPr>
              <a:spLocks noChangeArrowheads="1"/>
            </p:cNvSpPr>
            <p:nvPr/>
          </p:nvSpPr>
          <p:spPr bwMode="auto">
            <a:xfrm>
              <a:off x="506455" y="3316465"/>
              <a:ext cx="84994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小明家到学校的图上</a:t>
              </a:r>
              <a:r>
                <a:rPr lang="zh-CN" altLang="en-US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距离：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20000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×             =2(cm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)</a:t>
              </a:r>
              <a:endParaRPr lang="zh-CN" altLang="en-US" sz="2400" b="1" dirty="0"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25142" y="3513854"/>
              <a:ext cx="1175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  <a:sym typeface="Times New Roman" panose="02020603050405020304" pitchFamily="18" charset="0"/>
                </a:rPr>
                <a:t>10000</a:t>
              </a:r>
              <a:endParaRPr lang="zh-CN" altLang="en-US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5342709" y="3566159"/>
              <a:ext cx="9405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5225142" y="3153408"/>
              <a:ext cx="1175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  <a:sym typeface="Times New Roman" panose="02020603050405020304" pitchFamily="18" charset="0"/>
                </a:rPr>
                <a:t>1</a:t>
              </a:r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06455" y="3512489"/>
            <a:ext cx="8499475" cy="822111"/>
            <a:chOff x="506455" y="3786957"/>
            <a:chExt cx="8499475" cy="822111"/>
          </a:xfrm>
        </p:grpSpPr>
        <p:sp>
          <p:nvSpPr>
            <p:cNvPr id="22" name="矩形 28"/>
            <p:cNvSpPr>
              <a:spLocks noChangeArrowheads="1"/>
            </p:cNvSpPr>
            <p:nvPr/>
          </p:nvSpPr>
          <p:spPr bwMode="auto">
            <a:xfrm>
              <a:off x="506455" y="3950014"/>
              <a:ext cx="84994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小亮家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到学校的图</a:t>
              </a:r>
              <a:r>
                <a:rPr lang="zh-CN" altLang="en-US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上距离：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(40000</a:t>
              </a:r>
              <a:r>
                <a:rPr lang="zh-CN" altLang="en-US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－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20000)×             =2(cm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)</a:t>
              </a:r>
              <a:endParaRPr lang="zh-CN" altLang="en-US" sz="2400" b="1" dirty="0"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491603" y="4147403"/>
              <a:ext cx="1175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  <a:sym typeface="Times New Roman" panose="02020603050405020304" pitchFamily="18" charset="0"/>
                </a:rPr>
                <a:t>10000</a:t>
              </a:r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6609169" y="4199708"/>
              <a:ext cx="9405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6491603" y="3786957"/>
              <a:ext cx="1175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  <a:sym typeface="Times New Roman" panose="02020603050405020304" pitchFamily="18" charset="0"/>
                </a:rPr>
                <a:t>1</a:t>
              </a:r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6455" y="4120933"/>
            <a:ext cx="8499475" cy="822111"/>
            <a:chOff x="506455" y="3153408"/>
            <a:chExt cx="8499475" cy="822111"/>
          </a:xfrm>
        </p:grpSpPr>
        <p:sp>
          <p:nvSpPr>
            <p:cNvPr id="28" name="矩形 28"/>
            <p:cNvSpPr>
              <a:spLocks noChangeArrowheads="1"/>
            </p:cNvSpPr>
            <p:nvPr/>
          </p:nvSpPr>
          <p:spPr bwMode="auto">
            <a:xfrm>
              <a:off x="506455" y="3316465"/>
              <a:ext cx="84994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小红家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到学校的图上</a:t>
              </a:r>
              <a:r>
                <a:rPr lang="zh-CN" altLang="en-US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距离：</a:t>
              </a:r>
              <a:r>
                <a:rPr lang="en-US" altLang="zh-CN" sz="2400" b="1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25000×             =2.5(cm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  <a:sym typeface="Times New Roman" panose="02020603050405020304" pitchFamily="18" charset="0"/>
                </a:rPr>
                <a:t>)</a:t>
              </a:r>
              <a:endParaRPr lang="zh-CN" altLang="en-US" sz="2400" b="1" dirty="0">
                <a:latin typeface="+mn-lt"/>
                <a:ea typeface="楷体" panose="02010609060101010101" pitchFamily="49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225142" y="3513854"/>
              <a:ext cx="1175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  <a:sym typeface="Times New Roman" panose="02020603050405020304" pitchFamily="18" charset="0"/>
                </a:rPr>
                <a:t>10000</a:t>
              </a:r>
              <a:endParaRPr lang="zh-CN" altLang="en-US"/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5342709" y="3566159"/>
              <a:ext cx="9405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5225142" y="3153408"/>
              <a:ext cx="11756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楷体" panose="02010609060101010101" pitchFamily="49" charset="-122"/>
                  <a:cs typeface="+mn-cs"/>
                  <a:sym typeface="Times New Roman" panose="02020603050405020304" pitchFamily="18" charset="0"/>
                </a:rPr>
                <a:t>1</a:t>
              </a:r>
              <a:endParaRPr lang="zh-CN" alt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758" y="388588"/>
            <a:ext cx="5299650" cy="1165923"/>
          </a:xfrm>
          <a:prstGeom prst="rect">
            <a:avLst/>
          </a:prstGeom>
          <a:ln>
            <a:solidFill>
              <a:srgbClr val="01A0E9"/>
            </a:solidFill>
          </a:ln>
        </p:spPr>
      </p:pic>
      <p:sp>
        <p:nvSpPr>
          <p:cNvPr id="3" name="矩形 2"/>
          <p:cNvSpPr/>
          <p:nvPr/>
        </p:nvSpPr>
        <p:spPr>
          <a:xfrm>
            <a:off x="1367599" y="1744984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=1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10000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06455" y="2342750"/>
            <a:ext cx="2737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200m=20000cm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023843" y="2342748"/>
            <a:ext cx="2620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400m=40000cm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507959" y="2342749"/>
            <a:ext cx="2711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250m=25000cm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0944" y="2828468"/>
            <a:ext cx="6242111" cy="1687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400" b="1" kern="100" dirty="0">
                <a:latin typeface="+mj-lt"/>
                <a:ea typeface="+mn-ea"/>
                <a:cs typeface="Times New Roman" panose="02020603050405020304" pitchFamily="18" charset="0"/>
              </a:rPr>
              <a:t>解：设小明家到学校的图上距离是</a:t>
            </a:r>
            <a:r>
              <a:rPr lang="en-US" altLang="zh-CN" sz="2400" b="1" i="1" kern="100" dirty="0">
                <a:latin typeface="+mj-lt"/>
                <a:ea typeface="+mn-ea"/>
                <a:cs typeface="Times New Roman" panose="02020603050405020304" pitchFamily="18" charset="0"/>
              </a:rPr>
              <a:t>x</a:t>
            </a:r>
            <a:r>
              <a:rPr lang="zh-CN" altLang="zh-CN" sz="2400" b="1" kern="100" dirty="0">
                <a:latin typeface="+mj-lt"/>
                <a:ea typeface="+mn-ea"/>
                <a:cs typeface="Times New Roman" panose="02020603050405020304" pitchFamily="18" charset="0"/>
              </a:rPr>
              <a:t>厘米。</a:t>
            </a:r>
            <a:endParaRPr lang="zh-CN" altLang="zh-CN" sz="2400" b="1" kern="100" dirty="0">
              <a:latin typeface="+mj-lt"/>
              <a:ea typeface="+mn-ea"/>
              <a:cs typeface="Times New Roman" panose="02020603050405020304" pitchFamily="18" charset="0"/>
            </a:endParaRPr>
          </a:p>
          <a:p>
            <a:pPr indent="200025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400" b="1" i="1" kern="100" dirty="0">
                <a:latin typeface="+mj-lt"/>
                <a:ea typeface="+mn-ea"/>
                <a:cs typeface="Times New Roman" panose="02020603050405020304" pitchFamily="18" charset="0"/>
              </a:rPr>
              <a:t>       x</a:t>
            </a:r>
            <a:r>
              <a:rPr lang="zh-CN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∶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20000=1</a:t>
            </a:r>
            <a:r>
              <a:rPr lang="zh-CN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∶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10000</a:t>
            </a:r>
            <a:endParaRPr lang="en-US" altLang="zh-CN" sz="2400" b="1" kern="100">
              <a:latin typeface="+mj-lt"/>
              <a:ea typeface="+mn-ea"/>
              <a:cs typeface="Times New Roman" panose="02020603050405020304" pitchFamily="18" charset="0"/>
            </a:endParaRPr>
          </a:p>
          <a:p>
            <a:pPr indent="200025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                     x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=2</a:t>
            </a:r>
            <a:endParaRPr lang="zh-CN" altLang="zh-CN" sz="2400" b="1" kern="100" dirty="0"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18" descr="76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174" y="440464"/>
            <a:ext cx="124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758" y="388588"/>
            <a:ext cx="5299650" cy="1165923"/>
          </a:xfrm>
          <a:prstGeom prst="rect">
            <a:avLst/>
          </a:prstGeom>
          <a:ln>
            <a:solidFill>
              <a:srgbClr val="01A0E9"/>
            </a:solidFill>
          </a:ln>
        </p:spPr>
      </p:pic>
      <p:sp>
        <p:nvSpPr>
          <p:cNvPr id="3" name="矩形 2"/>
          <p:cNvSpPr/>
          <p:nvPr/>
        </p:nvSpPr>
        <p:spPr>
          <a:xfrm>
            <a:off x="1367599" y="1744984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=1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10000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06455" y="2342750"/>
            <a:ext cx="2737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200m=20000cm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023843" y="2342748"/>
            <a:ext cx="2620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400m=40000cm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507959" y="2342749"/>
            <a:ext cx="2711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250m=25000cm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0944" y="2828468"/>
            <a:ext cx="6242111" cy="1961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解：设小亮家到小明家的图上距离是</a:t>
            </a: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y</a:t>
            </a: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厘米。</a:t>
            </a:r>
            <a:endParaRPr lang="zh-CN" altLang="en-US" sz="2400" b="1" kern="100">
              <a:latin typeface="+mj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       </a:t>
            </a: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y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∶40000=1∶10000</a:t>
            </a:r>
            <a:endParaRPr lang="en-US" altLang="zh-CN" sz="2400" b="1" kern="100">
              <a:latin typeface="+mj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                     </a:t>
            </a: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y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=4</a:t>
            </a:r>
            <a:endParaRPr lang="en-US" altLang="zh-CN" sz="2400" b="1" kern="100">
              <a:latin typeface="+mj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小亮家到学校的图上距离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:  4</a:t>
            </a: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－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cm</a:t>
            </a: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）</a:t>
            </a:r>
            <a:endParaRPr lang="zh-CN" altLang="en-US" sz="2400" b="1" kern="100" dirty="0"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18" descr="76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174" y="440464"/>
            <a:ext cx="124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758" y="388588"/>
            <a:ext cx="5299650" cy="1165923"/>
          </a:xfrm>
          <a:prstGeom prst="rect">
            <a:avLst/>
          </a:prstGeom>
          <a:ln>
            <a:solidFill>
              <a:srgbClr val="01A0E9"/>
            </a:solidFill>
          </a:ln>
        </p:spPr>
      </p:pic>
      <p:sp>
        <p:nvSpPr>
          <p:cNvPr id="3" name="矩形 2"/>
          <p:cNvSpPr/>
          <p:nvPr/>
        </p:nvSpPr>
        <p:spPr>
          <a:xfrm>
            <a:off x="1367599" y="1744984"/>
            <a:ext cx="5256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=1</a:t>
            </a:r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∶</a:t>
            </a: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10000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06455" y="2342750"/>
            <a:ext cx="27370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200m=20000cm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023843" y="2342748"/>
            <a:ext cx="26207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400m=40000cm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507959" y="2342749"/>
            <a:ext cx="27111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250m=25000cm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50944" y="2828468"/>
            <a:ext cx="6242111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解：设小红家到学校的图上距离是</a:t>
            </a: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z</a:t>
            </a: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厘米。</a:t>
            </a:r>
            <a:endParaRPr lang="zh-CN" altLang="en-US" sz="2400" b="1" kern="100">
              <a:latin typeface="+mj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2400" b="1" kern="100">
                <a:latin typeface="+mj-lt"/>
                <a:ea typeface="+mn-ea"/>
                <a:cs typeface="Times New Roman" panose="02020603050405020304" pitchFamily="18" charset="0"/>
              </a:rPr>
              <a:t>      </a:t>
            </a:r>
            <a:r>
              <a:rPr lang="zh-CN" altLang="en-US" sz="2400" b="1" i="1" kern="100"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z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∶25000=1∶10000</a:t>
            </a:r>
            <a:endParaRPr lang="en-US" altLang="zh-CN" sz="2400" b="1" kern="100">
              <a:latin typeface="+mj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                     </a:t>
            </a:r>
            <a:r>
              <a:rPr lang="en-US" altLang="zh-CN" sz="2400" b="1" i="1" kern="100">
                <a:latin typeface="+mj-lt"/>
                <a:ea typeface="+mn-ea"/>
                <a:cs typeface="Times New Roman" panose="02020603050405020304" pitchFamily="18" charset="0"/>
              </a:rPr>
              <a:t>z</a:t>
            </a:r>
            <a:r>
              <a:rPr lang="en-US" altLang="zh-CN" sz="2400" b="1" kern="100">
                <a:latin typeface="+mj-lt"/>
                <a:ea typeface="+mn-ea"/>
                <a:cs typeface="Times New Roman" panose="02020603050405020304" pitchFamily="18" charset="0"/>
              </a:rPr>
              <a:t>=2.5</a:t>
            </a:r>
            <a:endParaRPr lang="en-US" altLang="zh-CN" sz="2400" b="1" kern="100" dirty="0"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18" descr="76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174" y="440464"/>
            <a:ext cx="124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354" y="408140"/>
            <a:ext cx="3412075" cy="1643592"/>
          </a:xfrm>
          <a:prstGeom prst="rect">
            <a:avLst/>
          </a:prstGeom>
          <a:solidFill>
            <a:schemeClr val="bg1"/>
          </a:solidFill>
          <a:ln>
            <a:solidFill>
              <a:srgbClr val="0066FF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609" y="408141"/>
            <a:ext cx="3023667" cy="1645200"/>
          </a:xfrm>
          <a:prstGeom prst="rect">
            <a:avLst/>
          </a:prstGeom>
          <a:solidFill>
            <a:schemeClr val="bg1"/>
          </a:solidFill>
          <a:ln>
            <a:solidFill>
              <a:srgbClr val="0066FF"/>
            </a:solidFill>
          </a:ln>
        </p:spPr>
      </p:pic>
      <p:grpSp>
        <p:nvGrpSpPr>
          <p:cNvPr id="10" name="组合 9"/>
          <p:cNvGrpSpPr/>
          <p:nvPr/>
        </p:nvGrpSpPr>
        <p:grpSpPr>
          <a:xfrm>
            <a:off x="450669" y="2148840"/>
            <a:ext cx="7981405" cy="1587138"/>
            <a:chOff x="450669" y="2148840"/>
            <a:chExt cx="7981405" cy="1587138"/>
          </a:xfrm>
        </p:grpSpPr>
        <p:sp>
          <p:nvSpPr>
            <p:cNvPr id="7" name="矩形 6"/>
            <p:cNvSpPr/>
            <p:nvPr/>
          </p:nvSpPr>
          <p:spPr bwMode="auto">
            <a:xfrm>
              <a:off x="450669" y="2148840"/>
              <a:ext cx="7981405" cy="158713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66FF"/>
              </a:solidFill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5074" y="2218922"/>
              <a:ext cx="2662850" cy="144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3E3FF"/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9577" y="2218922"/>
              <a:ext cx="2502004" cy="144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3E3FF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3234" y="2218922"/>
              <a:ext cx="2502004" cy="144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93E3FF"/>
              </a:solidFill>
            </a:ln>
          </p:spPr>
        </p:pic>
      </p:grpSp>
      <p:pic>
        <p:nvPicPr>
          <p:cNvPr id="8" name="Picture 14" descr="两小豆形象之聪聪PPT用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74" y="366612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1715905" y="4061000"/>
            <a:ext cx="6530589" cy="494398"/>
          </a:xfrm>
          <a:prstGeom prst="wedgeRoundRectCallout">
            <a:avLst>
              <a:gd name="adj1" fmla="val -53494"/>
              <a:gd name="adj2" fmla="val -3401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比较上面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种方法，你知道他们是怎么想的吗？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967178" y="412767"/>
          <a:ext cx="6648991" cy="15022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23406"/>
                <a:gridCol w="1901681"/>
                <a:gridCol w="1213395"/>
                <a:gridCol w="2410509"/>
              </a:tblGrid>
              <a:tr h="375558"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位置与方向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实际距离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图上与学校间的距离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</a:tr>
              <a:tr h="375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小明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学校正西方向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200m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2cm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16" marB="45716" anchor="ctr"/>
                </a:tc>
              </a:tr>
              <a:tr h="375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小亮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小明家正东方向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400m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2cm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16" marB="45716" anchor="ctr"/>
                </a:tc>
              </a:tr>
              <a:tr h="375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小红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学校正北方向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250m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2.5cm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16" marB="45716" anchor="ctr"/>
                </a:tc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492" y="2000258"/>
            <a:ext cx="4124812" cy="20602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8" y="2046976"/>
            <a:ext cx="4124812" cy="2066748"/>
          </a:xfrm>
          <a:prstGeom prst="rect">
            <a:avLst/>
          </a:prstGeom>
        </p:spPr>
      </p:pic>
      <p:pic>
        <p:nvPicPr>
          <p:cNvPr id="13" name="Picture 14" descr="两小豆形象之聪聪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74" y="366612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1614574" y="4165754"/>
            <a:ext cx="6210077" cy="494398"/>
          </a:xfrm>
          <a:prstGeom prst="wedgeRoundRectCallout">
            <a:avLst>
              <a:gd name="adj1" fmla="val -53494"/>
              <a:gd name="adj2" fmla="val -3401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这是两位同学画的平面图，他们画得对吗？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31721" y="3216592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endParaRPr lang="zh-CN" altLang="en-US" sz="4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73985" y="2136202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+mj-ea"/>
                <a:ea typeface="+mj-ea"/>
              </a:rPr>
              <a:t>√</a:t>
            </a:r>
            <a:endParaRPr lang="zh-CN" altLang="en-US" sz="4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967178" y="412767"/>
          <a:ext cx="6648991" cy="15022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23406"/>
                <a:gridCol w="1901681"/>
                <a:gridCol w="1213395"/>
                <a:gridCol w="2410509"/>
              </a:tblGrid>
              <a:tr h="375558">
                <a:tc>
                  <a:txBody>
                    <a:bodyPr/>
                    <a:lstStyle/>
                    <a:p>
                      <a:pPr algn="ctr"/>
                      <a:endParaRPr lang="zh-CN" altLang="en-US" sz="1800" b="1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位置与方向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实际距离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图上与学校间的距离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</a:tr>
              <a:tr h="375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小明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学校正西方向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200m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2cm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16" marB="45716" anchor="ctr"/>
                </a:tc>
              </a:tr>
              <a:tr h="375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小亮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小明家正东方向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400m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2cm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16" marB="45716" anchor="ctr"/>
                </a:tc>
              </a:tr>
              <a:tr h="37555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小红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/>
                        <a:t>学校正北方向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250m</a:t>
                      </a:r>
                      <a:endParaRPr lang="zh-CN" altLang="en-US" sz="1800" b="1" dirty="0"/>
                    </a:p>
                  </a:txBody>
                  <a:tcPr marL="91450" marR="91450" marT="45716" marB="457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FF0000"/>
                          </a:solidFill>
                        </a:rPr>
                        <a:t>2.5cm</a:t>
                      </a:r>
                      <a:endParaRPr lang="zh-CN" altLang="en-US" sz="1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16" marB="45716" anchor="ctr"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492" y="2000258"/>
            <a:ext cx="4124812" cy="206023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9348" y="2215141"/>
            <a:ext cx="2508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1.</a:t>
            </a:r>
            <a:r>
              <a:rPr lang="zh-CN" altLang="en-US" sz="2800" b="1" i="0" u="none" strike="noStrike" baseline="0">
                <a:latin typeface="+mn-lt"/>
              </a:rPr>
              <a:t>确定方向</a:t>
            </a:r>
            <a:endParaRPr lang="zh-CN" altLang="en-US" sz="5400" b="1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19348" y="2796439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2.</a:t>
            </a:r>
            <a:r>
              <a:rPr lang="zh-CN" altLang="en-US" sz="2800" b="1">
                <a:latin typeface="+mn-lt"/>
              </a:rPr>
              <a:t>标出比例尺</a:t>
            </a:r>
            <a:endParaRPr lang="zh-CN" altLang="en-US" sz="5400" b="1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19348" y="3377737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3.</a:t>
            </a:r>
            <a:r>
              <a:rPr lang="zh-CN" altLang="en-US" sz="2800" b="1">
                <a:latin typeface="+mn-lt"/>
              </a:rPr>
              <a:t>计算图上距离</a:t>
            </a:r>
            <a:endParaRPr lang="zh-CN" altLang="en-US" sz="5400" b="1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19348" y="3959035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4.</a:t>
            </a:r>
            <a:r>
              <a:rPr lang="zh-CN" altLang="en-US" sz="2800" b="1">
                <a:latin typeface="+mn-lt"/>
              </a:rPr>
              <a:t>找准观测点</a:t>
            </a:r>
            <a:endParaRPr lang="zh-CN" altLang="en-US" sz="5400" b="1"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941" y="1102711"/>
            <a:ext cx="38115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61975" y="1292225"/>
            <a:ext cx="4371975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学校要建一个长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的长方形操场。请在右图中画出操场的平面图（比例尺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218576" y="3984969"/>
            <a:ext cx="34307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E9667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题目中有哪些要求？</a:t>
            </a:r>
            <a:endParaRPr lang="zh-CN" altLang="en-US" sz="2800"/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1" y="59947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61975" y="3908025"/>
            <a:ext cx="2013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P53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735513" y="614363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计算出图上距离：</a:t>
            </a:r>
            <a:endParaRPr lang="zh-CN" altLang="en-US" sz="2800" b="1">
              <a:solidFill>
                <a:srgbClr val="0066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303838" y="1055688"/>
            <a:ext cx="2976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8000cm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313363" y="1651000"/>
            <a:ext cx="2976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6000cm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2"/>
          <p:cNvSpPr>
            <a:spLocks noChangeArrowheads="1"/>
          </p:cNvSpPr>
          <p:nvPr/>
        </p:nvSpPr>
        <p:spPr bwMode="auto">
          <a:xfrm>
            <a:off x="4781550" y="2227263"/>
            <a:ext cx="2468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长的图上距离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4970463" y="2592388"/>
            <a:ext cx="3643312" cy="806450"/>
            <a:chOff x="3633493" y="3818722"/>
            <a:chExt cx="3644474" cy="806450"/>
          </a:xfrm>
        </p:grpSpPr>
        <p:grpSp>
          <p:nvGrpSpPr>
            <p:cNvPr id="26639" name="组合 9"/>
            <p:cNvGrpSpPr/>
            <p:nvPr/>
          </p:nvGrpSpPr>
          <p:grpSpPr bwMode="auto">
            <a:xfrm>
              <a:off x="3633493" y="3960338"/>
              <a:ext cx="3644474" cy="577744"/>
              <a:chOff x="3584605" y="2157001"/>
              <a:chExt cx="3643968" cy="577767"/>
            </a:xfrm>
          </p:grpSpPr>
          <p:sp>
            <p:nvSpPr>
              <p:cNvPr id="26641" name="矩形 2"/>
              <p:cNvSpPr>
                <a:spLocks noChangeArrowheads="1"/>
              </p:cNvSpPr>
              <p:nvPr/>
            </p:nvSpPr>
            <p:spPr bwMode="auto">
              <a:xfrm>
                <a:off x="3584605" y="2211527"/>
                <a:ext cx="1353068" cy="523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8000× 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642" name="矩形 25"/>
              <p:cNvSpPr>
                <a:spLocks noChangeArrowheads="1"/>
              </p:cNvSpPr>
              <p:nvPr/>
            </p:nvSpPr>
            <p:spPr bwMode="auto">
              <a:xfrm>
                <a:off x="5324149" y="2157001"/>
                <a:ext cx="1904424" cy="523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cm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）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26640" name="对象 16"/>
            <p:cNvGraphicFramePr>
              <a:graphicFrameLocks noChangeAspect="1"/>
            </p:cNvGraphicFramePr>
            <p:nvPr/>
          </p:nvGraphicFramePr>
          <p:xfrm>
            <a:off x="4732355" y="3818722"/>
            <a:ext cx="757237" cy="806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1" imgW="381000" imgH="406400" progId="Equation.DSMT4">
                    <p:embed/>
                  </p:oleObj>
                </mc:Choice>
                <mc:Fallback>
                  <p:oleObj name="Equation" r:id="rId1" imgW="381000" imgH="406400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2355" y="3818722"/>
                          <a:ext cx="757237" cy="806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矩形 2"/>
          <p:cNvSpPr>
            <a:spLocks noChangeArrowheads="1"/>
          </p:cNvSpPr>
          <p:nvPr/>
        </p:nvSpPr>
        <p:spPr bwMode="auto">
          <a:xfrm>
            <a:off x="4781550" y="3382963"/>
            <a:ext cx="2470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宽的图上距离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4970463" y="3748088"/>
            <a:ext cx="3643312" cy="806450"/>
            <a:chOff x="3633493" y="3818722"/>
            <a:chExt cx="3644474" cy="806450"/>
          </a:xfrm>
        </p:grpSpPr>
        <p:grpSp>
          <p:nvGrpSpPr>
            <p:cNvPr id="26635" name="组合 20"/>
            <p:cNvGrpSpPr/>
            <p:nvPr/>
          </p:nvGrpSpPr>
          <p:grpSpPr bwMode="auto">
            <a:xfrm>
              <a:off x="3633493" y="3960338"/>
              <a:ext cx="3644474" cy="577744"/>
              <a:chOff x="3584605" y="2157001"/>
              <a:chExt cx="3643968" cy="577767"/>
            </a:xfrm>
          </p:grpSpPr>
          <p:sp>
            <p:nvSpPr>
              <p:cNvPr id="26637" name="矩形 2"/>
              <p:cNvSpPr>
                <a:spLocks noChangeArrowheads="1"/>
              </p:cNvSpPr>
              <p:nvPr/>
            </p:nvSpPr>
            <p:spPr bwMode="auto">
              <a:xfrm>
                <a:off x="3584605" y="2211527"/>
                <a:ext cx="1353068" cy="523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6000× 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638" name="矩形 25"/>
              <p:cNvSpPr>
                <a:spLocks noChangeArrowheads="1"/>
              </p:cNvSpPr>
              <p:nvPr/>
            </p:nvSpPr>
            <p:spPr bwMode="auto">
              <a:xfrm>
                <a:off x="5324149" y="2157001"/>
                <a:ext cx="1904424" cy="523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＝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cm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）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aphicFrame>
          <p:nvGraphicFramePr>
            <p:cNvPr id="26636" name="对象 21"/>
            <p:cNvGraphicFramePr>
              <a:graphicFrameLocks noChangeAspect="1"/>
            </p:cNvGraphicFramePr>
            <p:nvPr/>
          </p:nvGraphicFramePr>
          <p:xfrm>
            <a:off x="4732355" y="3818722"/>
            <a:ext cx="757237" cy="806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3" imgW="381000" imgH="406400" progId="Equation.DSMT4">
                    <p:embed/>
                  </p:oleObj>
                </mc:Choice>
                <mc:Fallback>
                  <p:oleObj name="Equation" r:id="rId3" imgW="381000" imgH="406400" progId="Equation.DSMT4">
                    <p:embed/>
                    <p:pic>
                      <p:nvPicPr>
                        <p:cNvPr id="0" name="对象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32355" y="3818722"/>
                          <a:ext cx="757237" cy="8064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61975" y="1292225"/>
            <a:ext cx="4371975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学校要建一个长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的长方形操场。请在右图中画出操场的平面图（比例尺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Picture 4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1" y="59947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561975" y="3908025"/>
            <a:ext cx="2013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P53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941" y="1102711"/>
            <a:ext cx="381158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010150" y="580423"/>
            <a:ext cx="12666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画图：</a:t>
            </a:r>
            <a:endParaRPr lang="zh-CN" altLang="en-US" sz="2800" b="1">
              <a:solidFill>
                <a:srgbClr val="0066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2" name="组合 41"/>
          <p:cNvGrpSpPr/>
          <p:nvPr/>
        </p:nvGrpSpPr>
        <p:grpSpPr bwMode="auto">
          <a:xfrm>
            <a:off x="7305584" y="3176723"/>
            <a:ext cx="1082675" cy="511175"/>
            <a:chOff x="7358672" y="4304062"/>
            <a:chExt cx="1082971" cy="511175"/>
          </a:xfrm>
        </p:grpSpPr>
        <p:grpSp>
          <p:nvGrpSpPr>
            <p:cNvPr id="27656" name="Group 28"/>
            <p:cNvGrpSpPr/>
            <p:nvPr/>
          </p:nvGrpSpPr>
          <p:grpSpPr bwMode="auto">
            <a:xfrm>
              <a:off x="7523772" y="4694587"/>
              <a:ext cx="449263" cy="120650"/>
              <a:chOff x="4546" y="2841"/>
              <a:chExt cx="283" cy="76"/>
            </a:xfrm>
          </p:grpSpPr>
          <p:cxnSp>
            <p:nvCxnSpPr>
              <p:cNvPr id="46" name="直接连接符 26"/>
              <p:cNvCxnSpPr>
                <a:cxnSpLocks noChangeShapeType="1"/>
              </p:cNvCxnSpPr>
              <p:nvPr/>
            </p:nvCxnSpPr>
            <p:spPr bwMode="auto">
              <a:xfrm>
                <a:off x="4546" y="2917"/>
                <a:ext cx="283" cy="0"/>
              </a:xfrm>
              <a:prstGeom prst="line">
                <a:avLst/>
              </a:prstGeom>
              <a:noFill/>
              <a:ln w="28575" algn="ctr">
                <a:solidFill>
                  <a:schemeClr val="accent6">
                    <a:lumMod val="50000"/>
                  </a:schemeClr>
                </a:solidFill>
                <a:round/>
              </a:ln>
              <a:effectLst/>
            </p:spPr>
          </p:cxnSp>
          <p:cxnSp>
            <p:nvCxnSpPr>
              <p:cNvPr id="47" name="直接连接符 27"/>
              <p:cNvCxnSpPr>
                <a:cxnSpLocks noChangeShapeType="1"/>
              </p:cNvCxnSpPr>
              <p:nvPr/>
            </p:nvCxnSpPr>
            <p:spPr bwMode="auto">
              <a:xfrm flipV="1">
                <a:off x="4552" y="2846"/>
                <a:ext cx="0" cy="71"/>
              </a:xfrm>
              <a:prstGeom prst="line">
                <a:avLst/>
              </a:prstGeom>
              <a:noFill/>
              <a:ln w="28575" algn="ctr">
                <a:solidFill>
                  <a:schemeClr val="accent6">
                    <a:lumMod val="50000"/>
                  </a:schemeClr>
                </a:solidFill>
                <a:round/>
              </a:ln>
              <a:effectLst/>
            </p:spPr>
          </p:cxnSp>
          <p:cxnSp>
            <p:nvCxnSpPr>
              <p:cNvPr id="48" name="直接连接符 28"/>
              <p:cNvCxnSpPr>
                <a:cxnSpLocks noChangeShapeType="1"/>
              </p:cNvCxnSpPr>
              <p:nvPr/>
            </p:nvCxnSpPr>
            <p:spPr bwMode="auto">
              <a:xfrm flipV="1">
                <a:off x="4827" y="2841"/>
                <a:ext cx="0" cy="71"/>
              </a:xfrm>
              <a:prstGeom prst="line">
                <a:avLst/>
              </a:prstGeom>
              <a:noFill/>
              <a:ln w="28575" algn="ctr">
                <a:solidFill>
                  <a:schemeClr val="accent6">
                    <a:lumMod val="50000"/>
                  </a:schemeClr>
                </a:solidFill>
                <a:round/>
              </a:ln>
              <a:effectLst/>
            </p:spPr>
          </p:cxnSp>
        </p:grpSp>
        <p:sp>
          <p:nvSpPr>
            <p:cNvPr id="44" name="矩形 43"/>
            <p:cNvSpPr>
              <a:spLocks noChangeArrowheads="1"/>
            </p:cNvSpPr>
            <p:nvPr/>
          </p:nvSpPr>
          <p:spPr bwMode="auto">
            <a:xfrm>
              <a:off x="7358672" y="4316762"/>
              <a:ext cx="312824" cy="400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000" b="1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矩形 44"/>
            <p:cNvSpPr>
              <a:spLocks noChangeArrowheads="1"/>
            </p:cNvSpPr>
            <p:nvPr/>
          </p:nvSpPr>
          <p:spPr bwMode="auto">
            <a:xfrm>
              <a:off x="7787414" y="4304062"/>
              <a:ext cx="654229" cy="400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dirty="0">
                  <a:solidFill>
                    <a:schemeClr val="accent6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20m</a:t>
              </a:r>
              <a:endParaRPr lang="zh-CN" alt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9" name="任意多边形 24"/>
          <p:cNvSpPr/>
          <p:nvPr/>
        </p:nvSpPr>
        <p:spPr>
          <a:xfrm>
            <a:off x="5735729" y="1707855"/>
            <a:ext cx="1744662" cy="1073150"/>
          </a:xfrm>
          <a:custGeom>
            <a:avLst/>
            <a:gdLst>
              <a:gd name="connsiteX0" fmla="*/ 0 w 1744910"/>
              <a:gd name="connsiteY0" fmla="*/ 0 h 1073791"/>
              <a:gd name="connsiteX1" fmla="*/ 1728132 w 1744910"/>
              <a:gd name="connsiteY1" fmla="*/ 8389 h 1073791"/>
              <a:gd name="connsiteX2" fmla="*/ 1744910 w 1744910"/>
              <a:gd name="connsiteY2" fmla="*/ 1073791 h 1073791"/>
              <a:gd name="connsiteX3" fmla="*/ 8389 w 1744910"/>
              <a:gd name="connsiteY3" fmla="*/ 1073791 h 1073791"/>
              <a:gd name="connsiteX4" fmla="*/ 0 w 1744910"/>
              <a:gd name="connsiteY4" fmla="*/ 0 h 1073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4910" h="1073791">
                <a:moveTo>
                  <a:pt x="0" y="0"/>
                </a:moveTo>
                <a:lnTo>
                  <a:pt x="1728132" y="8389"/>
                </a:lnTo>
                <a:lnTo>
                  <a:pt x="1744910" y="1073791"/>
                </a:lnTo>
                <a:lnTo>
                  <a:pt x="8389" y="1073791"/>
                </a:lnTo>
                <a:cubicBezTo>
                  <a:pt x="11185" y="710268"/>
                  <a:pt x="13982" y="346745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61975" y="1292225"/>
            <a:ext cx="4371975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学校要建一个长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的长方形操场。请在右图中画出操场的平面图（比例尺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1" y="59947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61975" y="3908025"/>
            <a:ext cx="2013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P53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2260" y="1192205"/>
            <a:ext cx="8539480" cy="1379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1.</a:t>
            </a:r>
            <a:r>
              <a:rPr lang="zh-CN" altLang="en-US" sz="2400" b="1" dirty="0">
                <a:latin typeface="+mn-lt"/>
                <a:ea typeface="+mn-ea"/>
              </a:rPr>
              <a:t>小明家正西方向</a:t>
            </a:r>
            <a:r>
              <a:rPr lang="en-US" altLang="zh-CN" sz="2400" b="1" dirty="0">
                <a:latin typeface="+mn-lt"/>
                <a:ea typeface="+mn-ea"/>
              </a:rPr>
              <a:t>500m</a:t>
            </a:r>
            <a:r>
              <a:rPr lang="zh-CN" altLang="en-US" sz="2400" b="1" dirty="0">
                <a:latin typeface="+mn-lt"/>
                <a:ea typeface="+mn-ea"/>
              </a:rPr>
              <a:t>是街心公园，街心公园正北方向</a:t>
            </a:r>
            <a:r>
              <a:rPr lang="en-US" altLang="zh-CN" sz="2400" b="1" dirty="0">
                <a:latin typeface="+mn-lt"/>
                <a:ea typeface="+mn-ea"/>
              </a:rPr>
              <a:t>300m</a:t>
            </a:r>
            <a:r>
              <a:rPr lang="zh-CN" altLang="en-US" sz="2400" b="1" dirty="0">
                <a:latin typeface="+mn-lt"/>
                <a:ea typeface="+mn-ea"/>
              </a:rPr>
              <a:t>是科技馆，科技馆正东方向</a:t>
            </a:r>
            <a:r>
              <a:rPr lang="en-US" altLang="zh-CN" sz="2400" b="1" dirty="0">
                <a:latin typeface="+mn-lt"/>
                <a:ea typeface="+mn-ea"/>
              </a:rPr>
              <a:t>1km</a:t>
            </a:r>
            <a:r>
              <a:rPr lang="zh-CN" altLang="en-US" sz="2400" b="1" dirty="0">
                <a:latin typeface="+mn-lt"/>
                <a:ea typeface="+mn-ea"/>
              </a:rPr>
              <a:t>是动物园，动物园正南方向</a:t>
            </a:r>
            <a:r>
              <a:rPr lang="en-US" altLang="zh-CN" sz="2400" b="1" dirty="0">
                <a:latin typeface="+mn-lt"/>
                <a:ea typeface="+mn-ea"/>
              </a:rPr>
              <a:t>400m</a:t>
            </a:r>
            <a:r>
              <a:rPr lang="zh-CN" altLang="en-US" sz="2400" b="1" dirty="0">
                <a:latin typeface="+mn-lt"/>
                <a:ea typeface="+mn-ea"/>
              </a:rPr>
              <a:t>是医院。先确定比例尺，再画出上述地点的平面图。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28675" name="组合 5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7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2260" y="2571750"/>
            <a:ext cx="2683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P56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10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176" y="2571750"/>
            <a:ext cx="4733405" cy="1987187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3511" y="53138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先确定比例尺为</a:t>
            </a:r>
            <a:r>
              <a:rPr lang="en-US" altLang="zh-CN"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10000</a:t>
            </a:r>
            <a:r>
              <a:rPr lang="zh-CN" altLang="en-US"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40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3511" y="965647"/>
            <a:ext cx="2976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再求图上距离</a:t>
            </a:r>
            <a:r>
              <a:rPr lang="en-US" altLang="zh-CN"/>
              <a:t>:</a:t>
            </a:r>
            <a:endParaRPr lang="zh-CN" altLang="en-US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514918" y="965646"/>
            <a:ext cx="2976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500m=50000cm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885511" y="965646"/>
            <a:ext cx="2976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300m=30000cm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514918" y="1433267"/>
            <a:ext cx="2976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1km=100000cm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885511" y="1433267"/>
            <a:ext cx="2976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400m=40000cm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3511" y="1966808"/>
            <a:ext cx="4800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街心公园到小明家的图上距离：</a:t>
            </a: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4694535" y="1831072"/>
            <a:ext cx="3214656" cy="733136"/>
            <a:chOff x="3633493" y="3879125"/>
            <a:chExt cx="3215682" cy="733136"/>
          </a:xfrm>
        </p:grpSpPr>
        <p:sp>
          <p:nvSpPr>
            <p:cNvPr id="17" name="矩形 2"/>
            <p:cNvSpPr>
              <a:spLocks noChangeArrowheads="1"/>
            </p:cNvSpPr>
            <p:nvPr/>
          </p:nvSpPr>
          <p:spPr bwMode="auto">
            <a:xfrm>
              <a:off x="3633493" y="4014861"/>
              <a:ext cx="32156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50000×           =5(cm)           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6" name="对象 16"/>
            <p:cNvGraphicFramePr>
              <a:graphicFrameLocks noChangeAspect="1"/>
            </p:cNvGraphicFramePr>
            <p:nvPr/>
          </p:nvGraphicFramePr>
          <p:xfrm>
            <a:off x="4800985" y="3879125"/>
            <a:ext cx="802665" cy="733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1" imgW="10668000" imgH="9753600" progId="Equation.DSMT4">
                    <p:embed/>
                  </p:oleObj>
                </mc:Choice>
                <mc:Fallback>
                  <p:oleObj name="Equation" r:id="rId1" imgW="10668000" imgH="9753600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0985" y="3879125"/>
                          <a:ext cx="802665" cy="733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文本框 18"/>
          <p:cNvSpPr txBox="1"/>
          <p:nvPr/>
        </p:nvSpPr>
        <p:spPr>
          <a:xfrm>
            <a:off x="313511" y="2622190"/>
            <a:ext cx="4800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科技馆到街心公园的图上距离：</a:t>
            </a: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4694535" y="2486309"/>
            <a:ext cx="3214656" cy="733425"/>
            <a:chOff x="3633493" y="3878980"/>
            <a:chExt cx="3215682" cy="733425"/>
          </a:xfrm>
        </p:grpSpPr>
        <p:sp>
          <p:nvSpPr>
            <p:cNvPr id="21" name="矩形 2"/>
            <p:cNvSpPr>
              <a:spLocks noChangeArrowheads="1"/>
            </p:cNvSpPr>
            <p:nvPr/>
          </p:nvSpPr>
          <p:spPr bwMode="auto">
            <a:xfrm>
              <a:off x="3633493" y="4014861"/>
              <a:ext cx="32156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30000×           =3(cm)           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22" name="对象 16"/>
            <p:cNvGraphicFramePr>
              <a:graphicFrameLocks noChangeAspect="1"/>
            </p:cNvGraphicFramePr>
            <p:nvPr/>
          </p:nvGraphicFramePr>
          <p:xfrm>
            <a:off x="4819720" y="3878980"/>
            <a:ext cx="801944" cy="733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3" imgW="10668000" imgH="9753600" progId="Equation.DSMT4">
                    <p:embed/>
                  </p:oleObj>
                </mc:Choice>
                <mc:Fallback>
                  <p:oleObj name="Equation" r:id="rId3" imgW="10668000" imgH="9753600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9720" y="3878980"/>
                          <a:ext cx="801944" cy="733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文本框 26"/>
          <p:cNvSpPr txBox="1"/>
          <p:nvPr/>
        </p:nvSpPr>
        <p:spPr>
          <a:xfrm>
            <a:off x="313511" y="3322377"/>
            <a:ext cx="4800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动物园到科技馆的图上距离：</a:t>
            </a:r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 bwMode="auto">
          <a:xfrm>
            <a:off x="4315712" y="3186641"/>
            <a:ext cx="3894294" cy="733136"/>
            <a:chOff x="3254549" y="3879125"/>
            <a:chExt cx="3895537" cy="733136"/>
          </a:xfrm>
        </p:grpSpPr>
        <p:sp>
          <p:nvSpPr>
            <p:cNvPr id="29" name="矩形 2"/>
            <p:cNvSpPr>
              <a:spLocks noChangeArrowheads="1"/>
            </p:cNvSpPr>
            <p:nvPr/>
          </p:nvSpPr>
          <p:spPr bwMode="auto">
            <a:xfrm>
              <a:off x="3254549" y="4014861"/>
              <a:ext cx="389553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100000×           =10(cm)           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0" name="对象 16"/>
            <p:cNvGraphicFramePr>
              <a:graphicFrameLocks noChangeAspect="1"/>
            </p:cNvGraphicFramePr>
            <p:nvPr/>
          </p:nvGraphicFramePr>
          <p:xfrm>
            <a:off x="4574274" y="3879125"/>
            <a:ext cx="802665" cy="733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5" imgW="10668000" imgH="9753600" progId="Equation.DSMT4">
                    <p:embed/>
                  </p:oleObj>
                </mc:Choice>
                <mc:Fallback>
                  <p:oleObj name="Equation" r:id="rId5" imgW="10668000" imgH="9753600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4274" y="3879125"/>
                          <a:ext cx="802665" cy="733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" name="文本框 30"/>
          <p:cNvSpPr txBox="1"/>
          <p:nvPr/>
        </p:nvSpPr>
        <p:spPr>
          <a:xfrm>
            <a:off x="313511" y="4017468"/>
            <a:ext cx="48005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医院到动物园的图上距离：</a:t>
            </a:r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 bwMode="auto">
          <a:xfrm>
            <a:off x="3964011" y="3878687"/>
            <a:ext cx="3214656" cy="733425"/>
            <a:chOff x="3633493" y="3878980"/>
            <a:chExt cx="3215682" cy="733425"/>
          </a:xfrm>
        </p:grpSpPr>
        <p:sp>
          <p:nvSpPr>
            <p:cNvPr id="36" name="矩形 2"/>
            <p:cNvSpPr>
              <a:spLocks noChangeArrowheads="1"/>
            </p:cNvSpPr>
            <p:nvPr/>
          </p:nvSpPr>
          <p:spPr bwMode="auto">
            <a:xfrm>
              <a:off x="3633493" y="4014861"/>
              <a:ext cx="32156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40000×           =4(cm)           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7" name="对象 16"/>
            <p:cNvGraphicFramePr>
              <a:graphicFrameLocks noChangeAspect="1"/>
            </p:cNvGraphicFramePr>
            <p:nvPr/>
          </p:nvGraphicFramePr>
          <p:xfrm>
            <a:off x="4819720" y="3878980"/>
            <a:ext cx="801944" cy="733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7" imgW="10668000" imgH="9753600" progId="Equation.DSMT4">
                    <p:embed/>
                  </p:oleObj>
                </mc:Choice>
                <mc:Fallback>
                  <p:oleObj name="Equation" r:id="rId7" imgW="10668000" imgH="9753600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9720" y="3878980"/>
                          <a:ext cx="801944" cy="7334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01" y="1193621"/>
            <a:ext cx="7623197" cy="3200386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2190411" y="3315580"/>
            <a:ext cx="180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 bwMode="auto">
          <a:xfrm>
            <a:off x="2085072" y="3260529"/>
            <a:ext cx="105339" cy="105339"/>
          </a:xfrm>
          <a:prstGeom prst="ellipse">
            <a:avLst/>
          </a:prstGeom>
          <a:solidFill>
            <a:srgbClr val="D55118"/>
          </a:solidFill>
          <a:ln w="19050">
            <a:solidFill>
              <a:srgbClr val="D55118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6572" y="3420919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街心公园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rot="16200000">
            <a:off x="1597459" y="2720529"/>
            <a:ext cx="108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658000" y="1613613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科技馆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190411" y="2122302"/>
            <a:ext cx="360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 bwMode="auto">
          <a:xfrm>
            <a:off x="2085072" y="2068774"/>
            <a:ext cx="105339" cy="105339"/>
          </a:xfrm>
          <a:prstGeom prst="ellipse">
            <a:avLst/>
          </a:prstGeom>
          <a:solidFill>
            <a:srgbClr val="D55118"/>
          </a:solidFill>
          <a:ln w="19050">
            <a:solidFill>
              <a:srgbClr val="D55118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>
            <a:off x="5790411" y="2068774"/>
            <a:ext cx="105339" cy="105339"/>
          </a:xfrm>
          <a:prstGeom prst="ellipse">
            <a:avLst/>
          </a:prstGeom>
          <a:solidFill>
            <a:srgbClr val="D55118"/>
          </a:solidFill>
          <a:ln w="19050">
            <a:solidFill>
              <a:srgbClr val="D55118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00954" y="1613613"/>
            <a:ext cx="95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动物园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rot="16200000">
            <a:off x="5123080" y="2900528"/>
            <a:ext cx="144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 bwMode="auto">
          <a:xfrm>
            <a:off x="5790411" y="3626942"/>
            <a:ext cx="105339" cy="105339"/>
          </a:xfrm>
          <a:prstGeom prst="ellipse">
            <a:avLst/>
          </a:prstGeom>
          <a:solidFill>
            <a:srgbClr val="D55118"/>
          </a:solidFill>
          <a:ln w="19050">
            <a:solidFill>
              <a:srgbClr val="D55118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45333" y="3732281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医院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01197" y="3913702"/>
            <a:ext cx="16273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latin typeface="+mn-lt"/>
                <a:ea typeface="楷体" panose="02010609060101010101" pitchFamily="49" charset="-122"/>
              </a:rPr>
              <a:t>比例尺</a:t>
            </a:r>
            <a:r>
              <a:rPr lang="en-US" altLang="zh-CN" sz="1600" b="1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1600" b="1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 sz="1600" b="1">
                <a:latin typeface="+mn-lt"/>
                <a:ea typeface="楷体" panose="02010609060101010101" pitchFamily="49" charset="-122"/>
              </a:rPr>
              <a:t>10000</a:t>
            </a:r>
            <a:endParaRPr lang="zh-CN" altLang="en-US"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13511" y="639076"/>
            <a:ext cx="2976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画图</a:t>
            </a:r>
            <a:r>
              <a:rPr lang="en-US" altLang="zh-CN"/>
              <a:t>:</a:t>
            </a:r>
            <a:endParaRPr lang="zh-CN" altLang="en-US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8655" y="304577"/>
            <a:ext cx="7398026" cy="230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2.</a:t>
            </a:r>
            <a:r>
              <a:rPr lang="zh-CN" altLang="en-US" sz="2400" b="1" dirty="0">
                <a:latin typeface="+mn-lt"/>
                <a:ea typeface="+mn-ea"/>
              </a:rPr>
              <a:t>篮球场长</a:t>
            </a:r>
            <a:r>
              <a:rPr lang="en-US" altLang="zh-CN" sz="2400" b="1" dirty="0">
                <a:latin typeface="+mn-lt"/>
                <a:ea typeface="+mn-ea"/>
              </a:rPr>
              <a:t>28m</a:t>
            </a:r>
            <a:r>
              <a:rPr lang="zh-CN" altLang="en-US" sz="2400" b="1" dirty="0">
                <a:latin typeface="+mn-lt"/>
                <a:ea typeface="+mn-ea"/>
              </a:rPr>
              <a:t>，宽</a:t>
            </a:r>
            <a:r>
              <a:rPr lang="en-US" altLang="zh-CN" sz="2400" b="1" dirty="0">
                <a:latin typeface="+mn-lt"/>
                <a:ea typeface="+mn-ea"/>
              </a:rPr>
              <a:t>15m</a:t>
            </a:r>
            <a:r>
              <a:rPr lang="zh-CN" altLang="en-US" sz="2400" b="1" dirty="0">
                <a:latin typeface="+mn-lt"/>
                <a:ea typeface="+mn-ea"/>
              </a:rPr>
              <a:t>。下图是比例尺为</a:t>
            </a:r>
            <a:r>
              <a:rPr lang="en-US" altLang="zh-CN" sz="2400" b="1" dirty="0">
                <a:latin typeface="+mn-lt"/>
                <a:ea typeface="+mn-ea"/>
              </a:rPr>
              <a:t>1∶250</a:t>
            </a:r>
            <a:r>
              <a:rPr lang="zh-CN" altLang="en-US" sz="2400" b="1" dirty="0">
                <a:latin typeface="+mn-lt"/>
                <a:ea typeface="+mn-ea"/>
              </a:rPr>
              <a:t>的篮球场平面图，小明、小丽、小红在篮球场上的大致位置如图所示。小明在距边线</a:t>
            </a:r>
            <a:r>
              <a:rPr lang="en-US" altLang="zh-CN" sz="2400" b="1" dirty="0">
                <a:latin typeface="+mn-lt"/>
                <a:ea typeface="+mn-ea"/>
              </a:rPr>
              <a:t>2.5m</a:t>
            </a:r>
            <a:r>
              <a:rPr lang="zh-CN" altLang="en-US" sz="2400" b="1" dirty="0">
                <a:latin typeface="+mn-lt"/>
                <a:ea typeface="+mn-ea"/>
              </a:rPr>
              <a:t>的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分线上，小丽在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分线的中点上，小红在距底线</a:t>
            </a:r>
            <a:r>
              <a:rPr lang="en-US" altLang="zh-CN" sz="2400" b="1" dirty="0">
                <a:latin typeface="+mn-lt"/>
                <a:ea typeface="+mn-ea"/>
              </a:rPr>
              <a:t>4m</a:t>
            </a:r>
            <a:r>
              <a:rPr lang="zh-CN" altLang="en-US" sz="2400" b="1" dirty="0">
                <a:latin typeface="+mn-lt"/>
                <a:ea typeface="+mn-ea"/>
              </a:rPr>
              <a:t>的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分线上。请标出</a:t>
            </a:r>
            <a:r>
              <a:rPr lang="zh-CN" altLang="en-US" sz="2400" b="1">
                <a:latin typeface="+mn-lt"/>
                <a:ea typeface="+mn-ea"/>
              </a:rPr>
              <a:t>他们的准确位置</a:t>
            </a:r>
            <a:r>
              <a:rPr lang="zh-CN" altLang="en-US" sz="2400" b="1" dirty="0">
                <a:latin typeface="+mn-lt"/>
                <a:ea typeface="+mn-ea"/>
              </a:rPr>
              <a:t>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85794" y="2160270"/>
            <a:ext cx="255333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P55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练习十 第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9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28" y="2523480"/>
            <a:ext cx="4265744" cy="231544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87246" y="649974"/>
            <a:ext cx="4479282" cy="3843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小明距边线的图上距离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: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2.5×100÷250=1(cm)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连接两宽的中点，这条线段与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分线的交点就是小丽的位置。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小红距底线的图上距离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: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4×100÷250=1.6(cm)</a:t>
            </a:r>
            <a:endParaRPr lang="en-US" altLang="zh-CN" sz="2800" b="1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标位置略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10" y="1414028"/>
            <a:ext cx="4265744" cy="231544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2" name="组合 1"/>
          <p:cNvGrpSpPr/>
          <p:nvPr/>
        </p:nvGrpSpPr>
        <p:grpSpPr bwMode="auto">
          <a:xfrm>
            <a:off x="136525" y="582613"/>
            <a:ext cx="1957388" cy="596900"/>
            <a:chOff x="189464" y="569570"/>
            <a:chExt cx="1957388" cy="597453"/>
          </a:xfrm>
        </p:grpSpPr>
        <p:sp>
          <p:nvSpPr>
            <p:cNvPr id="14" name="Google Shape;3188;p40"/>
            <p:cNvSpPr/>
            <p:nvPr/>
          </p:nvSpPr>
          <p:spPr>
            <a:xfrm>
              <a:off x="189464" y="571158"/>
              <a:ext cx="1957388" cy="595865"/>
            </a:xfrm>
            <a:custGeom>
              <a:avLst/>
              <a:gdLst/>
              <a:ahLst/>
              <a:cxnLst/>
              <a:rect l="l" t="t" r="r" b="b"/>
              <a:pathLst>
                <a:path w="56308" h="29995" extrusionOk="0">
                  <a:moveTo>
                    <a:pt x="25997" y="0"/>
                  </a:moveTo>
                  <a:cubicBezTo>
                    <a:pt x="25091" y="0"/>
                    <a:pt x="24186" y="26"/>
                    <a:pt x="23284" y="84"/>
                  </a:cubicBezTo>
                  <a:cubicBezTo>
                    <a:pt x="20982" y="251"/>
                    <a:pt x="18647" y="251"/>
                    <a:pt x="16312" y="351"/>
                  </a:cubicBezTo>
                  <a:cubicBezTo>
                    <a:pt x="14845" y="418"/>
                    <a:pt x="13377" y="618"/>
                    <a:pt x="11909" y="785"/>
                  </a:cubicBezTo>
                  <a:cubicBezTo>
                    <a:pt x="10869" y="904"/>
                    <a:pt x="9855" y="1234"/>
                    <a:pt x="8798" y="1234"/>
                  </a:cubicBezTo>
                  <a:cubicBezTo>
                    <a:pt x="8668" y="1234"/>
                    <a:pt x="8538" y="1229"/>
                    <a:pt x="8407" y="1218"/>
                  </a:cubicBezTo>
                  <a:cubicBezTo>
                    <a:pt x="8240" y="1198"/>
                    <a:pt x="8075" y="1188"/>
                    <a:pt x="7911" y="1188"/>
                  </a:cubicBezTo>
                  <a:cubicBezTo>
                    <a:pt x="6763" y="1188"/>
                    <a:pt x="5680" y="1648"/>
                    <a:pt x="4571" y="1852"/>
                  </a:cubicBezTo>
                  <a:cubicBezTo>
                    <a:pt x="3436" y="2019"/>
                    <a:pt x="2536" y="2519"/>
                    <a:pt x="1735" y="3420"/>
                  </a:cubicBezTo>
                  <a:cubicBezTo>
                    <a:pt x="1101" y="4120"/>
                    <a:pt x="701" y="4854"/>
                    <a:pt x="668" y="5688"/>
                  </a:cubicBezTo>
                  <a:cubicBezTo>
                    <a:pt x="601" y="7856"/>
                    <a:pt x="268" y="9991"/>
                    <a:pt x="268" y="12160"/>
                  </a:cubicBezTo>
                  <a:cubicBezTo>
                    <a:pt x="268" y="12360"/>
                    <a:pt x="268" y="12560"/>
                    <a:pt x="234" y="12760"/>
                  </a:cubicBezTo>
                  <a:cubicBezTo>
                    <a:pt x="1" y="14795"/>
                    <a:pt x="101" y="16830"/>
                    <a:pt x="167" y="18864"/>
                  </a:cubicBezTo>
                  <a:cubicBezTo>
                    <a:pt x="234" y="20599"/>
                    <a:pt x="501" y="22267"/>
                    <a:pt x="634" y="24001"/>
                  </a:cubicBezTo>
                  <a:cubicBezTo>
                    <a:pt x="801" y="25703"/>
                    <a:pt x="1368" y="27270"/>
                    <a:pt x="2336" y="28671"/>
                  </a:cubicBezTo>
                  <a:cubicBezTo>
                    <a:pt x="2803" y="29405"/>
                    <a:pt x="3436" y="29906"/>
                    <a:pt x="4337" y="29972"/>
                  </a:cubicBezTo>
                  <a:cubicBezTo>
                    <a:pt x="4600" y="29986"/>
                    <a:pt x="4856" y="29994"/>
                    <a:pt x="5112" y="29994"/>
                  </a:cubicBezTo>
                  <a:cubicBezTo>
                    <a:pt x="5474" y="29994"/>
                    <a:pt x="5834" y="29978"/>
                    <a:pt x="6205" y="29939"/>
                  </a:cubicBezTo>
                  <a:cubicBezTo>
                    <a:pt x="7006" y="29839"/>
                    <a:pt x="7840" y="29672"/>
                    <a:pt x="8640" y="29672"/>
                  </a:cubicBezTo>
                  <a:cubicBezTo>
                    <a:pt x="10542" y="29672"/>
                    <a:pt x="12410" y="29439"/>
                    <a:pt x="14311" y="29372"/>
                  </a:cubicBezTo>
                  <a:cubicBezTo>
                    <a:pt x="16246" y="29305"/>
                    <a:pt x="18180" y="29105"/>
                    <a:pt x="20148" y="29105"/>
                  </a:cubicBezTo>
                  <a:cubicBezTo>
                    <a:pt x="21383" y="29105"/>
                    <a:pt x="22617" y="28938"/>
                    <a:pt x="23851" y="28872"/>
                  </a:cubicBezTo>
                  <a:cubicBezTo>
                    <a:pt x="25953" y="28771"/>
                    <a:pt x="28021" y="28638"/>
                    <a:pt x="30122" y="28571"/>
                  </a:cubicBezTo>
                  <a:cubicBezTo>
                    <a:pt x="30483" y="28565"/>
                    <a:pt x="30843" y="28563"/>
                    <a:pt x="31203" y="28563"/>
                  </a:cubicBezTo>
                  <a:cubicBezTo>
                    <a:pt x="32878" y="28563"/>
                    <a:pt x="34552" y="28622"/>
                    <a:pt x="36227" y="28705"/>
                  </a:cubicBezTo>
                  <a:cubicBezTo>
                    <a:pt x="36740" y="28740"/>
                    <a:pt x="37250" y="28754"/>
                    <a:pt x="37760" y="28754"/>
                  </a:cubicBezTo>
                  <a:cubicBezTo>
                    <a:pt x="39172" y="28754"/>
                    <a:pt x="40576" y="28645"/>
                    <a:pt x="41997" y="28571"/>
                  </a:cubicBezTo>
                  <a:cubicBezTo>
                    <a:pt x="42303" y="28560"/>
                    <a:pt x="42608" y="28555"/>
                    <a:pt x="42913" y="28555"/>
                  </a:cubicBezTo>
                  <a:cubicBezTo>
                    <a:pt x="44071" y="28555"/>
                    <a:pt x="45228" y="28621"/>
                    <a:pt x="46385" y="28621"/>
                  </a:cubicBezTo>
                  <a:cubicBezTo>
                    <a:pt x="46691" y="28621"/>
                    <a:pt x="46996" y="28616"/>
                    <a:pt x="47301" y="28605"/>
                  </a:cubicBezTo>
                  <a:cubicBezTo>
                    <a:pt x="49102" y="28538"/>
                    <a:pt x="50837" y="28138"/>
                    <a:pt x="52572" y="27571"/>
                  </a:cubicBezTo>
                  <a:cubicBezTo>
                    <a:pt x="53439" y="27304"/>
                    <a:pt x="54006" y="26703"/>
                    <a:pt x="54440" y="25936"/>
                  </a:cubicBezTo>
                  <a:cubicBezTo>
                    <a:pt x="55540" y="24068"/>
                    <a:pt x="55507" y="22033"/>
                    <a:pt x="55474" y="19999"/>
                  </a:cubicBezTo>
                  <a:cubicBezTo>
                    <a:pt x="55474" y="19832"/>
                    <a:pt x="55374" y="19665"/>
                    <a:pt x="55374" y="19465"/>
                  </a:cubicBezTo>
                  <a:cubicBezTo>
                    <a:pt x="55540" y="17964"/>
                    <a:pt x="55607" y="16429"/>
                    <a:pt x="55740" y="14895"/>
                  </a:cubicBezTo>
                  <a:cubicBezTo>
                    <a:pt x="55974" y="12860"/>
                    <a:pt x="56207" y="10859"/>
                    <a:pt x="56074" y="8824"/>
                  </a:cubicBezTo>
                  <a:cubicBezTo>
                    <a:pt x="56074" y="8590"/>
                    <a:pt x="56074" y="8323"/>
                    <a:pt x="56107" y="8090"/>
                  </a:cubicBezTo>
                  <a:cubicBezTo>
                    <a:pt x="56308" y="6789"/>
                    <a:pt x="56207" y="5455"/>
                    <a:pt x="55907" y="4154"/>
                  </a:cubicBezTo>
                  <a:cubicBezTo>
                    <a:pt x="55774" y="3453"/>
                    <a:pt x="55407" y="2920"/>
                    <a:pt x="54873" y="2453"/>
                  </a:cubicBezTo>
                  <a:cubicBezTo>
                    <a:pt x="54573" y="2186"/>
                    <a:pt x="54239" y="1886"/>
                    <a:pt x="53872" y="1719"/>
                  </a:cubicBezTo>
                  <a:cubicBezTo>
                    <a:pt x="53205" y="1419"/>
                    <a:pt x="52605" y="918"/>
                    <a:pt x="51804" y="885"/>
                  </a:cubicBezTo>
                  <a:cubicBezTo>
                    <a:pt x="49269" y="751"/>
                    <a:pt x="46767" y="585"/>
                    <a:pt x="44266" y="518"/>
                  </a:cubicBezTo>
                  <a:cubicBezTo>
                    <a:pt x="39829" y="418"/>
                    <a:pt x="35426" y="551"/>
                    <a:pt x="30989" y="218"/>
                  </a:cubicBezTo>
                  <a:cubicBezTo>
                    <a:pt x="29344" y="88"/>
                    <a:pt x="27671" y="0"/>
                    <a:pt x="25997" y="0"/>
                  </a:cubicBez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lIns="121900" tIns="121900" rIns="121900" bIns="121900" anchor="ctr"/>
            <a:lstStyle/>
            <a:p>
              <a:pPr defTabSz="121920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defRPr/>
              </a:pPr>
              <a:endParaRPr sz="1865" kern="0" dirty="0">
                <a:solidFill>
                  <a:srgbClr val="000000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34169" y="569570"/>
              <a:ext cx="1886179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264421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661" y="2161833"/>
            <a:ext cx="4124812" cy="206023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55517" y="2087432"/>
            <a:ext cx="2508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1.</a:t>
            </a:r>
            <a:r>
              <a:rPr lang="zh-CN" altLang="en-US" sz="2800" b="1" i="0" u="none" strike="noStrike" baseline="0">
                <a:latin typeface="+mn-lt"/>
              </a:rPr>
              <a:t>确定方向</a:t>
            </a:r>
            <a:endParaRPr lang="zh-CN" altLang="en-US" sz="5400" b="1">
              <a:latin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55517" y="2668730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2.</a:t>
            </a:r>
            <a:r>
              <a:rPr lang="zh-CN" altLang="en-US" sz="2800" b="1">
                <a:latin typeface="+mn-lt"/>
              </a:rPr>
              <a:t>标出比例尺</a:t>
            </a:r>
            <a:endParaRPr lang="zh-CN" altLang="en-US" sz="5400" b="1">
              <a:latin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5517" y="3250028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3.</a:t>
            </a:r>
            <a:r>
              <a:rPr lang="zh-CN" altLang="en-US" sz="2800" b="1">
                <a:latin typeface="+mn-lt"/>
              </a:rPr>
              <a:t>计算图上距离</a:t>
            </a:r>
            <a:endParaRPr lang="zh-CN" altLang="en-US" sz="5400" b="1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55517" y="3831326"/>
            <a:ext cx="3108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i="0" u="none" strike="noStrike" baseline="0">
                <a:latin typeface="+mn-lt"/>
              </a:rPr>
              <a:t>4.</a:t>
            </a:r>
            <a:r>
              <a:rPr lang="zh-CN" altLang="en-US" sz="2800" b="1">
                <a:latin typeface="+mn-lt"/>
              </a:rPr>
              <a:t>找准观测点</a:t>
            </a:r>
            <a:endParaRPr lang="zh-CN" altLang="en-US" sz="5400" b="1">
              <a:latin typeface="+mn-lt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1956</Words>
  <Application>WPS 演示</Application>
  <PresentationFormat>全屏显示(16:9)</PresentationFormat>
  <Paragraphs>274</Paragraphs>
  <Slides>21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21</vt:i4>
      </vt:variant>
    </vt:vector>
  </HeadingPairs>
  <TitlesOfParts>
    <vt:vector size="41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字魂70号-灵悦黑体</vt:lpstr>
      <vt:lpstr>Arial</vt:lpstr>
      <vt:lpstr>楷体_GB2312</vt:lpstr>
      <vt:lpstr>Times New Roman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379</cp:revision>
  <dcterms:created xsi:type="dcterms:W3CDTF">2016-01-14T07:05:00Z</dcterms:created>
  <dcterms:modified xsi:type="dcterms:W3CDTF">2023-10-26T09:38:19Z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5DBE539291A343258FD309C97F42C187</vt:lpwstr>
  </property>
</Properties>
</file>