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378" r:id="rId2"/>
    <p:sldId id="379" r:id="rId3"/>
    <p:sldId id="354" r:id="rId4"/>
    <p:sldId id="356" r:id="rId5"/>
    <p:sldId id="380" r:id="rId6"/>
    <p:sldId id="381" r:id="rId7"/>
    <p:sldId id="382" r:id="rId8"/>
    <p:sldId id="383" r:id="rId9"/>
    <p:sldId id="358" r:id="rId10"/>
    <p:sldId id="384" r:id="rId11"/>
    <p:sldId id="365" r:id="rId12"/>
    <p:sldId id="385" r:id="rId13"/>
    <p:sldId id="386" r:id="rId14"/>
    <p:sldId id="359" r:id="rId15"/>
    <p:sldId id="362" r:id="rId16"/>
    <p:sldId id="363" r:id="rId17"/>
    <p:sldId id="377" r:id="rId18"/>
    <p:sldId id="375" r:id="rId19"/>
    <p:sldId id="376" r:id="rId20"/>
    <p:sldId id="328" r:id="rId21"/>
    <p:sldId id="371" r:id="rId22"/>
    <p:sldId id="372" r:id="rId23"/>
    <p:sldId id="373" r:id="rId24"/>
  </p:sldIdLst>
  <p:sldSz cx="9144000" cy="5143500" type="screen16x9"/>
  <p:notesSz cx="6858000" cy="9144000"/>
  <p:custDataLst>
    <p:tags r:id="rId28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E60013"/>
    <a:srgbClr val="D55118"/>
    <a:srgbClr val="FCB319"/>
    <a:srgbClr val="E7F8FF"/>
    <a:srgbClr val="01A0E9"/>
    <a:srgbClr val="ECFBFE"/>
    <a:srgbClr val="6AD0FE"/>
    <a:srgbClr val="3FC6E1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249" autoAdjust="0"/>
    <p:restoredTop sz="91745" autoAdjust="0"/>
  </p:normalViewPr>
  <p:slideViewPr>
    <p:cSldViewPr snapToGrid="0">
      <p:cViewPr>
        <p:scale>
          <a:sx n="100" d="100"/>
          <a:sy n="100" d="100"/>
        </p:scale>
        <p:origin x="1248" y="77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-6054"/>
    </p:cViewPr>
  </p:sorter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35C06BCF-2721-4D71-A52F-E9E186F79858}" type="datetimeFigureOut">
              <a:rPr lang="zh-CN" altLang="en-US"/>
              <a:t>2023/12/11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6627C89F-2A6D-429C-9AED-8710EA58DF22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627C89F-2A6D-429C-9AED-8710EA58DF22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627C89F-2A6D-429C-9AED-8710EA58DF22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"/>
          <p:cNvGrpSpPr/>
          <p:nvPr userDrawn="1"/>
        </p:nvGrpSpPr>
        <p:grpSpPr bwMode="auto">
          <a:xfrm>
            <a:off x="0" y="0"/>
            <a:ext cx="9144000" cy="5143500"/>
            <a:chOff x="0" y="0"/>
            <a:chExt cx="12192000" cy="6858000"/>
          </a:xfrm>
        </p:grpSpPr>
        <p:pic>
          <p:nvPicPr>
            <p:cNvPr id="3" name="图片 5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617"/>
            <a:stretch>
              <a:fillRect/>
            </a:stretch>
          </p:blipFill>
          <p:spPr bwMode="auto">
            <a:xfrm rot="-5400000">
              <a:off x="2667000" y="-2667000"/>
              <a:ext cx="6858000" cy="1219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矩形: 圆角 8"/>
            <p:cNvSpPr/>
            <p:nvPr userDrawn="1"/>
          </p:nvSpPr>
          <p:spPr>
            <a:xfrm>
              <a:off x="416984" y="1452033"/>
              <a:ext cx="10924116" cy="4207933"/>
            </a:xfrm>
            <a:prstGeom prst="roundRect">
              <a:avLst>
                <a:gd name="adj" fmla="val 3080"/>
              </a:avLst>
            </a:prstGeom>
            <a:solidFill>
              <a:srgbClr val="FFFFFF">
                <a:alpha val="4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5" name="矩形: 圆角 4"/>
            <p:cNvSpPr/>
            <p:nvPr userDrawn="1"/>
          </p:nvSpPr>
          <p:spPr>
            <a:xfrm>
              <a:off x="641351" y="1253067"/>
              <a:ext cx="10924116" cy="4205817"/>
            </a:xfrm>
            <a:prstGeom prst="roundRect">
              <a:avLst>
                <a:gd name="adj" fmla="val 4167"/>
              </a:avLst>
            </a:prstGeom>
            <a:solidFill>
              <a:srgbClr val="FFFFFF"/>
            </a:solidFill>
            <a:ln>
              <a:noFill/>
            </a:ln>
            <a:effectLst>
              <a:outerShdw blurRad="177800" dist="63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8" name="文本框 7"/>
          <p:cNvSpPr txBox="1">
            <a:spLocks noChangeArrowheads="1"/>
          </p:cNvSpPr>
          <p:nvPr userDrawn="1"/>
        </p:nvSpPr>
        <p:spPr bwMode="auto">
          <a:xfrm rot="20085978">
            <a:off x="3581984" y="2309623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75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285" y="1291507"/>
            <a:ext cx="1917247" cy="2639428"/>
          </a:xfrm>
          <a:custGeom>
            <a:avLst/>
            <a:gdLst>
              <a:gd name="connsiteX0" fmla="*/ 0 w 1962936"/>
              <a:gd name="connsiteY0" fmla="*/ 0 h 2639428"/>
              <a:gd name="connsiteX1" fmla="*/ 1494584 w 1962936"/>
              <a:gd name="connsiteY1" fmla="*/ 0 h 2639428"/>
              <a:gd name="connsiteX2" fmla="*/ 1494584 w 1962936"/>
              <a:gd name="connsiteY2" fmla="*/ 1839820 h 2639428"/>
              <a:gd name="connsiteX3" fmla="*/ 1962936 w 1962936"/>
              <a:gd name="connsiteY3" fmla="*/ 1839820 h 2639428"/>
              <a:gd name="connsiteX4" fmla="*/ 1962936 w 1962936"/>
              <a:gd name="connsiteY4" fmla="*/ 2639428 h 2639428"/>
              <a:gd name="connsiteX5" fmla="*/ 0 w 1962936"/>
              <a:gd name="connsiteY5" fmla="*/ 2639428 h 2639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62936" h="2639428">
                <a:moveTo>
                  <a:pt x="0" y="0"/>
                </a:moveTo>
                <a:lnTo>
                  <a:pt x="1494584" y="0"/>
                </a:lnTo>
                <a:lnTo>
                  <a:pt x="1494584" y="1839820"/>
                </a:lnTo>
                <a:lnTo>
                  <a:pt x="1962936" y="1839820"/>
                </a:lnTo>
                <a:lnTo>
                  <a:pt x="1962936" y="2639428"/>
                </a:lnTo>
                <a:lnTo>
                  <a:pt x="0" y="2639428"/>
                </a:lnTo>
                <a:close/>
              </a:path>
            </a:pathLst>
          </a:custGeom>
        </p:spPr>
      </p:pic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17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>
            <a:spLocks noChangeArrowheads="1"/>
          </p:cNvSpPr>
          <p:nvPr userDrawn="1"/>
        </p:nvSpPr>
        <p:spPr bwMode="auto">
          <a:xfrm>
            <a:off x="0" y="404813"/>
            <a:ext cx="9144000" cy="43338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 userDrawn="1"/>
        </p:nvSpPr>
        <p:spPr bwMode="auto">
          <a:xfrm rot="20085978">
            <a:off x="3581984" y="2309623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B6B7B99C-9EF3-4D24-A753-DF84BD4F1CFF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7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矩形 6"/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1028" name="图片 1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9" t="23634" r="3419" b="23878"/>
          <a:stretch>
            <a:fillRect/>
          </a:stretch>
        </p:blipFill>
        <p:spPr bwMode="auto">
          <a:xfrm>
            <a:off x="-9525" y="-9525"/>
            <a:ext cx="9163050" cy="515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defRPr sz="24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4572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37" b="4937"/>
          <a:stretch>
            <a:fillRect/>
          </a:stretch>
        </p:blipFill>
        <p:spPr>
          <a:xfrm>
            <a:off x="3545912" y="1093084"/>
            <a:ext cx="2957332" cy="2957332"/>
          </a:xfrm>
          <a:prstGeom prst="rect">
            <a:avLst/>
          </a:prstGeom>
        </p:spPr>
      </p:pic>
      <p:sp>
        <p:nvSpPr>
          <p:cNvPr id="4" name="矩形: 圆角 23"/>
          <p:cNvSpPr/>
          <p:nvPr/>
        </p:nvSpPr>
        <p:spPr>
          <a:xfrm>
            <a:off x="187325" y="582613"/>
            <a:ext cx="2092325" cy="531812"/>
          </a:xfrm>
          <a:prstGeom prst="roundRect">
            <a:avLst>
              <a:gd name="adj" fmla="val 50000"/>
            </a:avLst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kumimoji="1"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Arial" panose="020B0604020202020204" pitchFamily="34" charset="0"/>
              </a:rPr>
              <a:t>新课导入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38356" y="3931783"/>
            <a:ext cx="15547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b="1" i="0" u="sng" strike="noStrike" kern="1200" cap="none" spc="0" normalizeH="0" baseline="0" noProof="0">
                <a:ln>
                  <a:noFill/>
                </a:ln>
                <a:solidFill>
                  <a:srgbClr val="FCB319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</a:rPr>
              <a:t>点击放大</a:t>
            </a:r>
            <a:endParaRPr kumimoji="0" lang="zh-CN" altLang="en-US" b="1" i="0" u="sng" strike="noStrike" kern="1200" cap="none" spc="0" normalizeH="0" baseline="0" noProof="0" dirty="0">
              <a:ln>
                <a:noFill/>
              </a:ln>
              <a:solidFill>
                <a:srgbClr val="FCB319"/>
              </a:solidFill>
              <a:effectLst/>
              <a:uLnTx/>
              <a:uFillTx/>
              <a:latin typeface="Times New Roman" panose="02020603050405020304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38356" y="4301115"/>
            <a:ext cx="15547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b="1" i="0" u="sng" strike="noStrike" kern="1200" cap="none" spc="0" normalizeH="0" baseline="0" noProof="0">
                <a:ln>
                  <a:noFill/>
                </a:ln>
                <a:solidFill>
                  <a:srgbClr val="FCB319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</a:rPr>
              <a:t>点击缩小</a:t>
            </a:r>
            <a:endParaRPr kumimoji="0" lang="zh-CN" altLang="en-US" b="1" i="0" u="sng" strike="noStrike" kern="1200" cap="none" spc="0" normalizeH="0" baseline="0" noProof="0" dirty="0">
              <a:ln>
                <a:noFill/>
              </a:ln>
              <a:solidFill>
                <a:srgbClr val="FCB319"/>
              </a:solidFill>
              <a:effectLst/>
              <a:uLnTx/>
              <a:uFillTx/>
              <a:latin typeface="Times New Roman" panose="02020603050405020304"/>
              <a:ea typeface="黑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id="{B88683ED-1E7E-3CE8-8FA5-8B6251702D18}"/>
              </a:ext>
            </a:extLst>
          </p:cNvPr>
          <p:cNvGrpSpPr/>
          <p:nvPr/>
        </p:nvGrpSpPr>
        <p:grpSpPr>
          <a:xfrm>
            <a:off x="506571" y="532130"/>
            <a:ext cx="4344670" cy="4079240"/>
            <a:chOff x="506571" y="532130"/>
            <a:chExt cx="4344670" cy="4079240"/>
          </a:xfrm>
        </p:grpSpPr>
        <p:pic>
          <p:nvPicPr>
            <p:cNvPr id="3" name="Picture 1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6571" y="532130"/>
              <a:ext cx="4344670" cy="4079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id="{4CF8DD8F-BCA2-1FA1-A36F-3B482446F80F}"/>
                </a:ext>
              </a:extLst>
            </p:cNvPr>
            <p:cNvSpPr/>
            <p:nvPr/>
          </p:nvSpPr>
          <p:spPr bwMode="auto">
            <a:xfrm>
              <a:off x="506571" y="532130"/>
              <a:ext cx="2153502" cy="2039620"/>
            </a:xfrm>
            <a:prstGeom prst="roundRect">
              <a:avLst>
                <a:gd name="adj" fmla="val 8999"/>
              </a:avLst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9525">
              <a:solidFill>
                <a:schemeClr val="bg1">
                  <a:lumMod val="75000"/>
                </a:schemeClr>
              </a:solidFill>
              <a:miter lim="800000"/>
            </a:ln>
          </p:spPr>
          <p:txBody>
            <a:bodyPr rtlCol="0"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</p:grpSp>
      <p:pic>
        <p:nvPicPr>
          <p:cNvPr id="4" name="Picture 14" descr="两小豆形象之聪聪PPT用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769947" y="3406775"/>
            <a:ext cx="10795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AutoShape 27"/>
          <p:cNvSpPr>
            <a:spLocks noChangeArrowheads="1"/>
          </p:cNvSpPr>
          <p:nvPr/>
        </p:nvSpPr>
        <p:spPr bwMode="auto">
          <a:xfrm>
            <a:off x="4686180" y="1654901"/>
            <a:ext cx="3951249" cy="1381193"/>
          </a:xfrm>
          <a:prstGeom prst="wedgeRoundRectCallout">
            <a:avLst>
              <a:gd name="adj1" fmla="val 38120"/>
              <a:gd name="adj2" fmla="val 77902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2400">
                <a:latin typeface="+mn-lt"/>
                <a:ea typeface="楷体" panose="02010609060101010101" pitchFamily="49" charset="-122"/>
              </a:rPr>
              <a:t>你见这些现象吗？这些现象中，哪些是把物体放大？哪些是把物体缩小？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/>
          <p:cNvCxnSpPr/>
          <p:nvPr/>
        </p:nvCxnSpPr>
        <p:spPr>
          <a:xfrm>
            <a:off x="4683125" y="2289175"/>
            <a:ext cx="37592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48" name="副标题 6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5387975" y="2336800"/>
            <a:ext cx="2349500" cy="500063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altLang="zh-CN" dirty="0">
                <a:ea typeface="楷体" panose="02010609060101010101" pitchFamily="49" charset="-122"/>
              </a:rPr>
              <a:t>R</a:t>
            </a:r>
            <a:r>
              <a:rPr lang="zh-CN" altLang="en-US" dirty="0">
                <a:latin typeface="+mn-ea"/>
              </a:rPr>
              <a:t>·</a:t>
            </a:r>
            <a:r>
              <a:rPr lang="zh-CN" altLang="en-US" dirty="0">
                <a:ea typeface="楷体" panose="02010609060101010101" pitchFamily="49" charset="-122"/>
              </a:rPr>
              <a:t>六年级下册</a:t>
            </a:r>
          </a:p>
        </p:txBody>
      </p:sp>
      <p:sp>
        <p:nvSpPr>
          <p:cNvPr id="10244" name="标题 5"/>
          <p:cNvSpPr>
            <a:spLocks noGrp="1" noChangeArrowheads="1"/>
          </p:cNvSpPr>
          <p:nvPr>
            <p:ph type="ctrTitle" idx="4294967295"/>
          </p:nvPr>
        </p:nvSpPr>
        <p:spPr bwMode="auto">
          <a:xfrm>
            <a:off x="4608513" y="1647825"/>
            <a:ext cx="3908425" cy="688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 sz="3600"/>
              <a:t>图形的放大与缩小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2605" y="1620303"/>
            <a:ext cx="1484457" cy="1395644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51"/>
          <p:cNvSpPr>
            <a:spLocks noChangeArrowheads="1"/>
          </p:cNvSpPr>
          <p:nvPr/>
        </p:nvSpPr>
        <p:spPr bwMode="auto">
          <a:xfrm>
            <a:off x="1079637" y="1287284"/>
            <a:ext cx="75374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按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∶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画出下面三个图形放大后的图形。</a:t>
            </a:r>
            <a:endParaRPr lang="en-US" altLang="zh-CN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6913" y="1273156"/>
            <a:ext cx="552724" cy="551477"/>
          </a:xfrm>
          <a:prstGeom prst="rect">
            <a:avLst/>
          </a:prstGeom>
        </p:spPr>
      </p:pic>
      <p:sp>
        <p:nvSpPr>
          <p:cNvPr id="2" name="矩形: 圆角 23"/>
          <p:cNvSpPr/>
          <p:nvPr/>
        </p:nvSpPr>
        <p:spPr>
          <a:xfrm>
            <a:off x="187325" y="582613"/>
            <a:ext cx="2092325" cy="531812"/>
          </a:xfrm>
          <a:prstGeom prst="roundRect">
            <a:avLst>
              <a:gd name="adj" fmla="val 50000"/>
            </a:avLst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kumimoji="1" lang="zh-CN" altLang="en-US" sz="3200" b="1"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Arial" panose="020B0604020202020204" pitchFamily="34" charset="0"/>
              </a:rPr>
              <a:t>探索新知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5" name="Picture 1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969" y="1983363"/>
            <a:ext cx="7932062" cy="1916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4" descr="两小豆形象之聪聪PPT用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03" y="885033"/>
            <a:ext cx="10795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utoShape 27"/>
          <p:cNvSpPr>
            <a:spLocks noChangeArrowheads="1"/>
          </p:cNvSpPr>
          <p:nvPr/>
        </p:nvSpPr>
        <p:spPr bwMode="auto">
          <a:xfrm>
            <a:off x="1542294" y="583340"/>
            <a:ext cx="6251537" cy="950177"/>
          </a:xfrm>
          <a:prstGeom prst="wedgeRoundRectCallout">
            <a:avLst>
              <a:gd name="adj1" fmla="val -56318"/>
              <a:gd name="adj2" fmla="val 30127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2400">
                <a:latin typeface="+mn-lt"/>
                <a:ea typeface="楷体" panose="02010609060101010101" pitchFamily="49" charset="-122"/>
              </a:rPr>
              <a:t>这是</a:t>
            </a:r>
            <a:r>
              <a:rPr lang="en-US" altLang="zh-CN" sz="2400">
                <a:latin typeface="+mn-lt"/>
                <a:ea typeface="楷体" panose="02010609060101010101" pitchFamily="49" charset="-122"/>
              </a:rPr>
              <a:t>3</a:t>
            </a:r>
            <a:r>
              <a:rPr lang="zh-CN" altLang="en-US" sz="2400">
                <a:latin typeface="+mn-lt"/>
                <a:ea typeface="楷体" panose="02010609060101010101" pitchFamily="49" charset="-122"/>
              </a:rPr>
              <a:t>位同学根据正方形画的，你们觉得哪幅图画对了？哪幅图画错了？为什么？</a:t>
            </a:r>
          </a:p>
        </p:txBody>
      </p:sp>
      <p:pic>
        <p:nvPicPr>
          <p:cNvPr id="4" name="Picture 19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0691" y="1670631"/>
            <a:ext cx="1094741" cy="109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988" y="2875647"/>
            <a:ext cx="6870024" cy="1711742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2697956" y="3993457"/>
            <a:ext cx="118824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4000" b="1" dirty="0">
                <a:solidFill>
                  <a:srgbClr val="FF0000"/>
                </a:solidFill>
                <a:latin typeface="+mn-ea"/>
                <a:ea typeface="+mn-ea"/>
              </a:rPr>
              <a:t>√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411956" y="2358314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E60013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</a:rPr>
              <a:t>每条边都要扩大到原来的</a:t>
            </a: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E60013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</a:rPr>
              <a:t>2</a:t>
            </a: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E60013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</a:rPr>
              <a:t>倍。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E60013"/>
              </a:solidFill>
              <a:effectLst/>
              <a:uLnTx/>
              <a:uFillTx/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2" name="弧形 11"/>
          <p:cNvSpPr/>
          <p:nvPr/>
        </p:nvSpPr>
        <p:spPr>
          <a:xfrm flipH="1" flipV="1">
            <a:off x="890839" y="2216162"/>
            <a:ext cx="1188243" cy="1117810"/>
          </a:xfrm>
          <a:prstGeom prst="arc">
            <a:avLst/>
          </a:prstGeom>
          <a:ln w="19050">
            <a:solidFill>
              <a:srgbClr val="E60013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3835196" y="2022357"/>
            <a:ext cx="5709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>
                <a:solidFill>
                  <a:srgbClr val="E60013"/>
                </a:solidFill>
                <a:latin typeface="+mj-lt"/>
                <a:ea typeface="+mj-ea"/>
              </a:rPr>
              <a:t>3</a:t>
            </a:r>
            <a:r>
              <a:rPr lang="zh-CN" altLang="en-US" sz="2000" b="1">
                <a:solidFill>
                  <a:srgbClr val="E60013"/>
                </a:solidFill>
                <a:latin typeface="+mj-lt"/>
                <a:ea typeface="+mj-ea"/>
              </a:rPr>
              <a:t>格</a:t>
            </a:r>
            <a:endParaRPr lang="zh-CN" altLang="en-US" sz="2000" b="1" dirty="0">
              <a:solidFill>
                <a:srgbClr val="E60013"/>
              </a:solidFill>
              <a:latin typeface="+mj-lt"/>
              <a:ea typeface="+mj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382566" y="2529562"/>
            <a:ext cx="5709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>
                <a:solidFill>
                  <a:srgbClr val="E60013"/>
                </a:solidFill>
                <a:latin typeface="+mj-lt"/>
                <a:ea typeface="+mj-ea"/>
              </a:rPr>
              <a:t>3</a:t>
            </a:r>
            <a:r>
              <a:rPr lang="zh-CN" altLang="en-US" sz="2000" b="1">
                <a:solidFill>
                  <a:srgbClr val="E60013"/>
                </a:solidFill>
                <a:latin typeface="+mj-lt"/>
                <a:ea typeface="+mj-ea"/>
              </a:rPr>
              <a:t>格</a:t>
            </a:r>
            <a:endParaRPr lang="zh-CN" altLang="en-US" sz="2000" b="1" dirty="0">
              <a:solidFill>
                <a:srgbClr val="E60013"/>
              </a:solidFill>
              <a:latin typeface="+mj-lt"/>
              <a:ea typeface="+mj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048287" y="3531786"/>
            <a:ext cx="5709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>
                <a:solidFill>
                  <a:srgbClr val="E60013"/>
                </a:solidFill>
                <a:latin typeface="+mj-lt"/>
                <a:ea typeface="+mj-ea"/>
              </a:rPr>
              <a:t>6</a:t>
            </a:r>
            <a:r>
              <a:rPr lang="zh-CN" altLang="en-US" sz="2000" b="1">
                <a:solidFill>
                  <a:srgbClr val="E60013"/>
                </a:solidFill>
                <a:latin typeface="+mj-lt"/>
                <a:ea typeface="+mj-ea"/>
              </a:rPr>
              <a:t>格</a:t>
            </a:r>
            <a:endParaRPr lang="zh-CN" altLang="en-US" sz="2000" b="1" dirty="0">
              <a:solidFill>
                <a:srgbClr val="E60013"/>
              </a:solidFill>
              <a:latin typeface="+mj-lt"/>
              <a:ea typeface="+mj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903804" y="4336534"/>
            <a:ext cx="5709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>
                <a:solidFill>
                  <a:srgbClr val="E60013"/>
                </a:solidFill>
                <a:latin typeface="+mj-lt"/>
                <a:ea typeface="+mj-ea"/>
              </a:rPr>
              <a:t>6</a:t>
            </a:r>
            <a:r>
              <a:rPr lang="zh-CN" altLang="en-US" sz="2000" b="1">
                <a:solidFill>
                  <a:srgbClr val="E60013"/>
                </a:solidFill>
                <a:latin typeface="+mj-lt"/>
                <a:ea typeface="+mj-ea"/>
              </a:rPr>
              <a:t>格</a:t>
            </a:r>
            <a:endParaRPr lang="zh-CN" altLang="en-US" sz="2000" b="1" dirty="0">
              <a:solidFill>
                <a:srgbClr val="E60013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2" grpId="0" animBg="1"/>
      <p:bldP spid="14" grpId="0"/>
      <p:bldP spid="15" grpId="0"/>
      <p:bldP spid="16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9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0381" y="1667624"/>
            <a:ext cx="3440586" cy="10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14" descr="两小豆形象之聪聪PPT用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03" y="885033"/>
            <a:ext cx="10795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utoShape 27"/>
          <p:cNvSpPr>
            <a:spLocks noChangeArrowheads="1"/>
          </p:cNvSpPr>
          <p:nvPr/>
        </p:nvSpPr>
        <p:spPr bwMode="auto">
          <a:xfrm>
            <a:off x="1542294" y="583340"/>
            <a:ext cx="6251537" cy="950177"/>
          </a:xfrm>
          <a:prstGeom prst="wedgeRoundRectCallout">
            <a:avLst>
              <a:gd name="adj1" fmla="val -56318"/>
              <a:gd name="adj2" fmla="val 30127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2400">
                <a:latin typeface="+mn-lt"/>
                <a:ea typeface="楷体" panose="02010609060101010101" pitchFamily="49" charset="-122"/>
              </a:rPr>
              <a:t>说说你是怎样画出长方形、三角形按</a:t>
            </a:r>
            <a:r>
              <a:rPr lang="en-US" altLang="zh-CN" sz="2400"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en-US" sz="2400">
                <a:latin typeface="+mn-lt"/>
                <a:ea typeface="楷体" panose="02010609060101010101" pitchFamily="49" charset="-122"/>
              </a:rPr>
              <a:t>∶</a:t>
            </a:r>
            <a:r>
              <a:rPr lang="en-US" altLang="zh-CN" sz="2400">
                <a:latin typeface="+mn-lt"/>
                <a:ea typeface="楷体" panose="02010609060101010101" pitchFamily="49" charset="-122"/>
              </a:rPr>
              <a:t>1</a:t>
            </a:r>
            <a:r>
              <a:rPr lang="zh-CN" altLang="en-US" sz="2400">
                <a:latin typeface="+mn-lt"/>
                <a:ea typeface="楷体" panose="02010609060101010101" pitchFamily="49" charset="-122"/>
              </a:rPr>
              <a:t>放大后的图形的？</a:t>
            </a:r>
          </a:p>
        </p:txBody>
      </p:sp>
      <p:pic>
        <p:nvPicPr>
          <p:cNvPr id="9" name="Picture 19" descr="111副本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406" y="3105943"/>
            <a:ext cx="727075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AutoShape 27"/>
          <p:cNvSpPr>
            <a:spLocks noChangeArrowheads="1"/>
          </p:cNvSpPr>
          <p:nvPr/>
        </p:nvSpPr>
        <p:spPr bwMode="auto">
          <a:xfrm>
            <a:off x="1412803" y="3362894"/>
            <a:ext cx="5876998" cy="950177"/>
          </a:xfrm>
          <a:prstGeom prst="wedgeRoundRectCallout">
            <a:avLst>
              <a:gd name="adj1" fmla="val -56426"/>
              <a:gd name="adj2" fmla="val -33158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algn="just"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2400">
                <a:latin typeface="+mn-lt"/>
                <a:ea typeface="楷体" panose="02010609060101010101" pitchFamily="49" charset="-122"/>
              </a:rPr>
              <a:t>按</a:t>
            </a:r>
            <a:r>
              <a:rPr lang="en-US" altLang="zh-CN" sz="2400"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en-US" sz="2400">
                <a:latin typeface="+mn-lt"/>
                <a:ea typeface="楷体" panose="02010609060101010101" pitchFamily="49" charset="-122"/>
              </a:rPr>
              <a:t>∶</a:t>
            </a:r>
            <a:r>
              <a:rPr lang="en-US" altLang="zh-CN" sz="2400">
                <a:latin typeface="+mn-lt"/>
                <a:ea typeface="楷体" panose="02010609060101010101" pitchFamily="49" charset="-122"/>
              </a:rPr>
              <a:t>1</a:t>
            </a:r>
            <a:r>
              <a:rPr lang="zh-CN" altLang="en-US" sz="2400">
                <a:latin typeface="+mn-lt"/>
                <a:ea typeface="楷体" panose="02010609060101010101" pitchFamily="49" charset="-122"/>
              </a:rPr>
              <a:t>放大，就是把各边的长都放大到原来的</a:t>
            </a:r>
            <a:r>
              <a:rPr lang="en-US" altLang="zh-CN" sz="2400"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en-US" sz="2400">
                <a:latin typeface="+mn-lt"/>
                <a:ea typeface="楷体" panose="02010609060101010101" pitchFamily="49" charset="-122"/>
              </a:rPr>
              <a:t>倍，让它们保持原来的形状不变。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2522" y="2892531"/>
            <a:ext cx="3831079" cy="171360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2673502" y="2106411"/>
            <a:ext cx="5709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>
                <a:solidFill>
                  <a:srgbClr val="E60013"/>
                </a:solidFill>
                <a:latin typeface="+mj-lt"/>
                <a:ea typeface="+mj-ea"/>
              </a:rPr>
              <a:t>2</a:t>
            </a:r>
            <a:r>
              <a:rPr lang="zh-CN" altLang="en-US" sz="2000" b="1">
                <a:solidFill>
                  <a:srgbClr val="E60013"/>
                </a:solidFill>
                <a:latin typeface="+mj-lt"/>
                <a:ea typeface="+mj-ea"/>
              </a:rPr>
              <a:t>格</a:t>
            </a:r>
            <a:endParaRPr lang="zh-CN" altLang="en-US" sz="2000" b="1" dirty="0">
              <a:solidFill>
                <a:srgbClr val="E60013"/>
              </a:solidFill>
              <a:latin typeface="+mj-lt"/>
              <a:ea typeface="+mj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413202" y="2504844"/>
            <a:ext cx="5709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>
                <a:solidFill>
                  <a:srgbClr val="E60013"/>
                </a:solidFill>
                <a:latin typeface="+mj-lt"/>
                <a:ea typeface="+mj-ea"/>
              </a:rPr>
              <a:t>4</a:t>
            </a:r>
            <a:r>
              <a:rPr lang="zh-CN" altLang="en-US" sz="2000" b="1">
                <a:solidFill>
                  <a:srgbClr val="E60013"/>
                </a:solidFill>
                <a:latin typeface="+mj-lt"/>
                <a:ea typeface="+mj-ea"/>
              </a:rPr>
              <a:t>格</a:t>
            </a:r>
            <a:endParaRPr lang="zh-CN" altLang="en-US" sz="2000" b="1" dirty="0">
              <a:solidFill>
                <a:srgbClr val="E60013"/>
              </a:solidFill>
              <a:latin typeface="+mj-lt"/>
              <a:ea typeface="+mj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403200" y="3768381"/>
            <a:ext cx="5709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>
                <a:solidFill>
                  <a:srgbClr val="E60013"/>
                </a:solidFill>
                <a:latin typeface="+mj-lt"/>
                <a:ea typeface="+mj-ea"/>
              </a:rPr>
              <a:t>4</a:t>
            </a:r>
            <a:r>
              <a:rPr lang="zh-CN" altLang="en-US" sz="2000" b="1">
                <a:solidFill>
                  <a:srgbClr val="E60013"/>
                </a:solidFill>
                <a:latin typeface="+mj-lt"/>
                <a:ea typeface="+mj-ea"/>
              </a:rPr>
              <a:t>格</a:t>
            </a:r>
            <a:endParaRPr lang="zh-CN" altLang="en-US" sz="2000" b="1" dirty="0">
              <a:solidFill>
                <a:srgbClr val="E60013"/>
              </a:solidFill>
              <a:latin typeface="+mj-lt"/>
              <a:ea typeface="+mj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413202" y="4370617"/>
            <a:ext cx="5709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>
                <a:solidFill>
                  <a:srgbClr val="E60013"/>
                </a:solidFill>
                <a:latin typeface="+mj-lt"/>
                <a:ea typeface="+mj-ea"/>
              </a:rPr>
              <a:t>8</a:t>
            </a:r>
            <a:r>
              <a:rPr lang="zh-CN" altLang="en-US" sz="2000" b="1">
                <a:solidFill>
                  <a:srgbClr val="E60013"/>
                </a:solidFill>
                <a:latin typeface="+mj-lt"/>
                <a:ea typeface="+mj-ea"/>
              </a:rPr>
              <a:t>格</a:t>
            </a:r>
            <a:endParaRPr lang="zh-CN" altLang="en-US" sz="2000" b="1" dirty="0">
              <a:solidFill>
                <a:srgbClr val="E60013"/>
              </a:solidFill>
              <a:latin typeface="+mj-lt"/>
              <a:ea typeface="+mj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258701" y="2106411"/>
            <a:ext cx="5709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>
                <a:solidFill>
                  <a:srgbClr val="E60013"/>
                </a:solidFill>
                <a:latin typeface="+mj-lt"/>
                <a:ea typeface="+mj-ea"/>
              </a:rPr>
              <a:t>3</a:t>
            </a:r>
            <a:r>
              <a:rPr lang="zh-CN" altLang="en-US" sz="2000" b="1">
                <a:solidFill>
                  <a:srgbClr val="E60013"/>
                </a:solidFill>
                <a:latin typeface="+mj-lt"/>
                <a:ea typeface="+mj-ea"/>
              </a:rPr>
              <a:t>格</a:t>
            </a:r>
            <a:endParaRPr lang="zh-CN" altLang="en-US" sz="2000" b="1" dirty="0">
              <a:solidFill>
                <a:srgbClr val="E60013"/>
              </a:solidFill>
              <a:latin typeface="+mj-lt"/>
              <a:ea typeface="+mj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874315" y="2504844"/>
            <a:ext cx="5709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>
                <a:solidFill>
                  <a:srgbClr val="E60013"/>
                </a:solidFill>
                <a:latin typeface="+mj-lt"/>
                <a:ea typeface="+mj-ea"/>
              </a:rPr>
              <a:t>4</a:t>
            </a:r>
            <a:r>
              <a:rPr lang="zh-CN" altLang="en-US" sz="2000" b="1">
                <a:solidFill>
                  <a:srgbClr val="E60013"/>
                </a:solidFill>
                <a:latin typeface="+mj-lt"/>
                <a:ea typeface="+mj-ea"/>
              </a:rPr>
              <a:t>格</a:t>
            </a:r>
            <a:endParaRPr lang="zh-CN" altLang="en-US" sz="2000" b="1" dirty="0">
              <a:solidFill>
                <a:srgbClr val="E60013"/>
              </a:solidFill>
              <a:latin typeface="+mj-lt"/>
              <a:ea typeface="+mj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863265" y="3661538"/>
            <a:ext cx="5709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>
                <a:solidFill>
                  <a:srgbClr val="E60013"/>
                </a:solidFill>
                <a:latin typeface="+mj-lt"/>
                <a:ea typeface="+mj-ea"/>
              </a:rPr>
              <a:t>6</a:t>
            </a:r>
            <a:r>
              <a:rPr lang="zh-CN" altLang="en-US" sz="2000" b="1">
                <a:solidFill>
                  <a:srgbClr val="E60013"/>
                </a:solidFill>
                <a:latin typeface="+mj-lt"/>
                <a:ea typeface="+mj-ea"/>
              </a:rPr>
              <a:t>格</a:t>
            </a:r>
            <a:endParaRPr lang="zh-CN" altLang="en-US" sz="2000" b="1" dirty="0">
              <a:solidFill>
                <a:srgbClr val="E60013"/>
              </a:solidFill>
              <a:latin typeface="+mj-lt"/>
              <a:ea typeface="+mj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387738" y="4370617"/>
            <a:ext cx="5709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>
                <a:solidFill>
                  <a:srgbClr val="E60013"/>
                </a:solidFill>
                <a:latin typeface="+mj-lt"/>
                <a:ea typeface="+mj-ea"/>
              </a:rPr>
              <a:t>8</a:t>
            </a:r>
            <a:r>
              <a:rPr lang="zh-CN" altLang="en-US" sz="2000" b="1">
                <a:solidFill>
                  <a:srgbClr val="E60013"/>
                </a:solidFill>
                <a:latin typeface="+mj-lt"/>
                <a:ea typeface="+mj-ea"/>
              </a:rPr>
              <a:t>格</a:t>
            </a:r>
            <a:endParaRPr lang="zh-CN" altLang="en-US" sz="2000" b="1" dirty="0">
              <a:solidFill>
                <a:srgbClr val="E60013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 animBg="1"/>
      <p:bldP spid="10" grpId="1" animBg="1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4" descr="两小豆形象之聪聪PPT用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03" y="885033"/>
            <a:ext cx="10795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utoShape 27"/>
          <p:cNvSpPr>
            <a:spLocks noChangeArrowheads="1"/>
          </p:cNvSpPr>
          <p:nvPr/>
        </p:nvSpPr>
        <p:spPr bwMode="auto">
          <a:xfrm>
            <a:off x="1542295" y="583340"/>
            <a:ext cx="5664956" cy="950177"/>
          </a:xfrm>
          <a:prstGeom prst="wedgeRoundRectCallout">
            <a:avLst>
              <a:gd name="adj1" fmla="val -56231"/>
              <a:gd name="adj2" fmla="val 36141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2400">
                <a:latin typeface="+mn-lt"/>
                <a:ea typeface="楷体" panose="02010609060101010101" pitchFamily="49" charset="-122"/>
              </a:rPr>
              <a:t>如果要把这些图形按</a:t>
            </a:r>
            <a:r>
              <a:rPr lang="en-US" altLang="zh-CN" sz="2400">
                <a:latin typeface="+mn-lt"/>
                <a:ea typeface="楷体" panose="02010609060101010101" pitchFamily="49" charset="-122"/>
              </a:rPr>
              <a:t>3</a:t>
            </a:r>
            <a:r>
              <a:rPr lang="zh-CN" altLang="en-US" sz="2400">
                <a:latin typeface="+mn-lt"/>
                <a:ea typeface="楷体" panose="02010609060101010101" pitchFamily="49" charset="-122"/>
              </a:rPr>
              <a:t>∶ </a:t>
            </a:r>
            <a:r>
              <a:rPr lang="en-US" altLang="zh-CN" sz="2400">
                <a:latin typeface="+mn-lt"/>
                <a:ea typeface="楷体" panose="02010609060101010101" pitchFamily="49" charset="-122"/>
              </a:rPr>
              <a:t>1</a:t>
            </a:r>
            <a:r>
              <a:rPr lang="zh-CN" altLang="en-US" sz="2400">
                <a:latin typeface="+mn-lt"/>
                <a:ea typeface="楷体" panose="02010609060101010101" pitchFamily="49" charset="-122"/>
              </a:rPr>
              <a:t>放大，该怎么画呢？在方格纸上试一试吧！</a:t>
            </a:r>
          </a:p>
        </p:txBody>
      </p:sp>
      <p:pic>
        <p:nvPicPr>
          <p:cNvPr id="5" name="Picture 1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4633" y="1604124"/>
            <a:ext cx="4514734" cy="10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644453" y="2752831"/>
          <a:ext cx="5509036" cy="19249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8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18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18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188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188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1188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1188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1188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1188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1188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211886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211886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211886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211886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211886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211886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211886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211886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211886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211886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211886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211886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211886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  <a:gridCol w="211886">
                  <a:extLst>
                    <a:ext uri="{9D8B030D-6E8A-4147-A177-3AD203B41FA5}">
                      <a16:colId xmlns:a16="http://schemas.microsoft.com/office/drawing/2014/main" val="20023"/>
                    </a:ext>
                  </a:extLst>
                </a:gridCol>
                <a:gridCol w="211886">
                  <a:extLst>
                    <a:ext uri="{9D8B030D-6E8A-4147-A177-3AD203B41FA5}">
                      <a16:colId xmlns:a16="http://schemas.microsoft.com/office/drawing/2014/main" val="20024"/>
                    </a:ext>
                  </a:extLst>
                </a:gridCol>
                <a:gridCol w="211886">
                  <a:extLst>
                    <a:ext uri="{9D8B030D-6E8A-4147-A177-3AD203B41FA5}">
                      <a16:colId xmlns:a16="http://schemas.microsoft.com/office/drawing/2014/main" val="20025"/>
                    </a:ext>
                  </a:extLst>
                </a:gridCol>
              </a:tblGrid>
              <a:tr h="212917">
                <a:tc>
                  <a:txBody>
                    <a:bodyPr/>
                    <a:lstStyle/>
                    <a:p>
                      <a:endParaRPr lang="zh-CN" altLang="en-US" sz="1000" dirty="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 dirty="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 dirty="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 dirty="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 dirty="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 dirty="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 dirty="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 dirty="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999"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 dirty="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 dirty="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 dirty="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 dirty="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3999"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 dirty="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 dirty="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 dirty="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 dirty="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3999"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 dirty="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 dirty="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3999"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 dirty="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 dirty="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 dirty="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 dirty="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 dirty="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 dirty="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 dirty="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 dirty="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3999"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 dirty="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 dirty="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 dirty="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 dirty="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 dirty="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3999"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 dirty="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 dirty="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3999"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 dirty="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 dirty="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 dirty="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3999"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 dirty="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 dirty="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 dirty="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7" name="矩形 5"/>
          <p:cNvSpPr>
            <a:spLocks noChangeArrowheads="1"/>
          </p:cNvSpPr>
          <p:nvPr/>
        </p:nvSpPr>
        <p:spPr bwMode="auto">
          <a:xfrm>
            <a:off x="852608" y="2749550"/>
            <a:ext cx="1911350" cy="1924049"/>
          </a:xfrm>
          <a:prstGeom prst="rect">
            <a:avLst/>
          </a:prstGeom>
          <a:noFill/>
          <a:ln w="19050" algn="ctr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8" name="矩形 5"/>
          <p:cNvSpPr>
            <a:spLocks noChangeArrowheads="1"/>
          </p:cNvSpPr>
          <p:nvPr/>
        </p:nvSpPr>
        <p:spPr bwMode="auto">
          <a:xfrm>
            <a:off x="2972112" y="3175001"/>
            <a:ext cx="2547745" cy="1289050"/>
          </a:xfrm>
          <a:prstGeom prst="rect">
            <a:avLst/>
          </a:prstGeom>
          <a:noFill/>
          <a:ln w="19050" algn="ctr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graphicFrame>
        <p:nvGraphicFramePr>
          <p:cNvPr id="9" name="表格 8"/>
          <p:cNvGraphicFramePr>
            <a:graphicFrameLocks noGrp="1"/>
          </p:cNvGraphicFramePr>
          <p:nvPr/>
        </p:nvGraphicFramePr>
        <p:xfrm>
          <a:off x="6153489" y="2752831"/>
          <a:ext cx="2330746" cy="19249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8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18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18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188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188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1188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1188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1188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1188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1188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211886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212917">
                <a:tc>
                  <a:txBody>
                    <a:bodyPr/>
                    <a:lstStyle/>
                    <a:p>
                      <a:endParaRPr lang="zh-CN" altLang="en-US" sz="1000" dirty="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 dirty="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 dirty="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 dirty="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 dirty="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999"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 dirty="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 dirty="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3999"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 dirty="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 dirty="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 dirty="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3999"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 dirty="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3999"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 dirty="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 dirty="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 dirty="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 dirty="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 dirty="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3999"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 dirty="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 dirty="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 dirty="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3999"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 dirty="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3999"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 dirty="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3999"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 dirty="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0"/>
                    </a:p>
                  </a:txBody>
                  <a:tcPr marL="53530" marR="53530" marT="26744" marB="26744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0" name="直角三角形 9"/>
          <p:cNvSpPr/>
          <p:nvPr/>
        </p:nvSpPr>
        <p:spPr bwMode="auto">
          <a:xfrm>
            <a:off x="5728010" y="2765531"/>
            <a:ext cx="2544983" cy="1908068"/>
          </a:xfrm>
          <a:prstGeom prst="rtTriangle">
            <a:avLst/>
          </a:prstGeom>
          <a:noFill/>
          <a:ln w="19050" algn="ctr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8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822" y="2812350"/>
            <a:ext cx="5586355" cy="1728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4633" y="1604124"/>
            <a:ext cx="4514734" cy="10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4" descr="两小豆形象之聪聪PPT用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03" y="885033"/>
            <a:ext cx="10795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AutoShape 27"/>
          <p:cNvSpPr>
            <a:spLocks noChangeArrowheads="1"/>
          </p:cNvSpPr>
          <p:nvPr/>
        </p:nvSpPr>
        <p:spPr bwMode="auto">
          <a:xfrm>
            <a:off x="1506577" y="536521"/>
            <a:ext cx="6465848" cy="950177"/>
          </a:xfrm>
          <a:prstGeom prst="wedgeRoundRectCallout">
            <a:avLst>
              <a:gd name="adj1" fmla="val -55016"/>
              <a:gd name="adj2" fmla="val 33885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2400">
                <a:latin typeface="+mn-lt"/>
                <a:ea typeface="楷体" panose="02010609060101010101" pitchFamily="49" charset="-122"/>
              </a:rPr>
              <a:t>观察放大后的图形和原来的图形，比较它们的内角、边长、周长，什么变了？什么没变？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822" y="2812350"/>
            <a:ext cx="5586355" cy="1728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1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4633" y="1604124"/>
            <a:ext cx="4514734" cy="10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9" descr="111副本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788" y="704248"/>
            <a:ext cx="769937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AutoShape 27"/>
          <p:cNvSpPr>
            <a:spLocks noChangeArrowheads="1"/>
          </p:cNvSpPr>
          <p:nvPr/>
        </p:nvSpPr>
        <p:spPr bwMode="auto">
          <a:xfrm>
            <a:off x="1542295" y="536521"/>
            <a:ext cx="5664956" cy="950177"/>
          </a:xfrm>
          <a:prstGeom prst="wedgeRoundRectCallout">
            <a:avLst>
              <a:gd name="adj1" fmla="val -57912"/>
              <a:gd name="adj2" fmla="val 10077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2400">
                <a:latin typeface="+mn-lt"/>
                <a:ea typeface="楷体" panose="02010609060101010101" pitchFamily="49" charset="-122"/>
              </a:rPr>
              <a:t>每个图形各边的长都放大到原来的</a:t>
            </a:r>
            <a:r>
              <a:rPr lang="en-US" altLang="zh-CN" sz="2400"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en-US" sz="2400">
                <a:latin typeface="+mn-lt"/>
                <a:ea typeface="楷体" panose="02010609060101010101" pitchFamily="49" charset="-122"/>
              </a:rPr>
              <a:t>倍，周长也放大到原来的</a:t>
            </a:r>
            <a:r>
              <a:rPr lang="en-US" altLang="zh-CN" sz="2400"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en-US" sz="2400">
                <a:latin typeface="+mn-lt"/>
                <a:ea typeface="楷体" panose="02010609060101010101" pitchFamily="49" charset="-122"/>
              </a:rPr>
              <a:t>倍，内角不变。</a:t>
            </a:r>
          </a:p>
        </p:txBody>
      </p:sp>
      <p:sp>
        <p:nvSpPr>
          <p:cNvPr id="7" name="AutoShape 27"/>
          <p:cNvSpPr>
            <a:spLocks noChangeArrowheads="1"/>
          </p:cNvSpPr>
          <p:nvPr/>
        </p:nvSpPr>
        <p:spPr bwMode="auto">
          <a:xfrm>
            <a:off x="1453395" y="833711"/>
            <a:ext cx="4344155" cy="512489"/>
          </a:xfrm>
          <a:prstGeom prst="wedgeRoundRectCallout">
            <a:avLst>
              <a:gd name="adj1" fmla="val -57912"/>
              <a:gd name="adj2" fmla="val 10077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2400">
                <a:latin typeface="+mn-lt"/>
                <a:ea typeface="楷体" panose="02010609060101010101" pitchFamily="49" charset="-122"/>
              </a:rPr>
              <a:t>图形面积变大，但形状没变。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82825" y="492125"/>
            <a:ext cx="7611019" cy="1277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  <a:defRPr/>
            </a:pPr>
            <a:r>
              <a:rPr lang="zh-CN" altLang="en-US" sz="2400" b="1">
                <a:latin typeface="+mj-lt"/>
                <a:ea typeface="+mj-ea"/>
              </a:rPr>
              <a:t>        如果</a:t>
            </a:r>
            <a:r>
              <a:rPr lang="zh-CN" altLang="en-US" sz="2400" b="1" dirty="0">
                <a:latin typeface="+mj-lt"/>
                <a:ea typeface="+mj-ea"/>
              </a:rPr>
              <a:t>把放大后的正方形按</a:t>
            </a:r>
            <a:r>
              <a:rPr lang="en-US" altLang="zh-CN" sz="2400" b="1" dirty="0">
                <a:latin typeface="+mj-lt"/>
                <a:ea typeface="+mj-ea"/>
              </a:rPr>
              <a:t>1</a:t>
            </a:r>
            <a:r>
              <a:rPr lang="zh-CN" altLang="en-US" sz="2400" b="1">
                <a:latin typeface="+mj-lt"/>
                <a:ea typeface="+mj-ea"/>
              </a:rPr>
              <a:t>∶</a:t>
            </a:r>
            <a:r>
              <a:rPr lang="en-US" altLang="zh-CN" sz="2400" b="1">
                <a:latin typeface="+mj-lt"/>
                <a:ea typeface="+mj-ea"/>
              </a:rPr>
              <a:t>3</a:t>
            </a:r>
            <a:r>
              <a:rPr lang="zh-CN" altLang="en-US" sz="2400" b="1">
                <a:latin typeface="+mj-lt"/>
                <a:ea typeface="+mj-ea"/>
              </a:rPr>
              <a:t>、长方形</a:t>
            </a:r>
            <a:r>
              <a:rPr lang="zh-CN" altLang="en-US" sz="2400" b="1" dirty="0">
                <a:latin typeface="+mj-lt"/>
                <a:ea typeface="+mj-ea"/>
              </a:rPr>
              <a:t>按</a:t>
            </a:r>
            <a:r>
              <a:rPr lang="en-US" altLang="zh-CN" sz="2400" b="1" dirty="0">
                <a:latin typeface="+mj-lt"/>
                <a:ea typeface="+mj-ea"/>
              </a:rPr>
              <a:t>1</a:t>
            </a:r>
            <a:r>
              <a:rPr lang="zh-CN" altLang="en-US" sz="2400" b="1">
                <a:latin typeface="+mj-lt"/>
                <a:ea typeface="+mj-ea"/>
              </a:rPr>
              <a:t>∶</a:t>
            </a:r>
            <a:r>
              <a:rPr lang="en-US" altLang="zh-CN" sz="2400" b="1">
                <a:latin typeface="+mj-lt"/>
                <a:ea typeface="+mj-ea"/>
              </a:rPr>
              <a:t>4</a:t>
            </a:r>
            <a:r>
              <a:rPr lang="zh-CN" altLang="en-US" sz="2400" b="1">
                <a:latin typeface="+mj-lt"/>
                <a:ea typeface="+mj-ea"/>
              </a:rPr>
              <a:t>、三角形</a:t>
            </a:r>
            <a:r>
              <a:rPr lang="zh-CN" altLang="en-US" sz="2400" b="1" dirty="0">
                <a:latin typeface="+mj-lt"/>
                <a:ea typeface="+mj-ea"/>
              </a:rPr>
              <a:t>按</a:t>
            </a:r>
            <a:r>
              <a:rPr lang="en-US" altLang="zh-CN" sz="2400" b="1" dirty="0">
                <a:latin typeface="+mj-lt"/>
                <a:ea typeface="+mj-ea"/>
              </a:rPr>
              <a:t>1</a:t>
            </a:r>
            <a:r>
              <a:rPr lang="zh-CN" altLang="en-US" sz="2400" b="1" dirty="0">
                <a:latin typeface="+mj-lt"/>
                <a:ea typeface="+mj-ea"/>
              </a:rPr>
              <a:t>∶</a:t>
            </a:r>
            <a:r>
              <a:rPr lang="en-US" altLang="zh-CN" sz="2400" b="1">
                <a:latin typeface="+mj-lt"/>
                <a:ea typeface="+mj-ea"/>
              </a:rPr>
              <a:t>2</a:t>
            </a:r>
            <a:r>
              <a:rPr lang="zh-CN" altLang="en-US" sz="2400" b="1">
                <a:latin typeface="+mj-lt"/>
                <a:ea typeface="+mj-ea"/>
              </a:rPr>
              <a:t>缩小，各个</a:t>
            </a:r>
            <a:r>
              <a:rPr lang="zh-CN" altLang="en-US" sz="2400" b="1" dirty="0">
                <a:latin typeface="+mj-lt"/>
                <a:ea typeface="+mj-ea"/>
              </a:rPr>
              <a:t>图形又会发生什么</a:t>
            </a:r>
            <a:r>
              <a:rPr lang="zh-CN" altLang="en-US" sz="2400" b="1">
                <a:latin typeface="+mj-lt"/>
                <a:ea typeface="+mj-ea"/>
              </a:rPr>
              <a:t>变化？在方格纸上画画看，你又发现了什么？</a:t>
            </a:r>
            <a:endParaRPr lang="zh-CN" altLang="en-US" sz="2400" b="1" dirty="0">
              <a:latin typeface="+mj-lt"/>
              <a:ea typeface="+mj-ea"/>
            </a:endParaRPr>
          </a:p>
        </p:txBody>
      </p:sp>
      <p:pic>
        <p:nvPicPr>
          <p:cNvPr id="6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2254" y="1841542"/>
            <a:ext cx="6759490" cy="2091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1471614" y="3143251"/>
            <a:ext cx="511968" cy="509588"/>
          </a:xfrm>
          <a:prstGeom prst="rect">
            <a:avLst/>
          </a:prstGeom>
          <a:noFill/>
          <a:ln w="28575" algn="ctr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3281363" y="3398043"/>
            <a:ext cx="511968" cy="254795"/>
          </a:xfrm>
          <a:prstGeom prst="rect">
            <a:avLst/>
          </a:prstGeom>
          <a:noFill/>
          <a:ln w="28575" algn="ctr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9" name="直角三角形 4"/>
          <p:cNvSpPr>
            <a:spLocks noChangeArrowheads="1"/>
          </p:cNvSpPr>
          <p:nvPr/>
        </p:nvSpPr>
        <p:spPr bwMode="auto">
          <a:xfrm>
            <a:off x="5607844" y="2883694"/>
            <a:ext cx="1031082" cy="766762"/>
          </a:xfrm>
          <a:prstGeom prst="rtTriangle">
            <a:avLst/>
          </a:prstGeom>
          <a:noFill/>
          <a:ln w="28575" algn="ctr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pic>
        <p:nvPicPr>
          <p:cNvPr id="10" name="Picture 16" descr="92副本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3844" y="3140075"/>
            <a:ext cx="831850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AutoShape 27"/>
          <p:cNvSpPr>
            <a:spLocks noChangeArrowheads="1"/>
          </p:cNvSpPr>
          <p:nvPr/>
        </p:nvSpPr>
        <p:spPr bwMode="auto">
          <a:xfrm>
            <a:off x="2778919" y="3734526"/>
            <a:ext cx="4922679" cy="916849"/>
          </a:xfrm>
          <a:prstGeom prst="wedgeRoundRectCallout">
            <a:avLst>
              <a:gd name="adj1" fmla="val 55970"/>
              <a:gd name="adj2" fmla="val -33518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2400">
                <a:latin typeface="+mn-lt"/>
                <a:ea typeface="楷体" panose="02010609060101010101" pitchFamily="49" charset="-122"/>
              </a:rPr>
              <a:t>图形在缩小时长和宽变小了，周长也变小了，内角没有变。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7"/>
          <p:cNvSpPr txBox="1">
            <a:spLocks noChangeArrowheads="1"/>
          </p:cNvSpPr>
          <p:nvPr/>
        </p:nvSpPr>
        <p:spPr bwMode="auto">
          <a:xfrm>
            <a:off x="412841" y="1002057"/>
            <a:ext cx="8318319" cy="3139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zh-CN" altLang="en-US" sz="26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    在方格纸上画出按一定的比将图形放大或缩小后的图形的方法：</a:t>
            </a:r>
          </a:p>
          <a:p>
            <a:pPr algn="just" eaLnBrk="1" hangingPunct="1">
              <a:lnSpc>
                <a:spcPct val="130000"/>
              </a:lnSpc>
            </a:pPr>
            <a:r>
              <a:rPr lang="zh-CN" altLang="en-US" sz="26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    一看：</a:t>
            </a:r>
            <a:r>
              <a:rPr lang="zh-CN" altLang="en-US" sz="2600" b="1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看原图各边占几格；</a:t>
            </a:r>
          </a:p>
          <a:p>
            <a:pPr marL="360045" indent="-457200" algn="just" eaLnBrk="1" hangingPunct="1">
              <a:lnSpc>
                <a:spcPct val="130000"/>
              </a:lnSpc>
            </a:pPr>
            <a:r>
              <a:rPr lang="zh-CN" altLang="en-US" sz="26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    二算：</a:t>
            </a:r>
            <a:r>
              <a:rPr lang="zh-CN" altLang="en-US" sz="2600" b="1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计算按一定的比把图形放大或缩小后得到的新图形的各边占几格；</a:t>
            </a:r>
          </a:p>
          <a:p>
            <a:pPr algn="just" eaLnBrk="1" hangingPunct="1">
              <a:lnSpc>
                <a:spcPct val="130000"/>
              </a:lnSpc>
            </a:pPr>
            <a:r>
              <a:rPr lang="zh-CN" altLang="en-US" sz="26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    三画：</a:t>
            </a:r>
            <a:r>
              <a:rPr lang="zh-CN" altLang="en-US" sz="2600" b="1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按计算后得到的新图形的边长画出新图形。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842" y="1000460"/>
            <a:ext cx="4607943" cy="232978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8828" y="1267475"/>
            <a:ext cx="4001330" cy="1795749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 bwMode="auto">
          <a:xfrm>
            <a:off x="2565401" y="1041400"/>
            <a:ext cx="469899" cy="254000"/>
          </a:xfrm>
          <a:prstGeom prst="rect">
            <a:avLst/>
          </a:prstGeom>
          <a:noFill/>
          <a:ln w="19050">
            <a:solidFill>
              <a:srgbClr val="E60013"/>
            </a:solidFill>
            <a:miter lim="800000"/>
          </a:ln>
        </p:spPr>
        <p:txBody>
          <a:bodyPr rtlCol="0"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 bwMode="auto">
          <a:xfrm>
            <a:off x="6988363" y="1295400"/>
            <a:ext cx="433993" cy="254000"/>
          </a:xfrm>
          <a:prstGeom prst="rect">
            <a:avLst/>
          </a:prstGeom>
          <a:noFill/>
          <a:ln w="19050">
            <a:solidFill>
              <a:srgbClr val="0000FF"/>
            </a:solidFill>
            <a:miter lim="800000"/>
          </a:ln>
        </p:spPr>
        <p:txBody>
          <a:bodyPr rtlCol="0"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6" name="矩形 5"/>
          <p:cNvSpPr/>
          <p:nvPr/>
        </p:nvSpPr>
        <p:spPr bwMode="auto">
          <a:xfrm>
            <a:off x="8093263" y="1295400"/>
            <a:ext cx="436375" cy="254000"/>
          </a:xfrm>
          <a:prstGeom prst="rect">
            <a:avLst/>
          </a:prstGeom>
          <a:noFill/>
          <a:ln w="19050">
            <a:solidFill>
              <a:srgbClr val="0000FF"/>
            </a:solidFill>
            <a:miter lim="800000"/>
          </a:ln>
        </p:spPr>
        <p:txBody>
          <a:bodyPr rtlCol="0"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7" name="矩形 6"/>
          <p:cNvSpPr/>
          <p:nvPr/>
        </p:nvSpPr>
        <p:spPr bwMode="auto">
          <a:xfrm>
            <a:off x="5394493" y="1498600"/>
            <a:ext cx="383987" cy="254000"/>
          </a:xfrm>
          <a:prstGeom prst="rect">
            <a:avLst/>
          </a:prstGeom>
          <a:noFill/>
          <a:ln w="19050">
            <a:solidFill>
              <a:srgbClr val="0000FF"/>
            </a:solidFill>
            <a:miter lim="800000"/>
          </a:ln>
        </p:spPr>
        <p:txBody>
          <a:bodyPr rtlCol="0"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93842" y="480990"/>
            <a:ext cx="828500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i="0" u="none" strike="noStrike" baseline="0">
                <a:latin typeface="楷体" panose="02010609060101010101" pitchFamily="49" charset="-122"/>
                <a:ea typeface="楷体" panose="02010609060101010101" pitchFamily="49" charset="-122"/>
              </a:rPr>
              <a:t>观察图形放大与缩小的比，你觉得这些比有什么特征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？</a:t>
            </a:r>
            <a:endParaRPr lang="zh-CN" altLang="en-US" sz="40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0" name="Picture 20" descr="112副本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3712" y="3151210"/>
            <a:ext cx="727075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AutoShape 27"/>
          <p:cNvSpPr>
            <a:spLocks noChangeArrowheads="1"/>
          </p:cNvSpPr>
          <p:nvPr/>
        </p:nvSpPr>
        <p:spPr bwMode="auto">
          <a:xfrm>
            <a:off x="764993" y="3561366"/>
            <a:ext cx="6850699" cy="875055"/>
          </a:xfrm>
          <a:prstGeom prst="wedgeRoundRectCallout">
            <a:avLst>
              <a:gd name="adj1" fmla="val 55970"/>
              <a:gd name="adj2" fmla="val -33518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2200">
                <a:solidFill>
                  <a:srgbClr val="E60013"/>
                </a:solidFill>
                <a:latin typeface="+mn-lt"/>
                <a:ea typeface="楷体" panose="02010609060101010101" pitchFamily="49" charset="-122"/>
              </a:rPr>
              <a:t>放大</a:t>
            </a:r>
            <a:r>
              <a:rPr lang="zh-CN" altLang="en-US" sz="2200">
                <a:latin typeface="+mn-lt"/>
                <a:ea typeface="楷体" panose="02010609060101010101" pitchFamily="49" charset="-122"/>
              </a:rPr>
              <a:t>时</a:t>
            </a:r>
            <a:r>
              <a:rPr lang="zh-CN" altLang="en-US" sz="2200">
                <a:solidFill>
                  <a:srgbClr val="E60013"/>
                </a:solidFill>
                <a:latin typeface="+mn-lt"/>
                <a:ea typeface="楷体" panose="02010609060101010101" pitchFamily="49" charset="-122"/>
              </a:rPr>
              <a:t>后项是</a:t>
            </a:r>
            <a:r>
              <a:rPr lang="en-US" altLang="zh-CN" sz="2200">
                <a:solidFill>
                  <a:srgbClr val="E60013"/>
                </a:solidFill>
                <a:latin typeface="+mn-lt"/>
                <a:ea typeface="楷体" panose="02010609060101010101" pitchFamily="49" charset="-122"/>
              </a:rPr>
              <a:t>1</a:t>
            </a:r>
            <a:r>
              <a:rPr lang="zh-CN" altLang="en-US" sz="2200">
                <a:latin typeface="+mn-lt"/>
                <a:ea typeface="楷体" panose="02010609060101010101" pitchFamily="49" charset="-122"/>
              </a:rPr>
              <a:t>，也就是实际图形比放大后的图形小；</a:t>
            </a:r>
            <a:r>
              <a:rPr lang="zh-CN" altLang="en-US" sz="2200">
                <a:solidFill>
                  <a:srgbClr val="0000FF"/>
                </a:solidFill>
                <a:latin typeface="+mn-lt"/>
                <a:ea typeface="楷体" panose="02010609060101010101" pitchFamily="49" charset="-122"/>
              </a:rPr>
              <a:t>缩小</a:t>
            </a:r>
            <a:r>
              <a:rPr lang="zh-CN" altLang="en-US" sz="2200">
                <a:latin typeface="+mn-lt"/>
                <a:ea typeface="楷体" panose="02010609060101010101" pitchFamily="49" charset="-122"/>
              </a:rPr>
              <a:t>时</a:t>
            </a:r>
            <a:r>
              <a:rPr lang="zh-CN" altLang="en-US" sz="2200">
                <a:solidFill>
                  <a:srgbClr val="0000FF"/>
                </a:solidFill>
                <a:latin typeface="+mn-lt"/>
                <a:ea typeface="楷体" panose="02010609060101010101" pitchFamily="49" charset="-122"/>
              </a:rPr>
              <a:t>前项是</a:t>
            </a:r>
            <a:r>
              <a:rPr lang="en-US" altLang="zh-CN" sz="2200">
                <a:solidFill>
                  <a:srgbClr val="0000FF"/>
                </a:solidFill>
                <a:latin typeface="+mn-lt"/>
                <a:ea typeface="楷体" panose="02010609060101010101" pitchFamily="49" charset="-122"/>
              </a:rPr>
              <a:t>1</a:t>
            </a:r>
            <a:r>
              <a:rPr lang="zh-CN" altLang="en-US" sz="2200">
                <a:latin typeface="+mn-lt"/>
                <a:ea typeface="楷体" panose="02010609060101010101" pitchFamily="49" charset="-122"/>
              </a:rPr>
              <a:t>，也就是实际图形比缩小后的图形大。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842" y="1000460"/>
            <a:ext cx="4607943" cy="232978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8828" y="1267475"/>
            <a:ext cx="4001330" cy="1795749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93842" y="480990"/>
            <a:ext cx="828500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i="0" u="none" strike="noStrike" baseline="0">
                <a:latin typeface="楷体" panose="02010609060101010101" pitchFamily="49" charset="-122"/>
                <a:ea typeface="楷体" panose="02010609060101010101" pitchFamily="49" charset="-122"/>
              </a:rPr>
              <a:t>比较下面放大或缩小前后的图形，你有什么发现？</a:t>
            </a:r>
            <a:endParaRPr lang="zh-CN" altLang="en-US" sz="40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5" name="Picture 16" descr="92副本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3844" y="3140075"/>
            <a:ext cx="831850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AutoShape 27"/>
          <p:cNvSpPr>
            <a:spLocks noChangeArrowheads="1"/>
          </p:cNvSpPr>
          <p:nvPr/>
        </p:nvSpPr>
        <p:spPr bwMode="auto">
          <a:xfrm>
            <a:off x="1012372" y="3540191"/>
            <a:ext cx="6466114" cy="916849"/>
          </a:xfrm>
          <a:prstGeom prst="wedgeRoundRectCallout">
            <a:avLst>
              <a:gd name="adj1" fmla="val 55970"/>
              <a:gd name="adj2" fmla="val -33518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2400">
                <a:latin typeface="+mn-lt"/>
                <a:ea typeface="楷体" panose="02010609060101010101" pitchFamily="49" charset="-122"/>
              </a:rPr>
              <a:t>不管是图形的放大还是图形的缩小，只是图形的</a:t>
            </a:r>
            <a:r>
              <a:rPr lang="zh-CN" altLang="en-US" sz="2400">
                <a:solidFill>
                  <a:srgbClr val="E60013"/>
                </a:solidFill>
                <a:latin typeface="+mn-lt"/>
                <a:ea typeface="楷体" panose="02010609060101010101" pitchFamily="49" charset="-122"/>
              </a:rPr>
              <a:t>大小发生了变化</a:t>
            </a:r>
            <a:r>
              <a:rPr lang="zh-CN" altLang="en-US" sz="2400">
                <a:latin typeface="+mn-lt"/>
                <a:ea typeface="楷体" panose="02010609060101010101" pitchFamily="49" charset="-122"/>
              </a:rPr>
              <a:t>，而</a:t>
            </a:r>
            <a:r>
              <a:rPr lang="zh-CN" altLang="en-US" sz="2400">
                <a:solidFill>
                  <a:srgbClr val="E60013"/>
                </a:solidFill>
                <a:latin typeface="+mn-lt"/>
                <a:ea typeface="楷体" panose="02010609060101010101" pitchFamily="49" charset="-122"/>
              </a:rPr>
              <a:t>形状没有改变</a:t>
            </a:r>
            <a:r>
              <a:rPr lang="zh-CN" altLang="en-US" sz="2400">
                <a:latin typeface="+mn-lt"/>
                <a:ea typeface="楷体" panose="02010609060101010101" pitchFamily="49" charset="-122"/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51"/>
          <p:cNvSpPr>
            <a:spLocks noChangeArrowheads="1"/>
          </p:cNvSpPr>
          <p:nvPr/>
        </p:nvSpPr>
        <p:spPr bwMode="auto">
          <a:xfrm>
            <a:off x="378619" y="1190303"/>
            <a:ext cx="8386763" cy="936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10000"/>
              </a:lnSpc>
            </a:pP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先按</a:t>
            </a:r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∶</a:t>
            </a:r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把下面的三角形放大，再把放大后的图形按</a:t>
            </a:r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∶</a:t>
            </a:r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缩小。</a:t>
            </a:r>
            <a:endParaRPr lang="en-US" altLang="zh-CN" sz="26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0484" name="Picture 19" descr="1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2214563"/>
            <a:ext cx="7920037" cy="2014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直接连接符 4"/>
          <p:cNvCxnSpPr>
            <a:cxnSpLocks noChangeShapeType="1"/>
          </p:cNvCxnSpPr>
          <p:nvPr/>
        </p:nvCxnSpPr>
        <p:spPr bwMode="auto">
          <a:xfrm flipH="1">
            <a:off x="2174875" y="2271713"/>
            <a:ext cx="0" cy="1462087"/>
          </a:xfrm>
          <a:prstGeom prst="line">
            <a:avLst/>
          </a:prstGeom>
          <a:noFill/>
          <a:ln w="38100" algn="ctr">
            <a:solidFill>
              <a:srgbClr val="FF33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" name="直接连接符 5"/>
          <p:cNvCxnSpPr>
            <a:cxnSpLocks noChangeShapeType="1"/>
          </p:cNvCxnSpPr>
          <p:nvPr/>
        </p:nvCxnSpPr>
        <p:spPr bwMode="auto">
          <a:xfrm>
            <a:off x="2155825" y="3727450"/>
            <a:ext cx="2962275" cy="15875"/>
          </a:xfrm>
          <a:prstGeom prst="line">
            <a:avLst/>
          </a:prstGeom>
          <a:noFill/>
          <a:ln w="38100" algn="ctr">
            <a:solidFill>
              <a:srgbClr val="FF33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" name="直接连接符 6"/>
          <p:cNvCxnSpPr>
            <a:cxnSpLocks noChangeShapeType="1"/>
          </p:cNvCxnSpPr>
          <p:nvPr/>
        </p:nvCxnSpPr>
        <p:spPr bwMode="auto">
          <a:xfrm>
            <a:off x="2165350" y="2279650"/>
            <a:ext cx="2957513" cy="1435100"/>
          </a:xfrm>
          <a:prstGeom prst="line">
            <a:avLst/>
          </a:prstGeom>
          <a:noFill/>
          <a:ln w="38100" algn="ctr">
            <a:solidFill>
              <a:srgbClr val="FF33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" name="直接连接符 7"/>
          <p:cNvCxnSpPr>
            <a:cxnSpLocks noChangeShapeType="1"/>
          </p:cNvCxnSpPr>
          <p:nvPr/>
        </p:nvCxnSpPr>
        <p:spPr bwMode="auto">
          <a:xfrm>
            <a:off x="5485606" y="2995613"/>
            <a:ext cx="0" cy="757237"/>
          </a:xfrm>
          <a:prstGeom prst="line">
            <a:avLst/>
          </a:prstGeom>
          <a:noFill/>
          <a:ln w="38100" algn="ctr">
            <a:solidFill>
              <a:srgbClr val="FF33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" name="直接连接符 8"/>
          <p:cNvCxnSpPr>
            <a:cxnSpLocks noChangeShapeType="1"/>
          </p:cNvCxnSpPr>
          <p:nvPr/>
        </p:nvCxnSpPr>
        <p:spPr bwMode="auto">
          <a:xfrm>
            <a:off x="5473700" y="3740150"/>
            <a:ext cx="1511300" cy="0"/>
          </a:xfrm>
          <a:prstGeom prst="line">
            <a:avLst/>
          </a:prstGeom>
          <a:noFill/>
          <a:ln w="38100" algn="ctr">
            <a:solidFill>
              <a:srgbClr val="FF33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" name="直接连接符 9"/>
          <p:cNvCxnSpPr>
            <a:cxnSpLocks noChangeShapeType="1"/>
          </p:cNvCxnSpPr>
          <p:nvPr/>
        </p:nvCxnSpPr>
        <p:spPr bwMode="auto">
          <a:xfrm>
            <a:off x="5487988" y="3006725"/>
            <a:ext cx="1497012" cy="731838"/>
          </a:xfrm>
          <a:prstGeom prst="line">
            <a:avLst/>
          </a:prstGeom>
          <a:noFill/>
          <a:ln w="38100" algn="ctr">
            <a:solidFill>
              <a:srgbClr val="FF33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2377281" y="4181157"/>
            <a:ext cx="2309812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6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按</a:t>
            </a:r>
            <a:r>
              <a:rPr lang="en-US" altLang="zh-CN" sz="26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6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∶</a:t>
            </a:r>
            <a:r>
              <a:rPr lang="en-US" altLang="zh-CN" sz="26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6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放大</a:t>
            </a: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5394324" y="4178141"/>
            <a:ext cx="2259013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zh-CN" altLang="en-US" sz="26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按</a:t>
            </a:r>
            <a:r>
              <a:rPr lang="en-US" altLang="zh-CN" sz="26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6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∶</a:t>
            </a:r>
            <a:r>
              <a:rPr lang="en-US" altLang="zh-CN" sz="26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6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缩小</a:t>
            </a:r>
          </a:p>
        </p:txBody>
      </p:sp>
      <p:pic>
        <p:nvPicPr>
          <p:cNvPr id="2" name="Picture 4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771" y="599473"/>
            <a:ext cx="1770062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文本框 13"/>
          <p:cNvSpPr txBox="1"/>
          <p:nvPr/>
        </p:nvSpPr>
        <p:spPr>
          <a:xfrm>
            <a:off x="2174875" y="1785938"/>
            <a:ext cx="20136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>
                <a:solidFill>
                  <a:srgbClr val="0066FF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0066FF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0066FF"/>
                </a:solidFill>
                <a:latin typeface="+mj-lt"/>
                <a:ea typeface="+mj-ea"/>
              </a:rPr>
              <a:t>P58 </a:t>
            </a:r>
            <a:r>
              <a:rPr lang="zh-CN" altLang="en-US" sz="1600" b="1">
                <a:solidFill>
                  <a:srgbClr val="0066FF"/>
                </a:solidFill>
                <a:latin typeface="+mj-lt"/>
                <a:ea typeface="+mj-ea"/>
              </a:rPr>
              <a:t>做一做</a:t>
            </a:r>
            <a:r>
              <a:rPr lang="en-US" altLang="zh-CN" sz="1600" b="1">
                <a:solidFill>
                  <a:srgbClr val="0066FF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0066FF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8203"/>
          <p:cNvSpPr txBox="1">
            <a:spLocks noChangeArrowheads="1"/>
          </p:cNvSpPr>
          <p:nvPr/>
        </p:nvSpPr>
        <p:spPr bwMode="auto">
          <a:xfrm>
            <a:off x="319881" y="1258261"/>
            <a:ext cx="8504238" cy="49654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600" b="1" dirty="0">
                <a:latin typeface="+mn-lt"/>
                <a:ea typeface="黑体" panose="02010609060101010101" pitchFamily="49" charset="-122"/>
              </a:rPr>
              <a:t>1. </a:t>
            </a:r>
            <a:r>
              <a:rPr lang="zh-CN" altLang="en-US" sz="2600" b="1" dirty="0">
                <a:latin typeface="+mn-lt"/>
                <a:ea typeface="黑体" panose="02010609060101010101" pitchFamily="49" charset="-122"/>
              </a:rPr>
              <a:t>下面哪个图形是图形</a:t>
            </a:r>
            <a:r>
              <a:rPr lang="en-US" altLang="zh-CN" sz="2600" b="1" dirty="0">
                <a:latin typeface="+mn-lt"/>
                <a:ea typeface="黑体" panose="02010609060101010101" pitchFamily="49" charset="-122"/>
              </a:rPr>
              <a:t>A</a:t>
            </a:r>
            <a:r>
              <a:rPr lang="zh-CN" altLang="en-US" sz="2600" b="1" dirty="0">
                <a:latin typeface="+mn-lt"/>
                <a:ea typeface="黑体" panose="02010609060101010101" pitchFamily="49" charset="-122"/>
              </a:rPr>
              <a:t>按</a:t>
            </a:r>
            <a:r>
              <a:rPr lang="en-US" altLang="zh-CN" sz="2600" b="1" dirty="0">
                <a:latin typeface="+mn-lt"/>
                <a:ea typeface="黑体" panose="02010609060101010101" pitchFamily="49" charset="-122"/>
              </a:rPr>
              <a:t>2</a:t>
            </a:r>
            <a:r>
              <a:rPr lang="zh-CN" altLang="en-US" sz="2600" b="1" dirty="0">
                <a:latin typeface="+mn-lt"/>
                <a:ea typeface="黑体" panose="02010609060101010101" pitchFamily="49" charset="-122"/>
              </a:rPr>
              <a:t>∶</a:t>
            </a:r>
            <a:r>
              <a:rPr lang="en-US" altLang="zh-CN" sz="2600" b="1" dirty="0">
                <a:latin typeface="+mn-lt"/>
                <a:ea typeface="黑体" panose="02010609060101010101" pitchFamily="49" charset="-122"/>
              </a:rPr>
              <a:t>1</a:t>
            </a:r>
            <a:r>
              <a:rPr lang="zh-CN" altLang="en-US" sz="2600" b="1" dirty="0">
                <a:latin typeface="+mn-lt"/>
                <a:ea typeface="黑体" panose="02010609060101010101" pitchFamily="49" charset="-122"/>
              </a:rPr>
              <a:t>放大后得到的图形？</a:t>
            </a:r>
            <a:endParaRPr lang="en-US" altLang="zh-CN" sz="26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7" name="Rectangle 15"/>
          <p:cNvSpPr>
            <a:spLocks noChangeArrowheads="1"/>
          </p:cNvSpPr>
          <p:nvPr/>
        </p:nvSpPr>
        <p:spPr bwMode="auto">
          <a:xfrm>
            <a:off x="2680991" y="3883109"/>
            <a:ext cx="64928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×</a:t>
            </a:r>
            <a:endParaRPr lang="zh-CN" altLang="en-US" sz="36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8" name="Rectangle 15"/>
          <p:cNvSpPr>
            <a:spLocks noChangeArrowheads="1"/>
          </p:cNvSpPr>
          <p:nvPr/>
        </p:nvSpPr>
        <p:spPr bwMode="auto">
          <a:xfrm>
            <a:off x="4778651" y="3883108"/>
            <a:ext cx="64928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×</a:t>
            </a:r>
            <a:endParaRPr lang="zh-CN" altLang="en-US" sz="36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9" name="矩形 1"/>
          <p:cNvSpPr>
            <a:spLocks noChangeArrowheads="1"/>
          </p:cNvSpPr>
          <p:nvPr/>
        </p:nvSpPr>
        <p:spPr bwMode="auto">
          <a:xfrm>
            <a:off x="7158620" y="3883108"/>
            <a:ext cx="6477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36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√</a:t>
            </a:r>
            <a:endParaRPr lang="en-US" altLang="zh-CN" sz="36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2" name="矩形: 圆角 23"/>
          <p:cNvSpPr/>
          <p:nvPr/>
        </p:nvSpPr>
        <p:spPr>
          <a:xfrm>
            <a:off x="187325" y="582613"/>
            <a:ext cx="2092325" cy="531812"/>
          </a:xfrm>
          <a:prstGeom prst="roundRect">
            <a:avLst>
              <a:gd name="adj" fmla="val 50000"/>
            </a:avLst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kumimoji="1"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Arial" panose="020B0604020202020204" pitchFamily="34" charset="0"/>
              </a:rPr>
              <a:t>随堂练习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510053" y="1690719"/>
            <a:ext cx="27879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>
                <a:solidFill>
                  <a:srgbClr val="0066FF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0066FF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0066FF"/>
                </a:solidFill>
                <a:latin typeface="+mj-lt"/>
                <a:ea typeface="+mj-ea"/>
              </a:rPr>
              <a:t>P61 </a:t>
            </a:r>
            <a:r>
              <a:rPr lang="zh-CN" altLang="en-US" sz="1600" b="1">
                <a:solidFill>
                  <a:srgbClr val="0066FF"/>
                </a:solidFill>
                <a:latin typeface="+mj-lt"/>
                <a:ea typeface="+mj-ea"/>
              </a:rPr>
              <a:t>练习十一 第</a:t>
            </a:r>
            <a:r>
              <a:rPr lang="en-US" altLang="zh-CN" sz="1600" b="1">
                <a:solidFill>
                  <a:srgbClr val="0066FF"/>
                </a:solidFill>
                <a:latin typeface="+mj-lt"/>
                <a:ea typeface="+mj-ea"/>
              </a:rPr>
              <a:t>1</a:t>
            </a:r>
            <a:r>
              <a:rPr lang="zh-CN" altLang="en-US" sz="1600" b="1">
                <a:solidFill>
                  <a:srgbClr val="0066FF"/>
                </a:solidFill>
                <a:latin typeface="+mj-lt"/>
                <a:ea typeface="+mj-ea"/>
              </a:rPr>
              <a:t>题</a:t>
            </a:r>
            <a:r>
              <a:rPr lang="en-US" altLang="zh-CN" sz="1600" b="1">
                <a:solidFill>
                  <a:srgbClr val="0066FF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0066FF"/>
              </a:solidFill>
              <a:latin typeface="+mj-lt"/>
              <a:ea typeface="+mj-ea"/>
            </a:endParaRPr>
          </a:p>
        </p:txBody>
      </p:sp>
      <p:pic>
        <p:nvPicPr>
          <p:cNvPr id="4" name="Picture 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179" y="2170808"/>
            <a:ext cx="8315643" cy="1767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8203"/>
          <p:cNvSpPr txBox="1">
            <a:spLocks noChangeArrowheads="1"/>
          </p:cNvSpPr>
          <p:nvPr/>
        </p:nvSpPr>
        <p:spPr bwMode="auto">
          <a:xfrm>
            <a:off x="320400" y="941347"/>
            <a:ext cx="8503200" cy="93666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eaLnBrk="1" hangingPunct="1">
              <a:lnSpc>
                <a:spcPct val="110000"/>
              </a:lnSpc>
              <a:buFont typeface="Arial" panose="020B0604020202020204" pitchFamily="34" charset="0"/>
              <a:buNone/>
              <a:defRPr sz="2600" b="1">
                <a:latin typeface="+mn-lt"/>
                <a:ea typeface="黑体" panose="02010609060101010101" pitchFamily="49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9pPr>
          </a:lstStyle>
          <a:p>
            <a:r>
              <a:rPr lang="en-US" altLang="zh-CN" dirty="0"/>
              <a:t>2. </a:t>
            </a:r>
            <a:r>
              <a:rPr lang="zh-CN" altLang="en-US" dirty="0"/>
              <a:t>自己</a:t>
            </a:r>
            <a:r>
              <a:rPr lang="zh-CN" altLang="en-US"/>
              <a:t>选定比画</a:t>
            </a:r>
            <a:r>
              <a:rPr lang="zh-CN" altLang="en-US" dirty="0"/>
              <a:t>图形，</a:t>
            </a:r>
            <a:r>
              <a:rPr lang="zh-CN" altLang="en-US"/>
              <a:t>把三角形</a:t>
            </a:r>
            <a:r>
              <a:rPr lang="en-US" altLang="zh-CN" dirty="0"/>
              <a:t>A</a:t>
            </a:r>
            <a:r>
              <a:rPr lang="zh-CN" altLang="en-US" dirty="0"/>
              <a:t>放大后</a:t>
            </a:r>
            <a:r>
              <a:rPr lang="zh-CN" altLang="en-US"/>
              <a:t>得到三角形</a:t>
            </a:r>
            <a:r>
              <a:rPr lang="en-US" altLang="zh-CN" dirty="0"/>
              <a:t>B</a:t>
            </a:r>
            <a:r>
              <a:rPr lang="zh-CN" altLang="en-US" dirty="0"/>
              <a:t>，再</a:t>
            </a:r>
            <a:r>
              <a:rPr lang="zh-CN" altLang="en-US"/>
              <a:t>把三角形</a:t>
            </a:r>
            <a:r>
              <a:rPr lang="en-US" altLang="zh-CN" dirty="0"/>
              <a:t>B</a:t>
            </a:r>
            <a:r>
              <a:rPr lang="zh-CN" altLang="en-US" dirty="0"/>
              <a:t>缩小后</a:t>
            </a:r>
            <a:r>
              <a:rPr lang="zh-CN" altLang="en-US"/>
              <a:t>得到三角形</a:t>
            </a:r>
            <a:r>
              <a:rPr lang="en-US" altLang="zh-CN"/>
              <a:t>C</a:t>
            </a:r>
            <a:r>
              <a:rPr lang="zh-CN" altLang="en-US"/>
              <a:t>。</a:t>
            </a:r>
            <a:endParaRPr lang="en-US" altLang="zh-CN" dirty="0"/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735013" y="1995445"/>
          <a:ext cx="739298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96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96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96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96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964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6964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6964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6964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6964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6964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6964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6964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69649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69649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369649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369649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369649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369649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369649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369649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</a:tblGrid>
              <a:tr h="316694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694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6694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694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b="1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694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22659" name="直接连接符 3"/>
          <p:cNvCxnSpPr>
            <a:cxnSpLocks noChangeShapeType="1"/>
          </p:cNvCxnSpPr>
          <p:nvPr/>
        </p:nvCxnSpPr>
        <p:spPr bwMode="auto">
          <a:xfrm>
            <a:off x="1081088" y="2730458"/>
            <a:ext cx="766762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660" name="直接连接符 4"/>
          <p:cNvCxnSpPr>
            <a:cxnSpLocks noChangeShapeType="1"/>
          </p:cNvCxnSpPr>
          <p:nvPr/>
        </p:nvCxnSpPr>
        <p:spPr bwMode="auto">
          <a:xfrm>
            <a:off x="1104900" y="1998620"/>
            <a:ext cx="0" cy="722313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661" name="直接连接符 5"/>
          <p:cNvCxnSpPr>
            <a:cxnSpLocks noChangeShapeType="1"/>
          </p:cNvCxnSpPr>
          <p:nvPr/>
        </p:nvCxnSpPr>
        <p:spPr bwMode="auto">
          <a:xfrm>
            <a:off x="1104900" y="2012908"/>
            <a:ext cx="742950" cy="708025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1085850" y="2692358"/>
            <a:ext cx="407988" cy="4603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400" b="1">
                <a:solidFill>
                  <a:srgbClr val="9933FF"/>
                </a:solidFill>
                <a:latin typeface="+mn-lt"/>
                <a:cs typeface="Arial" panose="020B0604020202020204" pitchFamily="34" charset="0"/>
              </a:rPr>
              <a:t>A</a:t>
            </a:r>
          </a:p>
        </p:txBody>
      </p:sp>
      <p:cxnSp>
        <p:nvCxnSpPr>
          <p:cNvPr id="8" name="直接连接符 7"/>
          <p:cNvCxnSpPr>
            <a:cxnSpLocks noChangeShapeType="1"/>
          </p:cNvCxnSpPr>
          <p:nvPr/>
        </p:nvCxnSpPr>
        <p:spPr bwMode="auto">
          <a:xfrm>
            <a:off x="2584450" y="3454358"/>
            <a:ext cx="1482725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" name="直接连接符 8"/>
          <p:cNvCxnSpPr>
            <a:cxnSpLocks noChangeShapeType="1"/>
          </p:cNvCxnSpPr>
          <p:nvPr/>
        </p:nvCxnSpPr>
        <p:spPr bwMode="auto">
          <a:xfrm>
            <a:off x="2584450" y="1984333"/>
            <a:ext cx="0" cy="1470025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" name="直接连接符 9"/>
          <p:cNvCxnSpPr>
            <a:cxnSpLocks noChangeShapeType="1"/>
          </p:cNvCxnSpPr>
          <p:nvPr/>
        </p:nvCxnSpPr>
        <p:spPr bwMode="auto">
          <a:xfrm>
            <a:off x="2584450" y="1998620"/>
            <a:ext cx="1477963" cy="1468438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" name="文本框 4"/>
          <p:cNvSpPr txBox="1">
            <a:spLocks noChangeArrowheads="1"/>
          </p:cNvSpPr>
          <p:nvPr/>
        </p:nvSpPr>
        <p:spPr bwMode="auto">
          <a:xfrm>
            <a:off x="2331312" y="3962462"/>
            <a:ext cx="2301875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eaLnBrk="1" hangingPunct="1">
              <a:defRPr sz="26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zh-CN" altLang="en-US"/>
              <a:t>按</a:t>
            </a:r>
            <a:r>
              <a:rPr lang="en-US" altLang="zh-CN"/>
              <a:t>2</a:t>
            </a:r>
            <a:r>
              <a:rPr lang="zh-CN" altLang="en-US"/>
              <a:t>∶</a:t>
            </a:r>
            <a:r>
              <a:rPr lang="en-US" altLang="zh-CN"/>
              <a:t>1</a:t>
            </a:r>
            <a:r>
              <a:rPr lang="zh-CN" altLang="en-US"/>
              <a:t>放大</a:t>
            </a:r>
          </a:p>
        </p:txBody>
      </p:sp>
      <p:cxnSp>
        <p:nvCxnSpPr>
          <p:cNvPr id="12" name="直接连接符 11"/>
          <p:cNvCxnSpPr>
            <a:cxnSpLocks noChangeShapeType="1"/>
          </p:cNvCxnSpPr>
          <p:nvPr/>
        </p:nvCxnSpPr>
        <p:spPr bwMode="auto">
          <a:xfrm>
            <a:off x="5908675" y="2732045"/>
            <a:ext cx="36195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" name="直接连接符 12"/>
          <p:cNvCxnSpPr>
            <a:cxnSpLocks noChangeShapeType="1"/>
          </p:cNvCxnSpPr>
          <p:nvPr/>
        </p:nvCxnSpPr>
        <p:spPr bwMode="auto">
          <a:xfrm>
            <a:off x="5916613" y="2341520"/>
            <a:ext cx="0" cy="388938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" name="直接连接符 13"/>
          <p:cNvCxnSpPr>
            <a:cxnSpLocks noChangeShapeType="1"/>
          </p:cNvCxnSpPr>
          <p:nvPr/>
        </p:nvCxnSpPr>
        <p:spPr bwMode="auto">
          <a:xfrm>
            <a:off x="5916613" y="2355808"/>
            <a:ext cx="352425" cy="365125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" name="文本框 21"/>
          <p:cNvSpPr txBox="1">
            <a:spLocks noChangeArrowheads="1"/>
          </p:cNvSpPr>
          <p:nvPr/>
        </p:nvSpPr>
        <p:spPr bwMode="auto">
          <a:xfrm>
            <a:off x="5230631" y="3962462"/>
            <a:ext cx="2587625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eaLnBrk="1" hangingPunct="1">
              <a:defRPr sz="26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zh-CN" altLang="en-US"/>
              <a:t>按</a:t>
            </a:r>
            <a:r>
              <a:rPr lang="en-US" altLang="zh-CN"/>
              <a:t>1</a:t>
            </a:r>
            <a:r>
              <a:rPr lang="zh-CN" altLang="en-US"/>
              <a:t>∶</a:t>
            </a:r>
            <a:r>
              <a:rPr lang="en-US" altLang="zh-CN"/>
              <a:t>4</a:t>
            </a:r>
            <a:r>
              <a:rPr lang="zh-CN" altLang="en-US"/>
              <a:t>缩小</a:t>
            </a:r>
          </a:p>
        </p:txBody>
      </p:sp>
      <p:sp>
        <p:nvSpPr>
          <p:cNvPr id="16" name="Text Box 4"/>
          <p:cNvSpPr txBox="1">
            <a:spLocks noChangeArrowheads="1"/>
          </p:cNvSpPr>
          <p:nvPr/>
        </p:nvSpPr>
        <p:spPr bwMode="auto">
          <a:xfrm>
            <a:off x="2946400" y="3409908"/>
            <a:ext cx="388938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400" b="1" dirty="0">
                <a:solidFill>
                  <a:srgbClr val="9933FF"/>
                </a:solidFill>
                <a:latin typeface="+mn-lt"/>
                <a:cs typeface="Arial" panose="020B0604020202020204" pitchFamily="34" charset="0"/>
              </a:rPr>
              <a:t>B</a:t>
            </a:r>
          </a:p>
        </p:txBody>
      </p:sp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5894388" y="2690770"/>
            <a:ext cx="407987" cy="46196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400" b="1" dirty="0">
                <a:solidFill>
                  <a:srgbClr val="9933FF"/>
                </a:solidFill>
                <a:latin typeface="+mn-lt"/>
                <a:cs typeface="Arial" panose="020B0604020202020204" pitchFamily="34" charset="0"/>
              </a:rPr>
              <a:t>C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5291058" y="1510522"/>
            <a:ext cx="27879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>
                <a:solidFill>
                  <a:srgbClr val="0066FF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0066FF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0066FF"/>
                </a:solidFill>
                <a:latin typeface="+mj-lt"/>
                <a:ea typeface="+mj-ea"/>
              </a:rPr>
              <a:t>P61 </a:t>
            </a:r>
            <a:r>
              <a:rPr lang="zh-CN" altLang="en-US" sz="1600" b="1">
                <a:solidFill>
                  <a:srgbClr val="0066FF"/>
                </a:solidFill>
                <a:latin typeface="+mj-lt"/>
                <a:ea typeface="+mj-ea"/>
              </a:rPr>
              <a:t>练习十一 第</a:t>
            </a:r>
            <a:r>
              <a:rPr lang="en-US" altLang="zh-CN" sz="1600" b="1">
                <a:solidFill>
                  <a:srgbClr val="0066FF"/>
                </a:solidFill>
                <a:latin typeface="+mj-lt"/>
                <a:ea typeface="+mj-ea"/>
              </a:rPr>
              <a:t>2</a:t>
            </a:r>
            <a:r>
              <a:rPr lang="zh-CN" altLang="en-US" sz="1600" b="1">
                <a:solidFill>
                  <a:srgbClr val="0066FF"/>
                </a:solidFill>
                <a:latin typeface="+mj-lt"/>
                <a:ea typeface="+mj-ea"/>
              </a:rPr>
              <a:t>题</a:t>
            </a:r>
            <a:r>
              <a:rPr lang="en-US" altLang="zh-CN" sz="1600" b="1">
                <a:solidFill>
                  <a:srgbClr val="0066FF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0066FF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  <p:bldP spid="16" grpId="0"/>
      <p:bldP spid="1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8203"/>
          <p:cNvSpPr txBox="1">
            <a:spLocks noChangeArrowheads="1"/>
          </p:cNvSpPr>
          <p:nvPr/>
        </p:nvSpPr>
        <p:spPr bwMode="auto">
          <a:xfrm>
            <a:off x="472281" y="3167561"/>
            <a:ext cx="8145462" cy="49654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eaLnBrk="1" hangingPunct="1">
              <a:lnSpc>
                <a:spcPct val="110000"/>
              </a:lnSpc>
              <a:buFont typeface="Arial" panose="020B0604020202020204" pitchFamily="34" charset="0"/>
              <a:buNone/>
              <a:defRPr sz="2600" b="1">
                <a:latin typeface="+mn-lt"/>
                <a:ea typeface="黑体" panose="02010609060101010101" pitchFamily="49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9pPr>
          </a:lstStyle>
          <a:p>
            <a:r>
              <a:rPr lang="zh-CN" altLang="en-US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）哪些三角形</a:t>
            </a:r>
            <a:r>
              <a:rPr lang="zh-CN" altLang="en-US"/>
              <a:t>可以由</a:t>
            </a:r>
            <a:r>
              <a:rPr lang="en-US" altLang="zh-CN" dirty="0"/>
              <a:t>A</a:t>
            </a:r>
            <a:r>
              <a:rPr lang="zh-CN" altLang="en-US" dirty="0"/>
              <a:t>放大后</a:t>
            </a:r>
            <a:r>
              <a:rPr lang="zh-CN" altLang="en-US"/>
              <a:t>得到？</a:t>
            </a:r>
            <a:endParaRPr lang="en-US" altLang="zh-CN" dirty="0"/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1568949" y="3772717"/>
            <a:ext cx="652145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altLang="zh-CN" sz="2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zh-CN" altLang="en-US" sz="26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可以由</a:t>
            </a:r>
            <a:r>
              <a:rPr lang="en-US" altLang="zh-CN" sz="2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放大后得到。</a:t>
            </a:r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735013" y="1061454"/>
          <a:ext cx="739298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96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96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96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96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964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6964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6964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6964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6964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6964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6964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6964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69649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69649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369649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369649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369649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369649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369649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369649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</a:tblGrid>
              <a:tr h="316694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694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6694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694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b="1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694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6" name="直接连接符 3"/>
          <p:cNvCxnSpPr>
            <a:cxnSpLocks noChangeShapeType="1"/>
          </p:cNvCxnSpPr>
          <p:nvPr/>
        </p:nvCxnSpPr>
        <p:spPr bwMode="auto">
          <a:xfrm>
            <a:off x="1081088" y="1796467"/>
            <a:ext cx="766762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" name="直接连接符 4"/>
          <p:cNvCxnSpPr>
            <a:cxnSpLocks noChangeShapeType="1"/>
          </p:cNvCxnSpPr>
          <p:nvPr/>
        </p:nvCxnSpPr>
        <p:spPr bwMode="auto">
          <a:xfrm>
            <a:off x="1104900" y="1064629"/>
            <a:ext cx="0" cy="722313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" name="直接连接符 5"/>
          <p:cNvCxnSpPr>
            <a:cxnSpLocks noChangeShapeType="1"/>
          </p:cNvCxnSpPr>
          <p:nvPr/>
        </p:nvCxnSpPr>
        <p:spPr bwMode="auto">
          <a:xfrm>
            <a:off x="1104900" y="1078917"/>
            <a:ext cx="742950" cy="708025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1085850" y="1758367"/>
            <a:ext cx="407988" cy="4603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400" b="1">
                <a:solidFill>
                  <a:srgbClr val="9933FF"/>
                </a:solidFill>
                <a:latin typeface="+mn-lt"/>
                <a:cs typeface="Arial" panose="020B0604020202020204" pitchFamily="34" charset="0"/>
              </a:rPr>
              <a:t>A</a:t>
            </a:r>
          </a:p>
        </p:txBody>
      </p:sp>
      <p:cxnSp>
        <p:nvCxnSpPr>
          <p:cNvPr id="10" name="直接连接符 9"/>
          <p:cNvCxnSpPr>
            <a:cxnSpLocks noChangeShapeType="1"/>
          </p:cNvCxnSpPr>
          <p:nvPr/>
        </p:nvCxnSpPr>
        <p:spPr bwMode="auto">
          <a:xfrm>
            <a:off x="2584450" y="2520367"/>
            <a:ext cx="1482725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" name="直接连接符 10"/>
          <p:cNvCxnSpPr>
            <a:cxnSpLocks noChangeShapeType="1"/>
          </p:cNvCxnSpPr>
          <p:nvPr/>
        </p:nvCxnSpPr>
        <p:spPr bwMode="auto">
          <a:xfrm>
            <a:off x="2584450" y="1050342"/>
            <a:ext cx="0" cy="1470025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直接连接符 11"/>
          <p:cNvCxnSpPr>
            <a:cxnSpLocks noChangeShapeType="1"/>
          </p:cNvCxnSpPr>
          <p:nvPr/>
        </p:nvCxnSpPr>
        <p:spPr bwMode="auto">
          <a:xfrm>
            <a:off x="2584450" y="1064629"/>
            <a:ext cx="1477963" cy="1468438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" name="直接连接符 12"/>
          <p:cNvCxnSpPr>
            <a:cxnSpLocks noChangeShapeType="1"/>
          </p:cNvCxnSpPr>
          <p:nvPr/>
        </p:nvCxnSpPr>
        <p:spPr bwMode="auto">
          <a:xfrm>
            <a:off x="5908675" y="1798054"/>
            <a:ext cx="36195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" name="直接连接符 13"/>
          <p:cNvCxnSpPr>
            <a:cxnSpLocks noChangeShapeType="1"/>
          </p:cNvCxnSpPr>
          <p:nvPr/>
        </p:nvCxnSpPr>
        <p:spPr bwMode="auto">
          <a:xfrm>
            <a:off x="5916613" y="1407529"/>
            <a:ext cx="0" cy="388938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" name="直接连接符 14"/>
          <p:cNvCxnSpPr>
            <a:cxnSpLocks noChangeShapeType="1"/>
          </p:cNvCxnSpPr>
          <p:nvPr/>
        </p:nvCxnSpPr>
        <p:spPr bwMode="auto">
          <a:xfrm>
            <a:off x="5916613" y="1421817"/>
            <a:ext cx="352425" cy="365125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" name="Text Box 4"/>
          <p:cNvSpPr txBox="1">
            <a:spLocks noChangeArrowheads="1"/>
          </p:cNvSpPr>
          <p:nvPr/>
        </p:nvSpPr>
        <p:spPr bwMode="auto">
          <a:xfrm>
            <a:off x="2946400" y="2475917"/>
            <a:ext cx="388938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400" b="1" dirty="0">
                <a:solidFill>
                  <a:srgbClr val="9933FF"/>
                </a:solidFill>
                <a:latin typeface="+mn-lt"/>
                <a:cs typeface="Arial" panose="020B0604020202020204" pitchFamily="34" charset="0"/>
              </a:rPr>
              <a:t>B</a:t>
            </a:r>
          </a:p>
        </p:txBody>
      </p:sp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5894388" y="1756779"/>
            <a:ext cx="407987" cy="46196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400" b="1" dirty="0">
                <a:solidFill>
                  <a:srgbClr val="9933FF"/>
                </a:solidFill>
                <a:latin typeface="+mn-lt"/>
                <a:cs typeface="Arial" panose="020B0604020202020204" pitchFamily="34" charset="0"/>
              </a:rPr>
              <a:t>C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1311275" y="3787684"/>
            <a:ext cx="652145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altLang="zh-CN" sz="26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26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2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C</a:t>
            </a:r>
            <a:r>
              <a:rPr lang="zh-CN" altLang="en-US" sz="26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可以由</a:t>
            </a:r>
            <a:r>
              <a:rPr lang="en-US" altLang="zh-CN" sz="2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缩小后得到。</a:t>
            </a:r>
          </a:p>
        </p:txBody>
      </p:sp>
      <p:sp>
        <p:nvSpPr>
          <p:cNvPr id="5" name="文本框 8203"/>
          <p:cNvSpPr txBox="1">
            <a:spLocks noChangeArrowheads="1"/>
          </p:cNvSpPr>
          <p:nvPr/>
        </p:nvSpPr>
        <p:spPr bwMode="auto">
          <a:xfrm>
            <a:off x="472281" y="3167561"/>
            <a:ext cx="8145462" cy="49654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eaLnBrk="1" hangingPunct="1">
              <a:lnSpc>
                <a:spcPct val="110000"/>
              </a:lnSpc>
              <a:buFont typeface="Arial" panose="020B0604020202020204" pitchFamily="34" charset="0"/>
              <a:buNone/>
              <a:defRPr sz="2600" b="1">
                <a:latin typeface="+mn-lt"/>
                <a:ea typeface="黑体" panose="02010609060101010101" pitchFamily="49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9pPr>
          </a:lstStyle>
          <a:p>
            <a:r>
              <a:rPr lang="zh-CN" altLang="en-US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）哪些三角形</a:t>
            </a:r>
            <a:r>
              <a:rPr lang="zh-CN" altLang="en-US"/>
              <a:t>可以由</a:t>
            </a:r>
            <a:r>
              <a:rPr lang="en-US" altLang="zh-CN" dirty="0"/>
              <a:t>B</a:t>
            </a:r>
            <a:r>
              <a:rPr lang="zh-CN" altLang="en-US" dirty="0"/>
              <a:t>缩小后</a:t>
            </a:r>
            <a:r>
              <a:rPr lang="zh-CN" altLang="en-US"/>
              <a:t>得到？</a:t>
            </a:r>
            <a:endParaRPr lang="en-US" altLang="zh-CN" dirty="0"/>
          </a:p>
        </p:txBody>
      </p:sp>
      <p:graphicFrame>
        <p:nvGraphicFramePr>
          <p:cNvPr id="7" name="表格 6"/>
          <p:cNvGraphicFramePr>
            <a:graphicFrameLocks noGrp="1"/>
          </p:cNvGraphicFramePr>
          <p:nvPr/>
        </p:nvGraphicFramePr>
        <p:xfrm>
          <a:off x="735013" y="1061454"/>
          <a:ext cx="739298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96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96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96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96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964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6964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6964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6964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6964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6964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6964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6964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69649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69649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369649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369649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369649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369649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369649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369649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</a:tblGrid>
              <a:tr h="316694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694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6694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694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b="1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694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8" name="直接连接符 3"/>
          <p:cNvCxnSpPr>
            <a:cxnSpLocks noChangeShapeType="1"/>
          </p:cNvCxnSpPr>
          <p:nvPr/>
        </p:nvCxnSpPr>
        <p:spPr bwMode="auto">
          <a:xfrm>
            <a:off x="1081088" y="1796467"/>
            <a:ext cx="766762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" name="直接连接符 4"/>
          <p:cNvCxnSpPr>
            <a:cxnSpLocks noChangeShapeType="1"/>
          </p:cNvCxnSpPr>
          <p:nvPr/>
        </p:nvCxnSpPr>
        <p:spPr bwMode="auto">
          <a:xfrm>
            <a:off x="1104900" y="1064629"/>
            <a:ext cx="0" cy="722313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" name="直接连接符 5"/>
          <p:cNvCxnSpPr>
            <a:cxnSpLocks noChangeShapeType="1"/>
          </p:cNvCxnSpPr>
          <p:nvPr/>
        </p:nvCxnSpPr>
        <p:spPr bwMode="auto">
          <a:xfrm>
            <a:off x="1104900" y="1078917"/>
            <a:ext cx="742950" cy="708025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1085850" y="1758367"/>
            <a:ext cx="407988" cy="4603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400" b="1">
                <a:solidFill>
                  <a:srgbClr val="9933FF"/>
                </a:solidFill>
                <a:latin typeface="+mn-lt"/>
                <a:cs typeface="Arial" panose="020B0604020202020204" pitchFamily="34" charset="0"/>
              </a:rPr>
              <a:t>A</a:t>
            </a:r>
          </a:p>
        </p:txBody>
      </p:sp>
      <p:cxnSp>
        <p:nvCxnSpPr>
          <p:cNvPr id="12" name="直接连接符 11"/>
          <p:cNvCxnSpPr>
            <a:cxnSpLocks noChangeShapeType="1"/>
          </p:cNvCxnSpPr>
          <p:nvPr/>
        </p:nvCxnSpPr>
        <p:spPr bwMode="auto">
          <a:xfrm>
            <a:off x="2584450" y="2520367"/>
            <a:ext cx="1482725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" name="直接连接符 12"/>
          <p:cNvCxnSpPr>
            <a:cxnSpLocks noChangeShapeType="1"/>
          </p:cNvCxnSpPr>
          <p:nvPr/>
        </p:nvCxnSpPr>
        <p:spPr bwMode="auto">
          <a:xfrm>
            <a:off x="2584450" y="1050342"/>
            <a:ext cx="0" cy="1470025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" name="直接连接符 13"/>
          <p:cNvCxnSpPr>
            <a:cxnSpLocks noChangeShapeType="1"/>
          </p:cNvCxnSpPr>
          <p:nvPr/>
        </p:nvCxnSpPr>
        <p:spPr bwMode="auto">
          <a:xfrm>
            <a:off x="2584450" y="1064629"/>
            <a:ext cx="1477963" cy="1468438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" name="直接连接符 14"/>
          <p:cNvCxnSpPr>
            <a:cxnSpLocks noChangeShapeType="1"/>
          </p:cNvCxnSpPr>
          <p:nvPr/>
        </p:nvCxnSpPr>
        <p:spPr bwMode="auto">
          <a:xfrm>
            <a:off x="5908675" y="1798054"/>
            <a:ext cx="36195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" name="直接连接符 15"/>
          <p:cNvCxnSpPr>
            <a:cxnSpLocks noChangeShapeType="1"/>
          </p:cNvCxnSpPr>
          <p:nvPr/>
        </p:nvCxnSpPr>
        <p:spPr bwMode="auto">
          <a:xfrm>
            <a:off x="5916613" y="1407529"/>
            <a:ext cx="0" cy="388938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" name="直接连接符 16"/>
          <p:cNvCxnSpPr>
            <a:cxnSpLocks noChangeShapeType="1"/>
          </p:cNvCxnSpPr>
          <p:nvPr/>
        </p:nvCxnSpPr>
        <p:spPr bwMode="auto">
          <a:xfrm>
            <a:off x="5916613" y="1421817"/>
            <a:ext cx="352425" cy="365125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" name="Text Box 4"/>
          <p:cNvSpPr txBox="1">
            <a:spLocks noChangeArrowheads="1"/>
          </p:cNvSpPr>
          <p:nvPr/>
        </p:nvSpPr>
        <p:spPr bwMode="auto">
          <a:xfrm>
            <a:off x="2946400" y="2475917"/>
            <a:ext cx="388938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400" b="1" dirty="0">
                <a:solidFill>
                  <a:srgbClr val="9933FF"/>
                </a:solidFill>
                <a:latin typeface="+mn-lt"/>
                <a:cs typeface="Arial" panose="020B0604020202020204" pitchFamily="34" charset="0"/>
              </a:rPr>
              <a:t>B</a:t>
            </a:r>
          </a:p>
        </p:txBody>
      </p:sp>
      <p:sp>
        <p:nvSpPr>
          <p:cNvPr id="19" name="Text Box 4"/>
          <p:cNvSpPr txBox="1">
            <a:spLocks noChangeArrowheads="1"/>
          </p:cNvSpPr>
          <p:nvPr/>
        </p:nvSpPr>
        <p:spPr bwMode="auto">
          <a:xfrm>
            <a:off x="5894388" y="1756779"/>
            <a:ext cx="407987" cy="46196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400" b="1" dirty="0">
                <a:solidFill>
                  <a:srgbClr val="9933FF"/>
                </a:solidFill>
                <a:latin typeface="+mn-lt"/>
                <a:cs typeface="Arial" panose="020B0604020202020204" pitchFamily="34" charset="0"/>
              </a:rPr>
              <a:t>C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472281" y="3831920"/>
            <a:ext cx="814546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由</a:t>
            </a:r>
            <a:r>
              <a: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到</a:t>
            </a:r>
            <a:r>
              <a: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zh-CN" altLang="en-US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，若边长扩大到原来的</a:t>
            </a:r>
            <a:r>
              <a:rPr lang="en-US" altLang="zh-CN" sz="2400" b="1" i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n</a:t>
            </a:r>
            <a:r>
              <a:rPr lang="zh-CN" altLang="en-US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倍，则面积扩大到原来的</a:t>
            </a:r>
            <a:r>
              <a:rPr lang="en-US" altLang="zh-CN" sz="2400" b="1" i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n</a:t>
            </a:r>
            <a:r>
              <a:rPr lang="en-US" altLang="zh-CN" sz="2400" b="1" baseline="3000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倍。面积与边长不是按相同的比变化的。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8203"/>
          <p:cNvSpPr txBox="1">
            <a:spLocks noChangeArrowheads="1"/>
          </p:cNvSpPr>
          <p:nvPr/>
        </p:nvSpPr>
        <p:spPr bwMode="auto">
          <a:xfrm>
            <a:off x="472281" y="2934704"/>
            <a:ext cx="8145462" cy="93666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10000"/>
              </a:lnSpc>
              <a:buFont typeface="Arial" panose="020B0604020202020204" pitchFamily="34" charset="0"/>
              <a:buNone/>
              <a:defRPr sz="2600" b="1">
                <a:latin typeface="+mn-lt"/>
                <a:ea typeface="黑体" panose="02010609060101010101" pitchFamily="49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9pPr>
          </a:lstStyle>
          <a:p>
            <a:r>
              <a:rPr lang="zh-CN" altLang="en-US"/>
              <a:t>（</a:t>
            </a:r>
            <a:r>
              <a:rPr lang="en-US" altLang="zh-CN"/>
              <a:t>3</a:t>
            </a:r>
            <a:r>
              <a:rPr lang="zh-CN" altLang="en-US"/>
              <a:t>）</a:t>
            </a:r>
            <a:r>
              <a:rPr lang="en-US" altLang="zh-CN" dirty="0"/>
              <a:t>*</a:t>
            </a:r>
            <a:r>
              <a:rPr lang="zh-CN" altLang="en-US"/>
              <a:t>观察三角形</a:t>
            </a:r>
            <a:r>
              <a:rPr lang="en-US" altLang="zh-CN"/>
              <a:t>A</a:t>
            </a:r>
            <a:r>
              <a:rPr lang="zh-CN" altLang="en-US"/>
              <a:t>和</a:t>
            </a:r>
            <a:r>
              <a:rPr lang="en-US" altLang="zh-CN" dirty="0"/>
              <a:t>B</a:t>
            </a:r>
            <a:r>
              <a:rPr lang="zh-CN" altLang="en-US" dirty="0"/>
              <a:t>，它们的面积有什么变化？面积与边长是按相同的比变化的吗？</a:t>
            </a:r>
          </a:p>
        </p:txBody>
      </p:sp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735013" y="1061454"/>
          <a:ext cx="739298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96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96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96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96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964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6964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6964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6964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6964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6964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6964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6964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69649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69649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369649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369649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369649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369649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369649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369649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</a:tblGrid>
              <a:tr h="316694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694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6694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694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b="1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694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1437" marR="914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7" name="直接连接符 3"/>
          <p:cNvCxnSpPr>
            <a:cxnSpLocks noChangeShapeType="1"/>
          </p:cNvCxnSpPr>
          <p:nvPr/>
        </p:nvCxnSpPr>
        <p:spPr bwMode="auto">
          <a:xfrm>
            <a:off x="1081088" y="1796467"/>
            <a:ext cx="766762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" name="直接连接符 4"/>
          <p:cNvCxnSpPr>
            <a:cxnSpLocks noChangeShapeType="1"/>
          </p:cNvCxnSpPr>
          <p:nvPr/>
        </p:nvCxnSpPr>
        <p:spPr bwMode="auto">
          <a:xfrm>
            <a:off x="1104900" y="1064629"/>
            <a:ext cx="0" cy="722313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" name="直接连接符 5"/>
          <p:cNvCxnSpPr>
            <a:cxnSpLocks noChangeShapeType="1"/>
          </p:cNvCxnSpPr>
          <p:nvPr/>
        </p:nvCxnSpPr>
        <p:spPr bwMode="auto">
          <a:xfrm>
            <a:off x="1104900" y="1078917"/>
            <a:ext cx="742950" cy="708025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1085850" y="1758367"/>
            <a:ext cx="407988" cy="4603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400" b="1">
                <a:solidFill>
                  <a:srgbClr val="9933FF"/>
                </a:solidFill>
                <a:latin typeface="+mn-lt"/>
                <a:cs typeface="Arial" panose="020B0604020202020204" pitchFamily="34" charset="0"/>
              </a:rPr>
              <a:t>A</a:t>
            </a:r>
          </a:p>
        </p:txBody>
      </p:sp>
      <p:cxnSp>
        <p:nvCxnSpPr>
          <p:cNvPr id="11" name="直接连接符 10"/>
          <p:cNvCxnSpPr>
            <a:cxnSpLocks noChangeShapeType="1"/>
          </p:cNvCxnSpPr>
          <p:nvPr/>
        </p:nvCxnSpPr>
        <p:spPr bwMode="auto">
          <a:xfrm>
            <a:off x="2584450" y="2520367"/>
            <a:ext cx="1482725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直接连接符 11"/>
          <p:cNvCxnSpPr>
            <a:cxnSpLocks noChangeShapeType="1"/>
          </p:cNvCxnSpPr>
          <p:nvPr/>
        </p:nvCxnSpPr>
        <p:spPr bwMode="auto">
          <a:xfrm>
            <a:off x="2584450" y="1050342"/>
            <a:ext cx="0" cy="1470025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" name="直接连接符 12"/>
          <p:cNvCxnSpPr>
            <a:cxnSpLocks noChangeShapeType="1"/>
          </p:cNvCxnSpPr>
          <p:nvPr/>
        </p:nvCxnSpPr>
        <p:spPr bwMode="auto">
          <a:xfrm>
            <a:off x="2584450" y="1064629"/>
            <a:ext cx="1477963" cy="1468438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" name="直接连接符 13"/>
          <p:cNvCxnSpPr>
            <a:cxnSpLocks noChangeShapeType="1"/>
          </p:cNvCxnSpPr>
          <p:nvPr/>
        </p:nvCxnSpPr>
        <p:spPr bwMode="auto">
          <a:xfrm>
            <a:off x="5908675" y="1798054"/>
            <a:ext cx="36195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" name="直接连接符 14"/>
          <p:cNvCxnSpPr>
            <a:cxnSpLocks noChangeShapeType="1"/>
          </p:cNvCxnSpPr>
          <p:nvPr/>
        </p:nvCxnSpPr>
        <p:spPr bwMode="auto">
          <a:xfrm>
            <a:off x="5916613" y="1407529"/>
            <a:ext cx="0" cy="388938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" name="直接连接符 15"/>
          <p:cNvCxnSpPr>
            <a:cxnSpLocks noChangeShapeType="1"/>
          </p:cNvCxnSpPr>
          <p:nvPr/>
        </p:nvCxnSpPr>
        <p:spPr bwMode="auto">
          <a:xfrm>
            <a:off x="5916613" y="1421817"/>
            <a:ext cx="352425" cy="365125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2946400" y="2475917"/>
            <a:ext cx="388938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400" b="1" dirty="0">
                <a:solidFill>
                  <a:srgbClr val="9933FF"/>
                </a:solidFill>
                <a:latin typeface="+mn-lt"/>
                <a:cs typeface="Arial" panose="020B0604020202020204" pitchFamily="34" charset="0"/>
              </a:rPr>
              <a:t>B</a:t>
            </a:r>
          </a:p>
        </p:txBody>
      </p:sp>
      <p:sp>
        <p:nvSpPr>
          <p:cNvPr id="18" name="Text Box 4"/>
          <p:cNvSpPr txBox="1">
            <a:spLocks noChangeArrowheads="1"/>
          </p:cNvSpPr>
          <p:nvPr/>
        </p:nvSpPr>
        <p:spPr bwMode="auto">
          <a:xfrm>
            <a:off x="5894388" y="1756779"/>
            <a:ext cx="407987" cy="46196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400" b="1" dirty="0">
                <a:solidFill>
                  <a:srgbClr val="9933FF"/>
                </a:solidFill>
                <a:latin typeface="+mn-lt"/>
                <a:cs typeface="Arial" panose="020B0604020202020204" pitchFamily="34" charset="0"/>
              </a:rPr>
              <a:t>C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1493" y="2010723"/>
            <a:ext cx="863136" cy="1754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矩形: 圆角 23"/>
          <p:cNvSpPr/>
          <p:nvPr/>
        </p:nvSpPr>
        <p:spPr>
          <a:xfrm>
            <a:off x="187325" y="582613"/>
            <a:ext cx="2092325" cy="531812"/>
          </a:xfrm>
          <a:prstGeom prst="roundRect">
            <a:avLst>
              <a:gd name="adj" fmla="val 50000"/>
            </a:avLst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kumimoji="1"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Arial" panose="020B0604020202020204" pitchFamily="34" charset="0"/>
              </a:rPr>
              <a:t>课堂小结</a:t>
            </a:r>
          </a:p>
        </p:txBody>
      </p:sp>
      <p:sp>
        <p:nvSpPr>
          <p:cNvPr id="2" name="矩形 2"/>
          <p:cNvSpPr>
            <a:spLocks noChangeArrowheads="1"/>
          </p:cNvSpPr>
          <p:nvPr/>
        </p:nvSpPr>
        <p:spPr bwMode="auto">
          <a:xfrm>
            <a:off x="277813" y="1264421"/>
            <a:ext cx="824966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同学们，今天的数学课你们有哪些收获呢？</a:t>
            </a:r>
          </a:p>
        </p:txBody>
      </p:sp>
      <p:sp>
        <p:nvSpPr>
          <p:cNvPr id="3" name="AutoShape 27"/>
          <p:cNvSpPr>
            <a:spLocks noChangeArrowheads="1"/>
          </p:cNvSpPr>
          <p:nvPr/>
        </p:nvSpPr>
        <p:spPr bwMode="auto">
          <a:xfrm>
            <a:off x="1865806" y="1937637"/>
            <a:ext cx="5468988" cy="950177"/>
          </a:xfrm>
          <a:prstGeom prst="wedgeRoundRectCallout">
            <a:avLst>
              <a:gd name="adj1" fmla="val -55016"/>
              <a:gd name="adj2" fmla="val 33885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2400">
                <a:latin typeface="+mn-lt"/>
                <a:ea typeface="楷体" panose="02010609060101010101" pitchFamily="49" charset="-122"/>
              </a:rPr>
              <a:t>放大或缩小后的图形与原来图形相比，</a:t>
            </a:r>
            <a:r>
              <a:rPr lang="zh-CN" altLang="en-US" sz="2400">
                <a:solidFill>
                  <a:srgbClr val="E60013"/>
                </a:solidFill>
                <a:latin typeface="+mn-lt"/>
                <a:ea typeface="楷体" panose="02010609060101010101" pitchFamily="49" charset="-122"/>
              </a:rPr>
              <a:t>图形大小变了</a:t>
            </a:r>
            <a:r>
              <a:rPr lang="zh-CN" altLang="en-US" sz="2400">
                <a:latin typeface="+mn-lt"/>
                <a:ea typeface="楷体" panose="02010609060101010101" pitchFamily="49" charset="-122"/>
              </a:rPr>
              <a:t>，</a:t>
            </a:r>
            <a:r>
              <a:rPr lang="zh-CN" altLang="en-US" sz="2400">
                <a:solidFill>
                  <a:srgbClr val="E60013"/>
                </a:solidFill>
                <a:latin typeface="+mn-lt"/>
                <a:ea typeface="楷体" panose="02010609060101010101" pitchFamily="49" charset="-122"/>
              </a:rPr>
              <a:t>形状不变</a:t>
            </a:r>
            <a:r>
              <a:rPr lang="zh-CN" altLang="en-US" sz="2400">
                <a:latin typeface="+mn-lt"/>
                <a:ea typeface="楷体" panose="02010609060101010101" pitchFamily="49" charset="-122"/>
              </a:rPr>
              <a:t>。</a:t>
            </a:r>
          </a:p>
        </p:txBody>
      </p:sp>
      <p:pic>
        <p:nvPicPr>
          <p:cNvPr id="4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393577" y="2637064"/>
            <a:ext cx="1390087" cy="1959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AutoShape 27"/>
          <p:cNvSpPr>
            <a:spLocks noChangeArrowheads="1"/>
          </p:cNvSpPr>
          <p:nvPr/>
        </p:nvSpPr>
        <p:spPr bwMode="auto">
          <a:xfrm>
            <a:off x="2570118" y="3037810"/>
            <a:ext cx="4823459" cy="1455813"/>
          </a:xfrm>
          <a:prstGeom prst="wedgeRoundRectCallout">
            <a:avLst>
              <a:gd name="adj1" fmla="val 55970"/>
              <a:gd name="adj2" fmla="val -33518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2400">
                <a:latin typeface="+mn-lt"/>
                <a:ea typeface="楷体" panose="02010609060101010101" pitchFamily="49" charset="-122"/>
              </a:rPr>
              <a:t>在方格纸上画出按一定的比将图形放大或缩小后的图形的方法是：</a:t>
            </a:r>
            <a:r>
              <a:rPr lang="zh-CN" altLang="en-US" sz="2400">
                <a:solidFill>
                  <a:srgbClr val="E60013"/>
                </a:solidFill>
                <a:latin typeface="+mn-lt"/>
                <a:ea typeface="楷体" panose="02010609060101010101" pitchFamily="49" charset="-122"/>
              </a:rPr>
              <a:t>一看</a:t>
            </a:r>
            <a:r>
              <a:rPr lang="zh-CN" altLang="en-US" sz="2400">
                <a:latin typeface="+mn-lt"/>
                <a:ea typeface="楷体" panose="02010609060101010101" pitchFamily="49" charset="-122"/>
              </a:rPr>
              <a:t>，</a:t>
            </a:r>
            <a:r>
              <a:rPr lang="zh-CN" altLang="en-US" sz="2400">
                <a:solidFill>
                  <a:srgbClr val="E60013"/>
                </a:solidFill>
                <a:latin typeface="+mn-lt"/>
                <a:ea typeface="楷体" panose="02010609060101010101" pitchFamily="49" charset="-122"/>
              </a:rPr>
              <a:t>二算</a:t>
            </a:r>
            <a:r>
              <a:rPr lang="zh-CN" altLang="en-US" sz="2400">
                <a:latin typeface="+mn-lt"/>
                <a:ea typeface="楷体" panose="02010609060101010101" pitchFamily="49" charset="-122"/>
              </a:rPr>
              <a:t>，</a:t>
            </a:r>
            <a:r>
              <a:rPr lang="zh-CN" altLang="en-US" sz="2400">
                <a:solidFill>
                  <a:srgbClr val="E60013"/>
                </a:solidFill>
                <a:latin typeface="+mn-lt"/>
                <a:ea typeface="楷体" panose="02010609060101010101" pitchFamily="49" charset="-122"/>
              </a:rPr>
              <a:t>三画</a:t>
            </a:r>
            <a:r>
              <a:rPr lang="zh-CN" altLang="en-US" sz="2400">
                <a:latin typeface="+mn-lt"/>
                <a:ea typeface="楷体" panose="02010609060101010101" pitchFamily="49" charset="-122"/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8203"/>
          <p:cNvSpPr txBox="1">
            <a:spLocks noChangeArrowheads="1"/>
          </p:cNvSpPr>
          <p:nvPr/>
        </p:nvSpPr>
        <p:spPr bwMode="auto">
          <a:xfrm>
            <a:off x="239713" y="1435100"/>
            <a:ext cx="1944687" cy="5286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latin typeface="+mn-lt"/>
                <a:ea typeface="黑体" panose="02010609060101010101" pitchFamily="49" charset="-122"/>
              </a:rPr>
              <a:t>看图填空。</a:t>
            </a:r>
            <a:endParaRPr lang="en-US" altLang="zh-CN" sz="28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26627" name="矩形 5"/>
          <p:cNvSpPr>
            <a:spLocks noChangeArrowheads="1"/>
          </p:cNvSpPr>
          <p:nvPr/>
        </p:nvSpPr>
        <p:spPr bwMode="auto">
          <a:xfrm>
            <a:off x="239713" y="1893888"/>
            <a:ext cx="413385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(1)(     )号图形是①号图形放大后的图形,它是按(     )∶(     )的比放大的。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171575" y="1711325"/>
            <a:ext cx="596900" cy="736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+mj-ea"/>
              </a:rPr>
              <a:t>⑤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128713" y="2559050"/>
            <a:ext cx="327025" cy="754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2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779713" y="2557463"/>
            <a:ext cx="327025" cy="7540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1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pic>
        <p:nvPicPr>
          <p:cNvPr id="26631" name="图片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6600" y="1636713"/>
            <a:ext cx="4267200" cy="213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矩形 10"/>
          <p:cNvSpPr/>
          <p:nvPr/>
        </p:nvSpPr>
        <p:spPr>
          <a:xfrm>
            <a:off x="1716088" y="4495800"/>
            <a:ext cx="5492750" cy="2619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3" name="矩形: 圆角 23"/>
          <p:cNvSpPr/>
          <p:nvPr/>
        </p:nvSpPr>
        <p:spPr>
          <a:xfrm>
            <a:off x="187325" y="582613"/>
            <a:ext cx="2092325" cy="531812"/>
          </a:xfrm>
          <a:prstGeom prst="roundRect">
            <a:avLst>
              <a:gd name="adj" fmla="val 50000"/>
            </a:avLst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kumimoji="1"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Arial" panose="020B0604020202020204" pitchFamily="34" charset="0"/>
              </a:rPr>
              <a:t>巩固练习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矩形 2"/>
          <p:cNvSpPr>
            <a:spLocks noChangeArrowheads="1"/>
          </p:cNvSpPr>
          <p:nvPr/>
        </p:nvSpPr>
        <p:spPr bwMode="auto">
          <a:xfrm>
            <a:off x="173038" y="1636713"/>
            <a:ext cx="4237037" cy="216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(2)(     )号图形是①号图形缩小后的图形，它是按(     )∶(     )的比缩小的。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190625" y="1512888"/>
            <a:ext cx="595313" cy="736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+mj-ea"/>
              </a:rPr>
              <a:t>③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058863" y="2505075"/>
            <a:ext cx="390525" cy="7429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1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754313" y="2505075"/>
            <a:ext cx="390525" cy="7429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2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pic>
        <p:nvPicPr>
          <p:cNvPr id="27654" name="图片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6600" y="1636713"/>
            <a:ext cx="4267200" cy="213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矩形 10"/>
          <p:cNvSpPr/>
          <p:nvPr/>
        </p:nvSpPr>
        <p:spPr>
          <a:xfrm>
            <a:off x="1716088" y="4495800"/>
            <a:ext cx="5492750" cy="2619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矩形 2"/>
          <p:cNvSpPr>
            <a:spLocks noChangeArrowheads="1"/>
          </p:cNvSpPr>
          <p:nvPr/>
        </p:nvSpPr>
        <p:spPr bwMode="auto">
          <a:xfrm>
            <a:off x="206375" y="1795463"/>
            <a:ext cx="4033838" cy="164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(3)将③号图形按4∶1的比放大后得到(     ) 号图形。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3117850" y="2181225"/>
            <a:ext cx="596900" cy="736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+mj-ea"/>
              </a:rPr>
              <a:t>⑤</a:t>
            </a:r>
          </a:p>
        </p:txBody>
      </p:sp>
      <p:pic>
        <p:nvPicPr>
          <p:cNvPr id="28676" name="图片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6600" y="1636713"/>
            <a:ext cx="4267200" cy="213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/>
          <p:cNvSpPr/>
          <p:nvPr/>
        </p:nvSpPr>
        <p:spPr>
          <a:xfrm>
            <a:off x="1716088" y="4495800"/>
            <a:ext cx="5492750" cy="2619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jNiYjgwZjIwMDAxNzkyMjVhYzliNzcxNWY3MzhmZGE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OPIC_ID" val="2869567"/>
  <p:tag name="KSO_WM_TEMPLATE_OUTLINE_ID" val="15"/>
  <p:tag name="KSO_WM_TEMPLATE_SCENE_ID" val="1"/>
  <p:tag name="KSO_WM_TEMPLATE_JOB_ID" val="2"/>
  <p:tag name="KSO_WM_TEMPLATE_TOPIC_DEFAULT" val="1"/>
</p:tagLst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FFFF"/>
        </a:solidFill>
        <a:ln w="19050">
          <a:solidFill>
            <a:srgbClr val="3399FF"/>
          </a:solidFill>
          <a:miter lim="800000"/>
        </a:ln>
      </a:spPr>
      <a:bodyPr anchor="ctr"/>
      <a:lstStyle>
        <a:defPPr eaLnBrk="1" fontAlgn="auto" hangingPunct="1">
          <a:lnSpc>
            <a:spcPct val="120000"/>
          </a:lnSpc>
          <a:spcBef>
            <a:spcPts val="0"/>
          </a:spcBef>
          <a:spcAft>
            <a:spcPts val="0"/>
          </a:spcAft>
          <a:defRPr sz="3200" b="1" kern="0" dirty="0">
            <a:solidFill>
              <a:srgbClr val="1C1C1C"/>
            </a:solidFill>
            <a:latin typeface="宋体" panose="02010600030101010101" pitchFamily="2" charset="-122"/>
          </a:defRPr>
        </a:defPPr>
      </a:lstStyle>
    </a:spDef>
    <a:txDef>
      <a:spPr>
        <a:noFill/>
      </a:spPr>
      <a:bodyPr wrap="square" rtlCol="0">
        <a:spAutoFit/>
      </a:bodyPr>
      <a:lstStyle>
        <a:defPPr>
          <a:lnSpc>
            <a:spcPct val="150000"/>
          </a:lnSpc>
          <a:defRPr sz="3200" b="1" dirty="0" smtClean="0">
            <a:latin typeface="+mj-lt"/>
            <a:ea typeface="+mj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883</Words>
  <Application>Microsoft Office PowerPoint</Application>
  <PresentationFormat>全屏显示(16:9)</PresentationFormat>
  <Paragraphs>92</Paragraphs>
  <Slides>25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2" baseType="lpstr">
      <vt:lpstr>等线</vt:lpstr>
      <vt:lpstr>黑体</vt:lpstr>
      <vt:lpstr>楷体</vt:lpstr>
      <vt:lpstr>宋体</vt:lpstr>
      <vt:lpstr>Arial</vt:lpstr>
      <vt:lpstr>Times New Roman</vt:lpstr>
      <vt:lpstr>1_Office 主题​​</vt:lpstr>
      <vt:lpstr>PowerPoint 演示文稿</vt:lpstr>
      <vt:lpstr>PowerPoint 演示文稿</vt:lpstr>
      <vt:lpstr>图形的放大与缩小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Fanmo Peng</cp:lastModifiedBy>
  <cp:revision>363</cp:revision>
  <dcterms:created xsi:type="dcterms:W3CDTF">2016-01-14T07:05:00Z</dcterms:created>
  <dcterms:modified xsi:type="dcterms:W3CDTF">2023-12-11T09:25:09Z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2052-12.1.0.15374</vt:lpwstr>
  </property>
  <property fmtid="{D5CDD505-2E9C-101B-9397-08002B2CF9AE}" pid="3" name="ICV">
    <vt:lpwstr>B3857B0AFC9F4969B13893055B2E714B</vt:lpwstr>
  </property>
</Properties>
</file>