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354" r:id="rId3"/>
    <p:sldId id="380" r:id="rId4"/>
    <p:sldId id="381" r:id="rId5"/>
    <p:sldId id="355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61" r:id="rId14"/>
    <p:sldId id="362" r:id="rId15"/>
    <p:sldId id="363" r:id="rId16"/>
    <p:sldId id="364" r:id="rId17"/>
    <p:sldId id="389" r:id="rId18"/>
    <p:sldId id="391" r:id="rId19"/>
    <p:sldId id="392" r:id="rId20"/>
    <p:sldId id="393" r:id="rId21"/>
    <p:sldId id="328" r:id="rId22"/>
    <p:sldId id="375" r:id="rId23"/>
    <p:sldId id="394" r:id="rId24"/>
    <p:sldId id="376" r:id="rId25"/>
    <p:sldId id="378" r:id="rId26"/>
    <p:sldId id="395" r:id="rId27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43ADBE"/>
    <a:srgbClr val="F6FCFC"/>
    <a:srgbClr val="E0F3F7"/>
    <a:srgbClr val="FCAE8A"/>
    <a:srgbClr val="01A0E9"/>
    <a:srgbClr val="E7F8FF"/>
    <a:srgbClr val="ECFBFE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3" autoAdjust="0"/>
    <p:restoredTop sz="96404" autoAdjust="0"/>
  </p:normalViewPr>
  <p:slideViewPr>
    <p:cSldViewPr snapToGrid="0">
      <p:cViewPr varScale="1">
        <p:scale>
          <a:sx n="146" d="100"/>
          <a:sy n="146" d="100"/>
        </p:scale>
        <p:origin x="714" y="11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5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ABD6825-4C94-47A1-B9CA-93CFE5055C43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43DB548-5DBA-48CB-97DC-A41E4A8DCA4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13" name="图片 5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: 圆角 8"/>
            <p:cNvSpPr/>
            <p:nvPr userDrawn="1"/>
          </p:nvSpPr>
          <p:spPr>
            <a:xfrm>
              <a:off x="416984" y="1452033"/>
              <a:ext cx="10924116" cy="4207933"/>
            </a:xfrm>
            <a:prstGeom prst="roundRect">
              <a:avLst>
                <a:gd name="adj" fmla="val 3080"/>
              </a:avLst>
            </a:prstGeom>
            <a:solidFill>
              <a:srgbClr val="FFFFFF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: 圆角 14"/>
            <p:cNvSpPr/>
            <p:nvPr userDrawn="1"/>
          </p:nvSpPr>
          <p:spPr>
            <a:xfrm>
              <a:off x="641351" y="1253067"/>
              <a:ext cx="10924116" cy="420581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>
              <a:noFill/>
            </a:ln>
            <a:effectLst>
              <a:outerShdw blurRad="1778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7" name="文本框 1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75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85" y="1291507"/>
            <a:ext cx="1917247" cy="2639428"/>
          </a:xfrm>
          <a:custGeom>
            <a:avLst/>
            <a:gdLst>
              <a:gd name="connsiteX0" fmla="*/ 0 w 1962936"/>
              <a:gd name="connsiteY0" fmla="*/ 0 h 2639428"/>
              <a:gd name="connsiteX1" fmla="*/ 1494584 w 1962936"/>
              <a:gd name="connsiteY1" fmla="*/ 0 h 2639428"/>
              <a:gd name="connsiteX2" fmla="*/ 1494584 w 1962936"/>
              <a:gd name="connsiteY2" fmla="*/ 1839820 h 2639428"/>
              <a:gd name="connsiteX3" fmla="*/ 1962936 w 1962936"/>
              <a:gd name="connsiteY3" fmla="*/ 1839820 h 2639428"/>
              <a:gd name="connsiteX4" fmla="*/ 1962936 w 1962936"/>
              <a:gd name="connsiteY4" fmla="*/ 2639428 h 2639428"/>
              <a:gd name="connsiteX5" fmla="*/ 0 w 1962936"/>
              <a:gd name="connsiteY5" fmla="*/ 2639428 h 263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936" h="2639428">
                <a:moveTo>
                  <a:pt x="0" y="0"/>
                </a:moveTo>
                <a:lnTo>
                  <a:pt x="1494584" y="0"/>
                </a:lnTo>
                <a:lnTo>
                  <a:pt x="1494584" y="1839820"/>
                </a:lnTo>
                <a:lnTo>
                  <a:pt x="1962936" y="1839820"/>
                </a:lnTo>
                <a:lnTo>
                  <a:pt x="1962936" y="2639428"/>
                </a:lnTo>
                <a:lnTo>
                  <a:pt x="0" y="2639428"/>
                </a:lnTo>
                <a:close/>
              </a:path>
            </a:pathLst>
          </a:custGeom>
        </p:spPr>
      </p:pic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r="20866" b="91589"/>
          <a:stretch>
            <a:fillRect/>
          </a:stretch>
        </p:blipFill>
        <p:spPr bwMode="auto">
          <a:xfrm>
            <a:off x="0" y="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t="91589" r="20866"/>
          <a:stretch>
            <a:fillRect/>
          </a:stretch>
        </p:blipFill>
        <p:spPr bwMode="auto">
          <a:xfrm>
            <a:off x="0" y="4291013"/>
            <a:ext cx="91440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42913"/>
            <a:ext cx="9144000" cy="4248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27038"/>
            <a:ext cx="9144000" cy="76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 userDrawn="1"/>
        </p:nvSpPr>
        <p:spPr bwMode="auto">
          <a:xfrm>
            <a:off x="0" y="4652963"/>
            <a:ext cx="9144000" cy="76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lgDashDot"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r="20866" b="91589"/>
          <a:stretch>
            <a:fillRect/>
          </a:stretch>
        </p:blipFill>
        <p:spPr bwMode="auto">
          <a:xfrm>
            <a:off x="0" y="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9" t="91589" r="20866"/>
          <a:stretch>
            <a:fillRect/>
          </a:stretch>
        </p:blipFill>
        <p:spPr bwMode="auto">
          <a:xfrm>
            <a:off x="0" y="4291013"/>
            <a:ext cx="91440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9" r="92584" b="20866"/>
          <a:stretch>
            <a:fillRect/>
          </a:stretch>
        </p:blipFill>
        <p:spPr bwMode="auto">
          <a:xfrm>
            <a:off x="-52388" y="422275"/>
            <a:ext cx="6683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84" t="20866" b="14319"/>
          <a:stretch>
            <a:fillRect/>
          </a:stretch>
        </p:blipFill>
        <p:spPr bwMode="auto">
          <a:xfrm>
            <a:off x="8528050" y="298450"/>
            <a:ext cx="6683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8"/>
          <p:cNvSpPr>
            <a:spLocks noChangeArrowheads="1"/>
          </p:cNvSpPr>
          <p:nvPr userDrawn="1"/>
        </p:nvSpPr>
        <p:spPr bwMode="auto">
          <a:xfrm>
            <a:off x="201613" y="219075"/>
            <a:ext cx="8740775" cy="4695825"/>
          </a:xfrm>
          <a:prstGeom prst="roundRect">
            <a:avLst>
              <a:gd name="adj" fmla="val 7435"/>
            </a:avLst>
          </a:prstGeom>
          <a:solidFill>
            <a:srgbClr val="FFFFFF"/>
          </a:solidFill>
          <a:ln w="38100">
            <a:solidFill>
              <a:schemeClr val="tx1"/>
            </a:solidFill>
            <a:prstDash val="lgDashDot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9E09CE1-4FE1-4E76-BCB8-2BAB5EB838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6.wmf"/><Relationship Id="rId1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3538422" y="2760318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7122" y="2838106"/>
            <a:ext cx="2349500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673359" y="2111031"/>
            <a:ext cx="4575175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/>
              <a:t>用比例解决问题（</a:t>
            </a:r>
            <a:r>
              <a:rPr lang="en-US" altLang="zh-CN" sz="3600"/>
              <a:t>1</a:t>
            </a:r>
            <a:r>
              <a:rPr lang="zh-CN" altLang="en-US" sz="3600"/>
              <a:t>）</a:t>
            </a:r>
            <a:endParaRPr lang="zh-CN" altLang="en-US" sz="36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05" y="1620303"/>
            <a:ext cx="1484457" cy="13956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3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知识回顾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67" y="132869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789619" y="1455920"/>
            <a:ext cx="4957347" cy="536166"/>
          </a:xfrm>
          <a:prstGeom prst="wedgeRoundRectCallout">
            <a:avLst>
              <a:gd name="adj1" fmla="val -56024"/>
              <a:gd name="adj2" fmla="val 1693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生活中有哪些成正比例关系的量？</a:t>
            </a:r>
            <a:endParaRPr lang="zh-CN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789619" y="2211675"/>
            <a:ext cx="57395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速度一定，路程与时间成正比例关系。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789619" y="2982620"/>
            <a:ext cx="61134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单价一定，总价和数量成正比例关系。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789619" y="3753565"/>
            <a:ext cx="77882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工作效率一定，工作总量和工作时间成正比例关系。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3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知识回顾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67" y="132869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096471" y="1280292"/>
            <a:ext cx="5278799" cy="1029069"/>
          </a:xfrm>
          <a:prstGeom prst="wedgeRoundRectCallout">
            <a:avLst>
              <a:gd name="adj1" fmla="val -56024"/>
              <a:gd name="adj2" fmla="val 1693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判断两种相关联的量是不是成正比例关系的关键是什么？</a:t>
            </a:r>
            <a:endParaRPr lang="zh-CN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18" descr="76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85" y="2643924"/>
            <a:ext cx="1196704" cy="1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396814" y="2754046"/>
            <a:ext cx="5222289" cy="880880"/>
          </a:xfrm>
          <a:prstGeom prst="wedgeRoundRectCallout">
            <a:avLst>
              <a:gd name="adj1" fmla="val 56123"/>
              <a:gd name="adj2" fmla="val 126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比值一定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，这两种量就成正比例关系。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022555" y="1356832"/>
            <a:ext cx="7708086" cy="107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张阿姨家上个月用了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8t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水，水费是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40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元。李奶奶家上个月用了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10t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水，李奶奶家上个月的水费是多少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1272" name="组合 18"/>
          <p:cNvGrpSpPr/>
          <p:nvPr/>
        </p:nvGrpSpPr>
        <p:grpSpPr bwMode="auto">
          <a:xfrm>
            <a:off x="206375" y="564354"/>
            <a:ext cx="2268538" cy="584200"/>
            <a:chOff x="415649" y="352078"/>
            <a:chExt cx="2268834" cy="584201"/>
          </a:xfrm>
        </p:grpSpPr>
        <p:sp>
          <p:nvSpPr>
            <p:cNvPr id="20" name="Rounded Rectangle 9"/>
            <p:cNvSpPr/>
            <p:nvPr/>
          </p:nvSpPr>
          <p:spPr>
            <a:xfrm>
              <a:off x="415649" y="367953"/>
              <a:ext cx="2268834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24726" y="352078"/>
              <a:ext cx="222000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阅读与理解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9" y="1356832"/>
            <a:ext cx="553028" cy="594299"/>
          </a:xfrm>
          <a:prstGeom prst="rect">
            <a:avLst/>
          </a:prstGeom>
        </p:spPr>
      </p:pic>
      <p:pic>
        <p:nvPicPr>
          <p:cNvPr id="2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73" y="3219327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944050" y="3313184"/>
            <a:ext cx="5808928" cy="515890"/>
          </a:xfrm>
          <a:prstGeom prst="wedgeRoundRectCallout">
            <a:avLst>
              <a:gd name="adj1" fmla="val -56024"/>
              <a:gd name="adj2" fmla="val 1693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从题中你知道了什么？要解决什么问题？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2544091"/>
            <a:ext cx="2259648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022555" y="1356832"/>
            <a:ext cx="7708086" cy="107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张阿姨家上个月用了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8t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水，水费是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40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元。李奶奶家上个月用了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10t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水，李奶奶家上个月的水费是多少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1272" name="组合 18"/>
          <p:cNvGrpSpPr/>
          <p:nvPr/>
        </p:nvGrpSpPr>
        <p:grpSpPr bwMode="auto">
          <a:xfrm>
            <a:off x="206375" y="564354"/>
            <a:ext cx="2268538" cy="584200"/>
            <a:chOff x="415649" y="352078"/>
            <a:chExt cx="2268834" cy="584201"/>
          </a:xfrm>
        </p:grpSpPr>
        <p:sp>
          <p:nvSpPr>
            <p:cNvPr id="20" name="Rounded Rectangle 9"/>
            <p:cNvSpPr/>
            <p:nvPr/>
          </p:nvSpPr>
          <p:spPr>
            <a:xfrm>
              <a:off x="415649" y="367953"/>
              <a:ext cx="2268834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24726" y="352078"/>
              <a:ext cx="222000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阅读与理解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9" y="1356832"/>
            <a:ext cx="553028" cy="594299"/>
          </a:xfrm>
          <a:prstGeom prst="rect">
            <a:avLst/>
          </a:prstGeom>
        </p:spPr>
      </p:pic>
      <p:pic>
        <p:nvPicPr>
          <p:cNvPr id="4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2544091"/>
            <a:ext cx="2259648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074818" y="3129625"/>
          <a:ext cx="499436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787"/>
                <a:gridCol w="1660289"/>
                <a:gridCol w="166028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张阿姨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李奶奶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水费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用水量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/t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663905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7" descr="118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69" y="1583990"/>
            <a:ext cx="108791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856412" y="663905"/>
          <a:ext cx="499436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787"/>
                <a:gridCol w="1660289"/>
                <a:gridCol w="166028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张阿姨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李奶奶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水费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用水量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/t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750306" y="2220818"/>
            <a:ext cx="5976375" cy="541977"/>
          </a:xfrm>
          <a:prstGeom prst="wedgeRoundRectCallout">
            <a:avLst>
              <a:gd name="adj1" fmla="val -55805"/>
              <a:gd name="adj2" fmla="val -445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先算出每吨水的价钱，再算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10t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水多少钱。</a:t>
            </a:r>
            <a:endParaRPr lang="zh-CN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72097" y="2867003"/>
            <a:ext cx="2418805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40÷8=5(</a:t>
            </a:r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元</a:t>
            </a: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6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72097" y="3427078"/>
            <a:ext cx="2418805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5×10=50(</a:t>
            </a:r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元</a:t>
            </a: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6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112464" y="3987152"/>
            <a:ext cx="67500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答：李奶奶家上个月的水费是</a:t>
            </a: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6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663905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856412" y="663905"/>
          <a:ext cx="499436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787"/>
                <a:gridCol w="1660289"/>
                <a:gridCol w="166028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张阿姨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李奶奶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水费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用水量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/t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44" descr="88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189" y="1583990"/>
            <a:ext cx="119967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50306" y="2220818"/>
            <a:ext cx="5460391" cy="541977"/>
          </a:xfrm>
          <a:prstGeom prst="wedgeRoundRectCallout">
            <a:avLst>
              <a:gd name="adj1" fmla="val -55805"/>
              <a:gd name="adj2" fmla="val -445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先求出用水量的倍数关系，再求总价。</a:t>
            </a:r>
            <a:endParaRPr lang="zh-CN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72097" y="2867003"/>
            <a:ext cx="2418805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10÷8=1.25</a:t>
            </a:r>
            <a:endParaRPr lang="zh-CN" altLang="en-US" sz="26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72097" y="3427078"/>
            <a:ext cx="2418805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1.25×40=50(</a:t>
            </a:r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元</a:t>
            </a: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600" b="1">
              <a:solidFill>
                <a:srgbClr val="E60013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112464" y="3987152"/>
            <a:ext cx="67500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答：李奶奶家上个月的水费是</a:t>
            </a:r>
            <a:r>
              <a:rPr lang="en-US" altLang="zh-CN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6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663905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856412" y="663905"/>
          <a:ext cx="499436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787"/>
                <a:gridCol w="1660289"/>
                <a:gridCol w="166028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张阿姨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李奶奶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水费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用水量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/t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247809" y="2100296"/>
            <a:ext cx="57531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解：设李奶奶家上个月的水费是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Group 54"/>
          <p:cNvGrpSpPr/>
          <p:nvPr/>
        </p:nvGrpSpPr>
        <p:grpSpPr bwMode="auto">
          <a:xfrm>
            <a:off x="3650863" y="2401157"/>
            <a:ext cx="1453768" cy="892657"/>
            <a:chOff x="1959" y="2700"/>
            <a:chExt cx="535" cy="300"/>
          </a:xfrm>
        </p:grpSpPr>
        <p:sp>
          <p:nvSpPr>
            <p:cNvPr id="6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45"/>
            <p:cNvGrpSpPr/>
            <p:nvPr/>
          </p:nvGrpSpPr>
          <p:grpSpPr bwMode="auto">
            <a:xfrm>
              <a:off x="1959" y="2712"/>
              <a:ext cx="235" cy="288"/>
              <a:chOff x="4413" y="1298"/>
              <a:chExt cx="235" cy="288"/>
            </a:xfrm>
          </p:grpSpPr>
          <p:sp>
            <p:nvSpPr>
              <p:cNvPr id="12" name="Text Box 46"/>
              <p:cNvSpPr txBox="1">
                <a:spLocks noChangeArrowheads="1"/>
              </p:cNvSpPr>
              <p:nvPr/>
            </p:nvSpPr>
            <p:spPr bwMode="auto">
              <a:xfrm>
                <a:off x="4440" y="1431"/>
                <a:ext cx="18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8</a:t>
                </a:r>
                <a:endParaRPr lang="en-US" altLang="zh-CN" sz="2400"/>
              </a:p>
            </p:txBody>
          </p:sp>
          <p:sp>
            <p:nvSpPr>
              <p:cNvPr id="13" name="Text Box 47"/>
              <p:cNvSpPr txBox="1">
                <a:spLocks noChangeArrowheads="1"/>
              </p:cNvSpPr>
              <p:nvPr/>
            </p:nvSpPr>
            <p:spPr bwMode="auto">
              <a:xfrm>
                <a:off x="4413" y="1298"/>
                <a:ext cx="23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</a:t>
                </a:r>
                <a:endParaRPr lang="en-US" altLang="zh-CN" sz="2400"/>
              </a:p>
            </p:txBody>
          </p:sp>
          <p:sp>
            <p:nvSpPr>
              <p:cNvPr id="14" name="Line 48"/>
              <p:cNvSpPr>
                <a:spLocks noChangeShapeType="1"/>
              </p:cNvSpPr>
              <p:nvPr/>
            </p:nvSpPr>
            <p:spPr bwMode="auto">
              <a:xfrm>
                <a:off x="4460" y="1447"/>
                <a:ext cx="145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49"/>
            <p:cNvGrpSpPr/>
            <p:nvPr/>
          </p:nvGrpSpPr>
          <p:grpSpPr bwMode="auto">
            <a:xfrm>
              <a:off x="2227" y="2700"/>
              <a:ext cx="267" cy="300"/>
              <a:chOff x="4248" y="1282"/>
              <a:chExt cx="267" cy="300"/>
            </a:xfrm>
          </p:grpSpPr>
          <p:sp>
            <p:nvSpPr>
              <p:cNvPr id="9" name="Text Box 50"/>
              <p:cNvSpPr txBox="1">
                <a:spLocks noChangeArrowheads="1"/>
              </p:cNvSpPr>
              <p:nvPr/>
            </p:nvSpPr>
            <p:spPr bwMode="auto">
              <a:xfrm>
                <a:off x="4292" y="1282"/>
                <a:ext cx="17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10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10</a:t>
                </a:r>
                <a:endParaRPr lang="en-US" altLang="zh-CN" sz="2400"/>
              </a:p>
            </p:txBody>
          </p:sp>
          <p:sp>
            <p:nvSpPr>
              <p:cNvPr id="11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Text Box 47"/>
          <p:cNvSpPr txBox="1">
            <a:spLocks noChangeArrowheads="1"/>
          </p:cNvSpPr>
          <p:nvPr/>
        </p:nvSpPr>
        <p:spPr bwMode="auto">
          <a:xfrm>
            <a:off x="3709982" y="3147489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8</a:t>
            </a:r>
            <a:r>
              <a:rPr lang="en-US" altLang="zh-CN" sz="2400" i="1"/>
              <a:t>x </a:t>
            </a:r>
            <a:r>
              <a:rPr lang="en-US" altLang="zh-CN" sz="2400"/>
              <a:t>= 40×10</a:t>
            </a:r>
            <a:endParaRPr lang="en-US" altLang="zh-CN" sz="2400"/>
          </a:p>
        </p:txBody>
      </p:sp>
      <p:grpSp>
        <p:nvGrpSpPr>
          <p:cNvPr id="36" name="Group 54"/>
          <p:cNvGrpSpPr/>
          <p:nvPr/>
        </p:nvGrpSpPr>
        <p:grpSpPr bwMode="auto">
          <a:xfrm>
            <a:off x="3759557" y="3462829"/>
            <a:ext cx="1861367" cy="833147"/>
            <a:chOff x="1999" y="2720"/>
            <a:chExt cx="685" cy="280"/>
          </a:xfrm>
        </p:grpSpPr>
        <p:sp>
          <p:nvSpPr>
            <p:cNvPr id="37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39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40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40×10</a:t>
                </a:r>
                <a:endParaRPr lang="en-US" altLang="zh-CN" sz="2400"/>
              </a:p>
            </p:txBody>
          </p:sp>
          <p:sp>
            <p:nvSpPr>
              <p:cNvPr id="41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8</a:t>
                </a:r>
                <a:endParaRPr lang="en-US" altLang="zh-CN" sz="2400"/>
              </a:p>
            </p:txBody>
          </p:sp>
          <p:sp>
            <p:nvSpPr>
              <p:cNvPr id="42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47" name="Text Box 47"/>
          <p:cNvSpPr txBox="1">
            <a:spLocks noChangeArrowheads="1"/>
          </p:cNvSpPr>
          <p:nvPr/>
        </p:nvSpPr>
        <p:spPr bwMode="auto">
          <a:xfrm>
            <a:off x="3488153" y="4076647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50</a:t>
            </a:r>
            <a:endParaRPr lang="en-US" altLang="zh-CN" sz="2400"/>
          </a:p>
        </p:txBody>
      </p:sp>
      <p:sp>
        <p:nvSpPr>
          <p:cNvPr id="49" name="AutoShape 27"/>
          <p:cNvSpPr>
            <a:spLocks noChangeArrowheads="1"/>
          </p:cNvSpPr>
          <p:nvPr/>
        </p:nvSpPr>
        <p:spPr bwMode="auto">
          <a:xfrm>
            <a:off x="1180889" y="2726264"/>
            <a:ext cx="2165659" cy="1034584"/>
          </a:xfrm>
          <a:prstGeom prst="wedgeRoundRectCallout">
            <a:avLst>
              <a:gd name="adj1" fmla="val -44296"/>
              <a:gd name="adj2" fmla="val 691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你知道他是怎么想的吗？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247809" y="4406325"/>
            <a:ext cx="5403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答：李奶奶家上个月的水费是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2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368256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/>
      <p:bldP spid="47" grpId="0"/>
      <p:bldP spid="49" grpId="0" animBg="1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856412" y="663905"/>
          <a:ext cx="4994365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3787"/>
                <a:gridCol w="1660289"/>
                <a:gridCol w="166028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张阿姨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李奶奶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水费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用水量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/t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557190" y="2160374"/>
            <a:ext cx="8029620" cy="1464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b="1" kern="100" dirty="0">
                <a:latin typeface="+mj-ea"/>
                <a:ea typeface="+mj-ea"/>
                <a:cs typeface="Times New Roman" panose="02020603050405020304" pitchFamily="18" charset="0"/>
              </a:rPr>
              <a:t>    </a:t>
            </a:r>
            <a:r>
              <a:rPr lang="zh-CN" altLang="zh-CN" sz="2400" b="1" kern="100" dirty="0">
                <a:latin typeface="+mj-ea"/>
                <a:ea typeface="+mj-ea"/>
                <a:cs typeface="Times New Roman" panose="02020603050405020304" pitchFamily="18" charset="0"/>
              </a:rPr>
              <a:t>题目中相关联的两种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量是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en-US" sz="2400" b="1" kern="100">
                <a:latin typeface="+mj-ea"/>
                <a:ea typeface="+mj-ea"/>
                <a:cs typeface="Times New Roman" panose="02020603050405020304" pitchFamily="18" charset="0"/>
              </a:rPr>
              <a:t>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一定，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和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成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比例</a:t>
            </a:r>
            <a:r>
              <a:rPr lang="zh-CN" altLang="zh-CN" sz="2400" b="1" kern="100" dirty="0">
                <a:latin typeface="+mj-ea"/>
                <a:ea typeface="+mj-ea"/>
                <a:cs typeface="Times New Roman" panose="02020603050405020304" pitchFamily="18" charset="0"/>
              </a:rPr>
              <a:t>关系，用关系式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表示是</a:t>
            </a:r>
            <a:r>
              <a:rPr lang="en-US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(                       )</a:t>
            </a:r>
            <a:r>
              <a:rPr lang="zh-CN" altLang="zh-CN" sz="2400" b="1" kern="10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462337" y="2673349"/>
            <a:ext cx="110966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水费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710362" y="2191875"/>
            <a:ext cx="1944688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用水量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11201" y="2673349"/>
            <a:ext cx="18415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水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的单价          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997315" y="2197142"/>
            <a:ext cx="115941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水费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166633" y="2673348"/>
            <a:ext cx="21336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用水量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300233" y="2653540"/>
            <a:ext cx="67945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663905"/>
            <a:ext cx="2308116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组合 17"/>
          <p:cNvGrpSpPr/>
          <p:nvPr/>
        </p:nvGrpSpPr>
        <p:grpSpPr>
          <a:xfrm>
            <a:off x="4751191" y="3029049"/>
            <a:ext cx="2888284" cy="849770"/>
            <a:chOff x="3468066" y="3719282"/>
            <a:chExt cx="2888284" cy="849770"/>
          </a:xfrm>
        </p:grpSpPr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3593818" y="3719282"/>
              <a:ext cx="110966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水费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619217" y="4148462"/>
              <a:ext cx="105886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3468066" y="4107387"/>
              <a:ext cx="136116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用水量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4491434" y="3892395"/>
              <a:ext cx="18649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水的单价</a:t>
              </a:r>
              <a:endPara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Picture 13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9" y="374987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1631951" y="3995248"/>
            <a:ext cx="5520928" cy="523675"/>
          </a:xfrm>
          <a:prstGeom prst="wedgeRoundRectCallout">
            <a:avLst>
              <a:gd name="adj1" fmla="val -54775"/>
              <a:gd name="adj2" fmla="val -2587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你还能列出其他比例解决这个问题吗？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3699342" y="1728767"/>
            <a:ext cx="0" cy="1884383"/>
          </a:xfrm>
          <a:prstGeom prst="line">
            <a:avLst/>
          </a:prstGeom>
          <a:ln w="19050">
            <a:solidFill>
              <a:srgbClr val="01A0E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01" y="1076534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27"/>
          <p:cNvSpPr>
            <a:spLocks noChangeArrowheads="1"/>
          </p:cNvSpPr>
          <p:nvPr/>
        </p:nvSpPr>
        <p:spPr bwMode="auto">
          <a:xfrm>
            <a:off x="1557398" y="1041303"/>
            <a:ext cx="4927598" cy="523675"/>
          </a:xfrm>
          <a:prstGeom prst="wedgeRoundRectCallout">
            <a:avLst>
              <a:gd name="adj1" fmla="val -55033"/>
              <a:gd name="adj2" fmla="val 347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比较这两种方法，你有什么发现？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864" y="2012692"/>
            <a:ext cx="2090958" cy="105807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822" y="1728767"/>
            <a:ext cx="4831877" cy="2181650"/>
          </a:xfrm>
          <a:prstGeom prst="rect">
            <a:avLst/>
          </a:prstGeom>
        </p:spPr>
      </p:pic>
      <p:pic>
        <p:nvPicPr>
          <p:cNvPr id="36" name="Picture 36" descr="89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01" y="3224084"/>
            <a:ext cx="98901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408116"/>
            <a:ext cx="2254909" cy="4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AutoShape 27"/>
          <p:cNvSpPr>
            <a:spLocks noChangeArrowheads="1"/>
          </p:cNvSpPr>
          <p:nvPr/>
        </p:nvSpPr>
        <p:spPr bwMode="auto">
          <a:xfrm>
            <a:off x="1458313" y="3708703"/>
            <a:ext cx="2908299" cy="761697"/>
          </a:xfrm>
          <a:prstGeom prst="wedgeRoundRectCallout">
            <a:avLst>
              <a:gd name="adj1" fmla="val -59837"/>
              <a:gd name="adj2" fmla="val -4129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latin typeface="+mn-lt"/>
                <a:ea typeface="楷体" panose="02010609060101010101" pitchFamily="49" charset="-122"/>
              </a:rPr>
              <a:t>算术法先算的是水的单价，再求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10t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水多少钱。</a:t>
            </a:r>
            <a:endParaRPr lang="zh-CN" altLang="en-US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1" name="Picture 37" descr="90副本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136" y="3224084"/>
            <a:ext cx="77311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AutoShape 27"/>
          <p:cNvSpPr>
            <a:spLocks noChangeArrowheads="1"/>
          </p:cNvSpPr>
          <p:nvPr/>
        </p:nvSpPr>
        <p:spPr bwMode="auto">
          <a:xfrm>
            <a:off x="4572000" y="3809560"/>
            <a:ext cx="3124386" cy="761697"/>
          </a:xfrm>
          <a:prstGeom prst="wedgeRoundRectCallout">
            <a:avLst>
              <a:gd name="adj1" fmla="val 57139"/>
              <a:gd name="adj2" fmla="val -374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>
                <a:latin typeface="+mn-lt"/>
                <a:ea typeface="楷体" panose="02010609060101010101" pitchFamily="49" charset="-122"/>
              </a:rPr>
              <a:t>比例法是根据水的单价不变来列出比例的。</a:t>
            </a:r>
            <a:endParaRPr lang="en-US" altLang="zh-CN" sz="1800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936206" y="359105"/>
          <a:ext cx="5271588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5916"/>
                <a:gridCol w="1315224"/>
                <a:gridCol w="1315224"/>
                <a:gridCol w="131522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张阿姨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李奶奶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王爷爷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水费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50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60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用水量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/t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81793" y="1786489"/>
            <a:ext cx="8380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王爷爷家上个月的水费是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元，他家上个月用了多少吨水？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856082" y="2290117"/>
            <a:ext cx="5721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解：设王爷爷家上个月用了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吨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水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Group 54"/>
          <p:cNvGrpSpPr/>
          <p:nvPr/>
        </p:nvGrpSpPr>
        <p:grpSpPr bwMode="auto">
          <a:xfrm>
            <a:off x="3390513" y="2609923"/>
            <a:ext cx="1453768" cy="856951"/>
            <a:chOff x="1959" y="2712"/>
            <a:chExt cx="535" cy="288"/>
          </a:xfrm>
        </p:grpSpPr>
        <p:sp>
          <p:nvSpPr>
            <p:cNvPr id="6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45"/>
            <p:cNvGrpSpPr/>
            <p:nvPr/>
          </p:nvGrpSpPr>
          <p:grpSpPr bwMode="auto">
            <a:xfrm>
              <a:off x="1959" y="2712"/>
              <a:ext cx="235" cy="288"/>
              <a:chOff x="4413" y="1298"/>
              <a:chExt cx="235" cy="288"/>
            </a:xfrm>
          </p:grpSpPr>
          <p:sp>
            <p:nvSpPr>
              <p:cNvPr id="12" name="Text Box 46"/>
              <p:cNvSpPr txBox="1">
                <a:spLocks noChangeArrowheads="1"/>
              </p:cNvSpPr>
              <p:nvPr/>
            </p:nvSpPr>
            <p:spPr bwMode="auto">
              <a:xfrm>
                <a:off x="4440" y="1431"/>
                <a:ext cx="18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8</a:t>
                </a:r>
                <a:endParaRPr lang="en-US" altLang="zh-CN" sz="2400"/>
              </a:p>
            </p:txBody>
          </p:sp>
          <p:sp>
            <p:nvSpPr>
              <p:cNvPr id="13" name="Text Box 47"/>
              <p:cNvSpPr txBox="1">
                <a:spLocks noChangeArrowheads="1"/>
              </p:cNvSpPr>
              <p:nvPr/>
            </p:nvSpPr>
            <p:spPr bwMode="auto">
              <a:xfrm>
                <a:off x="4413" y="1298"/>
                <a:ext cx="23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</a:t>
                </a:r>
                <a:endParaRPr lang="en-US" altLang="zh-CN" sz="2400"/>
              </a:p>
            </p:txBody>
          </p:sp>
          <p:sp>
            <p:nvSpPr>
              <p:cNvPr id="14" name="Line 48"/>
              <p:cNvSpPr>
                <a:spLocks noChangeShapeType="1"/>
              </p:cNvSpPr>
              <p:nvPr/>
            </p:nvSpPr>
            <p:spPr bwMode="auto">
              <a:xfrm>
                <a:off x="4460" y="1447"/>
                <a:ext cx="145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49"/>
            <p:cNvGrpSpPr/>
            <p:nvPr/>
          </p:nvGrpSpPr>
          <p:grpSpPr bwMode="auto">
            <a:xfrm>
              <a:off x="2227" y="2712"/>
              <a:ext cx="267" cy="288"/>
              <a:chOff x="4248" y="1294"/>
              <a:chExt cx="267" cy="288"/>
            </a:xfrm>
          </p:grpSpPr>
          <p:sp>
            <p:nvSpPr>
              <p:cNvPr id="9" name="Text Box 50"/>
              <p:cNvSpPr txBox="1">
                <a:spLocks noChangeArrowheads="1"/>
              </p:cNvSpPr>
              <p:nvPr/>
            </p:nvSpPr>
            <p:spPr bwMode="auto">
              <a:xfrm>
                <a:off x="4264" y="1294"/>
                <a:ext cx="23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60</a:t>
                </a:r>
                <a:endParaRPr lang="en-US" altLang="zh-CN" sz="2400"/>
              </a:p>
            </p:txBody>
          </p:sp>
          <p:sp>
            <p:nvSpPr>
              <p:cNvPr id="10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11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6" name="Group 54"/>
          <p:cNvGrpSpPr/>
          <p:nvPr/>
        </p:nvGrpSpPr>
        <p:grpSpPr bwMode="auto">
          <a:xfrm>
            <a:off x="3518227" y="3311471"/>
            <a:ext cx="1861367" cy="833147"/>
            <a:chOff x="1999" y="2720"/>
            <a:chExt cx="685" cy="280"/>
          </a:xfrm>
        </p:grpSpPr>
        <p:sp>
          <p:nvSpPr>
            <p:cNvPr id="17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46"/>
            <p:cNvSpPr txBox="1">
              <a:spLocks noChangeArrowheads="1"/>
            </p:cNvSpPr>
            <p:nvPr/>
          </p:nvSpPr>
          <p:spPr bwMode="auto">
            <a:xfrm>
              <a:off x="1999" y="2778"/>
              <a:ext cx="2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</a:t>
              </a:r>
              <a:endParaRPr lang="en-US" altLang="zh-CN" sz="2400" i="1"/>
            </a:p>
          </p:txBody>
        </p:sp>
        <p:grpSp>
          <p:nvGrpSpPr>
            <p:cNvPr id="19" name="Group 49"/>
            <p:cNvGrpSpPr/>
            <p:nvPr/>
          </p:nvGrpSpPr>
          <p:grpSpPr bwMode="auto">
            <a:xfrm>
              <a:off x="2208" y="2720"/>
              <a:ext cx="476" cy="280"/>
              <a:chOff x="4229" y="1302"/>
              <a:chExt cx="476" cy="280"/>
            </a:xfrm>
          </p:grpSpPr>
          <p:sp>
            <p:nvSpPr>
              <p:cNvPr id="20" name="Text Box 50"/>
              <p:cNvSpPr txBox="1">
                <a:spLocks noChangeArrowheads="1"/>
              </p:cNvSpPr>
              <p:nvPr/>
            </p:nvSpPr>
            <p:spPr bwMode="auto">
              <a:xfrm>
                <a:off x="4229" y="1302"/>
                <a:ext cx="47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60×8</a:t>
                </a:r>
                <a:endParaRPr lang="en-US" altLang="zh-CN" sz="2400"/>
              </a:p>
            </p:txBody>
          </p:sp>
          <p:sp>
            <p:nvSpPr>
              <p:cNvPr id="21" name="Text Box 51"/>
              <p:cNvSpPr txBox="1">
                <a:spLocks noChangeArrowheads="1"/>
              </p:cNvSpPr>
              <p:nvPr/>
            </p:nvSpPr>
            <p:spPr bwMode="auto">
              <a:xfrm>
                <a:off x="4334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</a:t>
                </a:r>
                <a:endParaRPr lang="en-US" altLang="zh-CN" sz="2400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>
                <a:off x="4293" y="1444"/>
                <a:ext cx="348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3" name="Text Box 47"/>
          <p:cNvSpPr txBox="1">
            <a:spLocks noChangeArrowheads="1"/>
          </p:cNvSpPr>
          <p:nvPr/>
        </p:nvSpPr>
        <p:spPr bwMode="auto">
          <a:xfrm>
            <a:off x="3242024" y="3978716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12</a:t>
            </a:r>
            <a:endParaRPr lang="en-US" altLang="zh-CN" sz="2400"/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931008" y="4374461"/>
            <a:ext cx="5721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答：王爷爷家上个月用水是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吨。</a:t>
            </a:r>
            <a:endParaRPr lang="zh-CN" altLang="en-US" sz="2400" b="1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203200" y="1119188"/>
            <a:ext cx="7318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用正比例知识解决问题的解题步骤：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250" y="1801557"/>
            <a:ext cx="8343899" cy="478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①根据不变量，判断题中哪两种相关联的量成正比例。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3250" y="2403599"/>
            <a:ext cx="8743950" cy="5308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②找出两组相对应的数，并设出未知数，列出比例。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3250" y="3005641"/>
            <a:ext cx="4721224" cy="4786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③解比例。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03250" y="3607682"/>
            <a:ext cx="4721224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④检验并写出答语。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416719" y="1003300"/>
            <a:ext cx="8310563" cy="10066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小兰的身高是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1.5m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，她的影长是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2.4m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。如果同一时间、同一地点测得一棵树的影子长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4m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，这棵树有多高？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148138" y="2050511"/>
            <a:ext cx="3816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解：设这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棵树高</a:t>
            </a:r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512" name="组合 18"/>
          <p:cNvGrpSpPr/>
          <p:nvPr/>
        </p:nvGrpSpPr>
        <p:grpSpPr bwMode="auto">
          <a:xfrm>
            <a:off x="431800" y="350838"/>
            <a:ext cx="1943100" cy="584200"/>
            <a:chOff x="415649" y="352078"/>
            <a:chExt cx="1943238" cy="584201"/>
          </a:xfrm>
        </p:grpSpPr>
        <p:sp>
          <p:nvSpPr>
            <p:cNvPr id="20" name="Rounded Rectangle 9"/>
            <p:cNvSpPr/>
            <p:nvPr/>
          </p:nvSpPr>
          <p:spPr>
            <a:xfrm>
              <a:off x="415649" y="367953"/>
              <a:ext cx="1943238" cy="560388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16718" y="1987130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P61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9" name="Picture 35" descr="119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1" y="2364653"/>
            <a:ext cx="3480956" cy="223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54"/>
          <p:cNvGrpSpPr/>
          <p:nvPr/>
        </p:nvGrpSpPr>
        <p:grpSpPr bwMode="auto">
          <a:xfrm>
            <a:off x="4923030" y="2456852"/>
            <a:ext cx="1453768" cy="892657"/>
            <a:chOff x="1959" y="2700"/>
            <a:chExt cx="535" cy="300"/>
          </a:xfrm>
        </p:grpSpPr>
        <p:sp>
          <p:nvSpPr>
            <p:cNvPr id="17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 45"/>
            <p:cNvGrpSpPr/>
            <p:nvPr/>
          </p:nvGrpSpPr>
          <p:grpSpPr bwMode="auto">
            <a:xfrm>
              <a:off x="1959" y="2712"/>
              <a:ext cx="235" cy="288"/>
              <a:chOff x="4413" y="1298"/>
              <a:chExt cx="235" cy="288"/>
            </a:xfrm>
          </p:grpSpPr>
          <p:sp>
            <p:nvSpPr>
              <p:cNvPr id="25" name="Text Box 46"/>
              <p:cNvSpPr txBox="1">
                <a:spLocks noChangeArrowheads="1"/>
              </p:cNvSpPr>
              <p:nvPr/>
            </p:nvSpPr>
            <p:spPr bwMode="auto">
              <a:xfrm>
                <a:off x="4421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1.5</a:t>
                </a:r>
                <a:endParaRPr lang="en-US" altLang="zh-CN" sz="2400"/>
              </a:p>
            </p:txBody>
          </p:sp>
          <p:sp>
            <p:nvSpPr>
              <p:cNvPr id="26" name="Text Box 47"/>
              <p:cNvSpPr txBox="1">
                <a:spLocks noChangeArrowheads="1"/>
              </p:cNvSpPr>
              <p:nvPr/>
            </p:nvSpPr>
            <p:spPr bwMode="auto">
              <a:xfrm>
                <a:off x="4413" y="1298"/>
                <a:ext cx="23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2.4</a:t>
                </a:r>
                <a:endParaRPr lang="en-US" altLang="zh-CN" sz="2400"/>
              </a:p>
            </p:txBody>
          </p:sp>
          <p:sp>
            <p:nvSpPr>
              <p:cNvPr id="27" name="Line 48"/>
              <p:cNvSpPr>
                <a:spLocks noChangeShapeType="1"/>
              </p:cNvSpPr>
              <p:nvPr/>
            </p:nvSpPr>
            <p:spPr bwMode="auto">
              <a:xfrm>
                <a:off x="4460" y="1447"/>
                <a:ext cx="145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Group 49"/>
            <p:cNvGrpSpPr/>
            <p:nvPr/>
          </p:nvGrpSpPr>
          <p:grpSpPr bwMode="auto">
            <a:xfrm>
              <a:off x="2227" y="2700"/>
              <a:ext cx="267" cy="300"/>
              <a:chOff x="4248" y="1282"/>
              <a:chExt cx="267" cy="300"/>
            </a:xfrm>
          </p:grpSpPr>
          <p:sp>
            <p:nvSpPr>
              <p:cNvPr id="22" name="Text Box 50"/>
              <p:cNvSpPr txBox="1">
                <a:spLocks noChangeArrowheads="1"/>
              </p:cNvSpPr>
              <p:nvPr/>
            </p:nvSpPr>
            <p:spPr bwMode="auto">
              <a:xfrm>
                <a:off x="4292" y="1282"/>
                <a:ext cx="17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</a:t>
                </a:r>
                <a:endParaRPr lang="en-US" altLang="zh-CN" sz="2400"/>
              </a:p>
            </p:txBody>
          </p:sp>
          <p:sp>
            <p:nvSpPr>
              <p:cNvPr id="23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24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8" name="Text Box 47"/>
          <p:cNvSpPr txBox="1">
            <a:spLocks noChangeArrowheads="1"/>
          </p:cNvSpPr>
          <p:nvPr/>
        </p:nvSpPr>
        <p:spPr bwMode="auto">
          <a:xfrm>
            <a:off x="4475029" y="3294185"/>
            <a:ext cx="257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2.4</a:t>
            </a:r>
            <a:r>
              <a:rPr lang="en-US" altLang="zh-CN" sz="2400" i="1"/>
              <a:t>x </a:t>
            </a:r>
            <a:r>
              <a:rPr lang="en-US" altLang="zh-CN" sz="2400"/>
              <a:t>= 4×1.5</a:t>
            </a:r>
            <a:endParaRPr lang="en-US" altLang="zh-CN" sz="2400"/>
          </a:p>
        </p:txBody>
      </p:sp>
      <p:sp>
        <p:nvSpPr>
          <p:cNvPr id="29" name="Text Box 47"/>
          <p:cNvSpPr txBox="1">
            <a:spLocks noChangeArrowheads="1"/>
          </p:cNvSpPr>
          <p:nvPr/>
        </p:nvSpPr>
        <p:spPr bwMode="auto">
          <a:xfrm>
            <a:off x="4811695" y="3700527"/>
            <a:ext cx="186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2.5</a:t>
            </a:r>
            <a:endParaRPr lang="en-US" altLang="zh-CN" sz="2400"/>
          </a:p>
        </p:txBody>
      </p:sp>
      <p:sp>
        <p:nvSpPr>
          <p:cNvPr id="30" name="矩形 29"/>
          <p:cNvSpPr/>
          <p:nvPr/>
        </p:nvSpPr>
        <p:spPr>
          <a:xfrm>
            <a:off x="4142275" y="4205585"/>
            <a:ext cx="4179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答：这</a:t>
            </a:r>
            <a:r>
              <a: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棵树高</a:t>
            </a:r>
            <a:r>
              <a:rPr lang="en-US" altLang="zh-CN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2.5m</a:t>
            </a:r>
            <a:r>
              <a:rPr lang="zh-CN" altLang="en-US" sz="2400" b="1" dirty="0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15800" y="1039813"/>
            <a:ext cx="8312400" cy="10066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中国空间站在太空中绕地球运行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周大约需要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小时，运行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15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周大约要用多长时间？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544205" y="2164720"/>
            <a:ext cx="5291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解：</a:t>
            </a:r>
            <a:r>
              <a:rPr lang="zh-CN" altLang="en-US"/>
              <a:t>设运行</a:t>
            </a:r>
            <a:r>
              <a:rPr lang="en-US" altLang="zh-CN"/>
              <a:t>15</a:t>
            </a:r>
            <a:r>
              <a:rPr lang="zh-CN" altLang="en-US"/>
              <a:t>周大约要用</a:t>
            </a:r>
            <a:r>
              <a:rPr lang="en-US" altLang="zh-CN" i="1" dirty="0"/>
              <a:t>x</a:t>
            </a:r>
            <a:r>
              <a:rPr lang="zh-CN" altLang="en-US" dirty="0"/>
              <a:t>小时。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12772" y="2722381"/>
            <a:ext cx="326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/>
              <a:t>9</a:t>
            </a:r>
            <a:r>
              <a:rPr lang="zh-CN" altLang="en-US"/>
              <a:t>∶</a:t>
            </a:r>
            <a:r>
              <a:rPr lang="en-US" altLang="zh-CN"/>
              <a:t>6 = </a:t>
            </a:r>
            <a:r>
              <a:rPr lang="en-US" altLang="zh-CN" i="1"/>
              <a:t>x</a:t>
            </a:r>
            <a:r>
              <a:rPr lang="zh-CN" altLang="en-US"/>
              <a:t>∶</a:t>
            </a:r>
            <a:r>
              <a:rPr lang="en-US" altLang="zh-CN" dirty="0"/>
              <a:t>15</a:t>
            </a:r>
            <a:endParaRPr lang="zh-CN" altLang="en-US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63734" y="3191142"/>
            <a:ext cx="18510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i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= 22.5</a:t>
            </a:r>
            <a:endParaRPr lang="zh-CN" altLang="en-US" sz="2400" b="1" dirty="0">
              <a:solidFill>
                <a:srgbClr val="E60013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44205" y="3752066"/>
            <a:ext cx="5407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 dirty="0"/>
              <a:t>答</a:t>
            </a:r>
            <a:r>
              <a:rPr lang="zh-CN" altLang="en-US"/>
              <a:t>：运行</a:t>
            </a:r>
            <a:r>
              <a:rPr lang="en-US" altLang="zh-CN"/>
              <a:t>15</a:t>
            </a:r>
            <a:r>
              <a:rPr lang="zh-CN" altLang="en-US"/>
              <a:t>周大约要用</a:t>
            </a:r>
            <a:r>
              <a:rPr lang="en-US" altLang="zh-CN"/>
              <a:t>22.5</a:t>
            </a:r>
            <a:r>
              <a:rPr lang="zh-CN" altLang="en-US" dirty="0"/>
              <a:t>小时。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650" y="2230690"/>
            <a:ext cx="3394769" cy="198304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654151" y="1695520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P61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415800" y="952788"/>
            <a:ext cx="8312400" cy="19669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/>
              <a:t>3.</a:t>
            </a:r>
            <a:r>
              <a:rPr lang="zh-CN" altLang="en-US"/>
              <a:t>甲、乙两地之间的高速铁路大约长</a:t>
            </a:r>
            <a:r>
              <a:rPr lang="en-US" altLang="zh-CN"/>
              <a:t>1600km</a:t>
            </a:r>
            <a:r>
              <a:rPr lang="zh-CN" altLang="en-US"/>
              <a:t>。丙地在甲地、乙地之间，甲地到丙地的高速铁路大约长</a:t>
            </a:r>
            <a:r>
              <a:rPr lang="en-US" altLang="zh-CN"/>
              <a:t>700km</a:t>
            </a:r>
            <a:r>
              <a:rPr lang="zh-CN" altLang="en-US"/>
              <a:t>。一列由甲地开往乙地的高铁列车，</a:t>
            </a:r>
            <a:r>
              <a:rPr lang="en-US" altLang="zh-CN"/>
              <a:t>9:00</a:t>
            </a:r>
            <a:r>
              <a:rPr lang="zh-CN" altLang="en-US"/>
              <a:t>出发，</a:t>
            </a:r>
            <a:r>
              <a:rPr lang="en-US" altLang="zh-CN"/>
              <a:t>11:30</a:t>
            </a:r>
            <a:r>
              <a:rPr lang="zh-CN" altLang="en-US"/>
              <a:t>到达丙地。按照这样的平均速度，</a:t>
            </a:r>
            <a:r>
              <a:rPr lang="en-US" altLang="zh-CN"/>
              <a:t>6</a:t>
            </a:r>
            <a:r>
              <a:rPr lang="zh-CN" altLang="en-US"/>
              <a:t>小时能从甲地到乙地吗</a:t>
            </a:r>
            <a:r>
              <a:rPr lang="en-US" altLang="zh-CN"/>
              <a:t>?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16718" y="645011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6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69580" y="3048970"/>
          <a:ext cx="460483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706"/>
                <a:gridCol w="1650335"/>
                <a:gridCol w="15307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起止站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路程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/km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甲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—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丙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700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2.5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甲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—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乙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1600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269580" y="477220"/>
          <a:ext cx="460483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706"/>
                <a:gridCol w="1650335"/>
                <a:gridCol w="15307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起止站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路程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/km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甲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—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丙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700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2.5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甲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—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乙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1600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？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984374" y="1925020"/>
            <a:ext cx="4943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 dirty="0"/>
              <a:t>解：</a:t>
            </a:r>
            <a:r>
              <a:rPr lang="zh-CN" altLang="en-US"/>
              <a:t>设从甲地到乙地需要</a:t>
            </a:r>
            <a:r>
              <a:rPr lang="en-US" altLang="zh-CN" i="1" dirty="0"/>
              <a:t>x</a:t>
            </a:r>
            <a:r>
              <a:rPr lang="zh-CN" altLang="en-US" dirty="0"/>
              <a:t>小时。</a:t>
            </a:r>
            <a:endParaRPr lang="zh-CN" altLang="en-US" dirty="0"/>
          </a:p>
        </p:txBody>
      </p:sp>
      <p:grpSp>
        <p:nvGrpSpPr>
          <p:cNvPr id="4" name="Group 54"/>
          <p:cNvGrpSpPr/>
          <p:nvPr/>
        </p:nvGrpSpPr>
        <p:grpSpPr bwMode="auto">
          <a:xfrm>
            <a:off x="2509570" y="2346196"/>
            <a:ext cx="1921147" cy="856951"/>
            <a:chOff x="1828" y="2712"/>
            <a:chExt cx="707" cy="288"/>
          </a:xfrm>
        </p:grpSpPr>
        <p:sp>
          <p:nvSpPr>
            <p:cNvPr id="5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45"/>
            <p:cNvGrpSpPr/>
            <p:nvPr/>
          </p:nvGrpSpPr>
          <p:grpSpPr bwMode="auto">
            <a:xfrm>
              <a:off x="1828" y="2712"/>
              <a:ext cx="397" cy="288"/>
              <a:chOff x="4282" y="1298"/>
              <a:chExt cx="397" cy="288"/>
            </a:xfrm>
          </p:grpSpPr>
          <p:sp>
            <p:nvSpPr>
              <p:cNvPr id="11" name="Text Box 46"/>
              <p:cNvSpPr txBox="1">
                <a:spLocks noChangeArrowheads="1"/>
              </p:cNvSpPr>
              <p:nvPr/>
            </p:nvSpPr>
            <p:spPr bwMode="auto">
              <a:xfrm>
                <a:off x="4371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12" name="Text Box 47"/>
              <p:cNvSpPr txBox="1">
                <a:spLocks noChangeArrowheads="1"/>
              </p:cNvSpPr>
              <p:nvPr/>
            </p:nvSpPr>
            <p:spPr bwMode="auto">
              <a:xfrm>
                <a:off x="4282" y="1298"/>
                <a:ext cx="39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1600</a:t>
                </a:r>
                <a:endParaRPr lang="en-US" altLang="zh-CN" sz="2400"/>
              </a:p>
            </p:txBody>
          </p:sp>
          <p:sp>
            <p:nvSpPr>
              <p:cNvPr id="13" name="Line 48"/>
              <p:cNvSpPr>
                <a:spLocks noChangeShapeType="1"/>
              </p:cNvSpPr>
              <p:nvPr/>
            </p:nvSpPr>
            <p:spPr bwMode="auto">
              <a:xfrm>
                <a:off x="4356" y="1447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Group 49"/>
            <p:cNvGrpSpPr/>
            <p:nvPr/>
          </p:nvGrpSpPr>
          <p:grpSpPr bwMode="auto">
            <a:xfrm>
              <a:off x="2186" y="2713"/>
              <a:ext cx="349" cy="287"/>
              <a:chOff x="4207" y="1295"/>
              <a:chExt cx="349" cy="287"/>
            </a:xfrm>
          </p:grpSpPr>
          <p:sp>
            <p:nvSpPr>
              <p:cNvPr id="8" name="Text Box 50"/>
              <p:cNvSpPr txBox="1">
                <a:spLocks noChangeArrowheads="1"/>
              </p:cNvSpPr>
              <p:nvPr/>
            </p:nvSpPr>
            <p:spPr bwMode="auto">
              <a:xfrm>
                <a:off x="4207" y="1295"/>
                <a:ext cx="34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700</a:t>
                </a:r>
                <a:endParaRPr lang="en-US" altLang="zh-CN" sz="2400"/>
              </a:p>
            </p:txBody>
          </p:sp>
          <p:sp>
            <p:nvSpPr>
              <p:cNvPr id="9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2.5</a:t>
                </a:r>
                <a:endParaRPr lang="en-US" altLang="zh-CN" sz="2400"/>
              </a:p>
            </p:txBody>
          </p:sp>
          <p:sp>
            <p:nvSpPr>
              <p:cNvPr id="10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2606215" y="3115232"/>
            <a:ext cx="257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700</a:t>
            </a:r>
            <a:r>
              <a:rPr lang="en-US" altLang="zh-CN" sz="2400" i="1"/>
              <a:t>x </a:t>
            </a:r>
            <a:r>
              <a:rPr lang="en-US" altLang="zh-CN" sz="2400"/>
              <a:t>= 1600×2.5</a:t>
            </a:r>
            <a:endParaRPr lang="en-US" altLang="zh-CN" sz="2400"/>
          </a:p>
        </p:txBody>
      </p:sp>
      <p:grpSp>
        <p:nvGrpSpPr>
          <p:cNvPr id="28" name="组合 27"/>
          <p:cNvGrpSpPr/>
          <p:nvPr/>
        </p:nvGrpSpPr>
        <p:grpSpPr>
          <a:xfrm>
            <a:off x="2606215" y="3402507"/>
            <a:ext cx="1824501" cy="853975"/>
            <a:chOff x="2606215" y="3576897"/>
            <a:chExt cx="1824501" cy="853975"/>
          </a:xfrm>
        </p:grpSpPr>
        <p:sp>
          <p:nvSpPr>
            <p:cNvPr id="16" name="Text Box 47"/>
            <p:cNvSpPr txBox="1">
              <a:spLocks noChangeArrowheads="1"/>
            </p:cNvSpPr>
            <p:nvPr/>
          </p:nvSpPr>
          <p:spPr bwMode="auto">
            <a:xfrm>
              <a:off x="2606215" y="3769757"/>
              <a:ext cx="164828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 i="1"/>
                <a:t>x </a:t>
              </a:r>
              <a:r>
                <a:rPr lang="en-US" altLang="zh-CN" sz="2400"/>
                <a:t>=</a:t>
              </a:r>
              <a:endParaRPr lang="en-US" altLang="zh-CN" sz="240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482370" y="3576897"/>
              <a:ext cx="948346" cy="853975"/>
              <a:chOff x="5354779" y="3728809"/>
              <a:chExt cx="948346" cy="853975"/>
            </a:xfrm>
          </p:grpSpPr>
          <p:sp>
            <p:nvSpPr>
              <p:cNvPr id="21" name="Text Box 50"/>
              <p:cNvSpPr txBox="1">
                <a:spLocks noChangeArrowheads="1"/>
              </p:cNvSpPr>
              <p:nvPr/>
            </p:nvSpPr>
            <p:spPr bwMode="auto">
              <a:xfrm>
                <a:off x="5354779" y="3728809"/>
                <a:ext cx="948346" cy="461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</a:t>
                </a:r>
                <a:endParaRPr lang="en-US" altLang="zh-CN" sz="2400"/>
              </a:p>
            </p:txBody>
          </p:sp>
          <p:sp>
            <p:nvSpPr>
              <p:cNvPr id="22" name="Text Box 51"/>
              <p:cNvSpPr txBox="1">
                <a:spLocks noChangeArrowheads="1"/>
              </p:cNvSpPr>
              <p:nvPr/>
            </p:nvSpPr>
            <p:spPr bwMode="auto">
              <a:xfrm>
                <a:off x="5466189" y="4121578"/>
                <a:ext cx="725525" cy="461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7</a:t>
                </a:r>
                <a:endParaRPr lang="en-US" altLang="zh-CN" sz="2400"/>
              </a:p>
            </p:txBody>
          </p:sp>
          <p:sp>
            <p:nvSpPr>
              <p:cNvPr id="23" name="Line 52"/>
              <p:cNvSpPr>
                <a:spLocks noChangeShapeType="1"/>
              </p:cNvSpPr>
              <p:nvPr/>
            </p:nvSpPr>
            <p:spPr bwMode="auto">
              <a:xfrm>
                <a:off x="5593903" y="4172162"/>
                <a:ext cx="470097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713286" y="3402507"/>
            <a:ext cx="1824501" cy="853975"/>
            <a:chOff x="2606215" y="3576897"/>
            <a:chExt cx="1824501" cy="853975"/>
          </a:xfrm>
        </p:grpSpPr>
        <p:sp>
          <p:nvSpPr>
            <p:cNvPr id="30" name="Text Box 47"/>
            <p:cNvSpPr txBox="1">
              <a:spLocks noChangeArrowheads="1"/>
            </p:cNvSpPr>
            <p:nvPr/>
          </p:nvSpPr>
          <p:spPr bwMode="auto">
            <a:xfrm>
              <a:off x="2606215" y="3789417"/>
              <a:ext cx="164828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/>
                <a:t>6 </a:t>
              </a:r>
              <a:r>
                <a:rPr lang="zh-CN" altLang="en-US" sz="2400"/>
                <a:t>＞</a:t>
              </a:r>
              <a:endParaRPr lang="en-US" altLang="zh-CN" sz="2400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482370" y="3576897"/>
              <a:ext cx="948346" cy="853975"/>
              <a:chOff x="5354779" y="3728809"/>
              <a:chExt cx="948346" cy="853975"/>
            </a:xfrm>
          </p:grpSpPr>
          <p:sp>
            <p:nvSpPr>
              <p:cNvPr id="32" name="Text Box 50"/>
              <p:cNvSpPr txBox="1">
                <a:spLocks noChangeArrowheads="1"/>
              </p:cNvSpPr>
              <p:nvPr/>
            </p:nvSpPr>
            <p:spPr bwMode="auto">
              <a:xfrm>
                <a:off x="5354779" y="3728809"/>
                <a:ext cx="948346" cy="461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</a:t>
                </a:r>
                <a:endParaRPr lang="en-US" altLang="zh-CN" sz="2400"/>
              </a:p>
            </p:txBody>
          </p:sp>
          <p:sp>
            <p:nvSpPr>
              <p:cNvPr id="33" name="Text Box 51"/>
              <p:cNvSpPr txBox="1">
                <a:spLocks noChangeArrowheads="1"/>
              </p:cNvSpPr>
              <p:nvPr/>
            </p:nvSpPr>
            <p:spPr bwMode="auto">
              <a:xfrm>
                <a:off x="5466189" y="4121578"/>
                <a:ext cx="725525" cy="461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7</a:t>
                </a:r>
                <a:endParaRPr lang="en-US" altLang="zh-CN" sz="2400"/>
              </a:p>
            </p:txBody>
          </p:sp>
          <p:sp>
            <p:nvSpPr>
              <p:cNvPr id="34" name="Line 52"/>
              <p:cNvSpPr>
                <a:spLocks noChangeShapeType="1"/>
              </p:cNvSpPr>
              <p:nvPr/>
            </p:nvSpPr>
            <p:spPr bwMode="auto">
              <a:xfrm>
                <a:off x="5593903" y="4172162"/>
                <a:ext cx="470097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5" name="文本框 14"/>
          <p:cNvSpPr txBox="1">
            <a:spLocks noChangeArrowheads="1"/>
          </p:cNvSpPr>
          <p:nvPr/>
        </p:nvSpPr>
        <p:spPr bwMode="auto">
          <a:xfrm>
            <a:off x="1984374" y="4264497"/>
            <a:ext cx="5864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 dirty="0"/>
              <a:t>答</a:t>
            </a:r>
            <a:r>
              <a:rPr lang="zh-CN" altLang="en-US"/>
              <a:t>：从甲地到乙地</a:t>
            </a:r>
            <a:r>
              <a:rPr lang="en-US" altLang="zh-CN"/>
              <a:t>6</a:t>
            </a:r>
            <a:r>
              <a:rPr lang="zh-CN" altLang="en-US" dirty="0"/>
              <a:t>个小时能到。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15800" y="952788"/>
            <a:ext cx="8312400" cy="10066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/>
              <a:t>4.</a:t>
            </a:r>
            <a:r>
              <a:rPr lang="zh-CN" altLang="en-US"/>
              <a:t>一列货车运送物资，</a:t>
            </a:r>
            <a:r>
              <a:rPr lang="en-US" altLang="zh-CN"/>
              <a:t>2</a:t>
            </a:r>
            <a:r>
              <a:rPr lang="zh-CN" altLang="en-US"/>
              <a:t>小时行驶了</a:t>
            </a:r>
            <a:r>
              <a:rPr lang="en-US" altLang="zh-CN"/>
              <a:t>160km</a:t>
            </a:r>
            <a:r>
              <a:rPr lang="zh-CN" altLang="en-US"/>
              <a:t>。按照这样的速度，驶完</a:t>
            </a:r>
            <a:r>
              <a:rPr lang="en-US" altLang="zh-CN"/>
              <a:t>400km</a:t>
            </a:r>
            <a:r>
              <a:rPr lang="zh-CN" altLang="en-US"/>
              <a:t>需要多少小时？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6718" y="645011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22605" y="2004246"/>
            <a:ext cx="4322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解：设驶完</a:t>
            </a:r>
            <a:r>
              <a:rPr lang="en-US" altLang="zh-CN"/>
              <a:t>400km</a:t>
            </a:r>
            <a:r>
              <a:rPr lang="zh-CN" altLang="en-US"/>
              <a:t>需要</a:t>
            </a:r>
            <a:r>
              <a:rPr lang="en-US" altLang="zh-CN" i="1"/>
              <a:t>x</a:t>
            </a:r>
            <a:r>
              <a:rPr lang="zh-CN" altLang="en-US"/>
              <a:t>小时。</a:t>
            </a:r>
            <a:endParaRPr lang="zh-CN" altLang="en-US"/>
          </a:p>
        </p:txBody>
      </p:sp>
      <p:grpSp>
        <p:nvGrpSpPr>
          <p:cNvPr id="5" name="Group 54"/>
          <p:cNvGrpSpPr/>
          <p:nvPr/>
        </p:nvGrpSpPr>
        <p:grpSpPr bwMode="auto">
          <a:xfrm>
            <a:off x="1640771" y="2424634"/>
            <a:ext cx="1921147" cy="856951"/>
            <a:chOff x="1828" y="2712"/>
            <a:chExt cx="707" cy="288"/>
          </a:xfrm>
        </p:grpSpPr>
        <p:sp>
          <p:nvSpPr>
            <p:cNvPr id="6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45"/>
            <p:cNvGrpSpPr/>
            <p:nvPr/>
          </p:nvGrpSpPr>
          <p:grpSpPr bwMode="auto">
            <a:xfrm>
              <a:off x="1828" y="2712"/>
              <a:ext cx="397" cy="288"/>
              <a:chOff x="4282" y="1298"/>
              <a:chExt cx="397" cy="288"/>
            </a:xfrm>
          </p:grpSpPr>
          <p:sp>
            <p:nvSpPr>
              <p:cNvPr id="12" name="Text Box 46"/>
              <p:cNvSpPr txBox="1">
                <a:spLocks noChangeArrowheads="1"/>
              </p:cNvSpPr>
              <p:nvPr/>
            </p:nvSpPr>
            <p:spPr bwMode="auto">
              <a:xfrm>
                <a:off x="4371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13" name="Text Box 47"/>
              <p:cNvSpPr txBox="1">
                <a:spLocks noChangeArrowheads="1"/>
              </p:cNvSpPr>
              <p:nvPr/>
            </p:nvSpPr>
            <p:spPr bwMode="auto">
              <a:xfrm>
                <a:off x="4282" y="1298"/>
                <a:ext cx="39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400</a:t>
                </a:r>
                <a:endParaRPr lang="en-US" altLang="zh-CN" sz="2400"/>
              </a:p>
            </p:txBody>
          </p:sp>
          <p:sp>
            <p:nvSpPr>
              <p:cNvPr id="14" name="Line 48"/>
              <p:cNvSpPr>
                <a:spLocks noChangeShapeType="1"/>
              </p:cNvSpPr>
              <p:nvPr/>
            </p:nvSpPr>
            <p:spPr bwMode="auto">
              <a:xfrm>
                <a:off x="4356" y="1447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49"/>
            <p:cNvGrpSpPr/>
            <p:nvPr/>
          </p:nvGrpSpPr>
          <p:grpSpPr bwMode="auto">
            <a:xfrm>
              <a:off x="2186" y="2713"/>
              <a:ext cx="349" cy="287"/>
              <a:chOff x="4207" y="1295"/>
              <a:chExt cx="349" cy="287"/>
            </a:xfrm>
          </p:grpSpPr>
          <p:sp>
            <p:nvSpPr>
              <p:cNvPr id="9" name="Text Box 50"/>
              <p:cNvSpPr txBox="1">
                <a:spLocks noChangeArrowheads="1"/>
              </p:cNvSpPr>
              <p:nvPr/>
            </p:nvSpPr>
            <p:spPr bwMode="auto">
              <a:xfrm>
                <a:off x="4207" y="1295"/>
                <a:ext cx="34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160</a:t>
                </a:r>
                <a:endParaRPr lang="en-US" altLang="zh-CN" sz="2400"/>
              </a:p>
            </p:txBody>
          </p:sp>
          <p:sp>
            <p:nvSpPr>
              <p:cNvPr id="10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</a:t>
                </a:r>
                <a:endParaRPr lang="en-US" altLang="zh-CN" sz="2400"/>
              </a:p>
            </p:txBody>
          </p:sp>
          <p:sp>
            <p:nvSpPr>
              <p:cNvPr id="11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1550540" y="3240308"/>
            <a:ext cx="257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160</a:t>
            </a:r>
            <a:r>
              <a:rPr lang="en-US" altLang="zh-CN" sz="2400" i="1"/>
              <a:t>x </a:t>
            </a:r>
            <a:r>
              <a:rPr lang="en-US" altLang="zh-CN" sz="2400"/>
              <a:t>= 400×2</a:t>
            </a:r>
            <a:endParaRPr lang="en-US" altLang="zh-CN" sz="2400"/>
          </a:p>
        </p:txBody>
      </p:sp>
      <p:sp>
        <p:nvSpPr>
          <p:cNvPr id="22" name="Text Box 47"/>
          <p:cNvSpPr txBox="1">
            <a:spLocks noChangeArrowheads="1"/>
          </p:cNvSpPr>
          <p:nvPr/>
        </p:nvSpPr>
        <p:spPr bwMode="auto">
          <a:xfrm>
            <a:off x="2033337" y="3660695"/>
            <a:ext cx="130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5</a:t>
            </a:r>
            <a:endParaRPr lang="en-US" altLang="zh-CN" sz="2400"/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22605" y="4121871"/>
            <a:ext cx="47558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答：驶完</a:t>
            </a:r>
            <a:r>
              <a:rPr lang="en-US" altLang="zh-CN"/>
              <a:t>400km</a:t>
            </a:r>
            <a:r>
              <a:rPr lang="zh-CN" altLang="en-US"/>
              <a:t>需要</a:t>
            </a:r>
            <a:r>
              <a:rPr lang="en-US" altLang="zh-CN"/>
              <a:t>5</a:t>
            </a:r>
            <a:r>
              <a:rPr lang="zh-CN" altLang="en-US"/>
              <a:t>小时。</a:t>
            </a:r>
            <a:endParaRPr lang="zh-CN" altLang="en-US"/>
          </a:p>
        </p:txBody>
      </p:sp>
      <p:graphicFrame>
        <p:nvGraphicFramePr>
          <p:cNvPr id="25" name="表格 24"/>
          <p:cNvGraphicFramePr>
            <a:graphicFrameLocks noGrp="1"/>
          </p:cNvGraphicFramePr>
          <p:nvPr/>
        </p:nvGraphicFramePr>
        <p:xfrm>
          <a:off x="5241380" y="2571750"/>
          <a:ext cx="3181133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0335"/>
                <a:gridCol w="15307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路程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/km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160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?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2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15800" y="952788"/>
            <a:ext cx="8312400" cy="10066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/>
              <a:t>4.</a:t>
            </a:r>
            <a:r>
              <a:rPr lang="zh-CN" altLang="en-US"/>
              <a:t>一列货车运送物资，</a:t>
            </a:r>
            <a:r>
              <a:rPr lang="en-US" altLang="zh-CN"/>
              <a:t>2</a:t>
            </a:r>
            <a:r>
              <a:rPr lang="zh-CN" altLang="en-US"/>
              <a:t>小时行驶了</a:t>
            </a:r>
            <a:r>
              <a:rPr lang="en-US" altLang="zh-CN"/>
              <a:t>160km</a:t>
            </a:r>
            <a:r>
              <a:rPr lang="zh-CN" altLang="en-US"/>
              <a:t>。按照这样的速度，驶完</a:t>
            </a:r>
            <a:r>
              <a:rPr lang="en-US" altLang="zh-CN"/>
              <a:t>400km</a:t>
            </a:r>
            <a:r>
              <a:rPr lang="zh-CN" altLang="en-US"/>
              <a:t>需要多少小时？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16718" y="645011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403350" y="1959474"/>
            <a:ext cx="3822700" cy="0"/>
          </a:xfrm>
          <a:prstGeom prst="line">
            <a:avLst/>
          </a:prstGeom>
          <a:ln w="12700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40771" y="2036418"/>
            <a:ext cx="40805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行完全程还需多少小时？</a:t>
            </a:r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41380" y="2571750"/>
          <a:ext cx="3181133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0335"/>
                <a:gridCol w="15307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路程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/km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160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?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01" y="249808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820099" y="2645418"/>
            <a:ext cx="2989202" cy="523675"/>
          </a:xfrm>
          <a:prstGeom prst="wedgeRoundRectCallout">
            <a:avLst>
              <a:gd name="adj1" fmla="val -59912"/>
              <a:gd name="adj2" fmla="val 299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你会用比例解答吗？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15800" y="952788"/>
            <a:ext cx="8312400" cy="10066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/>
              <a:t>4.</a:t>
            </a:r>
            <a:r>
              <a:rPr lang="zh-CN" altLang="en-US"/>
              <a:t>一列货车运送物资，</a:t>
            </a:r>
            <a:r>
              <a:rPr lang="en-US" altLang="zh-CN"/>
              <a:t>2</a:t>
            </a:r>
            <a:r>
              <a:rPr lang="zh-CN" altLang="en-US"/>
              <a:t>小时行驶了</a:t>
            </a:r>
            <a:r>
              <a:rPr lang="en-US" altLang="zh-CN"/>
              <a:t>160km</a:t>
            </a:r>
            <a:r>
              <a:rPr lang="zh-CN" altLang="en-US"/>
              <a:t>。按照这样的速度，</a:t>
            </a:r>
            <a:r>
              <a:rPr lang="zh-CN" altLang="en-US">
                <a:solidFill>
                  <a:srgbClr val="E60013"/>
                </a:solidFill>
              </a:rPr>
              <a:t>行完全程还需多少小时？</a:t>
            </a:r>
            <a:endParaRPr lang="zh-CN" altLang="en-US">
              <a:solidFill>
                <a:srgbClr val="E60013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6718" y="645011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P62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241380" y="2571750"/>
          <a:ext cx="3181133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0335"/>
                <a:gridCol w="15307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路程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/km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3F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160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4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400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－</a:t>
                      </a:r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160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?</a:t>
                      </a:r>
                      <a:endParaRPr lang="zh-CN" altLang="en-US" sz="24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A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22605" y="2004246"/>
            <a:ext cx="4322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解：行完全程还需</a:t>
            </a:r>
            <a:r>
              <a:rPr lang="en-US" altLang="zh-CN" i="1"/>
              <a:t>x</a:t>
            </a:r>
            <a:r>
              <a:rPr lang="zh-CN" altLang="en-US"/>
              <a:t>小时。</a:t>
            </a:r>
            <a:endParaRPr lang="zh-CN" altLang="en-US"/>
          </a:p>
        </p:txBody>
      </p:sp>
      <p:grpSp>
        <p:nvGrpSpPr>
          <p:cNvPr id="6" name="Group 54"/>
          <p:cNvGrpSpPr/>
          <p:nvPr/>
        </p:nvGrpSpPr>
        <p:grpSpPr bwMode="auto">
          <a:xfrm>
            <a:off x="1121762" y="2424634"/>
            <a:ext cx="2440155" cy="856951"/>
            <a:chOff x="1637" y="2712"/>
            <a:chExt cx="898" cy="288"/>
          </a:xfrm>
        </p:grpSpPr>
        <p:sp>
          <p:nvSpPr>
            <p:cNvPr id="11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2" name="Group 45"/>
            <p:cNvGrpSpPr/>
            <p:nvPr/>
          </p:nvGrpSpPr>
          <p:grpSpPr bwMode="auto">
            <a:xfrm>
              <a:off x="1637" y="2712"/>
              <a:ext cx="587" cy="288"/>
              <a:chOff x="4091" y="1298"/>
              <a:chExt cx="587" cy="288"/>
            </a:xfrm>
          </p:grpSpPr>
          <p:sp>
            <p:nvSpPr>
              <p:cNvPr id="17" name="Text Box 46"/>
              <p:cNvSpPr txBox="1">
                <a:spLocks noChangeArrowheads="1"/>
              </p:cNvSpPr>
              <p:nvPr/>
            </p:nvSpPr>
            <p:spPr bwMode="auto">
              <a:xfrm>
                <a:off x="4275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/>
                  <a:t>x</a:t>
                </a:r>
                <a:endParaRPr lang="en-US" altLang="zh-CN" sz="2400" i="1"/>
              </a:p>
            </p:txBody>
          </p:sp>
          <p:sp>
            <p:nvSpPr>
              <p:cNvPr id="18" name="Text Box 47"/>
              <p:cNvSpPr txBox="1">
                <a:spLocks noChangeArrowheads="1"/>
              </p:cNvSpPr>
              <p:nvPr/>
            </p:nvSpPr>
            <p:spPr bwMode="auto">
              <a:xfrm>
                <a:off x="4091" y="1298"/>
                <a:ext cx="58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400</a:t>
                </a:r>
                <a:r>
                  <a:rPr lang="zh-CN" altLang="en-US" sz="2400"/>
                  <a:t>－</a:t>
                </a:r>
                <a:r>
                  <a:rPr lang="en-US" altLang="zh-CN" sz="2400"/>
                  <a:t>160</a:t>
                </a:r>
                <a:endParaRPr lang="en-US" altLang="zh-CN" sz="2400"/>
              </a:p>
            </p:txBody>
          </p:sp>
          <p:sp>
            <p:nvSpPr>
              <p:cNvPr id="19" name="Line 48"/>
              <p:cNvSpPr>
                <a:spLocks noChangeShapeType="1"/>
              </p:cNvSpPr>
              <p:nvPr/>
            </p:nvSpPr>
            <p:spPr bwMode="auto">
              <a:xfrm>
                <a:off x="4154" y="1447"/>
                <a:ext cx="462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49"/>
            <p:cNvGrpSpPr/>
            <p:nvPr/>
          </p:nvGrpSpPr>
          <p:grpSpPr bwMode="auto">
            <a:xfrm>
              <a:off x="2186" y="2713"/>
              <a:ext cx="349" cy="287"/>
              <a:chOff x="4207" y="1295"/>
              <a:chExt cx="349" cy="287"/>
            </a:xfrm>
          </p:grpSpPr>
          <p:sp>
            <p:nvSpPr>
              <p:cNvPr id="14" name="Text Box 50"/>
              <p:cNvSpPr txBox="1">
                <a:spLocks noChangeArrowheads="1"/>
              </p:cNvSpPr>
              <p:nvPr/>
            </p:nvSpPr>
            <p:spPr bwMode="auto">
              <a:xfrm>
                <a:off x="4207" y="1295"/>
                <a:ext cx="34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160</a:t>
                </a:r>
                <a:endParaRPr lang="en-US" altLang="zh-CN" sz="2400"/>
              </a:p>
            </p:txBody>
          </p:sp>
          <p:sp>
            <p:nvSpPr>
              <p:cNvPr id="15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/>
                  <a:t>2</a:t>
                </a:r>
                <a:endParaRPr lang="en-US" altLang="zh-CN" sz="2400"/>
              </a:p>
            </p:txBody>
          </p:sp>
          <p:sp>
            <p:nvSpPr>
              <p:cNvPr id="16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E60013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1681888" y="3240308"/>
            <a:ext cx="3281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/>
              <a:t>160</a:t>
            </a:r>
            <a:r>
              <a:rPr lang="en-US" altLang="zh-CN" sz="2400" i="1"/>
              <a:t>x </a:t>
            </a:r>
            <a:r>
              <a:rPr lang="en-US" altLang="zh-CN" sz="2400"/>
              <a:t>= (400</a:t>
            </a:r>
            <a:r>
              <a:rPr lang="zh-CN" altLang="en-US" sz="2400"/>
              <a:t>－</a:t>
            </a:r>
            <a:r>
              <a:rPr lang="en-US" altLang="zh-CN" sz="2400"/>
              <a:t>160)×2</a:t>
            </a:r>
            <a:endParaRPr lang="en-US" altLang="zh-CN" sz="2400"/>
          </a:p>
        </p:txBody>
      </p:sp>
      <p:sp>
        <p:nvSpPr>
          <p:cNvPr id="21" name="Text Box 47"/>
          <p:cNvSpPr txBox="1">
            <a:spLocks noChangeArrowheads="1"/>
          </p:cNvSpPr>
          <p:nvPr/>
        </p:nvSpPr>
        <p:spPr bwMode="auto">
          <a:xfrm>
            <a:off x="2033337" y="3660695"/>
            <a:ext cx="1302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/>
              <a:t>x </a:t>
            </a:r>
            <a:r>
              <a:rPr lang="en-US" altLang="zh-CN" sz="2400"/>
              <a:t>= 3</a:t>
            </a:r>
            <a:endParaRPr lang="en-US" altLang="zh-CN" sz="2400"/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22605" y="4121871"/>
            <a:ext cx="47558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答：行完全程还需</a:t>
            </a:r>
            <a:r>
              <a:rPr lang="en-US" altLang="zh-CN"/>
              <a:t>3</a:t>
            </a:r>
            <a:r>
              <a:rPr lang="zh-CN" altLang="en-US"/>
              <a:t>小时。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06375" y="2897681"/>
            <a:ext cx="1061796" cy="203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2" name="组合 12"/>
          <p:cNvGrpSpPr/>
          <p:nvPr/>
        </p:nvGrpSpPr>
        <p:grpSpPr bwMode="auto">
          <a:xfrm>
            <a:off x="206375" y="628650"/>
            <a:ext cx="1943100" cy="584200"/>
            <a:chOff x="415649" y="352078"/>
            <a:chExt cx="1943238" cy="584201"/>
          </a:xfrm>
        </p:grpSpPr>
        <p:sp>
          <p:nvSpPr>
            <p:cNvPr id="14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29977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183098" y="1917851"/>
            <a:ext cx="7318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用正比例知识解决问题的解题步骤：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56148" y="2474800"/>
            <a:ext cx="7629069" cy="419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①根据不变量，判断题中哪两种相关联的量成正比例。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6148" y="2989366"/>
            <a:ext cx="7557223" cy="4192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200"/>
              <a:t>②找出两组相对应的数，并设出未知数，列出比例方程。</a:t>
            </a:r>
            <a:endParaRPr lang="zh-CN" altLang="en-US" sz="2200"/>
          </a:p>
        </p:txBody>
      </p:sp>
      <p:sp>
        <p:nvSpPr>
          <p:cNvPr id="6" name="文本框 5"/>
          <p:cNvSpPr txBox="1"/>
          <p:nvPr/>
        </p:nvSpPr>
        <p:spPr>
          <a:xfrm>
            <a:off x="1456148" y="3503932"/>
            <a:ext cx="4721224" cy="4192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200"/>
              <a:t>③解比例。</a:t>
            </a:r>
            <a:endParaRPr lang="zh-CN" altLang="en-US" sz="2200"/>
          </a:p>
        </p:txBody>
      </p:sp>
      <p:sp>
        <p:nvSpPr>
          <p:cNvPr id="7" name="文本框 6"/>
          <p:cNvSpPr txBox="1"/>
          <p:nvPr/>
        </p:nvSpPr>
        <p:spPr>
          <a:xfrm>
            <a:off x="1456148" y="4018498"/>
            <a:ext cx="4721224" cy="4192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10000"/>
              </a:lnSpc>
              <a:buClrTx/>
              <a:buSzTx/>
              <a:buFontTx/>
              <a:buNone/>
              <a:defRPr kumimoji="0" sz="2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④检验并写出答语。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1245" y="1176168"/>
            <a:ext cx="846151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2600" b="1" dirty="0">
                <a:latin typeface="+mn-lt"/>
                <a:ea typeface="+mn-ea"/>
              </a:rPr>
              <a:t>1.</a:t>
            </a:r>
            <a:r>
              <a:rPr lang="zh-CN" altLang="en-US" sz="2600" b="1" dirty="0">
                <a:latin typeface="+mn-lt"/>
                <a:ea typeface="+mn-ea"/>
              </a:rPr>
              <a:t>(湖北黄冈)黄州城区正在建设管道工程，管道工人要挖一条长840m的管道，前5天挖了140m。照这样计算，挖这条管道一共需要多少天？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06600" y="2476767"/>
            <a:ext cx="5802313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解：设挖这条管道一共需要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574502" y="2934403"/>
          <a:ext cx="1443182" cy="1252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673100" imgH="584200" progId="Equation.DSMT4">
                  <p:embed/>
                </p:oleObj>
              </mc:Choice>
              <mc:Fallback>
                <p:oleObj name="Equation" r:id="rId1" imgW="673100" imgH="5842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4502" y="2934403"/>
                        <a:ext cx="1443182" cy="1252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978093" y="3790175"/>
          <a:ext cx="745445" cy="794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3" imgW="381000" imgH="406400" progId="Equation.DSMT4">
                  <p:embed/>
                </p:oleObj>
              </mc:Choice>
              <mc:Fallback>
                <p:oleObj name="Equation" r:id="rId3" imgW="381000" imgH="4064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093" y="3790175"/>
                        <a:ext cx="745445" cy="7943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2006600" y="4097477"/>
            <a:ext cx="5802312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答：挖这条管道一共需要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天。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09738" y="4808399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7656" name="组合 11"/>
          <p:cNvGrpSpPr/>
          <p:nvPr/>
        </p:nvGrpSpPr>
        <p:grpSpPr bwMode="auto">
          <a:xfrm>
            <a:off x="206375" y="553580"/>
            <a:ext cx="1943100" cy="584200"/>
            <a:chOff x="415649" y="352078"/>
            <a:chExt cx="1943238" cy="584201"/>
          </a:xfrm>
        </p:grpSpPr>
        <p:sp>
          <p:nvSpPr>
            <p:cNvPr id="13" name="Rounded Rectangle 9"/>
            <p:cNvSpPr/>
            <p:nvPr/>
          </p:nvSpPr>
          <p:spPr>
            <a:xfrm>
              <a:off x="415649" y="367953"/>
              <a:ext cx="1943238" cy="560389"/>
            </a:xfrm>
            <a:prstGeom prst="roundRect">
              <a:avLst>
                <a:gd name="adj" fmla="val 28861"/>
              </a:avLst>
            </a:prstGeom>
            <a:solidFill>
              <a:srgbClr val="FCAE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64483" y="352078"/>
              <a:ext cx="184139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2000" y="691608"/>
            <a:ext cx="822642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600" b="1" dirty="0">
                <a:latin typeface="+mn-lt"/>
                <a:ea typeface="+mj-ea"/>
              </a:rPr>
              <a:t>2.</a:t>
            </a:r>
            <a:r>
              <a:rPr lang="zh-CN" altLang="en-US" sz="2600" b="1" dirty="0">
                <a:latin typeface="+mn-lt"/>
                <a:ea typeface="+mj-ea"/>
              </a:rPr>
              <a:t>周日早晨，状状和元元到森林公园游玩。</a:t>
            </a:r>
            <a:endParaRPr lang="zh-CN" altLang="en-US" sz="2600" b="1" dirty="0">
              <a:latin typeface="+mn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000" y="1286934"/>
            <a:ext cx="8460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600" b="1" dirty="0">
                <a:latin typeface="+mn-lt"/>
                <a:ea typeface="+mn-ea"/>
              </a:rPr>
              <a:t>（</a:t>
            </a:r>
            <a:r>
              <a:rPr lang="en-US" altLang="zh-CN" sz="2600" b="1" dirty="0">
                <a:latin typeface="+mn-lt"/>
                <a:ea typeface="+mn-ea"/>
              </a:rPr>
              <a:t>1</a:t>
            </a:r>
            <a:r>
              <a:rPr lang="zh-CN" altLang="en-US" sz="2600" b="1" dirty="0">
                <a:latin typeface="+mn-lt"/>
                <a:ea typeface="+mn-ea"/>
              </a:rPr>
              <a:t>）一轮朝阳下，在公园门口的迎客松前测得状状的影长是0.6m，迎客松的影长是9m。状状的身高是1.5m，迎客松高多少米？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36850" y="2563904"/>
            <a:ext cx="4060825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解：设迎客松高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m。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0.6∶1.5=9∶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       </a:t>
            </a:r>
            <a:endParaRPr lang="en-US" altLang="zh-CN" sz="2600" b="1" i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           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=22.5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36850" y="3959449"/>
            <a:ext cx="42672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答：迎客松高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22.5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米。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09738" y="4808399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2000" y="691608"/>
            <a:ext cx="822642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600" b="1" dirty="0">
                <a:latin typeface="+mn-lt"/>
                <a:ea typeface="+mj-ea"/>
              </a:rPr>
              <a:t>2.</a:t>
            </a:r>
            <a:r>
              <a:rPr lang="zh-CN" altLang="en-US" sz="2600" b="1" dirty="0">
                <a:latin typeface="+mn-lt"/>
                <a:ea typeface="+mj-ea"/>
              </a:rPr>
              <a:t>周日早晨，状状和元元到森林公园游玩。</a:t>
            </a:r>
            <a:endParaRPr lang="zh-CN" altLang="en-US" sz="2600" b="1" dirty="0"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2000" y="1286934"/>
            <a:ext cx="8460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600" b="1">
                <a:latin typeface="+mn-lt"/>
                <a:ea typeface="+mn-ea"/>
              </a:rPr>
              <a:t>（</a:t>
            </a:r>
            <a:r>
              <a:rPr lang="en-US" altLang="zh-CN" sz="2600" b="1">
                <a:latin typeface="+mn-lt"/>
                <a:ea typeface="+mn-ea"/>
              </a:rPr>
              <a:t>2</a:t>
            </a:r>
            <a:r>
              <a:rPr lang="zh-CN" altLang="en-US" sz="2600" b="1">
                <a:latin typeface="+mn-lt"/>
                <a:ea typeface="+mn-ea"/>
              </a:rPr>
              <a:t>）下午</a:t>
            </a:r>
            <a:r>
              <a:rPr lang="en-US" altLang="zh-CN" sz="2600" b="1">
                <a:latin typeface="+mn-lt"/>
                <a:ea typeface="+mn-ea"/>
              </a:rPr>
              <a:t>5</a:t>
            </a:r>
            <a:r>
              <a:rPr lang="zh-CN" altLang="en-US" sz="2600" b="1">
                <a:latin typeface="+mn-lt"/>
                <a:ea typeface="+mn-ea"/>
              </a:rPr>
              <a:t>时，状状和元元离开森林公园，在迎客松前测得状状的影长是</a:t>
            </a:r>
            <a:r>
              <a:rPr lang="en-US" altLang="zh-CN" sz="2600" b="1">
                <a:latin typeface="+mn-lt"/>
                <a:ea typeface="+mn-ea"/>
              </a:rPr>
              <a:t>2.4m</a:t>
            </a:r>
            <a:r>
              <a:rPr lang="zh-CN" altLang="en-US" sz="2600" b="1">
                <a:latin typeface="+mn-lt"/>
                <a:ea typeface="+mn-ea"/>
              </a:rPr>
              <a:t>，元元的影长是</a:t>
            </a:r>
            <a:r>
              <a:rPr lang="en-US" altLang="zh-CN" sz="2600" b="1">
                <a:latin typeface="+mn-lt"/>
                <a:ea typeface="+mn-ea"/>
              </a:rPr>
              <a:t>2.24 m</a:t>
            </a:r>
            <a:r>
              <a:rPr lang="zh-CN" altLang="en-US" sz="2600" b="1">
                <a:latin typeface="+mn-lt"/>
                <a:ea typeface="+mn-ea"/>
              </a:rPr>
              <a:t>。元元的身高是多少米？此时迎客松的影长是多少米？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09738" y="4808399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8842" y="2625316"/>
            <a:ext cx="8385175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解：设元元的身高是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y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m，此时迎客松的影长是</a:t>
            </a:r>
            <a:r>
              <a:rPr lang="zh-CN" altLang="en-US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p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m。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93669" y="3140619"/>
            <a:ext cx="29260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1.5∶2.4=</a:t>
            </a: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y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∶2.24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            y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=1.4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55212" y="3140619"/>
            <a:ext cx="32126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1.5∶2.4=22.5∶</a:t>
            </a: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p</a:t>
            </a:r>
            <a:endParaRPr kumimoji="0" lang="en-US" altLang="zh-CN" sz="26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  <a:p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            p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=36</a:t>
            </a:r>
            <a:endParaRPr lang="zh-CN" altLang="en-US" sz="2600"/>
          </a:p>
        </p:txBody>
      </p:sp>
      <p:sp>
        <p:nvSpPr>
          <p:cNvPr id="11" name="矩形 10"/>
          <p:cNvSpPr/>
          <p:nvPr/>
        </p:nvSpPr>
        <p:spPr>
          <a:xfrm>
            <a:off x="538842" y="4092677"/>
            <a:ext cx="85725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答：元元的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身高是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1.4m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，此时迎客松的影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长是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36m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2000" y="1108529"/>
            <a:ext cx="8460000" cy="100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+mn-lt"/>
                <a:ea typeface="+mn-ea"/>
              </a:rPr>
              <a:t>3.（</a:t>
            </a:r>
            <a:r>
              <a:rPr lang="en-US" altLang="zh-CN" sz="2600" b="1">
                <a:latin typeface="+mn-lt"/>
                <a:ea typeface="+mn-ea"/>
              </a:rPr>
              <a:t>1</a:t>
            </a:r>
            <a:r>
              <a:rPr lang="zh-CN" altLang="en-US" sz="2600" b="1">
                <a:latin typeface="+mn-lt"/>
                <a:ea typeface="+mn-ea"/>
              </a:rPr>
              <a:t>）某</a:t>
            </a:r>
            <a:r>
              <a:rPr lang="zh-CN" altLang="en-US" sz="2600" b="1" dirty="0">
                <a:latin typeface="+mn-lt"/>
                <a:ea typeface="+mn-ea"/>
              </a:rPr>
              <a:t>农场收割小麦，前3天收割了84公顷，照这样计算，要收割224公顷的小麦需</a:t>
            </a:r>
            <a:r>
              <a:rPr lang="zh-CN" altLang="en-US" sz="2600" b="1">
                <a:latin typeface="+mn-lt"/>
                <a:ea typeface="+mn-ea"/>
              </a:rPr>
              <a:t>多少天？</a:t>
            </a:r>
            <a:endParaRPr lang="en-US" altLang="zh-CN" sz="2600" b="1" dirty="0"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09738" y="4808399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30381" y="2227842"/>
            <a:ext cx="7145383" cy="160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解：设要收割224公顷的小麦需</a:t>
            </a: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x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天。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             84∶3=224∶</a:t>
            </a: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x</a:t>
            </a:r>
            <a:endParaRPr kumimoji="0" lang="en-US" altLang="zh-CN" sz="26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                </a:t>
            </a: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x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=8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0381" y="3941356"/>
            <a:ext cx="67273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答：要收割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224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公顷的小麦需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天。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2000" y="1108529"/>
            <a:ext cx="8460000" cy="100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+mn-lt"/>
                <a:ea typeface="+mn-ea"/>
              </a:rPr>
              <a:t>（</a:t>
            </a:r>
            <a:r>
              <a:rPr lang="en-US" altLang="zh-CN" sz="2600" b="1">
                <a:latin typeface="+mn-lt"/>
                <a:ea typeface="+mn-ea"/>
              </a:rPr>
              <a:t>2</a:t>
            </a:r>
            <a:r>
              <a:rPr lang="zh-CN" altLang="en-US" sz="2600" b="1">
                <a:latin typeface="+mn-lt"/>
                <a:ea typeface="+mn-ea"/>
              </a:rPr>
              <a:t>）某</a:t>
            </a:r>
            <a:r>
              <a:rPr lang="zh-CN" altLang="en-US" sz="2600" b="1" dirty="0">
                <a:latin typeface="+mn-lt"/>
                <a:ea typeface="+mn-ea"/>
              </a:rPr>
              <a:t>农场收割水稻224公顷，前3天收割了84公顷，照这样计算，剩下的水稻还需要多少天收割完？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62619" y="2227842"/>
            <a:ext cx="6429375" cy="160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：设剩下的水稻还需要</a:t>
            </a:r>
            <a:r>
              <a:rPr lang="zh-CN" altLang="en-US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y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天收割完。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   84∶3=(224-84)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zh-CN" altLang="en-US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y</a:t>
            </a:r>
            <a:endParaRPr lang="en-US" altLang="zh-CN" sz="2600" b="1" i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           </a:t>
            </a:r>
            <a:r>
              <a:rPr lang="zh-CN" altLang="en-US" sz="26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y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=5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30381" y="3941356"/>
            <a:ext cx="68122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答：剩下的水稻还需要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天收割完。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09738" y="4808399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2724</Words>
  <Application>WPS 演示</Application>
  <PresentationFormat>全屏显示(16:9)</PresentationFormat>
  <Paragraphs>504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Source Han Serif SC</vt:lpstr>
      <vt:lpstr>楷体_GB2312</vt:lpstr>
      <vt:lpstr>微软雅黑</vt:lpstr>
      <vt:lpstr>Arial Unicode MS</vt:lpstr>
      <vt:lpstr>Times New Roman</vt:lpstr>
      <vt:lpstr>1_Office 主题​​</vt:lpstr>
      <vt:lpstr>Equation.DSMT4</vt:lpstr>
      <vt:lpstr>Equation.DSMT4</vt:lpstr>
      <vt:lpstr>用比例解决问题（1）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387</cp:revision>
  <dcterms:created xsi:type="dcterms:W3CDTF">2016-01-14T07:05:00Z</dcterms:created>
  <dcterms:modified xsi:type="dcterms:W3CDTF">2023-10-26T09:36:55Z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4BEB377A427B4A0CAD2AF0E377671920</vt:lpwstr>
  </property>
</Properties>
</file>