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354" r:id="rId3"/>
    <p:sldId id="376" r:id="rId4"/>
    <p:sldId id="355" r:id="rId5"/>
    <p:sldId id="377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62" r:id="rId17"/>
    <p:sldId id="363" r:id="rId18"/>
    <p:sldId id="364" r:id="rId19"/>
    <p:sldId id="388" r:id="rId20"/>
    <p:sldId id="389" r:id="rId21"/>
    <p:sldId id="369" r:id="rId22"/>
    <p:sldId id="328" r:id="rId23"/>
    <p:sldId id="373" r:id="rId24"/>
    <p:sldId id="374" r:id="rId25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7" userDrawn="1">
          <p15:clr>
            <a:srgbClr val="A4A3A4"/>
          </p15:clr>
        </p15:guide>
        <p15:guide id="2" pos="28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F8FF"/>
    <a:srgbClr val="009CC7"/>
    <a:srgbClr val="88D7E9"/>
    <a:srgbClr val="4BB0C1"/>
    <a:srgbClr val="F6FCFC"/>
    <a:srgbClr val="E0F3F7"/>
    <a:srgbClr val="01A0E9"/>
    <a:srgbClr val="ECFBFE"/>
    <a:srgbClr val="6AD0FE"/>
    <a:srgbClr val="3FC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6404" autoAdjust="0"/>
  </p:normalViewPr>
  <p:slideViewPr>
    <p:cSldViewPr snapToGrid="0">
      <p:cViewPr>
        <p:scale>
          <a:sx n="150" d="100"/>
          <a:sy n="150" d="100"/>
        </p:scale>
        <p:origin x="396" y="-24"/>
      </p:cViewPr>
      <p:guideLst>
        <p:guide orient="horz" pos="1607"/>
        <p:guide pos="28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5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CB14AC7-F673-44A2-A879-E55352386F2C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FE0D9BD-2540-4702-A0DF-0369F2B4CA2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2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3.png"/><Relationship Id="rId6" Type="http://schemas.openxmlformats.org/officeDocument/2006/relationships/tags" Target="../tags/tag3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17"/>
            <a:stretch>
              <a:fillRect/>
            </a:stretch>
          </p:blipFill>
          <p:spPr bwMode="auto">
            <a:xfrm rot="-5400000">
              <a:off x="2667000" y="-2667000"/>
              <a:ext cx="6858000" cy="121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矩形: 圆角 8"/>
            <p:cNvSpPr/>
            <p:nvPr userDrawn="1"/>
          </p:nvSpPr>
          <p:spPr>
            <a:xfrm>
              <a:off x="416984" y="1452033"/>
              <a:ext cx="10924116" cy="4207933"/>
            </a:xfrm>
            <a:prstGeom prst="roundRect">
              <a:avLst>
                <a:gd name="adj" fmla="val 3080"/>
              </a:avLst>
            </a:prstGeom>
            <a:solidFill>
              <a:srgbClr val="FFFFFF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矩形: 圆角 7"/>
            <p:cNvSpPr/>
            <p:nvPr userDrawn="1"/>
          </p:nvSpPr>
          <p:spPr>
            <a:xfrm>
              <a:off x="641351" y="1253067"/>
              <a:ext cx="10924116" cy="4205817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>
              <a:noFill/>
            </a:ln>
            <a:effectLst>
              <a:outerShdw blurRad="1778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0" name="文本框 9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75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75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85" y="1291507"/>
            <a:ext cx="1917247" cy="2639428"/>
          </a:xfrm>
          <a:custGeom>
            <a:avLst/>
            <a:gdLst>
              <a:gd name="connsiteX0" fmla="*/ 0 w 1962936"/>
              <a:gd name="connsiteY0" fmla="*/ 0 h 2639428"/>
              <a:gd name="connsiteX1" fmla="*/ 1494584 w 1962936"/>
              <a:gd name="connsiteY1" fmla="*/ 0 h 2639428"/>
              <a:gd name="connsiteX2" fmla="*/ 1494584 w 1962936"/>
              <a:gd name="connsiteY2" fmla="*/ 1839820 h 2639428"/>
              <a:gd name="connsiteX3" fmla="*/ 1962936 w 1962936"/>
              <a:gd name="connsiteY3" fmla="*/ 1839820 h 2639428"/>
              <a:gd name="connsiteX4" fmla="*/ 1962936 w 1962936"/>
              <a:gd name="connsiteY4" fmla="*/ 2639428 h 2639428"/>
              <a:gd name="connsiteX5" fmla="*/ 0 w 1962936"/>
              <a:gd name="connsiteY5" fmla="*/ 2639428 h 263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2936" h="2639428">
                <a:moveTo>
                  <a:pt x="0" y="0"/>
                </a:moveTo>
                <a:lnTo>
                  <a:pt x="1494584" y="0"/>
                </a:lnTo>
                <a:lnTo>
                  <a:pt x="1494584" y="1839820"/>
                </a:lnTo>
                <a:lnTo>
                  <a:pt x="1962936" y="1839820"/>
                </a:lnTo>
                <a:lnTo>
                  <a:pt x="1962936" y="2639428"/>
                </a:lnTo>
                <a:lnTo>
                  <a:pt x="0" y="2639428"/>
                </a:lnTo>
                <a:close/>
              </a:path>
            </a:pathLst>
          </a:custGeom>
        </p:spPr>
      </p:pic>
      <p:pic>
        <p:nvPicPr>
          <p:cNvPr id="2" name="图片 1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9" r="20866" b="91589"/>
          <a:stretch>
            <a:fillRect/>
          </a:stretch>
        </p:blipFill>
        <p:spPr bwMode="auto">
          <a:xfrm>
            <a:off x="0" y="0"/>
            <a:ext cx="9144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9" t="91589" r="20866"/>
          <a:stretch>
            <a:fillRect/>
          </a:stretch>
        </p:blipFill>
        <p:spPr bwMode="auto">
          <a:xfrm>
            <a:off x="0" y="4291013"/>
            <a:ext cx="9144000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42913"/>
            <a:ext cx="9144000" cy="4248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lgDashDot"/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27038"/>
            <a:ext cx="9144000" cy="76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lgDashDot"/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 userDrawn="1"/>
        </p:nvSpPr>
        <p:spPr bwMode="auto">
          <a:xfrm>
            <a:off x="0" y="4652963"/>
            <a:ext cx="9144000" cy="76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lgDashDot"/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9" r="20866" b="91589"/>
          <a:stretch>
            <a:fillRect/>
          </a:stretch>
        </p:blipFill>
        <p:spPr bwMode="auto">
          <a:xfrm>
            <a:off x="0" y="0"/>
            <a:ext cx="9144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9" t="91589" r="20866"/>
          <a:stretch>
            <a:fillRect/>
          </a:stretch>
        </p:blipFill>
        <p:spPr bwMode="auto">
          <a:xfrm>
            <a:off x="0" y="4291013"/>
            <a:ext cx="9144000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9" r="92584" b="20866"/>
          <a:stretch>
            <a:fillRect/>
          </a:stretch>
        </p:blipFill>
        <p:spPr bwMode="auto">
          <a:xfrm>
            <a:off x="-52388" y="422275"/>
            <a:ext cx="6683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84" t="20866" b="14319"/>
          <a:stretch>
            <a:fillRect/>
          </a:stretch>
        </p:blipFill>
        <p:spPr bwMode="auto">
          <a:xfrm>
            <a:off x="8528050" y="298450"/>
            <a:ext cx="6683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圆角矩形 8"/>
          <p:cNvSpPr>
            <a:spLocks noChangeArrowheads="1"/>
          </p:cNvSpPr>
          <p:nvPr userDrawn="1"/>
        </p:nvSpPr>
        <p:spPr bwMode="auto">
          <a:xfrm>
            <a:off x="201613" y="219075"/>
            <a:ext cx="8740775" cy="4695825"/>
          </a:xfrm>
          <a:prstGeom prst="roundRect">
            <a:avLst>
              <a:gd name="adj" fmla="val 7435"/>
            </a:avLst>
          </a:prstGeom>
          <a:solidFill>
            <a:srgbClr val="FFFFFF"/>
          </a:solidFill>
          <a:ln w="38100">
            <a:solidFill>
              <a:schemeClr val="tx1"/>
            </a:solidFill>
            <a:prstDash val="lgDashDot"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9AF5B49-6D96-453D-9FF8-DDA14A27B03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3662230" y="2352132"/>
            <a:ext cx="4589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副标题 6"/>
          <p:cNvSpPr txBox="1">
            <a:spLocks noChangeArrowheads="1"/>
          </p:cNvSpPr>
          <p:nvPr/>
        </p:nvSpPr>
        <p:spPr bwMode="auto">
          <a:xfrm>
            <a:off x="4690930" y="2429920"/>
            <a:ext cx="2349500" cy="5000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>
                <a:ea typeface="楷体" panose="02010609060101010101" pitchFamily="49" charset="-122"/>
              </a:rPr>
              <a:t>R</a:t>
            </a:r>
            <a:r>
              <a:rPr lang="zh-CN" altLang="en-US">
                <a:latin typeface="+mn-ea"/>
              </a:rPr>
              <a:t>·</a:t>
            </a:r>
            <a:r>
              <a:rPr lang="zh-CN" altLang="en-US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4" name="标题 5"/>
          <p:cNvSpPr txBox="1">
            <a:spLocks noChangeArrowheads="1"/>
          </p:cNvSpPr>
          <p:nvPr/>
        </p:nvSpPr>
        <p:spPr bwMode="auto">
          <a:xfrm>
            <a:off x="3797167" y="1702845"/>
            <a:ext cx="457517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用比例解决问题（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205" y="1620303"/>
            <a:ext cx="1484457" cy="139564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206375" y="628650"/>
            <a:ext cx="1943100" cy="584200"/>
            <a:chOff x="415649" y="352078"/>
            <a:chExt cx="1943238" cy="584201"/>
          </a:xfrm>
        </p:grpSpPr>
        <p:sp>
          <p:nvSpPr>
            <p:cNvPr id="3" name="Rounded Rectangle 9"/>
            <p:cNvSpPr/>
            <p:nvPr/>
          </p:nvSpPr>
          <p:spPr>
            <a:xfrm>
              <a:off x="415649" y="367953"/>
              <a:ext cx="1943238" cy="560389"/>
            </a:xfrm>
            <a:prstGeom prst="roundRect">
              <a:avLst>
                <a:gd name="adj" fmla="val 28861"/>
              </a:avLst>
            </a:prstGeom>
            <a:solidFill>
              <a:srgbClr val="FCAE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latin typeface="楷体" panose="02010609060101010101" pitchFamily="49" charset="-122"/>
                <a:ea typeface="楷体" panose="02010609060101010101" pitchFamily="49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464483" y="352078"/>
              <a:ext cx="184139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知识回顾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5" name="Picture 22" descr="两小豆形象之聪聪PPT用（反边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990" y="1298257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751991" y="1420954"/>
            <a:ext cx="6773084" cy="533928"/>
          </a:xfrm>
          <a:prstGeom prst="wedgeRoundRectCallout">
            <a:avLst>
              <a:gd name="adj1" fmla="val 53696"/>
              <a:gd name="adj2" fmla="val 3294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请你判断下面各题中的两种量成什么比例关系。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4076" y="2002262"/>
            <a:ext cx="7755849" cy="2441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）速度一定，路程和时间成</a:t>
            </a:r>
            <a:r>
              <a:rPr lang="en-US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     </a:t>
            </a:r>
            <a:r>
              <a:rPr lang="en-US" altLang="zh-CN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比例</a:t>
            </a:r>
            <a:r>
              <a:rPr lang="zh-CN" altLang="en-US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关系</a:t>
            </a:r>
            <a:r>
              <a:rPr lang="zh-CN" altLang="zh-CN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400" b="1" kern="1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）路程一定，速度和时间成</a:t>
            </a:r>
            <a:r>
              <a:rPr lang="en-US" altLang="zh-CN" sz="2400" b="1" kern="100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     </a:t>
            </a:r>
            <a:r>
              <a:rPr lang="en-US" altLang="zh-CN" sz="2400" b="1" kern="100">
                <a:solidFill>
                  <a:prstClr val="black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比例</a:t>
            </a:r>
            <a:r>
              <a:rPr lang="zh-CN" altLang="en-US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关系</a:t>
            </a:r>
            <a:r>
              <a:rPr lang="zh-CN" altLang="zh-CN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400" b="1" kern="1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）总价一定，买水果的数量和单价成</a:t>
            </a:r>
            <a:r>
              <a:rPr lang="en-US" altLang="zh-CN" sz="2400" b="1" kern="100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(     </a:t>
            </a:r>
            <a:r>
              <a:rPr lang="en-US" altLang="zh-CN" sz="2400" b="1" kern="100">
                <a:solidFill>
                  <a:prstClr val="black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比例</a:t>
            </a:r>
            <a:r>
              <a:rPr lang="zh-CN" altLang="en-US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关系</a:t>
            </a:r>
            <a:r>
              <a:rPr lang="zh-CN" altLang="zh-CN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400" b="1" kern="1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）运货的总量一定，汽车的载重量</a:t>
            </a:r>
            <a:r>
              <a:rPr lang="zh-CN" altLang="zh-CN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和运的</a:t>
            </a:r>
            <a:r>
              <a:rPr lang="zh-CN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次数成</a:t>
            </a:r>
            <a:r>
              <a:rPr lang="en-US" altLang="zh-CN" sz="2400" b="1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      </a:t>
            </a:r>
            <a:r>
              <a:rPr lang="en-US" altLang="zh-CN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) </a:t>
            </a:r>
            <a:r>
              <a:rPr lang="zh-CN" altLang="zh-CN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比例</a:t>
            </a:r>
            <a:r>
              <a:rPr lang="zh-CN" altLang="en-US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关系</a:t>
            </a:r>
            <a:r>
              <a:rPr lang="zh-CN" altLang="zh-CN" sz="2400" b="1" kern="10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400" b="1" kern="1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961210" y="2083959"/>
            <a:ext cx="6746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正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961210" y="2545624"/>
            <a:ext cx="6746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反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267496" y="3038312"/>
            <a:ext cx="6746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反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7755644" y="3516964"/>
            <a:ext cx="6746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反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0"/>
          <p:cNvGrpSpPr/>
          <p:nvPr/>
        </p:nvGrpSpPr>
        <p:grpSpPr bwMode="auto">
          <a:xfrm>
            <a:off x="206375" y="628650"/>
            <a:ext cx="1943100" cy="584200"/>
            <a:chOff x="415649" y="352078"/>
            <a:chExt cx="1943238" cy="584201"/>
          </a:xfrm>
        </p:grpSpPr>
        <p:sp>
          <p:nvSpPr>
            <p:cNvPr id="6" name="Rounded Rectangle 9"/>
            <p:cNvSpPr/>
            <p:nvPr/>
          </p:nvSpPr>
          <p:spPr>
            <a:xfrm>
              <a:off x="415649" y="367953"/>
              <a:ext cx="1943238" cy="560389"/>
            </a:xfrm>
            <a:prstGeom prst="roundRect">
              <a:avLst>
                <a:gd name="adj" fmla="val 28861"/>
              </a:avLst>
            </a:prstGeom>
            <a:solidFill>
              <a:srgbClr val="FCAE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latin typeface="楷体" panose="02010609060101010101" pitchFamily="49" charset="-122"/>
                <a:ea typeface="楷体" panose="02010609060101010101" pitchFamily="49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7" name="Rectangle 16"/>
            <p:cNvSpPr>
              <a:spLocks noChangeArrowheads="1"/>
            </p:cNvSpPr>
            <p:nvPr/>
          </p:nvSpPr>
          <p:spPr bwMode="auto">
            <a:xfrm>
              <a:off x="464483" y="352078"/>
              <a:ext cx="184139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06179" y="1300434"/>
            <a:ext cx="8331643" cy="1376787"/>
            <a:chOff x="528195" y="1300434"/>
            <a:chExt cx="8331643" cy="1376787"/>
          </a:xfrm>
        </p:grpSpPr>
        <p:sp>
          <p:nvSpPr>
            <p:cNvPr id="11266" name="矩形 15"/>
            <p:cNvSpPr>
              <a:spLocks noChangeArrowheads="1"/>
            </p:cNvSpPr>
            <p:nvPr/>
          </p:nvSpPr>
          <p:spPr bwMode="auto">
            <a:xfrm>
              <a:off x="1051560" y="1300434"/>
              <a:ext cx="7808278" cy="1376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10000"/>
                </a:lnSpc>
              </a:pP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某办公楼原来平均每天照明用电</a:t>
              </a:r>
              <a:r>
                <a:rPr lang="en-US" altLang="zh-CN" sz="2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</a:t>
              </a: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千瓦时。改用节能灯以后，平均每天只用电</a:t>
              </a:r>
              <a:r>
                <a:rPr lang="en-US" altLang="zh-CN" sz="2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25</a:t>
              </a: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千瓦时。原来</a:t>
              </a:r>
              <a:r>
                <a:rPr lang="en-US" altLang="zh-CN" sz="2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天的用电量现在可以用多少天？</a:t>
              </a:r>
              <a:endPara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195" y="1300434"/>
              <a:ext cx="523365" cy="522197"/>
            </a:xfrm>
            <a:prstGeom prst="rect">
              <a:avLst/>
            </a:prstGeom>
          </p:spPr>
        </p:pic>
      </p:grpSp>
      <p:pic>
        <p:nvPicPr>
          <p:cNvPr id="14" name="Picture 13" descr="两小豆形象之聪聪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94" y="3346450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1998500" y="3383658"/>
            <a:ext cx="4911752" cy="515890"/>
          </a:xfrm>
          <a:prstGeom prst="wedgeRoundRectCallout">
            <a:avLst>
              <a:gd name="adj1" fmla="val -55473"/>
              <a:gd name="adj2" fmla="val 3466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从题目中你知道了哪些数学信息？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Picture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752776"/>
            <a:ext cx="2259648" cy="47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4"/>
          <p:cNvGraphicFramePr>
            <a:graphicFrameLocks noGrp="1"/>
          </p:cNvGraphicFramePr>
          <p:nvPr/>
        </p:nvGraphicFramePr>
        <p:xfrm>
          <a:off x="2746325" y="2837684"/>
          <a:ext cx="5457149" cy="15840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53"/>
                <a:gridCol w="2817246"/>
                <a:gridCol w="1819050"/>
              </a:tblGrid>
              <a:tr h="528031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平均每天照明用电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天数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5280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原来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千瓦时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天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5280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现在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千瓦时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？天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grpSp>
        <p:nvGrpSpPr>
          <p:cNvPr id="3" name="组合 10"/>
          <p:cNvGrpSpPr/>
          <p:nvPr/>
        </p:nvGrpSpPr>
        <p:grpSpPr bwMode="auto">
          <a:xfrm>
            <a:off x="206375" y="628650"/>
            <a:ext cx="1943100" cy="584200"/>
            <a:chOff x="415649" y="352078"/>
            <a:chExt cx="1943238" cy="584201"/>
          </a:xfrm>
        </p:grpSpPr>
        <p:sp>
          <p:nvSpPr>
            <p:cNvPr id="4" name="Rounded Rectangle 9"/>
            <p:cNvSpPr/>
            <p:nvPr/>
          </p:nvSpPr>
          <p:spPr>
            <a:xfrm>
              <a:off x="415649" y="367953"/>
              <a:ext cx="1943238" cy="560389"/>
            </a:xfrm>
            <a:prstGeom prst="roundRect">
              <a:avLst>
                <a:gd name="adj" fmla="val 28861"/>
              </a:avLst>
            </a:prstGeom>
            <a:solidFill>
              <a:srgbClr val="FCAE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latin typeface="楷体" panose="02010609060101010101" pitchFamily="49" charset="-122"/>
                <a:ea typeface="楷体" panose="02010609060101010101" pitchFamily="49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464483" y="352078"/>
              <a:ext cx="184139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6179" y="1300434"/>
            <a:ext cx="8331643" cy="1376787"/>
            <a:chOff x="528195" y="1300434"/>
            <a:chExt cx="8331643" cy="1376787"/>
          </a:xfrm>
        </p:grpSpPr>
        <p:sp>
          <p:nvSpPr>
            <p:cNvPr id="7" name="矩形 15"/>
            <p:cNvSpPr>
              <a:spLocks noChangeArrowheads="1"/>
            </p:cNvSpPr>
            <p:nvPr/>
          </p:nvSpPr>
          <p:spPr bwMode="auto">
            <a:xfrm>
              <a:off x="1051560" y="1300434"/>
              <a:ext cx="7808278" cy="1376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10000"/>
                </a:lnSpc>
              </a:pP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某办公楼原来平均每天照明用电</a:t>
              </a:r>
              <a:r>
                <a:rPr lang="en-US" altLang="zh-CN" sz="2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</a:t>
              </a: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千瓦时。改用节能灯以后，平均每天只用电</a:t>
              </a:r>
              <a:r>
                <a:rPr lang="en-US" altLang="zh-CN" sz="2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25</a:t>
              </a: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千瓦时。原来</a:t>
              </a:r>
              <a:r>
                <a:rPr lang="en-US" altLang="zh-CN" sz="2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天的用电量现在可以用多少天？</a:t>
              </a:r>
              <a:endPara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195" y="1300434"/>
              <a:ext cx="523365" cy="522197"/>
            </a:xfrm>
            <a:prstGeom prst="rect">
              <a:avLst/>
            </a:prstGeom>
          </p:spPr>
        </p:pic>
      </p:grp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2752776"/>
            <a:ext cx="2259648" cy="47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843425" y="910913"/>
          <a:ext cx="5457149" cy="15840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53"/>
                <a:gridCol w="2817246"/>
                <a:gridCol w="1819050"/>
              </a:tblGrid>
              <a:tr h="528031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平均每天照明用电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天数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5280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原来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千瓦时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天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5280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现在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千瓦时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？天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37" descr="118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69" y="2119567"/>
            <a:ext cx="1087914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1750306" y="2651714"/>
            <a:ext cx="5976375" cy="541977"/>
          </a:xfrm>
          <a:prstGeom prst="wedgeRoundRectCallout">
            <a:avLst>
              <a:gd name="adj1" fmla="val -55805"/>
              <a:gd name="adj2" fmla="val -4452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先求出总用电量，再求现在的用电天数。</a:t>
            </a:r>
            <a:endParaRPr lang="zh-CN" altLang="zh-CN" b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9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61" y="357269"/>
            <a:ext cx="2308116" cy="4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3172097" y="3249120"/>
            <a:ext cx="3346269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100</a:t>
            </a:r>
            <a:r>
              <a:rPr lang="en-US" altLang="zh-CN" sz="2400" b="1">
                <a:solidFill>
                  <a:srgbClr val="E60013"/>
                </a:solidFill>
                <a:ea typeface="楷体" panose="02010609060101010101" pitchFamily="49" charset="-122"/>
              </a:rPr>
              <a:t>×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5=500(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千瓦时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72097" y="3740853"/>
            <a:ext cx="2738846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500</a:t>
            </a:r>
            <a:r>
              <a:rPr lang="en-US" altLang="zh-CN" sz="2400" b="1">
                <a:solidFill>
                  <a:srgbClr val="E60013"/>
                </a:solidFill>
                <a:ea typeface="楷体" panose="02010609060101010101" pitchFamily="49" charset="-122"/>
              </a:rPr>
              <a:t>÷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25=20(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天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348547" y="4232587"/>
            <a:ext cx="6318659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答：原来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天的用电量现在可以用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20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天。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843425" y="910913"/>
          <a:ext cx="5457149" cy="15840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53"/>
                <a:gridCol w="2817246"/>
                <a:gridCol w="1819050"/>
              </a:tblGrid>
              <a:tr h="528031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平均每天照明用电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天数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5280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原来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千瓦时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天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5280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现在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千瓦时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？天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3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61" y="357269"/>
            <a:ext cx="2308116" cy="4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4" descr="88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1189" y="2008233"/>
            <a:ext cx="1199674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740863" y="2571750"/>
            <a:ext cx="5277511" cy="904602"/>
          </a:xfrm>
          <a:prstGeom prst="wedgeRoundRectCallout">
            <a:avLst>
              <a:gd name="adj1" fmla="val -55805"/>
              <a:gd name="adj2" fmla="val -4452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先求出每天用电量的倍数关系，再求现在的用电天数。</a:t>
            </a:r>
            <a:endParaRPr lang="zh-CN" altLang="zh-CN" b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72097" y="3445063"/>
            <a:ext cx="3346269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 eaLnBrk="1" hangingPunct="1">
              <a:lnSpc>
                <a:spcPct val="120000"/>
              </a:lnSpc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/>
              <a:t>100÷25=4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172097" y="3897606"/>
            <a:ext cx="2738846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en-US" altLang="zh-CN" sz="2400" b="1">
                <a:solidFill>
                  <a:srgbClr val="E60013"/>
                </a:solidFill>
                <a:ea typeface="楷体" panose="02010609060101010101" pitchFamily="49" charset="-122"/>
              </a:rPr>
              <a:t>×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5=20(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天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348547" y="4350150"/>
            <a:ext cx="6318659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答：原来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天的用电量现在可以用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20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天。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61" y="357269"/>
            <a:ext cx="2308116" cy="4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69661" y="834863"/>
            <a:ext cx="41174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解：设原来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天的用电量现在可以用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天。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 Box 47"/>
          <p:cNvSpPr txBox="1">
            <a:spLocks noChangeArrowheads="1"/>
          </p:cNvSpPr>
          <p:nvPr/>
        </p:nvSpPr>
        <p:spPr bwMode="auto">
          <a:xfrm>
            <a:off x="1019033" y="2089477"/>
            <a:ext cx="23054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2400"/>
              <a:t>100</a:t>
            </a:r>
            <a:r>
              <a:rPr lang="en-US" altLang="zh-CN" sz="2400" i="1"/>
              <a:t>x </a:t>
            </a:r>
            <a:r>
              <a:rPr lang="en-US" altLang="zh-CN" sz="2400"/>
              <a:t>= 25×5</a:t>
            </a:r>
            <a:endParaRPr lang="en-US" altLang="zh-CN" sz="2400"/>
          </a:p>
        </p:txBody>
      </p:sp>
      <p:grpSp>
        <p:nvGrpSpPr>
          <p:cNvPr id="16" name="Group 54"/>
          <p:cNvGrpSpPr/>
          <p:nvPr/>
        </p:nvGrpSpPr>
        <p:grpSpPr bwMode="auto">
          <a:xfrm>
            <a:off x="1316802" y="2482039"/>
            <a:ext cx="1861367" cy="833147"/>
            <a:chOff x="1999" y="2720"/>
            <a:chExt cx="685" cy="280"/>
          </a:xfrm>
        </p:grpSpPr>
        <p:sp>
          <p:nvSpPr>
            <p:cNvPr id="17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Text Box 46"/>
            <p:cNvSpPr txBox="1">
              <a:spLocks noChangeArrowheads="1"/>
            </p:cNvSpPr>
            <p:nvPr/>
          </p:nvSpPr>
          <p:spPr bwMode="auto">
            <a:xfrm>
              <a:off x="1999" y="2778"/>
              <a:ext cx="24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2400" i="1"/>
                <a:t>x</a:t>
              </a:r>
              <a:endParaRPr lang="en-US" altLang="zh-CN" sz="2400" i="1"/>
            </a:p>
          </p:txBody>
        </p:sp>
        <p:grpSp>
          <p:nvGrpSpPr>
            <p:cNvPr id="19" name="Group 49"/>
            <p:cNvGrpSpPr/>
            <p:nvPr/>
          </p:nvGrpSpPr>
          <p:grpSpPr bwMode="auto">
            <a:xfrm>
              <a:off x="2208" y="2720"/>
              <a:ext cx="476" cy="280"/>
              <a:chOff x="4229" y="1302"/>
              <a:chExt cx="476" cy="280"/>
            </a:xfrm>
          </p:grpSpPr>
          <p:sp>
            <p:nvSpPr>
              <p:cNvPr id="20" name="Text Box 50"/>
              <p:cNvSpPr txBox="1">
                <a:spLocks noChangeArrowheads="1"/>
              </p:cNvSpPr>
              <p:nvPr/>
            </p:nvSpPr>
            <p:spPr bwMode="auto">
              <a:xfrm>
                <a:off x="4229" y="1302"/>
                <a:ext cx="47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5×25</a:t>
                </a:r>
                <a:endParaRPr lang="en-US" altLang="zh-CN" sz="2400"/>
              </a:p>
            </p:txBody>
          </p:sp>
          <p:sp>
            <p:nvSpPr>
              <p:cNvPr id="21" name="Text Box 51"/>
              <p:cNvSpPr txBox="1">
                <a:spLocks noChangeArrowheads="1"/>
              </p:cNvSpPr>
              <p:nvPr/>
            </p:nvSpPr>
            <p:spPr bwMode="auto">
              <a:xfrm>
                <a:off x="4334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100</a:t>
                </a:r>
                <a:endParaRPr lang="en-US" altLang="zh-CN" sz="2400"/>
              </a:p>
            </p:txBody>
          </p:sp>
          <p:sp>
            <p:nvSpPr>
              <p:cNvPr id="22" name="Line 52"/>
              <p:cNvSpPr>
                <a:spLocks noChangeShapeType="1"/>
              </p:cNvSpPr>
              <p:nvPr/>
            </p:nvSpPr>
            <p:spPr bwMode="auto">
              <a:xfrm>
                <a:off x="4293" y="1444"/>
                <a:ext cx="348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3" name="Text Box 47"/>
          <p:cNvSpPr txBox="1">
            <a:spLocks noChangeArrowheads="1"/>
          </p:cNvSpPr>
          <p:nvPr/>
        </p:nvSpPr>
        <p:spPr bwMode="auto">
          <a:xfrm>
            <a:off x="1161698" y="3246084"/>
            <a:ext cx="1862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 i="1"/>
              <a:t>x </a:t>
            </a:r>
            <a:r>
              <a:rPr lang="en-US" altLang="zh-CN" sz="2400"/>
              <a:t>= 1.25</a:t>
            </a:r>
            <a:endParaRPr lang="en-US" altLang="zh-CN" sz="2400"/>
          </a:p>
        </p:txBody>
      </p:sp>
      <p:sp>
        <p:nvSpPr>
          <p:cNvPr id="24" name="Text Box 47"/>
          <p:cNvSpPr txBox="1">
            <a:spLocks noChangeArrowheads="1"/>
          </p:cNvSpPr>
          <p:nvPr/>
        </p:nvSpPr>
        <p:spPr bwMode="auto">
          <a:xfrm>
            <a:off x="642353" y="1696915"/>
            <a:ext cx="29520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/>
              <a:t>5</a:t>
            </a:r>
            <a:r>
              <a:rPr lang="zh-CN" altLang="en-US" sz="2400"/>
              <a:t>∶</a:t>
            </a:r>
            <a:r>
              <a:rPr lang="en-US" altLang="zh-CN" sz="2400" i="1"/>
              <a:t>x </a:t>
            </a:r>
            <a:r>
              <a:rPr lang="en-US" altLang="zh-CN" sz="2400"/>
              <a:t>= 100</a:t>
            </a:r>
            <a:r>
              <a:rPr lang="zh-CN" altLang="en-US" sz="2400"/>
              <a:t>∶</a:t>
            </a:r>
            <a:r>
              <a:rPr lang="en-US" altLang="zh-CN" sz="2400"/>
              <a:t>25</a:t>
            </a:r>
            <a:endParaRPr lang="en-US" altLang="zh-CN" sz="2400"/>
          </a:p>
        </p:txBody>
      </p:sp>
      <p:sp>
        <p:nvSpPr>
          <p:cNvPr id="27" name="Text Box 47"/>
          <p:cNvSpPr txBox="1">
            <a:spLocks noChangeArrowheads="1"/>
          </p:cNvSpPr>
          <p:nvPr/>
        </p:nvSpPr>
        <p:spPr bwMode="auto">
          <a:xfrm>
            <a:off x="4899087" y="1696914"/>
            <a:ext cx="23054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2400"/>
              <a:t>25</a:t>
            </a:r>
            <a:r>
              <a:rPr lang="en-US" altLang="zh-CN" sz="2400" i="1"/>
              <a:t>x </a:t>
            </a:r>
            <a:r>
              <a:rPr lang="en-US" altLang="zh-CN" sz="2400"/>
              <a:t>= 100×5</a:t>
            </a:r>
            <a:endParaRPr lang="en-US" altLang="zh-CN" sz="2400"/>
          </a:p>
        </p:txBody>
      </p:sp>
      <p:grpSp>
        <p:nvGrpSpPr>
          <p:cNvPr id="28" name="Group 54"/>
          <p:cNvGrpSpPr/>
          <p:nvPr/>
        </p:nvGrpSpPr>
        <p:grpSpPr bwMode="auto">
          <a:xfrm>
            <a:off x="5048211" y="2051847"/>
            <a:ext cx="1861367" cy="833147"/>
            <a:chOff x="1999" y="2720"/>
            <a:chExt cx="685" cy="280"/>
          </a:xfrm>
        </p:grpSpPr>
        <p:sp>
          <p:nvSpPr>
            <p:cNvPr id="29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Text Box 46"/>
            <p:cNvSpPr txBox="1">
              <a:spLocks noChangeArrowheads="1"/>
            </p:cNvSpPr>
            <p:nvPr/>
          </p:nvSpPr>
          <p:spPr bwMode="auto">
            <a:xfrm>
              <a:off x="1999" y="2778"/>
              <a:ext cx="24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2400" i="1"/>
                <a:t>x</a:t>
              </a:r>
              <a:endParaRPr lang="en-US" altLang="zh-CN" sz="2400" i="1"/>
            </a:p>
          </p:txBody>
        </p:sp>
        <p:grpSp>
          <p:nvGrpSpPr>
            <p:cNvPr id="31" name="Group 49"/>
            <p:cNvGrpSpPr/>
            <p:nvPr/>
          </p:nvGrpSpPr>
          <p:grpSpPr bwMode="auto">
            <a:xfrm>
              <a:off x="2208" y="2720"/>
              <a:ext cx="476" cy="280"/>
              <a:chOff x="4229" y="1302"/>
              <a:chExt cx="476" cy="280"/>
            </a:xfrm>
          </p:grpSpPr>
          <p:sp>
            <p:nvSpPr>
              <p:cNvPr id="32" name="Text Box 50"/>
              <p:cNvSpPr txBox="1">
                <a:spLocks noChangeArrowheads="1"/>
              </p:cNvSpPr>
              <p:nvPr/>
            </p:nvSpPr>
            <p:spPr bwMode="auto">
              <a:xfrm>
                <a:off x="4229" y="1302"/>
                <a:ext cx="47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100×5</a:t>
                </a:r>
                <a:endParaRPr lang="en-US" altLang="zh-CN" sz="2400"/>
              </a:p>
            </p:txBody>
          </p:sp>
          <p:sp>
            <p:nvSpPr>
              <p:cNvPr id="33" name="Text Box 51"/>
              <p:cNvSpPr txBox="1">
                <a:spLocks noChangeArrowheads="1"/>
              </p:cNvSpPr>
              <p:nvPr/>
            </p:nvSpPr>
            <p:spPr bwMode="auto">
              <a:xfrm>
                <a:off x="4334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25</a:t>
                </a:r>
                <a:endParaRPr lang="en-US" altLang="zh-CN" sz="2400"/>
              </a:p>
            </p:txBody>
          </p:sp>
          <p:sp>
            <p:nvSpPr>
              <p:cNvPr id="34" name="Line 52"/>
              <p:cNvSpPr>
                <a:spLocks noChangeShapeType="1"/>
              </p:cNvSpPr>
              <p:nvPr/>
            </p:nvSpPr>
            <p:spPr bwMode="auto">
              <a:xfrm>
                <a:off x="4293" y="1444"/>
                <a:ext cx="348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5" name="Text Box 47"/>
          <p:cNvSpPr txBox="1">
            <a:spLocks noChangeArrowheads="1"/>
          </p:cNvSpPr>
          <p:nvPr/>
        </p:nvSpPr>
        <p:spPr bwMode="auto">
          <a:xfrm>
            <a:off x="4772008" y="2778262"/>
            <a:ext cx="1862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 i="1"/>
              <a:t>x </a:t>
            </a:r>
            <a:r>
              <a:rPr lang="en-US" altLang="zh-CN" sz="2400"/>
              <a:t>= 20</a:t>
            </a:r>
            <a:endParaRPr lang="en-US" altLang="zh-CN" sz="2400"/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4575449" y="834863"/>
            <a:ext cx="41174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解：设原来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天的用电量现在可以用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天。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4467494" y="834863"/>
            <a:ext cx="0" cy="2790080"/>
          </a:xfrm>
          <a:prstGeom prst="line">
            <a:avLst/>
          </a:prstGeom>
          <a:ln w="19050">
            <a:solidFill>
              <a:srgbClr val="009CC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22" descr="两小豆形象之聪聪PPT用（反边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378" y="3567216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AutoShape 27"/>
          <p:cNvSpPr>
            <a:spLocks noChangeArrowheads="1"/>
          </p:cNvSpPr>
          <p:nvPr/>
        </p:nvSpPr>
        <p:spPr bwMode="auto">
          <a:xfrm>
            <a:off x="2428375" y="3707749"/>
            <a:ext cx="5093282" cy="1029828"/>
          </a:xfrm>
          <a:prstGeom prst="wedgeRoundRectCallout">
            <a:avLst>
              <a:gd name="adj1" fmla="val 55409"/>
              <a:gd name="adj2" fmla="val -2223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这是两位同学用反比例知识解决问题的两种方法，他们算得对吗？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843425" y="910913"/>
          <a:ext cx="5457149" cy="15840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0853"/>
                <a:gridCol w="2817246"/>
                <a:gridCol w="1819050"/>
              </a:tblGrid>
              <a:tr h="528031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平均每天照明用电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天数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5280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原来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千瓦时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天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5280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现在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千瓦时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？天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2" marB="45722" anchor="ctr">
                    <a:lnL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B0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3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61" y="357269"/>
            <a:ext cx="2308116" cy="4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57189" y="2597876"/>
            <a:ext cx="8029620" cy="1944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400" b="1" kern="100" dirty="0">
                <a:latin typeface="+mj-ea"/>
                <a:ea typeface="+mj-ea"/>
                <a:cs typeface="Times New Roman" panose="02020603050405020304" pitchFamily="18" charset="0"/>
              </a:rPr>
              <a:t>    </a:t>
            </a:r>
            <a:r>
              <a:rPr lang="zh-CN" altLang="zh-CN" sz="2400" b="1" kern="100" dirty="0">
                <a:latin typeface="+mj-ea"/>
                <a:ea typeface="+mj-ea"/>
                <a:cs typeface="Times New Roman" panose="02020603050405020304" pitchFamily="18" charset="0"/>
              </a:rPr>
              <a:t>题目中相关联的两种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量是</a:t>
            </a:r>
            <a:r>
              <a:rPr lang="en-US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(               )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和</a:t>
            </a:r>
            <a:r>
              <a:rPr lang="en-US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(        )</a:t>
            </a:r>
            <a:r>
              <a:rPr lang="zh-CN" altLang="en-US" sz="2400" b="1" kern="100">
                <a:latin typeface="+mj-ea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(        )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一定，</a:t>
            </a:r>
            <a:r>
              <a:rPr lang="en-US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(               )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和</a:t>
            </a:r>
            <a:r>
              <a:rPr lang="en-US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(        )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成</a:t>
            </a:r>
            <a:r>
              <a:rPr lang="en-US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(        )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比例</a:t>
            </a:r>
            <a:r>
              <a:rPr lang="zh-CN" altLang="zh-CN" sz="2400" b="1" kern="100" dirty="0">
                <a:latin typeface="+mj-ea"/>
                <a:ea typeface="+mj-ea"/>
                <a:cs typeface="Times New Roman" panose="02020603050405020304" pitchFamily="18" charset="0"/>
              </a:rPr>
              <a:t>关系，用关系式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表示是</a:t>
            </a:r>
            <a:r>
              <a:rPr lang="en-US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(                                   )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zh-CN" altLang="en-US" sz="2400" dirty="0">
              <a:latin typeface="+mj-ea"/>
              <a:ea typeface="+mj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759734" y="2635898"/>
            <a:ext cx="23503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平均每天用电量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06620" y="3110625"/>
            <a:ext cx="1793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用电天数         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558051" y="3108592"/>
            <a:ext cx="1793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总用电量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086306" y="3108009"/>
            <a:ext cx="23503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平均每天用电量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06619" y="3593766"/>
            <a:ext cx="1793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用电天数         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003062" y="3593766"/>
            <a:ext cx="1793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反         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52505" y="4083438"/>
            <a:ext cx="5731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平均每天用电量×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用电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天数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总用电量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61" y="357269"/>
            <a:ext cx="2308116" cy="4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69661" y="834863"/>
            <a:ext cx="41174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解：设原来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天的用电量现在可以用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天。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 Box 47"/>
          <p:cNvSpPr txBox="1">
            <a:spLocks noChangeArrowheads="1"/>
          </p:cNvSpPr>
          <p:nvPr/>
        </p:nvSpPr>
        <p:spPr bwMode="auto">
          <a:xfrm>
            <a:off x="1019033" y="2089477"/>
            <a:ext cx="23054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2400"/>
              <a:t>100</a:t>
            </a:r>
            <a:r>
              <a:rPr lang="en-US" altLang="zh-CN" sz="2400" i="1"/>
              <a:t>x </a:t>
            </a:r>
            <a:r>
              <a:rPr lang="en-US" altLang="zh-CN" sz="2400"/>
              <a:t>= 25×5</a:t>
            </a:r>
            <a:endParaRPr lang="en-US" altLang="zh-CN" sz="2400"/>
          </a:p>
        </p:txBody>
      </p:sp>
      <p:grpSp>
        <p:nvGrpSpPr>
          <p:cNvPr id="16" name="Group 54"/>
          <p:cNvGrpSpPr/>
          <p:nvPr/>
        </p:nvGrpSpPr>
        <p:grpSpPr bwMode="auto">
          <a:xfrm>
            <a:off x="1316802" y="2482039"/>
            <a:ext cx="1861367" cy="833147"/>
            <a:chOff x="1999" y="2720"/>
            <a:chExt cx="685" cy="280"/>
          </a:xfrm>
        </p:grpSpPr>
        <p:sp>
          <p:nvSpPr>
            <p:cNvPr id="17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Text Box 46"/>
            <p:cNvSpPr txBox="1">
              <a:spLocks noChangeArrowheads="1"/>
            </p:cNvSpPr>
            <p:nvPr/>
          </p:nvSpPr>
          <p:spPr bwMode="auto">
            <a:xfrm>
              <a:off x="1999" y="2778"/>
              <a:ext cx="24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2400" i="1"/>
                <a:t>x</a:t>
              </a:r>
              <a:endParaRPr lang="en-US" altLang="zh-CN" sz="2400" i="1"/>
            </a:p>
          </p:txBody>
        </p:sp>
        <p:grpSp>
          <p:nvGrpSpPr>
            <p:cNvPr id="19" name="Group 49"/>
            <p:cNvGrpSpPr/>
            <p:nvPr/>
          </p:nvGrpSpPr>
          <p:grpSpPr bwMode="auto">
            <a:xfrm>
              <a:off x="2208" y="2720"/>
              <a:ext cx="476" cy="280"/>
              <a:chOff x="4229" y="1302"/>
              <a:chExt cx="476" cy="280"/>
            </a:xfrm>
          </p:grpSpPr>
          <p:sp>
            <p:nvSpPr>
              <p:cNvPr id="20" name="Text Box 50"/>
              <p:cNvSpPr txBox="1">
                <a:spLocks noChangeArrowheads="1"/>
              </p:cNvSpPr>
              <p:nvPr/>
            </p:nvSpPr>
            <p:spPr bwMode="auto">
              <a:xfrm>
                <a:off x="4229" y="1302"/>
                <a:ext cx="47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5×25</a:t>
                </a:r>
                <a:endParaRPr lang="en-US" altLang="zh-CN" sz="2400"/>
              </a:p>
            </p:txBody>
          </p:sp>
          <p:sp>
            <p:nvSpPr>
              <p:cNvPr id="21" name="Text Box 51"/>
              <p:cNvSpPr txBox="1">
                <a:spLocks noChangeArrowheads="1"/>
              </p:cNvSpPr>
              <p:nvPr/>
            </p:nvSpPr>
            <p:spPr bwMode="auto">
              <a:xfrm>
                <a:off x="4334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100</a:t>
                </a:r>
                <a:endParaRPr lang="en-US" altLang="zh-CN" sz="2400"/>
              </a:p>
            </p:txBody>
          </p:sp>
          <p:sp>
            <p:nvSpPr>
              <p:cNvPr id="22" name="Line 52"/>
              <p:cNvSpPr>
                <a:spLocks noChangeShapeType="1"/>
              </p:cNvSpPr>
              <p:nvPr/>
            </p:nvSpPr>
            <p:spPr bwMode="auto">
              <a:xfrm>
                <a:off x="4293" y="1444"/>
                <a:ext cx="348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3" name="Text Box 47"/>
          <p:cNvSpPr txBox="1">
            <a:spLocks noChangeArrowheads="1"/>
          </p:cNvSpPr>
          <p:nvPr/>
        </p:nvSpPr>
        <p:spPr bwMode="auto">
          <a:xfrm>
            <a:off x="1161698" y="3246084"/>
            <a:ext cx="1862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 i="1"/>
              <a:t>x </a:t>
            </a:r>
            <a:r>
              <a:rPr lang="en-US" altLang="zh-CN" sz="2400"/>
              <a:t>= 1.25</a:t>
            </a:r>
            <a:endParaRPr lang="en-US" altLang="zh-CN" sz="2400"/>
          </a:p>
        </p:txBody>
      </p:sp>
      <p:sp>
        <p:nvSpPr>
          <p:cNvPr id="24" name="Text Box 47"/>
          <p:cNvSpPr txBox="1">
            <a:spLocks noChangeArrowheads="1"/>
          </p:cNvSpPr>
          <p:nvPr/>
        </p:nvSpPr>
        <p:spPr bwMode="auto">
          <a:xfrm>
            <a:off x="642353" y="1696915"/>
            <a:ext cx="29520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/>
              <a:t>5</a:t>
            </a:r>
            <a:r>
              <a:rPr lang="zh-CN" altLang="en-US" sz="2400"/>
              <a:t>∶</a:t>
            </a:r>
            <a:r>
              <a:rPr lang="en-US" altLang="zh-CN" sz="2400" i="1"/>
              <a:t>x </a:t>
            </a:r>
            <a:r>
              <a:rPr lang="en-US" altLang="zh-CN" sz="2400"/>
              <a:t>= 100</a:t>
            </a:r>
            <a:r>
              <a:rPr lang="zh-CN" altLang="en-US" sz="2400"/>
              <a:t>∶</a:t>
            </a:r>
            <a:r>
              <a:rPr lang="en-US" altLang="zh-CN" sz="2400"/>
              <a:t>25</a:t>
            </a:r>
            <a:endParaRPr lang="en-US" altLang="zh-CN" sz="2400"/>
          </a:p>
        </p:txBody>
      </p:sp>
      <p:sp>
        <p:nvSpPr>
          <p:cNvPr id="27" name="Text Box 47"/>
          <p:cNvSpPr txBox="1">
            <a:spLocks noChangeArrowheads="1"/>
          </p:cNvSpPr>
          <p:nvPr/>
        </p:nvSpPr>
        <p:spPr bwMode="auto">
          <a:xfrm>
            <a:off x="4899087" y="1696914"/>
            <a:ext cx="23054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2400"/>
              <a:t>25</a:t>
            </a:r>
            <a:r>
              <a:rPr lang="en-US" altLang="zh-CN" sz="2400" i="1"/>
              <a:t>x </a:t>
            </a:r>
            <a:r>
              <a:rPr lang="en-US" altLang="zh-CN" sz="2400"/>
              <a:t>= 100×5</a:t>
            </a:r>
            <a:endParaRPr lang="en-US" altLang="zh-CN" sz="2400"/>
          </a:p>
        </p:txBody>
      </p:sp>
      <p:grpSp>
        <p:nvGrpSpPr>
          <p:cNvPr id="28" name="Group 54"/>
          <p:cNvGrpSpPr/>
          <p:nvPr/>
        </p:nvGrpSpPr>
        <p:grpSpPr bwMode="auto">
          <a:xfrm>
            <a:off x="5048211" y="2051847"/>
            <a:ext cx="1861367" cy="833147"/>
            <a:chOff x="1999" y="2720"/>
            <a:chExt cx="685" cy="280"/>
          </a:xfrm>
        </p:grpSpPr>
        <p:sp>
          <p:nvSpPr>
            <p:cNvPr id="29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Text Box 46"/>
            <p:cNvSpPr txBox="1">
              <a:spLocks noChangeArrowheads="1"/>
            </p:cNvSpPr>
            <p:nvPr/>
          </p:nvSpPr>
          <p:spPr bwMode="auto">
            <a:xfrm>
              <a:off x="1999" y="2778"/>
              <a:ext cx="24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2400" i="1"/>
                <a:t>x</a:t>
              </a:r>
              <a:endParaRPr lang="en-US" altLang="zh-CN" sz="2400" i="1"/>
            </a:p>
          </p:txBody>
        </p:sp>
        <p:grpSp>
          <p:nvGrpSpPr>
            <p:cNvPr id="31" name="Group 49"/>
            <p:cNvGrpSpPr/>
            <p:nvPr/>
          </p:nvGrpSpPr>
          <p:grpSpPr bwMode="auto">
            <a:xfrm>
              <a:off x="2208" y="2720"/>
              <a:ext cx="476" cy="280"/>
              <a:chOff x="4229" y="1302"/>
              <a:chExt cx="476" cy="280"/>
            </a:xfrm>
          </p:grpSpPr>
          <p:sp>
            <p:nvSpPr>
              <p:cNvPr id="32" name="Text Box 50"/>
              <p:cNvSpPr txBox="1">
                <a:spLocks noChangeArrowheads="1"/>
              </p:cNvSpPr>
              <p:nvPr/>
            </p:nvSpPr>
            <p:spPr bwMode="auto">
              <a:xfrm>
                <a:off x="4229" y="1302"/>
                <a:ext cx="47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100×5</a:t>
                </a:r>
                <a:endParaRPr lang="en-US" altLang="zh-CN" sz="2400"/>
              </a:p>
            </p:txBody>
          </p:sp>
          <p:sp>
            <p:nvSpPr>
              <p:cNvPr id="33" name="Text Box 51"/>
              <p:cNvSpPr txBox="1">
                <a:spLocks noChangeArrowheads="1"/>
              </p:cNvSpPr>
              <p:nvPr/>
            </p:nvSpPr>
            <p:spPr bwMode="auto">
              <a:xfrm>
                <a:off x="4334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25</a:t>
                </a:r>
                <a:endParaRPr lang="en-US" altLang="zh-CN" sz="2400"/>
              </a:p>
            </p:txBody>
          </p:sp>
          <p:sp>
            <p:nvSpPr>
              <p:cNvPr id="34" name="Line 52"/>
              <p:cNvSpPr>
                <a:spLocks noChangeShapeType="1"/>
              </p:cNvSpPr>
              <p:nvPr/>
            </p:nvSpPr>
            <p:spPr bwMode="auto">
              <a:xfrm>
                <a:off x="4293" y="1444"/>
                <a:ext cx="348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5" name="Text Box 47"/>
          <p:cNvSpPr txBox="1">
            <a:spLocks noChangeArrowheads="1"/>
          </p:cNvSpPr>
          <p:nvPr/>
        </p:nvSpPr>
        <p:spPr bwMode="auto">
          <a:xfrm>
            <a:off x="4772008" y="2778262"/>
            <a:ext cx="1862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 i="1"/>
              <a:t>x </a:t>
            </a:r>
            <a:r>
              <a:rPr lang="en-US" altLang="zh-CN" sz="2400"/>
              <a:t>= 20</a:t>
            </a:r>
            <a:endParaRPr lang="en-US" altLang="zh-CN" sz="2400"/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4575449" y="834863"/>
            <a:ext cx="41174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解：设原来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天的用电量现在可以用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天。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4467494" y="834863"/>
            <a:ext cx="0" cy="2790080"/>
          </a:xfrm>
          <a:prstGeom prst="line">
            <a:avLst/>
          </a:prstGeom>
          <a:ln w="19050">
            <a:solidFill>
              <a:srgbClr val="009CC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852505" y="4083438"/>
            <a:ext cx="5731175" cy="461665"/>
          </a:xfrm>
          <a:prstGeom prst="rect">
            <a:avLst/>
          </a:prstGeom>
          <a:solidFill>
            <a:srgbClr val="E7F8FF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平均每天用电量×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用电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天数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总用电量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26001" y="1755600"/>
            <a:ext cx="596638" cy="737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>
                <a:latin typeface="+mj-lt"/>
                <a:ea typeface="+mj-ea"/>
              </a:rPr>
              <a:t>×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38751" y="1777529"/>
            <a:ext cx="596638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+mn-ea"/>
                <a:ea typeface="+mn-ea"/>
              </a:rPr>
              <a:t>√</a:t>
            </a:r>
            <a:endParaRPr lang="zh-CN" altLang="en-US" sz="3200" b="1" dirty="0">
              <a:latin typeface="+mn-ea"/>
              <a:ea typeface="+mn-ea"/>
            </a:endParaRPr>
          </a:p>
        </p:txBody>
      </p:sp>
      <p:pic>
        <p:nvPicPr>
          <p:cNvPr id="7" name="Picture 22" descr="两小豆形象之聪聪PPT用（反边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378" y="3567216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2994343" y="3401740"/>
            <a:ext cx="4619035" cy="536877"/>
          </a:xfrm>
          <a:prstGeom prst="wedgeRoundRectCallout">
            <a:avLst>
              <a:gd name="adj1" fmla="val 55268"/>
              <a:gd name="adj2" fmla="val 3494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你知道第一种解答错在哪了吗？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314452" y="3528134"/>
            <a:ext cx="6318659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答：原来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天的用电量现在可以用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20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天。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  <p:bldP spid="24" grpId="0"/>
      <p:bldP spid="27" grpId="0"/>
      <p:bldP spid="35" grpId="0"/>
      <p:bldP spid="36" grpId="0"/>
      <p:bldP spid="5" grpId="0"/>
      <p:bldP spid="5" grpId="1"/>
      <p:bldP spid="6" grpId="0"/>
      <p:bldP spid="6" grpId="1"/>
      <p:bldP spid="8" grpId="0" animBg="1"/>
      <p:bldP spid="8" grpId="1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61" y="357269"/>
            <a:ext cx="2254903" cy="4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3" descr="两小豆形象之聪聪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01" y="1076534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1609649" y="1005035"/>
            <a:ext cx="6730985" cy="523675"/>
          </a:xfrm>
          <a:prstGeom prst="wedgeRoundRectCallout">
            <a:avLst>
              <a:gd name="adj1" fmla="val -54063"/>
              <a:gd name="adj2" fmla="val 3475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你认为这个答案符合实际吗？你是怎么检验的？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484188" y="1611233"/>
            <a:ext cx="6542604" cy="2156458"/>
            <a:chOff x="1484188" y="1611233"/>
            <a:chExt cx="6542604" cy="215645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84188" y="1991951"/>
              <a:ext cx="2841687" cy="96234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40182" y="1611233"/>
              <a:ext cx="3486610" cy="2156458"/>
            </a:xfrm>
            <a:prstGeom prst="rect">
              <a:avLst/>
            </a:prstGeom>
          </p:spPr>
        </p:pic>
        <p:cxnSp>
          <p:nvCxnSpPr>
            <p:cNvPr id="7" name="直接连接符 6"/>
            <p:cNvCxnSpPr/>
            <p:nvPr/>
          </p:nvCxnSpPr>
          <p:spPr>
            <a:xfrm>
              <a:off x="4271551" y="1657823"/>
              <a:ext cx="0" cy="2052028"/>
            </a:xfrm>
            <a:prstGeom prst="line">
              <a:avLst/>
            </a:prstGeom>
            <a:ln w="19050">
              <a:solidFill>
                <a:srgbClr val="009CC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609649" y="1005035"/>
            <a:ext cx="4980563" cy="523675"/>
          </a:xfrm>
          <a:prstGeom prst="wedgeRoundRectCallout">
            <a:avLst>
              <a:gd name="adj1" fmla="val -55899"/>
              <a:gd name="adj2" fmla="val 3599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比较这两种方法，你有什么发现？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Picture 36" descr="89副本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01" y="3224084"/>
            <a:ext cx="98901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1458313" y="3568472"/>
            <a:ext cx="2369104" cy="761697"/>
          </a:xfrm>
          <a:prstGeom prst="wedgeRoundRectCallout">
            <a:avLst>
              <a:gd name="adj1" fmla="val -59837"/>
              <a:gd name="adj2" fmla="val -4129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latin typeface="+mn-lt"/>
                <a:ea typeface="楷体" panose="02010609060101010101" pitchFamily="49" charset="-122"/>
              </a:rPr>
              <a:t>算术法先算的是总用电量。</a:t>
            </a:r>
            <a:endParaRPr lang="zh-CN" altLang="en-US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3" name="Picture 37" descr="90副本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136" y="3224084"/>
            <a:ext cx="77311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4271551" y="3842940"/>
            <a:ext cx="3370511" cy="761697"/>
          </a:xfrm>
          <a:prstGeom prst="wedgeRoundRectCallout">
            <a:avLst>
              <a:gd name="adj1" fmla="val 57139"/>
              <a:gd name="adj2" fmla="val -3740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>
                <a:latin typeface="+mn-lt"/>
                <a:ea typeface="楷体" panose="02010609060101010101" pitchFamily="49" charset="-122"/>
              </a:rPr>
              <a:t>而比例也是根据总用电量不变的关系来解决问题的。</a:t>
            </a:r>
            <a:endParaRPr lang="en-US" altLang="zh-CN" sz="1800" b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0" grpId="0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5"/>
          <p:cNvSpPr>
            <a:spLocks noChangeArrowheads="1"/>
          </p:cNvSpPr>
          <p:nvPr/>
        </p:nvSpPr>
        <p:spPr bwMode="auto">
          <a:xfrm>
            <a:off x="929544" y="804047"/>
            <a:ext cx="7808278" cy="137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某办公楼原来平均每天照明用电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千瓦时。改用节能灯以后，平均每天只用电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千瓦时。原来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天的用电量现在可以用多少天？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79" y="804047"/>
            <a:ext cx="523365" cy="5221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379" y="1240059"/>
            <a:ext cx="1966442" cy="50476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002" y="1744821"/>
            <a:ext cx="3639718" cy="43601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29543" y="1685127"/>
            <a:ext cx="573459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现在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天的用电量原来只够用几天？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22" descr="两小豆形象之聪聪PPT用（反边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248" y="1744821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2029689" y="2195611"/>
            <a:ext cx="5422671" cy="533928"/>
          </a:xfrm>
          <a:prstGeom prst="wedgeRoundRectCallout">
            <a:avLst>
              <a:gd name="adj1" fmla="val 55021"/>
              <a:gd name="adj2" fmla="val -4167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请你用比例的方法试着解决这个问题。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947875" y="2833318"/>
            <a:ext cx="64065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解：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设现在</a:t>
            </a:r>
            <a:r>
              <a:rPr lang="en-US" altLang="zh-CN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30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天的用电量原来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只够用</a:t>
            </a:r>
            <a:r>
              <a:rPr lang="en-US" altLang="zh-CN" sz="2400" b="1" i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x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天。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760401" y="3251684"/>
            <a:ext cx="27622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100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x 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= 25×30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13" name="Group 54"/>
          <p:cNvGrpSpPr/>
          <p:nvPr/>
        </p:nvGrpSpPr>
        <p:grpSpPr bwMode="auto">
          <a:xfrm>
            <a:off x="2050287" y="3568425"/>
            <a:ext cx="1861367" cy="833147"/>
            <a:chOff x="1999" y="2720"/>
            <a:chExt cx="685" cy="280"/>
          </a:xfrm>
        </p:grpSpPr>
        <p:sp>
          <p:nvSpPr>
            <p:cNvPr id="14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46"/>
            <p:cNvSpPr txBox="1">
              <a:spLocks noChangeArrowheads="1"/>
            </p:cNvSpPr>
            <p:nvPr/>
          </p:nvSpPr>
          <p:spPr bwMode="auto">
            <a:xfrm>
              <a:off x="1999" y="2778"/>
              <a:ext cx="24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2400" i="1"/>
                <a:t>x</a:t>
              </a:r>
              <a:endParaRPr lang="en-US" altLang="zh-CN" sz="2400" i="1"/>
            </a:p>
          </p:txBody>
        </p:sp>
        <p:grpSp>
          <p:nvGrpSpPr>
            <p:cNvPr id="16" name="Group 49"/>
            <p:cNvGrpSpPr/>
            <p:nvPr/>
          </p:nvGrpSpPr>
          <p:grpSpPr bwMode="auto">
            <a:xfrm>
              <a:off x="2208" y="2720"/>
              <a:ext cx="476" cy="280"/>
              <a:chOff x="4229" y="1302"/>
              <a:chExt cx="476" cy="280"/>
            </a:xfrm>
          </p:grpSpPr>
          <p:sp>
            <p:nvSpPr>
              <p:cNvPr id="17" name="Text Box 50"/>
              <p:cNvSpPr txBox="1">
                <a:spLocks noChangeArrowheads="1"/>
              </p:cNvSpPr>
              <p:nvPr/>
            </p:nvSpPr>
            <p:spPr bwMode="auto">
              <a:xfrm>
                <a:off x="4229" y="1302"/>
                <a:ext cx="47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100×5</a:t>
                </a:r>
                <a:endParaRPr lang="en-US" altLang="zh-CN" sz="2400"/>
              </a:p>
            </p:txBody>
          </p:sp>
          <p:sp>
            <p:nvSpPr>
              <p:cNvPr id="18" name="Text Box 51"/>
              <p:cNvSpPr txBox="1">
                <a:spLocks noChangeArrowheads="1"/>
              </p:cNvSpPr>
              <p:nvPr/>
            </p:nvSpPr>
            <p:spPr bwMode="auto">
              <a:xfrm>
                <a:off x="4334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25</a:t>
                </a:r>
                <a:endParaRPr lang="en-US" altLang="zh-CN" sz="2400"/>
              </a:p>
            </p:txBody>
          </p:sp>
          <p:sp>
            <p:nvSpPr>
              <p:cNvPr id="19" name="Line 52"/>
              <p:cNvSpPr>
                <a:spLocks noChangeShapeType="1"/>
              </p:cNvSpPr>
              <p:nvPr/>
            </p:nvSpPr>
            <p:spPr bwMode="auto">
              <a:xfrm>
                <a:off x="4293" y="1444"/>
                <a:ext cx="348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0" name="Text Box 47"/>
          <p:cNvSpPr txBox="1">
            <a:spLocks noChangeArrowheads="1"/>
          </p:cNvSpPr>
          <p:nvPr/>
        </p:nvSpPr>
        <p:spPr bwMode="auto">
          <a:xfrm>
            <a:off x="1810590" y="4256647"/>
            <a:ext cx="1862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 i="1"/>
              <a:t>x </a:t>
            </a:r>
            <a:r>
              <a:rPr lang="en-US" altLang="zh-CN" sz="2400"/>
              <a:t>= 7.5</a:t>
            </a:r>
            <a:endParaRPr lang="en-US" altLang="zh-CN" sz="2400"/>
          </a:p>
        </p:txBody>
      </p:sp>
      <p:sp>
        <p:nvSpPr>
          <p:cNvPr id="21" name="矩形 33"/>
          <p:cNvSpPr>
            <a:spLocks noChangeArrowheads="1"/>
          </p:cNvSpPr>
          <p:nvPr/>
        </p:nvSpPr>
        <p:spPr bwMode="auto">
          <a:xfrm>
            <a:off x="4266791" y="3923954"/>
            <a:ext cx="44389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答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：现在</a:t>
            </a:r>
            <a:r>
              <a:rPr lang="en-US" altLang="zh-CN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30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天的用电量原来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只够用</a:t>
            </a:r>
            <a:r>
              <a:rPr lang="en-US" altLang="zh-CN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7.5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天。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/>
      <p:bldP spid="12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39395" y="995093"/>
            <a:ext cx="7318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用正、反比例知识解决问题的解题步骤：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9395" y="1592469"/>
            <a:ext cx="8343899" cy="918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①根据不变量，判断题中哪两种相关联的量成正比例或反比例关系。</a:t>
            </a:r>
            <a:endParaRPr lang="zh-CN" altLang="en-US" sz="2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395" y="2585720"/>
            <a:ext cx="8917305" cy="5308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10000"/>
              </a:lnSpc>
              <a:buClrTx/>
              <a:buSzTx/>
              <a:buFontTx/>
              <a:buNone/>
              <a:defRPr kumimoji="0" sz="2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eaLnBrk="1" hangingPunct="1"/>
            <a:r>
              <a:rPr lang="zh-CN" altLang="en-US"/>
              <a:t>②找出两组相对应的数，并设出未知数，列出相应的等式。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39395" y="3138216"/>
            <a:ext cx="4721224" cy="5308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10000"/>
              </a:lnSpc>
              <a:buClrTx/>
              <a:buSzTx/>
              <a:buFontTx/>
              <a:buNone/>
              <a:defRPr kumimoji="0" sz="2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③解方程。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39395" y="3691030"/>
            <a:ext cx="4721224" cy="5084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10000"/>
              </a:lnSpc>
              <a:buClrTx/>
              <a:buSzTx/>
              <a:buFontTx/>
              <a:buNone/>
              <a:defRPr kumimoji="0" sz="2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④检验并写出答语。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16719" y="1192712"/>
            <a:ext cx="8310563" cy="10066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小明买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支圆珠笔用了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6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元。小刚想买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支同样的圆珠笔，要用多少钱？</a:t>
            </a:r>
            <a:endParaRPr lang="zh-CN" altLang="en-US" sz="26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3" name="Picture 4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50" y="650288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2318459" y="1841251"/>
            <a:ext cx="255333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P60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025912" y="2291793"/>
            <a:ext cx="30035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解：设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要用</a:t>
            </a:r>
            <a:r>
              <a:rPr lang="en-US" altLang="zh-CN" sz="2400" b="1" i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x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元。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6" name="Group 54"/>
          <p:cNvGrpSpPr/>
          <p:nvPr/>
        </p:nvGrpSpPr>
        <p:grpSpPr bwMode="auto">
          <a:xfrm>
            <a:off x="2705535" y="2695607"/>
            <a:ext cx="1453768" cy="892657"/>
            <a:chOff x="1959" y="2700"/>
            <a:chExt cx="535" cy="300"/>
          </a:xfrm>
        </p:grpSpPr>
        <p:sp>
          <p:nvSpPr>
            <p:cNvPr id="7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8" name="Group 45"/>
            <p:cNvGrpSpPr/>
            <p:nvPr/>
          </p:nvGrpSpPr>
          <p:grpSpPr bwMode="auto">
            <a:xfrm>
              <a:off x="1959" y="2712"/>
              <a:ext cx="235" cy="288"/>
              <a:chOff x="4413" y="1298"/>
              <a:chExt cx="235" cy="288"/>
            </a:xfrm>
          </p:grpSpPr>
          <p:sp>
            <p:nvSpPr>
              <p:cNvPr id="13" name="Text Box 46"/>
              <p:cNvSpPr txBox="1">
                <a:spLocks noChangeArrowheads="1"/>
              </p:cNvSpPr>
              <p:nvPr/>
            </p:nvSpPr>
            <p:spPr bwMode="auto">
              <a:xfrm>
                <a:off x="4421" y="1431"/>
                <a:ext cx="21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4</a:t>
                </a:r>
                <a:endParaRPr lang="en-US" altLang="zh-CN" sz="2400"/>
              </a:p>
            </p:txBody>
          </p:sp>
          <p:sp>
            <p:nvSpPr>
              <p:cNvPr id="14" name="Text Box 47"/>
              <p:cNvSpPr txBox="1">
                <a:spLocks noChangeArrowheads="1"/>
              </p:cNvSpPr>
              <p:nvPr/>
            </p:nvSpPr>
            <p:spPr bwMode="auto">
              <a:xfrm>
                <a:off x="4413" y="1298"/>
                <a:ext cx="235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6</a:t>
                </a:r>
                <a:endParaRPr lang="en-US" altLang="zh-CN" sz="2400"/>
              </a:p>
            </p:txBody>
          </p:sp>
          <p:sp>
            <p:nvSpPr>
              <p:cNvPr id="15" name="Line 48"/>
              <p:cNvSpPr>
                <a:spLocks noChangeShapeType="1"/>
              </p:cNvSpPr>
              <p:nvPr/>
            </p:nvSpPr>
            <p:spPr bwMode="auto">
              <a:xfrm>
                <a:off x="4460" y="1447"/>
                <a:ext cx="145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Group 49"/>
            <p:cNvGrpSpPr/>
            <p:nvPr/>
          </p:nvGrpSpPr>
          <p:grpSpPr bwMode="auto">
            <a:xfrm>
              <a:off x="2227" y="2700"/>
              <a:ext cx="267" cy="300"/>
              <a:chOff x="4248" y="1282"/>
              <a:chExt cx="267" cy="300"/>
            </a:xfrm>
          </p:grpSpPr>
          <p:sp>
            <p:nvSpPr>
              <p:cNvPr id="10" name="Text Box 50"/>
              <p:cNvSpPr txBox="1">
                <a:spLocks noChangeArrowheads="1"/>
              </p:cNvSpPr>
              <p:nvPr/>
            </p:nvSpPr>
            <p:spPr bwMode="auto">
              <a:xfrm>
                <a:off x="4292" y="1282"/>
                <a:ext cx="17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 i="1"/>
                  <a:t>x</a:t>
                </a:r>
                <a:endParaRPr lang="en-US" altLang="zh-CN" sz="2400" i="1"/>
              </a:p>
            </p:txBody>
          </p:sp>
          <p:sp>
            <p:nvSpPr>
              <p:cNvPr id="11" name="Text Box 51"/>
              <p:cNvSpPr txBox="1">
                <a:spLocks noChangeArrowheads="1"/>
              </p:cNvSpPr>
              <p:nvPr/>
            </p:nvSpPr>
            <p:spPr bwMode="auto">
              <a:xfrm>
                <a:off x="4248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3</a:t>
                </a:r>
                <a:endParaRPr lang="en-US" altLang="zh-CN" sz="2400"/>
              </a:p>
            </p:txBody>
          </p:sp>
          <p:sp>
            <p:nvSpPr>
              <p:cNvPr id="12" name="Line 52"/>
              <p:cNvSpPr>
                <a:spLocks noChangeShapeType="1"/>
              </p:cNvSpPr>
              <p:nvPr/>
            </p:nvSpPr>
            <p:spPr bwMode="auto">
              <a:xfrm>
                <a:off x="4295" y="1444"/>
                <a:ext cx="173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6" name="Text Box 47"/>
          <p:cNvSpPr txBox="1">
            <a:spLocks noChangeArrowheads="1"/>
          </p:cNvSpPr>
          <p:nvPr/>
        </p:nvSpPr>
        <p:spPr bwMode="auto">
          <a:xfrm>
            <a:off x="2259472" y="3530413"/>
            <a:ext cx="2578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/>
              <a:t>4</a:t>
            </a:r>
            <a:r>
              <a:rPr lang="en-US" altLang="zh-CN" sz="2400" i="1"/>
              <a:t>x </a:t>
            </a:r>
            <a:r>
              <a:rPr lang="en-US" altLang="zh-CN" sz="2400"/>
              <a:t>= 6×3</a:t>
            </a:r>
            <a:endParaRPr lang="en-US" altLang="zh-CN" sz="2400"/>
          </a:p>
        </p:txBody>
      </p:sp>
      <p:sp>
        <p:nvSpPr>
          <p:cNvPr id="17" name="Text Box 47"/>
          <p:cNvSpPr txBox="1">
            <a:spLocks noChangeArrowheads="1"/>
          </p:cNvSpPr>
          <p:nvPr/>
        </p:nvSpPr>
        <p:spPr bwMode="auto">
          <a:xfrm>
            <a:off x="2596138" y="3934227"/>
            <a:ext cx="1862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 i="1"/>
              <a:t>x </a:t>
            </a:r>
            <a:r>
              <a:rPr lang="en-US" altLang="zh-CN" sz="2400"/>
              <a:t>= 4.5</a:t>
            </a:r>
            <a:endParaRPr lang="en-US" altLang="zh-CN" sz="2400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4458294" y="3933768"/>
            <a:ext cx="29352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答：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要用</a:t>
            </a:r>
            <a:r>
              <a:rPr lang="en-US" altLang="zh-CN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4.5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元。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16719" y="787765"/>
            <a:ext cx="8310563" cy="148681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小商店有两种圆珠笔。小明带的钱刚好可以买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支单价是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1.5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元的圆珠笔，如果他只买单价是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元的圆珠笔， 可以买多少支？</a:t>
            </a:r>
            <a:endParaRPr lang="zh-CN" altLang="en-US" sz="2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18459" y="1909904"/>
            <a:ext cx="255333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P60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941723" y="2274582"/>
            <a:ext cx="75556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解：设如果他只买单价是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元的圆珠笔，可以买</a:t>
            </a:r>
            <a:r>
              <a:rPr lang="en-US" altLang="zh-CN" sz="2400" b="1" i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x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支。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441595" y="2677115"/>
            <a:ext cx="27622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x 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= 4×1.5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7" name="Group 54"/>
          <p:cNvGrpSpPr/>
          <p:nvPr/>
        </p:nvGrpSpPr>
        <p:grpSpPr bwMode="auto">
          <a:xfrm>
            <a:off x="2429110" y="3079648"/>
            <a:ext cx="1861367" cy="833147"/>
            <a:chOff x="1999" y="2720"/>
            <a:chExt cx="685" cy="280"/>
          </a:xfrm>
        </p:grpSpPr>
        <p:sp>
          <p:nvSpPr>
            <p:cNvPr id="8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Text Box 46"/>
            <p:cNvSpPr txBox="1">
              <a:spLocks noChangeArrowheads="1"/>
            </p:cNvSpPr>
            <p:nvPr/>
          </p:nvSpPr>
          <p:spPr bwMode="auto">
            <a:xfrm>
              <a:off x="1999" y="2778"/>
              <a:ext cx="24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2400" i="1"/>
                <a:t>x</a:t>
              </a:r>
              <a:endParaRPr lang="en-US" altLang="zh-CN" sz="2400" i="1"/>
            </a:p>
          </p:txBody>
        </p:sp>
        <p:grpSp>
          <p:nvGrpSpPr>
            <p:cNvPr id="10" name="Group 49"/>
            <p:cNvGrpSpPr/>
            <p:nvPr/>
          </p:nvGrpSpPr>
          <p:grpSpPr bwMode="auto">
            <a:xfrm>
              <a:off x="2208" y="2720"/>
              <a:ext cx="476" cy="280"/>
              <a:chOff x="4229" y="1302"/>
              <a:chExt cx="476" cy="280"/>
            </a:xfrm>
          </p:grpSpPr>
          <p:sp>
            <p:nvSpPr>
              <p:cNvPr id="11" name="Text Box 50"/>
              <p:cNvSpPr txBox="1">
                <a:spLocks noChangeArrowheads="1"/>
              </p:cNvSpPr>
              <p:nvPr/>
            </p:nvSpPr>
            <p:spPr bwMode="auto">
              <a:xfrm>
                <a:off x="4229" y="1302"/>
                <a:ext cx="47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4×1.5</a:t>
                </a:r>
                <a:endParaRPr lang="en-US" altLang="zh-CN" sz="2400"/>
              </a:p>
            </p:txBody>
          </p:sp>
          <p:sp>
            <p:nvSpPr>
              <p:cNvPr id="12" name="Text Box 51"/>
              <p:cNvSpPr txBox="1">
                <a:spLocks noChangeArrowheads="1"/>
              </p:cNvSpPr>
              <p:nvPr/>
            </p:nvSpPr>
            <p:spPr bwMode="auto">
              <a:xfrm>
                <a:off x="4334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2</a:t>
                </a:r>
                <a:endParaRPr lang="en-US" altLang="zh-CN" sz="2400"/>
              </a:p>
            </p:txBody>
          </p:sp>
          <p:sp>
            <p:nvSpPr>
              <p:cNvPr id="13" name="Line 52"/>
              <p:cNvSpPr>
                <a:spLocks noChangeShapeType="1"/>
              </p:cNvSpPr>
              <p:nvPr/>
            </p:nvSpPr>
            <p:spPr bwMode="auto">
              <a:xfrm>
                <a:off x="4293" y="1444"/>
                <a:ext cx="348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4" name="Text Box 47"/>
          <p:cNvSpPr txBox="1">
            <a:spLocks noChangeArrowheads="1"/>
          </p:cNvSpPr>
          <p:nvPr/>
        </p:nvSpPr>
        <p:spPr bwMode="auto">
          <a:xfrm>
            <a:off x="2601437" y="3853663"/>
            <a:ext cx="1862156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2400" i="1"/>
              <a:t>x </a:t>
            </a:r>
            <a:r>
              <a:rPr lang="en-US" altLang="zh-CN" sz="2400"/>
              <a:t>= 3</a:t>
            </a:r>
            <a:endParaRPr lang="en-US" altLang="zh-CN" sz="2400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941723" y="4256196"/>
            <a:ext cx="76079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答：如果他只买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单价是</a:t>
            </a:r>
            <a:r>
              <a:rPr lang="en-US" altLang="zh-CN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元的圆珠笔，可以买</a:t>
            </a:r>
            <a:r>
              <a:rPr lang="en-US" altLang="zh-CN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支。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23000" y="1239901"/>
            <a:ext cx="8298000" cy="12926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工程队修一条水渠，每天工作</a:t>
            </a: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6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小时，</a:t>
            </a: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12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天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可以完成。如果每小时的工作量不变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，每天工作</a:t>
            </a: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8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小时，多少天可以完成任务？</a:t>
            </a:r>
            <a:endParaRPr lang="zh-CN" altLang="en-US" sz="2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314440" y="2547968"/>
            <a:ext cx="59769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解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：设</a:t>
            </a:r>
            <a:r>
              <a:rPr lang="en-US" altLang="zh-CN" sz="2400" b="1" i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天可以完成任务。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617913" y="3034678"/>
            <a:ext cx="24082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6×</a:t>
            </a:r>
            <a:r>
              <a:rPr lang="en-US" altLang="zh-CN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773081" y="3521388"/>
            <a:ext cx="11620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14440" y="4008097"/>
            <a:ext cx="4953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天可以完成任务。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559" name="组合 9"/>
          <p:cNvGrpSpPr/>
          <p:nvPr/>
        </p:nvGrpSpPr>
        <p:grpSpPr bwMode="auto">
          <a:xfrm>
            <a:off x="206375" y="550276"/>
            <a:ext cx="1943100" cy="584200"/>
            <a:chOff x="415649" y="352078"/>
            <a:chExt cx="1943238" cy="584201"/>
          </a:xfrm>
        </p:grpSpPr>
        <p:sp>
          <p:nvSpPr>
            <p:cNvPr id="11" name="Rounded Rectangle 9"/>
            <p:cNvSpPr/>
            <p:nvPr/>
          </p:nvSpPr>
          <p:spPr>
            <a:xfrm>
              <a:off x="415649" y="367953"/>
              <a:ext cx="1943238" cy="560389"/>
            </a:xfrm>
            <a:prstGeom prst="roundRect">
              <a:avLst>
                <a:gd name="adj" fmla="val 28861"/>
              </a:avLst>
            </a:prstGeom>
            <a:solidFill>
              <a:srgbClr val="FCAE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latin typeface="楷体" panose="02010609060101010101" pitchFamily="49" charset="-122"/>
                <a:ea typeface="楷体" panose="02010609060101010101" pitchFamily="49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464483" y="352078"/>
              <a:ext cx="184139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295344" y="2182580"/>
            <a:ext cx="2448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P62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5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23000" y="1034839"/>
            <a:ext cx="8298000" cy="10066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小林读一本文学名著，如果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每天读</a:t>
            </a: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30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页，</a:t>
            </a: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8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天可以读完。小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林想</a:t>
            </a: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6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天读完，那么平均每天要读多少页？</a:t>
            </a:r>
            <a:endParaRPr lang="zh-CN" altLang="en-US" sz="2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141038" y="2333625"/>
            <a:ext cx="4873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解：设平均每天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要读</a:t>
            </a:r>
            <a:r>
              <a:rPr lang="en-US" altLang="zh-CN" sz="2400" b="1" i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页。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232105" y="2839740"/>
            <a:ext cx="24082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30×8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381829" y="3345855"/>
            <a:ext cx="15573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41038" y="3851970"/>
            <a:ext cx="4873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答：平均每天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要读</a:t>
            </a:r>
            <a:r>
              <a:rPr lang="en-US" altLang="zh-CN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页。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3000" y="1981398"/>
            <a:ext cx="25378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P62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8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1"/>
          <p:cNvSpPr txBox="1">
            <a:spLocks noChangeArrowheads="1"/>
          </p:cNvSpPr>
          <p:nvPr/>
        </p:nvSpPr>
        <p:spPr bwMode="auto">
          <a:xfrm>
            <a:off x="423000" y="972886"/>
            <a:ext cx="8298000" cy="196694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26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3.</a:t>
            </a:r>
            <a:r>
              <a:rPr lang="zh-CN" altLang="en-US"/>
              <a:t>用收割机收割</a:t>
            </a:r>
            <a:r>
              <a:rPr lang="zh-CN" altLang="en-US" dirty="0"/>
              <a:t>小麦。如果每小时收割</a:t>
            </a:r>
            <a:r>
              <a:rPr lang="en-US" altLang="zh-CN" dirty="0"/>
              <a:t>0.3</a:t>
            </a:r>
            <a:r>
              <a:rPr lang="zh-CN" altLang="en-US" dirty="0"/>
              <a:t>公顷，</a:t>
            </a:r>
            <a:r>
              <a:rPr lang="en-US" altLang="zh-CN" dirty="0"/>
              <a:t>40</a:t>
            </a:r>
            <a:r>
              <a:rPr lang="zh-CN" altLang="en-US" dirty="0"/>
              <a:t>小时能完成任务。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）现在想用</a:t>
            </a:r>
            <a:r>
              <a:rPr lang="en-US" altLang="zh-CN" dirty="0"/>
              <a:t>30</a:t>
            </a:r>
            <a:r>
              <a:rPr lang="zh-CN" altLang="en-US" dirty="0"/>
              <a:t>小时收割完，那么每小时应收割多少</a:t>
            </a:r>
            <a:r>
              <a:rPr lang="zh-CN" altLang="en-US"/>
              <a:t>公顷？</a:t>
            </a:r>
            <a:endParaRPr lang="en-US" altLang="zh-CN" dirty="0"/>
          </a:p>
        </p:txBody>
      </p:sp>
      <p:sp>
        <p:nvSpPr>
          <p:cNvPr id="2" name="文本框 1"/>
          <p:cNvSpPr txBox="1"/>
          <p:nvPr/>
        </p:nvSpPr>
        <p:spPr>
          <a:xfrm>
            <a:off x="2258332" y="1642052"/>
            <a:ext cx="25378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P62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9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837327" y="2618995"/>
            <a:ext cx="501414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解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：设每小时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应收割</a:t>
            </a:r>
            <a:r>
              <a:rPr lang="en-US" altLang="zh-CN" sz="2400" b="1" i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公顷。</a:t>
            </a:r>
            <a:endParaRPr lang="en-US" altLang="zh-CN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            30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=0.3×40</a:t>
            </a:r>
            <a:endParaRPr lang="en-US" altLang="zh-CN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                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=0.4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837326" y="3827254"/>
            <a:ext cx="5314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/>
              <a:t>答：每小时应收割</a:t>
            </a:r>
            <a:r>
              <a:rPr lang="en-US" altLang="zh-CN"/>
              <a:t>0.4</a:t>
            </a:r>
            <a:r>
              <a:rPr lang="zh-CN" altLang="en-US"/>
              <a:t>公顷。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23000" y="972886"/>
            <a:ext cx="8298000" cy="148681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26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3.</a:t>
            </a:r>
            <a:r>
              <a:rPr lang="zh-CN" altLang="en-US"/>
              <a:t>用收割机收割</a:t>
            </a:r>
            <a:r>
              <a:rPr lang="zh-CN" altLang="en-US" dirty="0"/>
              <a:t>小麦。如果每小时收割</a:t>
            </a:r>
            <a:r>
              <a:rPr lang="en-US" altLang="zh-CN" dirty="0"/>
              <a:t>0.3</a:t>
            </a:r>
            <a:r>
              <a:rPr lang="zh-CN" altLang="en-US" dirty="0"/>
              <a:t>公顷，</a:t>
            </a:r>
            <a:r>
              <a:rPr lang="en-US" altLang="zh-CN" dirty="0"/>
              <a:t>40</a:t>
            </a:r>
            <a:r>
              <a:rPr lang="zh-CN" altLang="en-US" dirty="0"/>
              <a:t>小时能完成任务。</a:t>
            </a:r>
            <a:endParaRPr lang="en-US" altLang="zh-CN" dirty="0"/>
          </a:p>
          <a:p>
            <a:r>
              <a:rPr lang="zh-CN" altLang="en-US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）每公顷产小麦</a:t>
            </a:r>
            <a:r>
              <a:rPr lang="en-US" altLang="zh-CN" dirty="0"/>
              <a:t>8t</a:t>
            </a:r>
            <a:r>
              <a:rPr lang="zh-CN" altLang="en-US" dirty="0"/>
              <a:t>，这</a:t>
            </a:r>
            <a:r>
              <a:rPr lang="zh-CN" altLang="en-US"/>
              <a:t>块地一共产</a:t>
            </a:r>
            <a:r>
              <a:rPr lang="zh-CN" altLang="en-US" dirty="0"/>
              <a:t>小麦多少</a:t>
            </a:r>
            <a:r>
              <a:rPr lang="zh-CN" altLang="en-US"/>
              <a:t>吨？</a:t>
            </a:r>
            <a:endParaRPr lang="en-US" altLang="zh-CN" dirty="0"/>
          </a:p>
        </p:txBody>
      </p:sp>
      <p:sp>
        <p:nvSpPr>
          <p:cNvPr id="3" name="文本框 2"/>
          <p:cNvSpPr txBox="1"/>
          <p:nvPr/>
        </p:nvSpPr>
        <p:spPr>
          <a:xfrm>
            <a:off x="2258332" y="1642052"/>
            <a:ext cx="25378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P62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9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759982" y="2683798"/>
            <a:ext cx="38331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/>
              <a:t>0.3×40×8=96</a:t>
            </a:r>
            <a:r>
              <a:rPr lang="zh-CN" altLang="en-US"/>
              <a:t>（吨）</a:t>
            </a: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391869" y="3258366"/>
            <a:ext cx="48086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/>
              <a:t>答：这块地一共产小麦</a:t>
            </a:r>
            <a:r>
              <a:rPr lang="en-US" altLang="zh-CN"/>
              <a:t>96</a:t>
            </a:r>
            <a:r>
              <a:rPr lang="zh-CN" altLang="en-US"/>
              <a:t>吨。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23000" y="972886"/>
            <a:ext cx="8298000" cy="148681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26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3.</a:t>
            </a:r>
            <a:r>
              <a:rPr lang="zh-CN" altLang="en-US"/>
              <a:t>用收割机收割</a:t>
            </a:r>
            <a:r>
              <a:rPr lang="zh-CN" altLang="en-US" dirty="0"/>
              <a:t>小麦。如果每小时收割</a:t>
            </a:r>
            <a:r>
              <a:rPr lang="en-US" altLang="zh-CN" dirty="0"/>
              <a:t>0.3</a:t>
            </a:r>
            <a:r>
              <a:rPr lang="zh-CN" altLang="en-US" dirty="0"/>
              <a:t>公顷，</a:t>
            </a:r>
            <a:r>
              <a:rPr lang="en-US" altLang="zh-CN" dirty="0"/>
              <a:t>40</a:t>
            </a:r>
            <a:r>
              <a:rPr lang="zh-CN" altLang="en-US" dirty="0"/>
              <a:t>小时能完成任务。</a:t>
            </a:r>
            <a:endParaRPr lang="en-US" altLang="zh-CN" dirty="0"/>
          </a:p>
          <a:p>
            <a:r>
              <a:rPr lang="zh-CN" altLang="en-US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）你能提出其他数学问题并解答吗？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2258332" y="1642052"/>
            <a:ext cx="25378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P62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9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3000" y="2433579"/>
            <a:ext cx="8298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/>
              <a:t>提问不唯一，如：如果每小时收割</a:t>
            </a:r>
            <a:r>
              <a:rPr lang="en-US" altLang="zh-CN"/>
              <a:t>0.2</a:t>
            </a:r>
            <a:r>
              <a:rPr lang="zh-CN" altLang="en-US"/>
              <a:t>公顷，多少小时能完成任务？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2037806" y="2929262"/>
            <a:ext cx="457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/>
              <a:t>解：设</a:t>
            </a:r>
            <a:r>
              <a:rPr lang="en-US" altLang="zh-CN" i="1"/>
              <a:t>y</a:t>
            </a:r>
            <a:r>
              <a:rPr lang="zh-CN" altLang="en-US"/>
              <a:t>小时能完成任务。</a:t>
            </a:r>
            <a:endParaRPr lang="en-US" altLang="zh-CN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927148" y="3342412"/>
            <a:ext cx="26005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0.2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0.3×40</a:t>
            </a:r>
            <a:endParaRPr lang="en-US" altLang="zh-CN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=60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037806" y="4124895"/>
            <a:ext cx="44805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/>
              <a:t>答：</a:t>
            </a:r>
            <a:r>
              <a:rPr lang="en-US" altLang="zh-CN"/>
              <a:t>60</a:t>
            </a:r>
            <a:r>
              <a:rPr lang="zh-CN" altLang="en-US"/>
              <a:t>小时能完成任务。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1"/>
          <p:cNvSpPr txBox="1">
            <a:spLocks noChangeArrowheads="1"/>
          </p:cNvSpPr>
          <p:nvPr/>
        </p:nvSpPr>
        <p:spPr bwMode="auto">
          <a:xfrm>
            <a:off x="434820" y="755863"/>
            <a:ext cx="8298000" cy="148681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26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4.</a:t>
            </a:r>
            <a:r>
              <a:rPr lang="zh-CN" altLang="en-US"/>
              <a:t>小东家的客厅是正方形的，用边长</a:t>
            </a:r>
            <a:r>
              <a:rPr lang="en-US" altLang="zh-CN"/>
              <a:t>0.6m</a:t>
            </a:r>
            <a:r>
              <a:rPr lang="zh-CN" altLang="en-US"/>
              <a:t>的方砖铺地，正好需要</a:t>
            </a:r>
            <a:r>
              <a:rPr lang="en-US" altLang="zh-CN"/>
              <a:t>100</a:t>
            </a:r>
            <a:r>
              <a:rPr lang="zh-CN" altLang="en-US"/>
              <a:t>块。如果改用边长</a:t>
            </a:r>
            <a:r>
              <a:rPr lang="en-US" altLang="zh-CN"/>
              <a:t>0.5m</a:t>
            </a:r>
            <a:r>
              <a:rPr lang="zh-CN" altLang="en-US"/>
              <a:t>的方砖铺地，需要多少块？</a:t>
            </a:r>
            <a:endParaRPr lang="zh-CN" altLang="en-US"/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242072" y="2254030"/>
            <a:ext cx="36754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/>
              <a:t>解：设需要</a:t>
            </a:r>
            <a:r>
              <a:rPr lang="en-US" altLang="zh-CN" i="1"/>
              <a:t>x</a:t>
            </a:r>
            <a:r>
              <a:rPr lang="zh-CN" altLang="en-US"/>
              <a:t>块。</a:t>
            </a:r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242072" y="2738387"/>
            <a:ext cx="43641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/>
              <a:t>0.5×0.5×</a:t>
            </a:r>
            <a:r>
              <a:rPr lang="en-US" altLang="zh-CN" i="1"/>
              <a:t>x</a:t>
            </a:r>
            <a:r>
              <a:rPr lang="en-US" altLang="zh-CN"/>
              <a:t>=0.6×0.6×100</a:t>
            </a: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090751" y="3222744"/>
            <a:ext cx="28971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/>
              <a:t>0.25</a:t>
            </a:r>
            <a:r>
              <a:rPr lang="en-US" altLang="zh-CN" i="1"/>
              <a:t>x</a:t>
            </a:r>
            <a:r>
              <a:rPr lang="en-US" altLang="zh-CN"/>
              <a:t>=36</a:t>
            </a: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242072" y="4191457"/>
            <a:ext cx="31154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/>
              <a:t>答：需要</a:t>
            </a:r>
            <a:r>
              <a:rPr lang="en-US" altLang="zh-CN"/>
              <a:t>144</a:t>
            </a:r>
            <a:r>
              <a:rPr lang="zh-CN" altLang="en-US"/>
              <a:t>块。</a:t>
            </a: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617636" y="3707101"/>
            <a:ext cx="1304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i="1"/>
              <a:t>x</a:t>
            </a:r>
            <a:r>
              <a:rPr lang="en-US" altLang="zh-CN"/>
              <a:t>=144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690098" y="1869579"/>
            <a:ext cx="25378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P62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12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813" y="2799986"/>
            <a:ext cx="1530462" cy="21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4" name="组合 12"/>
          <p:cNvGrpSpPr/>
          <p:nvPr/>
        </p:nvGrpSpPr>
        <p:grpSpPr bwMode="auto">
          <a:xfrm>
            <a:off x="206375" y="628650"/>
            <a:ext cx="1943100" cy="584200"/>
            <a:chOff x="415649" y="352078"/>
            <a:chExt cx="1943238" cy="584201"/>
          </a:xfrm>
        </p:grpSpPr>
        <p:sp>
          <p:nvSpPr>
            <p:cNvPr id="14" name="Rounded Rectangle 9"/>
            <p:cNvSpPr/>
            <p:nvPr/>
          </p:nvSpPr>
          <p:spPr>
            <a:xfrm>
              <a:off x="415649" y="367953"/>
              <a:ext cx="1943238" cy="560389"/>
            </a:xfrm>
            <a:prstGeom prst="roundRect">
              <a:avLst>
                <a:gd name="adj" fmla="val 28861"/>
              </a:avLst>
            </a:prstGeom>
            <a:solidFill>
              <a:srgbClr val="FCAE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latin typeface="楷体" panose="02010609060101010101" pitchFamily="49" charset="-122"/>
                <a:ea typeface="楷体" panose="02010609060101010101" pitchFamily="49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464483" y="352078"/>
              <a:ext cx="184139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277813" y="1299772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1183098" y="1917851"/>
            <a:ext cx="7318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用正、反比例知识解决问题的解题步骤：</a:t>
            </a:r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56149" y="2404140"/>
            <a:ext cx="7318376" cy="79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2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①根据不变量，判断题中哪两种相关联的量成正比例或反比例关系。</a:t>
            </a:r>
            <a:endParaRPr lang="zh-CN" altLang="en-US" sz="2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6148" y="3220456"/>
            <a:ext cx="7557223" cy="4629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10000"/>
              </a:lnSpc>
              <a:buClrTx/>
              <a:buSzTx/>
              <a:buFontTx/>
              <a:buNone/>
              <a:defRPr kumimoji="0" sz="2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200"/>
              <a:t>②找出两组相对应的数，并设出未知数，列出相应的等式。</a:t>
            </a:r>
            <a:endParaRPr lang="zh-CN" altLang="en-US" sz="2200"/>
          </a:p>
        </p:txBody>
      </p:sp>
      <p:sp>
        <p:nvSpPr>
          <p:cNvPr id="6" name="文本框 5"/>
          <p:cNvSpPr txBox="1"/>
          <p:nvPr/>
        </p:nvSpPr>
        <p:spPr>
          <a:xfrm>
            <a:off x="1456148" y="3664362"/>
            <a:ext cx="4721224" cy="4629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10000"/>
              </a:lnSpc>
              <a:buClrTx/>
              <a:buSzTx/>
              <a:buFontTx/>
              <a:buNone/>
              <a:defRPr kumimoji="0" sz="2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200"/>
              <a:t>③解方程。</a:t>
            </a:r>
            <a:endParaRPr lang="zh-CN" altLang="en-US" sz="2200"/>
          </a:p>
        </p:txBody>
      </p:sp>
      <p:sp>
        <p:nvSpPr>
          <p:cNvPr id="7" name="文本框 6"/>
          <p:cNvSpPr txBox="1"/>
          <p:nvPr/>
        </p:nvSpPr>
        <p:spPr>
          <a:xfrm>
            <a:off x="1456148" y="4108268"/>
            <a:ext cx="4721224" cy="4192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10000"/>
              </a:lnSpc>
              <a:buClrTx/>
              <a:buSzTx/>
              <a:buFontTx/>
              <a:buNone/>
              <a:defRPr kumimoji="0" sz="2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④检验并写出答语。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23000" y="1289467"/>
            <a:ext cx="8298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.爸爸的平均步长是0.65m，元元的平均步长是0.5m，从元元家到时代广场爸爸走了880步，元元要走多少步？</a:t>
            </a:r>
            <a:endParaRPr lang="zh-CN" altLang="en-US" sz="2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78063" y="2315151"/>
            <a:ext cx="438308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解：设元元要走 </a:t>
            </a: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 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步。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0.5</a:t>
            </a: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=0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.65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880</a:t>
            </a:r>
            <a:endParaRPr lang="en-US" altLang="zh-CN" sz="26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defRPr/>
            </a:pPr>
            <a:r>
              <a:rPr lang="en-US" altLang="zh-CN" sz="2600" b="1" i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    </a:t>
            </a:r>
            <a:r>
              <a:rPr lang="zh-CN" altLang="en-US" sz="2600" b="1" i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=1144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70050" y="44100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278062" y="3657600"/>
            <a:ext cx="4440237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答：元元要走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1144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步。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8678" name="组合 9"/>
          <p:cNvGrpSpPr/>
          <p:nvPr/>
        </p:nvGrpSpPr>
        <p:grpSpPr bwMode="auto">
          <a:xfrm>
            <a:off x="206375" y="628650"/>
            <a:ext cx="1943100" cy="584200"/>
            <a:chOff x="415649" y="352078"/>
            <a:chExt cx="1943238" cy="584201"/>
          </a:xfrm>
        </p:grpSpPr>
        <p:sp>
          <p:nvSpPr>
            <p:cNvPr id="10" name="Rounded Rectangle 9"/>
            <p:cNvSpPr/>
            <p:nvPr/>
          </p:nvSpPr>
          <p:spPr>
            <a:xfrm>
              <a:off x="415649" y="367953"/>
              <a:ext cx="1943238" cy="560389"/>
            </a:xfrm>
            <a:prstGeom prst="roundRect">
              <a:avLst>
                <a:gd name="adj" fmla="val 28861"/>
              </a:avLst>
            </a:prstGeom>
            <a:solidFill>
              <a:srgbClr val="FCAE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latin typeface="楷体" panose="02010609060101010101" pitchFamily="49" charset="-122"/>
                <a:ea typeface="楷体" panose="02010609060101010101" pitchFamily="49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464483" y="352078"/>
              <a:ext cx="184139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3000" y="1109475"/>
            <a:ext cx="8298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.装订一批练习本，如果每本24页，可以装订成500本。现在每本多装订6页，可以装订成多少本？ </a:t>
            </a:r>
            <a:endParaRPr lang="zh-CN" altLang="en-US" sz="2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41550" y="2093048"/>
            <a:ext cx="5688013" cy="149085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解：设可以装订成 </a:t>
            </a: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 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本。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(24+6)</a:t>
            </a: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 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 24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500</a:t>
            </a:r>
            <a:endParaRPr lang="en-US" altLang="zh-CN" sz="26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600" b="1" i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          x 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 400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241550" y="3674926"/>
            <a:ext cx="4311650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答：可以装订成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本。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670050" y="44100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5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2694</Words>
  <Application>WPS 演示</Application>
  <PresentationFormat>全屏显示(16:9)</PresentationFormat>
  <Paragraphs>391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Source Han Serif SC</vt:lpstr>
      <vt:lpstr>楷体_GB2312</vt:lpstr>
      <vt:lpstr>微软雅黑</vt:lpstr>
      <vt:lpstr>Arial Unicode MS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360</cp:revision>
  <dcterms:created xsi:type="dcterms:W3CDTF">2016-01-14T07:05:00Z</dcterms:created>
  <dcterms:modified xsi:type="dcterms:W3CDTF">2023-10-26T09:35:46Z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2F4A4941394D464E985FAAB446CF646C</vt:lpwstr>
  </property>
</Properties>
</file>