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60" r:id="rId3"/>
    <p:sldId id="275" r:id="rId4"/>
    <p:sldId id="283" r:id="rId5"/>
    <p:sldId id="296" r:id="rId6"/>
    <p:sldId id="297" r:id="rId7"/>
    <p:sldId id="298" r:id="rId8"/>
    <p:sldId id="278" r:id="rId9"/>
    <p:sldId id="284" r:id="rId10"/>
    <p:sldId id="279" r:id="rId11"/>
    <p:sldId id="286" r:id="rId12"/>
    <p:sldId id="287" r:id="rId13"/>
    <p:sldId id="288" r:id="rId14"/>
    <p:sldId id="285" r:id="rId15"/>
    <p:sldId id="280" r:id="rId16"/>
    <p:sldId id="289" r:id="rId17"/>
    <p:sldId id="299" r:id="rId18"/>
    <p:sldId id="281" r:id="rId19"/>
    <p:sldId id="282" r:id="rId20"/>
    <p:sldId id="290" r:id="rId21"/>
    <p:sldId id="291" r:id="rId22"/>
    <p:sldId id="292" r:id="rId23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 userDrawn="1">
          <p15:clr>
            <a:srgbClr val="A4A3A4"/>
          </p15:clr>
        </p15:guide>
        <p15:guide id="2" pos="28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516" y="114"/>
      </p:cViewPr>
      <p:guideLst>
        <p:guide orient="horz" pos="1619"/>
        <p:guide pos="28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4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CA187BF-5FCD-47F8-9D17-16BB9CA8147D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D8523402-36D7-417E-8881-C7CD69C66DF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6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D47811E-496B-4E4B-8AB5-B7B05525D8A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>
            <a:spLocks noChangeArrowheads="1"/>
          </p:cNvSpPr>
          <p:nvPr userDrawn="1"/>
        </p:nvSpPr>
        <p:spPr bwMode="auto">
          <a:xfrm>
            <a:off x="2562225" y="4319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1284288" y="3884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3182938" y="3652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1905000" y="3217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2681288" y="2443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1403350" y="2011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3338513" y="19732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2060575" y="1538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6172200" y="2052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4895850" y="1620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6081713" y="3748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4803775" y="3316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6583363" y="2709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5305425" y="22748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7358063" y="1090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6081713" y="655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4711700" y="1417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3433763" y="9826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44" name="图片 1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22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47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49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660650" y="1711325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/>
              <a:t>练习十一</a:t>
            </a:r>
            <a:endParaRPr lang="zh-CN" altLang="en-US" sz="4400" b="1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314575" y="2511425"/>
            <a:ext cx="44672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P61-P62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练习十一）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8203"/>
          <p:cNvSpPr txBox="1">
            <a:spLocks noChangeArrowheads="1"/>
          </p:cNvSpPr>
          <p:nvPr/>
        </p:nvSpPr>
        <p:spPr bwMode="auto">
          <a:xfrm>
            <a:off x="346075" y="1133361"/>
            <a:ext cx="8378825" cy="11747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下面哪个图形是图形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放大后得到的图形？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2776538" y="3957638"/>
            <a:ext cx="649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+mj-lt"/>
              </a:rPr>
              <a:t>×</a:t>
            </a:r>
            <a:endParaRPr lang="zh-CN" altLang="en-US" sz="36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Rectangle 15"/>
          <p:cNvSpPr>
            <a:spLocks noChangeArrowheads="1"/>
          </p:cNvSpPr>
          <p:nvPr/>
        </p:nvSpPr>
        <p:spPr bwMode="auto">
          <a:xfrm>
            <a:off x="4754497" y="3957638"/>
            <a:ext cx="649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+mj-lt"/>
              </a:rPr>
              <a:t>×</a:t>
            </a:r>
            <a:endParaRPr lang="zh-CN" altLang="en-US" sz="36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矩形 1"/>
          <p:cNvSpPr>
            <a:spLocks noChangeArrowheads="1"/>
          </p:cNvSpPr>
          <p:nvPr/>
        </p:nvSpPr>
        <p:spPr bwMode="auto">
          <a:xfrm>
            <a:off x="6945967" y="3975100"/>
            <a:ext cx="861601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+mj-lt"/>
              </a:rPr>
              <a:t>√</a:t>
            </a:r>
            <a:endParaRPr lang="en-US" altLang="zh-CN" sz="3600" b="1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53" y="2306524"/>
            <a:ext cx="8123893" cy="17036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98500" y="2203450"/>
            <a:ext cx="7713663" cy="19669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18433" name="文本框 8203"/>
          <p:cNvSpPr txBox="1">
            <a:spLocks noChangeArrowheads="1"/>
          </p:cNvSpPr>
          <p:nvPr/>
        </p:nvSpPr>
        <p:spPr bwMode="auto">
          <a:xfrm>
            <a:off x="377825" y="1096963"/>
            <a:ext cx="8526463" cy="1176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自己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选定比画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图形，把三角形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放大后得到三角形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，再把三角形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缩小后得到三角形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842963" y="2247900"/>
          <a:ext cx="73929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</a:tblGrid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1189038" y="2982913"/>
            <a:ext cx="7667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>
            <a:off x="1212850" y="2251075"/>
            <a:ext cx="0" cy="7223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>
            <a:off x="1212850" y="2265363"/>
            <a:ext cx="742950" cy="708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1193800" y="2944813"/>
            <a:ext cx="4079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A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2692400" y="3706813"/>
            <a:ext cx="14827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2692400" y="2236788"/>
            <a:ext cx="0" cy="1470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2692400" y="2251075"/>
            <a:ext cx="1477963" cy="14684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427" name="文本框 4"/>
          <p:cNvSpPr txBox="1">
            <a:spLocks noChangeArrowheads="1"/>
          </p:cNvSpPr>
          <p:nvPr/>
        </p:nvSpPr>
        <p:spPr bwMode="auto">
          <a:xfrm>
            <a:off x="2268538" y="4076700"/>
            <a:ext cx="23717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+mj-lt"/>
              </a:rPr>
              <a:t>按</a:t>
            </a:r>
            <a:r>
              <a:rPr lang="en-US" altLang="zh-CN" sz="3200" b="1">
                <a:latin typeface="+mj-lt"/>
              </a:rPr>
              <a:t>2</a:t>
            </a:r>
            <a:r>
              <a:rPr lang="zh-CN" altLang="en-US" sz="3200" b="1">
                <a:latin typeface="+mj-lt"/>
              </a:rPr>
              <a:t>∶</a:t>
            </a:r>
            <a:r>
              <a:rPr lang="en-US" altLang="zh-CN" sz="3200" b="1">
                <a:latin typeface="+mj-lt"/>
              </a:rPr>
              <a:t>1</a:t>
            </a:r>
            <a:r>
              <a:rPr lang="zh-CN" altLang="en-US" sz="3200" b="1">
                <a:latin typeface="+mj-lt"/>
              </a:rPr>
              <a:t>放大</a:t>
            </a:r>
            <a:endParaRPr lang="zh-CN" altLang="en-US" sz="3200" b="1">
              <a:latin typeface="+mj-lt"/>
            </a:endParaRPr>
          </a:p>
        </p:txBody>
      </p: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6016625" y="2984500"/>
            <a:ext cx="3619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>
            <a:off x="6024563" y="2593975"/>
            <a:ext cx="0" cy="3889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6024563" y="2608263"/>
            <a:ext cx="352425" cy="3651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431" name="文本框 21"/>
          <p:cNvSpPr txBox="1">
            <a:spLocks noChangeArrowheads="1"/>
          </p:cNvSpPr>
          <p:nvPr/>
        </p:nvSpPr>
        <p:spPr bwMode="auto">
          <a:xfrm>
            <a:off x="5245100" y="4076700"/>
            <a:ext cx="22637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+mj-lt"/>
              </a:rPr>
              <a:t>按</a:t>
            </a:r>
            <a:r>
              <a:rPr lang="en-US" altLang="zh-CN" sz="3200" b="1">
                <a:latin typeface="+mj-lt"/>
              </a:rPr>
              <a:t>1</a:t>
            </a:r>
            <a:r>
              <a:rPr lang="zh-CN" altLang="en-US" sz="3200" b="1">
                <a:latin typeface="+mj-lt"/>
              </a:rPr>
              <a:t>∶</a:t>
            </a:r>
            <a:r>
              <a:rPr lang="en-US" altLang="zh-CN" sz="3200" b="1">
                <a:latin typeface="+mj-lt"/>
              </a:rPr>
              <a:t>4</a:t>
            </a:r>
            <a:r>
              <a:rPr lang="zh-CN" altLang="en-US" sz="3200" b="1">
                <a:latin typeface="+mj-lt"/>
              </a:rPr>
              <a:t>缩小</a:t>
            </a:r>
            <a:endParaRPr lang="zh-CN" altLang="en-US" sz="3200" b="1">
              <a:latin typeface="+mj-lt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3014663" y="3659188"/>
            <a:ext cx="38985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B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5999163" y="2955925"/>
            <a:ext cx="407987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C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27" grpId="0"/>
      <p:bldP spid="1243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690563" y="3286125"/>
            <a:ext cx="7251700" cy="5897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）哪些三角形可以由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放大后得到？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771650" y="3890963"/>
            <a:ext cx="46545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可以由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放大后得到。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8500" y="1267598"/>
            <a:ext cx="7713663" cy="19669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latin typeface="+mj-lt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42963" y="1312048"/>
          <a:ext cx="73929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</a:tblGrid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6" name="直接连接符 5"/>
          <p:cNvCxnSpPr>
            <a:cxnSpLocks noChangeShapeType="1"/>
          </p:cNvCxnSpPr>
          <p:nvPr/>
        </p:nvCxnSpPr>
        <p:spPr bwMode="auto">
          <a:xfrm>
            <a:off x="1189038" y="2047061"/>
            <a:ext cx="7667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1212850" y="1315223"/>
            <a:ext cx="0" cy="7223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1212850" y="1329511"/>
            <a:ext cx="742950" cy="708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193800" y="2008961"/>
            <a:ext cx="4079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A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2692400" y="2770961"/>
            <a:ext cx="14827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2692400" y="1300936"/>
            <a:ext cx="0" cy="1470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2692400" y="1315223"/>
            <a:ext cx="1477963" cy="14684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6016625" y="2048648"/>
            <a:ext cx="3619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6024563" y="1658123"/>
            <a:ext cx="0" cy="3889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6024563" y="1672411"/>
            <a:ext cx="352425" cy="3651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014663" y="2723336"/>
            <a:ext cx="38985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B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999163" y="2020073"/>
            <a:ext cx="407987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C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728663" y="3214688"/>
            <a:ext cx="7213600" cy="5897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）哪些三角形可以由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缩小后得到？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951038" y="3849688"/>
            <a:ext cx="47688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C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可以由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缩小后得到。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8500" y="1267598"/>
            <a:ext cx="7713663" cy="19669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latin typeface="+mj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42963" y="1312048"/>
          <a:ext cx="73929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</a:tblGrid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6" name="直接连接符 5"/>
          <p:cNvCxnSpPr>
            <a:cxnSpLocks noChangeShapeType="1"/>
          </p:cNvCxnSpPr>
          <p:nvPr/>
        </p:nvCxnSpPr>
        <p:spPr bwMode="auto">
          <a:xfrm>
            <a:off x="1189038" y="2047061"/>
            <a:ext cx="7667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1212850" y="1315223"/>
            <a:ext cx="0" cy="7223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1212850" y="1329511"/>
            <a:ext cx="742950" cy="708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193800" y="2008961"/>
            <a:ext cx="4079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A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2692400" y="2770961"/>
            <a:ext cx="14827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2692400" y="1300936"/>
            <a:ext cx="0" cy="1470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2692400" y="1315223"/>
            <a:ext cx="1477963" cy="14684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6016625" y="2048648"/>
            <a:ext cx="3619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6024563" y="1658123"/>
            <a:ext cx="0" cy="3889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6024563" y="1672411"/>
            <a:ext cx="352425" cy="3651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014663" y="2723336"/>
            <a:ext cx="38985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B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999163" y="2020073"/>
            <a:ext cx="407987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C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500063" y="2795588"/>
            <a:ext cx="8145462" cy="1130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*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观察三角形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，它们的面积有什么变化？面积与边长是按相同的比变化的吗？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00063" y="3832225"/>
            <a:ext cx="8021637" cy="1076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   B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的面积是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的扩大倍数的平方倍，面积与边长不是按相同比例变化的。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8500" y="826385"/>
            <a:ext cx="7713663" cy="19669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latin typeface="+mj-lt"/>
            </a:endParaRPr>
          </a:p>
        </p:txBody>
      </p: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842963" y="870835"/>
          <a:ext cx="73929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  <a:gridCol w="369649"/>
              </a:tblGrid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>
            <a:off x="1189038" y="1605848"/>
            <a:ext cx="7667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1212850" y="874010"/>
            <a:ext cx="0" cy="7223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直接连接符 21"/>
          <p:cNvCxnSpPr>
            <a:cxnSpLocks noChangeShapeType="1"/>
          </p:cNvCxnSpPr>
          <p:nvPr/>
        </p:nvCxnSpPr>
        <p:spPr bwMode="auto">
          <a:xfrm>
            <a:off x="1212850" y="888298"/>
            <a:ext cx="742950" cy="708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193800" y="1567748"/>
            <a:ext cx="4079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A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>
            <a:cxnSpLocks noChangeShapeType="1"/>
          </p:cNvCxnSpPr>
          <p:nvPr/>
        </p:nvCxnSpPr>
        <p:spPr bwMode="auto">
          <a:xfrm>
            <a:off x="2692400" y="2329748"/>
            <a:ext cx="14827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24"/>
          <p:cNvCxnSpPr>
            <a:cxnSpLocks noChangeShapeType="1"/>
          </p:cNvCxnSpPr>
          <p:nvPr/>
        </p:nvCxnSpPr>
        <p:spPr bwMode="auto">
          <a:xfrm>
            <a:off x="2692400" y="859723"/>
            <a:ext cx="0" cy="1470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25"/>
          <p:cNvCxnSpPr>
            <a:cxnSpLocks noChangeShapeType="1"/>
          </p:cNvCxnSpPr>
          <p:nvPr/>
        </p:nvCxnSpPr>
        <p:spPr bwMode="auto">
          <a:xfrm>
            <a:off x="2692400" y="874010"/>
            <a:ext cx="1477963" cy="14684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直接连接符 26"/>
          <p:cNvCxnSpPr>
            <a:cxnSpLocks noChangeShapeType="1"/>
          </p:cNvCxnSpPr>
          <p:nvPr/>
        </p:nvCxnSpPr>
        <p:spPr bwMode="auto">
          <a:xfrm>
            <a:off x="6016625" y="1607435"/>
            <a:ext cx="3619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直接连接符 27"/>
          <p:cNvCxnSpPr>
            <a:cxnSpLocks noChangeShapeType="1"/>
          </p:cNvCxnSpPr>
          <p:nvPr/>
        </p:nvCxnSpPr>
        <p:spPr bwMode="auto">
          <a:xfrm>
            <a:off x="6024563" y="1216910"/>
            <a:ext cx="0" cy="3889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直接连接符 28"/>
          <p:cNvCxnSpPr>
            <a:cxnSpLocks noChangeShapeType="1"/>
          </p:cNvCxnSpPr>
          <p:nvPr/>
        </p:nvCxnSpPr>
        <p:spPr bwMode="auto">
          <a:xfrm>
            <a:off x="6024563" y="1231198"/>
            <a:ext cx="352425" cy="3651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3014663" y="2282123"/>
            <a:ext cx="38985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B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999163" y="1578860"/>
            <a:ext cx="407987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j-lt"/>
                <a:cs typeface="Arial" panose="020B0604020202020204" pitchFamily="34" charset="0"/>
              </a:rPr>
              <a:t>C</a:t>
            </a:r>
            <a:endParaRPr lang="en-US" altLang="zh-CN" sz="2400" b="1" dirty="0">
              <a:solidFill>
                <a:srgbClr val="9933FF"/>
              </a:solidFill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96838" y="565150"/>
            <a:ext cx="7840662" cy="15700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小兰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的身高是</a:t>
            </a:r>
            <a:r>
              <a:rPr lang="en-US" altLang="zh-CN" sz="3200" b="1">
                <a:latin typeface="+mj-lt"/>
                <a:ea typeface="黑体" panose="02010609060101010101" pitchFamily="49" charset="-122"/>
              </a:rPr>
              <a:t>1.5m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，她的影长是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2.4m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。如果同一时间、同一地点测得一棵树的影子长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，这棵树有多高？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03300" y="2084388"/>
            <a:ext cx="38163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解：设这棵树高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5" name="Group 34"/>
          <p:cNvGrpSpPr/>
          <p:nvPr/>
        </p:nvGrpSpPr>
        <p:grpSpPr bwMode="auto">
          <a:xfrm>
            <a:off x="1941513" y="2565400"/>
            <a:ext cx="1847850" cy="1066800"/>
            <a:chOff x="1153" y="2011"/>
            <a:chExt cx="1164" cy="672"/>
          </a:xfrm>
        </p:grpSpPr>
        <p:sp>
          <p:nvSpPr>
            <p:cNvPr id="6" name="矩形 20"/>
            <p:cNvSpPr>
              <a:spLocks noChangeArrowheads="1"/>
            </p:cNvSpPr>
            <p:nvPr/>
          </p:nvSpPr>
          <p:spPr bwMode="auto">
            <a:xfrm>
              <a:off x="1153" y="2315"/>
              <a:ext cx="439" cy="3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1.5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7" name="矩形 18"/>
            <p:cNvSpPr>
              <a:spLocks noChangeArrowheads="1"/>
            </p:cNvSpPr>
            <p:nvPr/>
          </p:nvSpPr>
          <p:spPr bwMode="auto">
            <a:xfrm>
              <a:off x="1154" y="2030"/>
              <a:ext cx="439" cy="3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00" b="1">
                  <a:solidFill>
                    <a:srgbClr val="FF0000"/>
                  </a:solidFill>
                  <a:latin typeface="+mj-lt"/>
                </a:rPr>
                <a:t>2.4</a:t>
              </a:r>
              <a:endParaRPr lang="zh-CN" altLang="en-US" sz="3200" b="1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5370" name="直接连接符 19"/>
            <p:cNvCxnSpPr>
              <a:cxnSpLocks noChangeShapeType="1"/>
            </p:cNvCxnSpPr>
            <p:nvPr/>
          </p:nvCxnSpPr>
          <p:spPr bwMode="auto">
            <a:xfrm>
              <a:off x="1154" y="2339"/>
              <a:ext cx="475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矩形 21"/>
            <p:cNvSpPr>
              <a:spLocks noChangeArrowheads="1"/>
            </p:cNvSpPr>
            <p:nvPr/>
          </p:nvSpPr>
          <p:spPr bwMode="auto">
            <a:xfrm>
              <a:off x="1601" y="2143"/>
              <a:ext cx="294" cy="36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＝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15372" name="Group 30"/>
            <p:cNvGrpSpPr/>
            <p:nvPr/>
          </p:nvGrpSpPr>
          <p:grpSpPr bwMode="auto">
            <a:xfrm>
              <a:off x="1967" y="2011"/>
              <a:ext cx="350" cy="668"/>
              <a:chOff x="3605" y="1280"/>
              <a:chExt cx="350" cy="668"/>
            </a:xfrm>
          </p:grpSpPr>
          <p:sp>
            <p:nvSpPr>
              <p:cNvPr id="11" name="Text Box 31"/>
              <p:cNvSpPr txBox="1">
                <a:spLocks noChangeArrowheads="1"/>
              </p:cNvSpPr>
              <p:nvPr/>
            </p:nvSpPr>
            <p:spPr bwMode="auto">
              <a:xfrm>
                <a:off x="3637" y="1550"/>
                <a:ext cx="318" cy="3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50000"/>
                  </a:spcBef>
                  <a:defRPr/>
                </a:pPr>
                <a:r>
                  <a:rPr lang="en-US" altLang="zh-CN" sz="3200" b="1" i="1" dirty="0">
                    <a:solidFill>
                      <a:srgbClr val="FF0000"/>
                    </a:solidFill>
                    <a:latin typeface="+mj-lt"/>
                    <a:ea typeface="+mj-ea"/>
                    <a:cs typeface="Times New Roman" panose="02020603050405020304" pitchFamily="18" charset="0"/>
                  </a:rPr>
                  <a:t>x</a:t>
                </a:r>
                <a:endParaRPr lang="en-US" altLang="zh-CN" sz="3200" b="1" i="1" dirty="0">
                  <a:solidFill>
                    <a:srgbClr val="FF0000"/>
                  </a:solidFill>
                  <a:latin typeface="+mj-lt"/>
                  <a:ea typeface="+mj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 Box 32"/>
              <p:cNvSpPr txBox="1">
                <a:spLocks noChangeArrowheads="1"/>
              </p:cNvSpPr>
              <p:nvPr/>
            </p:nvSpPr>
            <p:spPr bwMode="auto">
              <a:xfrm>
                <a:off x="3609" y="1280"/>
                <a:ext cx="227" cy="3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3200" b="1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13" name="Line 33"/>
              <p:cNvSpPr>
                <a:spLocks noChangeShapeType="1"/>
              </p:cNvSpPr>
              <p:nvPr/>
            </p:nvSpPr>
            <p:spPr bwMode="auto">
              <a:xfrm>
                <a:off x="3605" y="1608"/>
                <a:ext cx="311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</p:grp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481263" y="3486150"/>
            <a:ext cx="1708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2.5</a:t>
            </a:r>
            <a:endParaRPr lang="zh-CN" altLang="en-US" sz="3200" b="1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03300" y="3995738"/>
            <a:ext cx="417988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答：这棵树高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2.5m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7239" y="1875257"/>
            <a:ext cx="2848448" cy="1799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7955" y="822960"/>
            <a:ext cx="7823200" cy="12725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中国空间站在太空中绕地球运行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6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周大约需要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小时，运行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周大约要用多长时间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?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7" name="文本框 5"/>
          <p:cNvSpPr txBox="1">
            <a:spLocks noChangeArrowheads="1"/>
          </p:cNvSpPr>
          <p:nvPr/>
        </p:nvSpPr>
        <p:spPr bwMode="auto">
          <a:xfrm>
            <a:off x="205581" y="2098213"/>
            <a:ext cx="5291137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解：设运行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周大约要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用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小时。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004888" y="2658110"/>
            <a:ext cx="3262312" cy="5598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∶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＝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∶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535521" y="3258253"/>
            <a:ext cx="1353256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defTabSz="914400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22.5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05581" y="3772493"/>
            <a:ext cx="5407025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答：运行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周大约要用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22.5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小时。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873" y="2270710"/>
            <a:ext cx="3394769" cy="1983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74958" y="522288"/>
            <a:ext cx="7713341" cy="18637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工程队修一条水渠，每天工作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小时，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天可以完成。如果每小时的工作量不变，每天工作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小时，多少天可以完成任务？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139950" y="2386013"/>
            <a:ext cx="48450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解：设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天可以完成任务。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530600" y="2970213"/>
            <a:ext cx="24082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8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757613" y="3446463"/>
            <a:ext cx="11620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39950" y="4032250"/>
            <a:ext cx="45021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天可以完成任务。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98227" y="755194"/>
            <a:ext cx="7947546" cy="363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甲、乙两地之间的高速铁路大约长1600km。丙地在甲地、乙地之间，甲地到丙地的高速铁路大约长700km。一列由甲地开往乙地的高铁列车，9:00出发，11:30到达丙地。按照这样的平均速度，6小时能从甲地到乙地吗?</a:t>
            </a:r>
            <a:endParaRPr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1365250" y="762000"/>
            <a:ext cx="61579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解：设从甲地到乙地需要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小时。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grpSp>
        <p:nvGrpSpPr>
          <p:cNvPr id="19459" name="组合 11"/>
          <p:cNvGrpSpPr/>
          <p:nvPr/>
        </p:nvGrpSpPr>
        <p:grpSpPr bwMode="auto">
          <a:xfrm>
            <a:off x="3097213" y="1423988"/>
            <a:ext cx="2425700" cy="1128712"/>
            <a:chOff x="1593850" y="1422400"/>
            <a:chExt cx="2425084" cy="1130021"/>
          </a:xfrm>
        </p:grpSpPr>
        <p:sp>
          <p:nvSpPr>
            <p:cNvPr id="19463" name="文本框 2"/>
            <p:cNvSpPr txBox="1">
              <a:spLocks noChangeArrowheads="1"/>
            </p:cNvSpPr>
            <p:nvPr/>
          </p:nvSpPr>
          <p:spPr bwMode="auto">
            <a:xfrm>
              <a:off x="1593850" y="1422400"/>
              <a:ext cx="1005403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1600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614482" y="2026350"/>
              <a:ext cx="96495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65" name="文本框 6"/>
            <p:cNvSpPr txBox="1">
              <a:spLocks noChangeArrowheads="1"/>
            </p:cNvSpPr>
            <p:nvPr/>
          </p:nvSpPr>
          <p:spPr bwMode="auto">
            <a:xfrm>
              <a:off x="1901626" y="1920240"/>
              <a:ext cx="389751" cy="63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i="1">
                  <a:solidFill>
                    <a:srgbClr val="FF0000"/>
                  </a:solidFill>
                </a:rPr>
                <a:t>x</a:t>
              </a:r>
              <a:endParaRPr lang="zh-CN" altLang="en-US" sz="3200" b="1" i="1">
                <a:solidFill>
                  <a:srgbClr val="FF0000"/>
                </a:solidFill>
              </a:endParaRPr>
            </a:p>
          </p:txBody>
        </p:sp>
        <p:sp>
          <p:nvSpPr>
            <p:cNvPr id="19466" name="文本框 7"/>
            <p:cNvSpPr txBox="1">
              <a:spLocks noChangeArrowheads="1"/>
            </p:cNvSpPr>
            <p:nvPr/>
          </p:nvSpPr>
          <p:spPr bwMode="auto">
            <a:xfrm>
              <a:off x="2619751" y="1686934"/>
              <a:ext cx="418704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=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9467" name="文本框 8"/>
            <p:cNvSpPr txBox="1">
              <a:spLocks noChangeArrowheads="1"/>
            </p:cNvSpPr>
            <p:nvPr/>
          </p:nvSpPr>
          <p:spPr bwMode="auto">
            <a:xfrm>
              <a:off x="3155950" y="1422400"/>
              <a:ext cx="800016" cy="63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700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053979" y="2026350"/>
              <a:ext cx="96495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69" name="文本框 10"/>
            <p:cNvSpPr txBox="1">
              <a:spLocks noChangeArrowheads="1"/>
            </p:cNvSpPr>
            <p:nvPr/>
          </p:nvSpPr>
          <p:spPr bwMode="auto">
            <a:xfrm>
              <a:off x="3195042" y="1920239"/>
              <a:ext cx="697450" cy="63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2.5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</p:grpSp>
      <p:sp>
        <p:nvSpPr>
          <p:cNvPr id="19460" name="文本框 12"/>
          <p:cNvSpPr txBox="1">
            <a:spLocks noChangeArrowheads="1"/>
          </p:cNvSpPr>
          <p:nvPr/>
        </p:nvSpPr>
        <p:spPr bwMode="auto">
          <a:xfrm>
            <a:off x="3875088" y="2501900"/>
            <a:ext cx="1128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≈</a:t>
            </a:r>
            <a:r>
              <a:rPr lang="en-US" altLang="zh-CN" sz="3200" b="1">
                <a:solidFill>
                  <a:srgbClr val="FF0000"/>
                </a:solidFill>
              </a:rPr>
              <a:t>5.7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9461" name="文本框 13"/>
          <p:cNvSpPr txBox="1">
            <a:spLocks noChangeArrowheads="1"/>
          </p:cNvSpPr>
          <p:nvPr/>
        </p:nvSpPr>
        <p:spPr bwMode="auto">
          <a:xfrm>
            <a:off x="3794125" y="3124200"/>
            <a:ext cx="13144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5.7</a:t>
            </a:r>
            <a:r>
              <a:rPr lang="zh-CN" altLang="en-US" sz="3200" b="1">
                <a:solidFill>
                  <a:srgbClr val="FF0000"/>
                </a:solidFill>
              </a:rPr>
              <a:t>＜</a:t>
            </a:r>
            <a:r>
              <a:rPr lang="en-US" altLang="zh-CN" sz="3200" b="1">
                <a:solidFill>
                  <a:srgbClr val="FF0000"/>
                </a:solidFill>
              </a:rPr>
              <a:t>6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9462" name="文本框 14"/>
          <p:cNvSpPr txBox="1">
            <a:spLocks noChangeArrowheads="1"/>
          </p:cNvSpPr>
          <p:nvPr/>
        </p:nvSpPr>
        <p:spPr bwMode="auto">
          <a:xfrm>
            <a:off x="1365250" y="3751263"/>
            <a:ext cx="615791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答：从甲地到乙地</a:t>
            </a:r>
            <a:r>
              <a:rPr lang="en-US" altLang="zh-CN" sz="3200" b="1">
                <a:solidFill>
                  <a:srgbClr val="FF0000"/>
                </a:solidFill>
              </a:rPr>
              <a:t>6</a:t>
            </a:r>
            <a:r>
              <a:rPr lang="zh-CN" altLang="en-US" sz="3200" b="1">
                <a:solidFill>
                  <a:srgbClr val="FF0000"/>
                </a:solidFill>
              </a:rPr>
              <a:t>个小时能到。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156210" y="835660"/>
            <a:ext cx="8363585" cy="12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indent="0" algn="just" eaLnBrk="1" latinLnBrk="0" hangingPunct="1">
              <a:lnSpc>
                <a:spcPct val="120000"/>
              </a:lnSpc>
            </a:pPr>
            <a:r>
              <a:rPr lang="en-US" altLang="zh-CN" sz="3200" b="1"/>
              <a:t>7.</a:t>
            </a:r>
            <a:r>
              <a:rPr sz="3200" b="1"/>
              <a:t>一列货车运送物资，2小时行驶了160km。按照这样的速度，驶完400km需要多少小时？</a:t>
            </a:r>
            <a:endParaRPr sz="3200" b="1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032305" y="1989347"/>
            <a:ext cx="5694188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解：设驶完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400km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需要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小时。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3336925" y="2520950"/>
            <a:ext cx="2403475" cy="1130300"/>
            <a:chOff x="1614348" y="1422400"/>
            <a:chExt cx="2404586" cy="1129551"/>
          </a:xfrm>
        </p:grpSpPr>
        <p:sp>
          <p:nvSpPr>
            <p:cNvPr id="8" name="文本框 4"/>
            <p:cNvSpPr txBox="1">
              <a:spLocks noChangeArrowheads="1"/>
            </p:cNvSpPr>
            <p:nvPr/>
          </p:nvSpPr>
          <p:spPr bwMode="auto">
            <a:xfrm>
              <a:off x="1761490" y="1422400"/>
              <a:ext cx="800589" cy="631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</a:rPr>
                <a:t>400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614348" y="2025250"/>
              <a:ext cx="965646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11" name="文本框 6"/>
            <p:cNvSpPr txBox="1">
              <a:spLocks noChangeArrowheads="1"/>
            </p:cNvSpPr>
            <p:nvPr/>
          </p:nvSpPr>
          <p:spPr bwMode="auto">
            <a:xfrm>
              <a:off x="1901626" y="1920240"/>
              <a:ext cx="389850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1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endParaRPr kumimoji="0" lang="zh-CN" altLang="en-US" sz="3200" b="1" i="1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" name="文本框 7"/>
            <p:cNvSpPr txBox="1">
              <a:spLocks noChangeArrowheads="1"/>
            </p:cNvSpPr>
            <p:nvPr/>
          </p:nvSpPr>
          <p:spPr bwMode="auto">
            <a:xfrm>
              <a:off x="2619751" y="1686934"/>
              <a:ext cx="418704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" name="文本框 8"/>
            <p:cNvSpPr txBox="1">
              <a:spLocks noChangeArrowheads="1"/>
            </p:cNvSpPr>
            <p:nvPr/>
          </p:nvSpPr>
          <p:spPr bwMode="auto">
            <a:xfrm>
              <a:off x="3043164" y="1422400"/>
              <a:ext cx="800589" cy="631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</a:rPr>
                <a:t>160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053288" y="2025250"/>
              <a:ext cx="965646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17" name="文本框 10"/>
            <p:cNvSpPr txBox="1">
              <a:spLocks noChangeArrowheads="1"/>
            </p:cNvSpPr>
            <p:nvPr/>
          </p:nvSpPr>
          <p:spPr bwMode="auto">
            <a:xfrm>
              <a:off x="3294102" y="1920239"/>
              <a:ext cx="389773" cy="631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169536" y="3417789"/>
            <a:ext cx="8286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2032305" y="3962400"/>
            <a:ext cx="528221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答：驶完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400km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需要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小时。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92088" y="531813"/>
            <a:ext cx="7810500" cy="186309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8.</a:t>
            </a:r>
            <a:r>
              <a:rPr sz="3200" b="1" dirty="0">
                <a:latin typeface="+mj-lt"/>
                <a:ea typeface="黑体" panose="02010609060101010101" pitchFamily="49" charset="-122"/>
              </a:rPr>
              <a:t>小林读一本文学名著，如果每天读30页，8天可以读完。小林想6天读完，那么平均每天要读多少页？</a:t>
            </a:r>
            <a:endParaRPr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025650" y="2397125"/>
            <a:ext cx="47561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解：设平均每天要读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页。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962275" y="2981325"/>
            <a:ext cx="24082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30×8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189288" y="3479800"/>
            <a:ext cx="15573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40</a:t>
            </a:r>
            <a:endParaRPr lang="zh-CN" altLang="en-US" sz="3200" b="1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25650" y="4017963"/>
            <a:ext cx="48736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答：平均每天要读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页。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233396" y="972886"/>
            <a:ext cx="8677208" cy="341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latinLnBrk="1" hangingPunct="1">
              <a:lnSpc>
                <a:spcPct val="120000"/>
              </a:lnSpc>
            </a:pPr>
            <a:r>
              <a:rPr lang="en-US" altLang="zh-CN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用收割机收割小麦。如果每小时收割0.3公顷，40小时能完成任务。</a:t>
            </a:r>
            <a:endParaRPr sz="30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latinLnBrk="1" hangingPunct="1">
              <a:lnSpc>
                <a:spcPct val="120000"/>
              </a:lnSpc>
            </a:pPr>
            <a:r>
              <a:rPr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（1）现在想用30小时收割完，那么每小时应收割多少公顷？</a:t>
            </a:r>
            <a:endParaRPr sz="30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latin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）每公顷产小麦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8t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，这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块地一共产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小麦多少吨？</a:t>
            </a:r>
            <a:endParaRPr lang="en-US" altLang="zh-CN" sz="30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latinLnBrk="1" hangingPunct="1">
              <a:lnSpc>
                <a:spcPct val="120000"/>
              </a:lnSpc>
            </a:pP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）你能提出其他数学问题并解答吗？</a:t>
            </a:r>
            <a:endParaRPr lang="zh-CN" altLang="en-US" sz="30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114425" y="676055"/>
            <a:ext cx="6362639" cy="181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</a:rPr>
              <a:t>）解：设每小时</a:t>
            </a:r>
            <a:r>
              <a:rPr lang="zh-CN" altLang="en-US" sz="3200" b="1">
                <a:solidFill>
                  <a:srgbClr val="FF0000"/>
                </a:solidFill>
              </a:rPr>
              <a:t>应收割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公顷。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                  30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</a:rPr>
              <a:t>=0.3×40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                      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</a:rPr>
              <a:t>=0.4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141538" y="2422304"/>
            <a:ext cx="52292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答：每小时应收割</a:t>
            </a:r>
            <a:r>
              <a:rPr lang="en-US" altLang="zh-CN" sz="3200" b="1">
                <a:solidFill>
                  <a:srgbClr val="FF0000"/>
                </a:solidFill>
              </a:rPr>
              <a:t>0.4</a:t>
            </a:r>
            <a:r>
              <a:rPr lang="zh-CN" altLang="en-US" sz="3200" b="1">
                <a:solidFill>
                  <a:srgbClr val="FF0000"/>
                </a:solidFill>
              </a:rPr>
              <a:t>公顷。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181100" y="3081337"/>
            <a:ext cx="50466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（</a:t>
            </a:r>
            <a:r>
              <a:rPr lang="en-US" altLang="zh-CN" sz="3200" b="1">
                <a:solidFill>
                  <a:srgbClr val="FF0000"/>
                </a:solidFill>
              </a:rPr>
              <a:t>2</a:t>
            </a:r>
            <a:r>
              <a:rPr lang="zh-CN" altLang="en-US" sz="3200" b="1">
                <a:solidFill>
                  <a:srgbClr val="FF0000"/>
                </a:solidFill>
              </a:rPr>
              <a:t>）</a:t>
            </a:r>
            <a:r>
              <a:rPr lang="en-US" altLang="zh-CN" sz="3200" b="1">
                <a:solidFill>
                  <a:srgbClr val="FF0000"/>
                </a:solidFill>
              </a:rPr>
              <a:t>0.3×40×8=96</a:t>
            </a:r>
            <a:r>
              <a:rPr lang="zh-CN" altLang="en-US" sz="3200" b="1">
                <a:solidFill>
                  <a:srgbClr val="FF0000"/>
                </a:solidFill>
              </a:rPr>
              <a:t>（吨）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192338" y="3808412"/>
            <a:ext cx="553869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答：这块地一共产小麦</a:t>
            </a:r>
            <a:r>
              <a:rPr lang="en-US" altLang="zh-CN" sz="3200" b="1">
                <a:solidFill>
                  <a:srgbClr val="FF0000"/>
                </a:solidFill>
              </a:rPr>
              <a:t>96</a:t>
            </a:r>
            <a:r>
              <a:rPr lang="zh-CN" altLang="en-US" sz="3200" b="1">
                <a:solidFill>
                  <a:srgbClr val="FF0000"/>
                </a:solidFill>
              </a:rPr>
              <a:t>吨。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4131" y="842795"/>
            <a:ext cx="7299214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 defTabSz="914400"/>
            <a:r>
              <a:rPr lang="zh-CN" altLang="en-US">
                <a:latin typeface="Times New Roman" panose="02020603050405020304"/>
              </a:rPr>
              <a:t>（</a:t>
            </a:r>
            <a:r>
              <a:rPr lang="en-US" altLang="zh-CN">
                <a:latin typeface="Times New Roman" panose="02020603050405020304"/>
              </a:rPr>
              <a:t>3</a:t>
            </a:r>
            <a:r>
              <a:rPr lang="zh-CN" altLang="en-US">
                <a:latin typeface="Times New Roman" panose="02020603050405020304"/>
              </a:rPr>
              <a:t>）提问不唯一，如：如果每小时收割</a:t>
            </a:r>
            <a:r>
              <a:rPr lang="en-US" altLang="zh-CN">
                <a:latin typeface="Times New Roman" panose="02020603050405020304"/>
              </a:rPr>
              <a:t>0.2</a:t>
            </a:r>
            <a:r>
              <a:rPr lang="zh-CN" altLang="en-US">
                <a:latin typeface="Times New Roman" panose="02020603050405020304"/>
              </a:rPr>
              <a:t>公顷，多少小时能完成任务</a:t>
            </a:r>
            <a:r>
              <a:rPr lang="en-US" altLang="zh-CN">
                <a:latin typeface="Times New Roman" panose="02020603050405020304"/>
              </a:rPr>
              <a:t>?</a:t>
            </a:r>
            <a:endParaRPr lang="en-US" altLang="zh-CN">
              <a:latin typeface="Times New Roman" panose="02020603050405020304"/>
            </a:endParaRPr>
          </a:p>
          <a:p>
            <a:pPr defTabSz="914400"/>
            <a:r>
              <a:rPr lang="zh-CN" altLang="en-US">
                <a:latin typeface="Times New Roman" panose="02020603050405020304"/>
              </a:rPr>
              <a:t>解：设</a:t>
            </a:r>
            <a:r>
              <a:rPr lang="en-US" altLang="zh-CN" i="1">
                <a:latin typeface="Times New Roman" panose="02020603050405020304"/>
              </a:rPr>
              <a:t>y</a:t>
            </a:r>
            <a:r>
              <a:rPr lang="zh-CN" altLang="en-US">
                <a:latin typeface="Times New Roman" panose="02020603050405020304"/>
              </a:rPr>
              <a:t>小时能完成任务。</a:t>
            </a:r>
            <a:endParaRPr lang="en-US" altLang="zh-CN">
              <a:latin typeface="Times New Roman" panose="02020603050405020304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176034" y="2530953"/>
            <a:ext cx="2600587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4400" eaLnBrk="1" hangingPunct="1"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0.2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y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0.3×40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defTabSz="914400" eaLnBrk="1" hangingPunct="1">
              <a:defRPr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     y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=60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53278" y="3726669"/>
            <a:ext cx="471475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小时能完成任务。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文本框 1"/>
          <p:cNvSpPr txBox="1">
            <a:spLocks noChangeArrowheads="1"/>
          </p:cNvSpPr>
          <p:nvPr/>
        </p:nvSpPr>
        <p:spPr bwMode="auto">
          <a:xfrm>
            <a:off x="520523" y="1074738"/>
            <a:ext cx="8102955" cy="23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/>
              <a:t>10.</a:t>
            </a:r>
            <a:r>
              <a:rPr lang="zh-CN" altLang="en-US" sz="3200" b="1"/>
              <a:t>一辆运货汽车从甲地到乙地，平均每小时行驶</a:t>
            </a:r>
            <a:r>
              <a:rPr lang="en-US" altLang="zh-CN" sz="3200" b="1"/>
              <a:t>72km</a:t>
            </a:r>
            <a:r>
              <a:rPr lang="zh-CN" altLang="en-US" sz="3200" b="1"/>
              <a:t>，</a:t>
            </a:r>
            <a:r>
              <a:rPr lang="en-US" altLang="zh-CN" sz="3200" b="1"/>
              <a:t>10</a:t>
            </a:r>
            <a:r>
              <a:rPr lang="zh-CN" altLang="en-US" sz="3200" b="1"/>
              <a:t>小时到达。回来时空车原路返回，每小时可行驶</a:t>
            </a:r>
            <a:r>
              <a:rPr lang="en-US" altLang="zh-CN" sz="3200" b="1"/>
              <a:t>90km</a:t>
            </a:r>
            <a:r>
              <a:rPr lang="zh-CN" altLang="en-US" sz="3200" b="1"/>
              <a:t>，多长时间能够返回甲地？</a:t>
            </a:r>
            <a:endParaRPr lang="zh-CN" altLang="en-US" sz="3200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987550" y="1444625"/>
            <a:ext cx="516572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解：设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小时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能够返回</a:t>
            </a:r>
            <a:r>
              <a:rPr lang="zh-CN" altLang="en-US" sz="3200" b="1">
                <a:solidFill>
                  <a:srgbClr val="FF0000"/>
                </a:solidFill>
                <a:latin typeface="+mj-lt"/>
              </a:rPr>
              <a:t>甲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地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924175" y="2028825"/>
            <a:ext cx="28575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90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×10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344687" y="2527300"/>
            <a:ext cx="1289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8</a:t>
            </a:r>
            <a:endParaRPr lang="zh-CN" altLang="en-US" sz="3200" b="1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87550" y="3113088"/>
            <a:ext cx="48736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小时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能够返回</a:t>
            </a:r>
            <a:r>
              <a:rPr lang="zh-CN" altLang="en-US" sz="3200" b="1">
                <a:solidFill>
                  <a:srgbClr val="FF0000"/>
                </a:solidFill>
                <a:latin typeface="+mj-lt"/>
              </a:rPr>
              <a:t>甲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地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155575" y="1011292"/>
            <a:ext cx="877252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/>
              <a:t>11.</a:t>
            </a:r>
            <a:r>
              <a:rPr lang="zh-CN" altLang="en-US" sz="3200" b="1"/>
              <a:t>小芳的姐姐在上大学，妈妈每个月（按</a:t>
            </a:r>
            <a:r>
              <a:rPr lang="en-US" altLang="zh-CN" sz="3200" b="1"/>
              <a:t>30</a:t>
            </a:r>
            <a:r>
              <a:rPr lang="zh-CN" altLang="en-US" sz="3200" b="1"/>
              <a:t>天算）按每天</a:t>
            </a:r>
            <a:r>
              <a:rPr lang="en-US" altLang="zh-CN" sz="3200" b="1"/>
              <a:t>40</a:t>
            </a:r>
            <a:r>
              <a:rPr lang="zh-CN" altLang="en-US" sz="3200" b="1"/>
              <a:t>元的标准给她一笔生活费。</a:t>
            </a:r>
            <a:endParaRPr lang="en-US" altLang="zh-CN" sz="3200" b="1"/>
          </a:p>
          <a:p>
            <a:pPr algn="just"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1</a:t>
            </a:r>
            <a:r>
              <a:rPr lang="zh-CN" altLang="en-US" sz="3200" b="1"/>
              <a:t>）如果姐姐每天花</a:t>
            </a:r>
            <a:r>
              <a:rPr lang="en-US" altLang="zh-CN" sz="3200" b="1"/>
              <a:t>30</a:t>
            </a:r>
            <a:r>
              <a:rPr lang="zh-CN" altLang="en-US" sz="3200" b="1"/>
              <a:t>元，一个月的生活费够花多少天？</a:t>
            </a:r>
            <a:endParaRPr lang="en-US" altLang="zh-CN" sz="3200" b="1"/>
          </a:p>
          <a:p>
            <a:pPr algn="just"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2</a:t>
            </a:r>
            <a:r>
              <a:rPr lang="zh-CN" altLang="en-US" sz="3200" b="1"/>
              <a:t>）如果一个月的生活费姐姐花了</a:t>
            </a:r>
            <a:r>
              <a:rPr lang="en-US" altLang="zh-CN" sz="3200" b="1"/>
              <a:t>32</a:t>
            </a:r>
            <a:r>
              <a:rPr lang="zh-CN" altLang="en-US" sz="3200" b="1"/>
              <a:t>天，平均每天花多少钱？</a:t>
            </a:r>
            <a:endParaRPr lang="zh-CN" altLang="en-US" sz="32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84213" y="761452"/>
            <a:ext cx="7316787" cy="15700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）解：设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一个月的生活费够花</a:t>
            </a:r>
            <a:r>
              <a:rPr lang="en-US" altLang="zh-CN" sz="32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天。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                   30</a:t>
            </a:r>
            <a:r>
              <a:rPr lang="en-US" altLang="zh-CN" sz="32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=30×40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                       </a:t>
            </a:r>
            <a:r>
              <a:rPr lang="en-US" altLang="zh-CN" sz="32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=40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711325" y="2272752"/>
            <a:ext cx="59499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答：一个月的生活费够花</a:t>
            </a:r>
            <a:r>
              <a:rPr lang="en-US" altLang="zh-CN" sz="3200" b="1">
                <a:solidFill>
                  <a:srgbClr val="FF0000"/>
                </a:solidFill>
              </a:rPr>
              <a:t>40</a:t>
            </a:r>
            <a:r>
              <a:rPr lang="zh-CN" altLang="en-US" sz="3200" b="1">
                <a:solidFill>
                  <a:srgbClr val="FF0000"/>
                </a:solidFill>
              </a:rPr>
              <a:t>天。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84213" y="3009517"/>
            <a:ext cx="121379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（</a:t>
            </a:r>
            <a:r>
              <a:rPr lang="en-US" altLang="zh-CN" sz="3200" b="1">
                <a:solidFill>
                  <a:srgbClr val="FF0000"/>
                </a:solidFill>
              </a:rPr>
              <a:t>2</a:t>
            </a:r>
            <a:r>
              <a:rPr lang="zh-CN" altLang="en-US" sz="3200" b="1">
                <a:solidFill>
                  <a:srgbClr val="FF0000"/>
                </a:solidFill>
              </a:rPr>
              <a:t>）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727392" y="3755338"/>
            <a:ext cx="471635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答：平均每天花</a:t>
            </a:r>
            <a:r>
              <a:rPr lang="en-US" altLang="zh-CN" sz="3200" b="1">
                <a:solidFill>
                  <a:srgbClr val="FF0000"/>
                </a:solidFill>
              </a:rPr>
              <a:t>37.5</a:t>
            </a:r>
            <a:r>
              <a:rPr lang="zh-CN" altLang="en-US" sz="3200" b="1">
                <a:solidFill>
                  <a:srgbClr val="FF0000"/>
                </a:solidFill>
              </a:rPr>
              <a:t>元。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871663" y="3004371"/>
            <a:ext cx="442781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40×30÷32=37.5</a:t>
            </a:r>
            <a:r>
              <a:rPr lang="zh-CN" altLang="en-US" sz="3200" b="1">
                <a:solidFill>
                  <a:srgbClr val="FF0000"/>
                </a:solidFill>
              </a:rPr>
              <a:t>（元）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1"/>
          <p:cNvSpPr txBox="1">
            <a:spLocks noChangeArrowheads="1"/>
          </p:cNvSpPr>
          <p:nvPr/>
        </p:nvSpPr>
        <p:spPr bwMode="auto">
          <a:xfrm>
            <a:off x="152400" y="557213"/>
            <a:ext cx="7734300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/>
              <a:t>12.</a:t>
            </a:r>
            <a:r>
              <a:rPr lang="zh-CN" altLang="en-US" sz="3200" b="1"/>
              <a:t>小东家的客厅是正方形的，用边长</a:t>
            </a:r>
            <a:r>
              <a:rPr lang="en-US" altLang="zh-CN" sz="3200" b="1"/>
              <a:t>0.6m</a:t>
            </a:r>
            <a:r>
              <a:rPr lang="zh-CN" altLang="en-US" sz="3200" b="1"/>
              <a:t>的方砖铺地，正好需要</a:t>
            </a:r>
            <a:r>
              <a:rPr lang="en-US" altLang="zh-CN" sz="3200" b="1"/>
              <a:t>100</a:t>
            </a:r>
            <a:r>
              <a:rPr lang="zh-CN" altLang="en-US" sz="3200" b="1"/>
              <a:t>块。如果改用边长</a:t>
            </a:r>
            <a:r>
              <a:rPr lang="en-US" altLang="zh-CN" sz="3200" b="1"/>
              <a:t>0.5m</a:t>
            </a:r>
            <a:r>
              <a:rPr lang="zh-CN" altLang="en-US" sz="3200" b="1"/>
              <a:t>的方砖铺地，需要多少块？</a:t>
            </a:r>
            <a:endParaRPr lang="zh-CN" altLang="en-US" sz="3200" b="1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157413" y="2365375"/>
            <a:ext cx="32734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解：设需要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块。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159000" y="2921000"/>
            <a:ext cx="49387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0.5×0.5×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>
                <a:solidFill>
                  <a:srgbClr val="FF0000"/>
                </a:solidFill>
              </a:rPr>
              <a:t>=0.6×0.6×100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008438" y="3449638"/>
            <a:ext cx="12398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>
                <a:solidFill>
                  <a:srgbClr val="FF0000"/>
                </a:solidFill>
              </a:rPr>
              <a:t>=144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159000" y="3998913"/>
            <a:ext cx="32718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答：需要</a:t>
            </a:r>
            <a:r>
              <a:rPr lang="en-US" altLang="zh-CN" sz="3200" b="1">
                <a:solidFill>
                  <a:srgbClr val="FF0000"/>
                </a:solidFill>
              </a:rPr>
              <a:t>144</a:t>
            </a:r>
            <a:r>
              <a:rPr lang="zh-CN" altLang="en-US" sz="3200" b="1">
                <a:solidFill>
                  <a:srgbClr val="FF0000"/>
                </a:solidFill>
              </a:rPr>
              <a:t>块。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1576</Words>
  <Application>WPS 演示</Application>
  <PresentationFormat>全屏显示(16:9)</PresentationFormat>
  <Paragraphs>199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Times New Roman</vt:lpstr>
      <vt:lpstr>微软雅黑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39</cp:revision>
  <dcterms:created xsi:type="dcterms:W3CDTF">2014-04-24T10:36:00Z</dcterms:created>
  <dcterms:modified xsi:type="dcterms:W3CDTF">2023-10-26T09:32:48Z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97F2C65D0F3343FEA38571B20732A993</vt:lpwstr>
  </property>
  <property fmtid="{D5CDD505-2E9C-101B-9397-08002B2CF9AE}" pid="3" name="KSOProductBuildVer">
    <vt:lpwstr>2052-12.1.0.15374</vt:lpwstr>
  </property>
</Properties>
</file>