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60" r:id="rId2"/>
    <p:sldId id="275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90" r:id="rId16"/>
    <p:sldId id="293" r:id="rId17"/>
    <p:sldId id="291" r:id="rId18"/>
    <p:sldId id="292" r:id="rId19"/>
  </p:sldIdLst>
  <p:sldSz cx="9144000" cy="5143500" type="screen16x9"/>
  <p:notesSz cx="6858000" cy="9144000"/>
  <p:custDataLst>
    <p:tags r:id="rId23"/>
  </p:custDataLst>
  <p:defaultTextStyle>
    <a:defPPr>
      <a:defRPr lang="zh-CN"/>
    </a:defPPr>
    <a:lvl1pPr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C5E6"/>
    <a:srgbClr val="FFFF66"/>
    <a:srgbClr val="19311A"/>
    <a:srgbClr val="0E2D07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588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582D5BF-8390-43D3-8E13-A39E845898D9}" type="datetimeFigureOut">
              <a:rPr lang="zh-CN" altLang="en-US"/>
              <a:t>2023/12/11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4DB973C2-7307-4101-B9FC-4ED9E547B3B8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49263"/>
            <a:ext cx="9144000" cy="4243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263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175" y="4654550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8"/>
          <p:cNvSpPr/>
          <p:nvPr userDrawn="1"/>
        </p:nvSpPr>
        <p:spPr>
          <a:xfrm>
            <a:off x="196850" y="184150"/>
            <a:ext cx="8747125" cy="4773613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38100">
            <a:solidFill>
              <a:srgbClr val="E9A6A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F1C91F4-9A9B-4959-AE6D-A5AF8125289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标题 1"/>
          <p:cNvSpPr txBox="1"/>
          <p:nvPr userDrawn="1"/>
        </p:nvSpPr>
        <p:spPr>
          <a:xfrm>
            <a:off x="676275" y="798513"/>
            <a:ext cx="7772400" cy="140017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>
              <a:defRPr/>
            </a:pPr>
            <a:r>
              <a:rPr lang="zh-CN" altLang="en-US" noProof="1"/>
              <a:t>单击此处编辑母版标题样式</a:t>
            </a:r>
          </a:p>
        </p:txBody>
      </p:sp>
      <p:sp>
        <p:nvSpPr>
          <p:cNvPr id="4" name="副标题 2"/>
          <p:cNvSpPr txBox="1"/>
          <p:nvPr userDrawn="1"/>
        </p:nvSpPr>
        <p:spPr>
          <a:xfrm>
            <a:off x="1362075" y="2087563"/>
            <a:ext cx="6400800" cy="665162"/>
          </a:xfrm>
          <a:prstGeom prst="rect">
            <a:avLst/>
          </a:prstGeom>
        </p:spPr>
        <p:txBody>
          <a:bodyPr anchor="ctr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 kern="12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zh-CN" altLang="en-US" noProof="1"/>
              <a:t>单击此处编辑母版副标题样式</a:t>
            </a:r>
          </a:p>
        </p:txBody>
      </p:sp>
      <p:pic>
        <p:nvPicPr>
          <p:cNvPr id="1029" name="图片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31" name="图片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5"/>
          <p:cNvSpPr txBox="1">
            <a:spLocks noChangeArrowheads="1"/>
          </p:cNvSpPr>
          <p:nvPr/>
        </p:nvSpPr>
        <p:spPr bwMode="auto">
          <a:xfrm>
            <a:off x="2660650" y="1711325"/>
            <a:ext cx="37750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zh-CN" altLang="en-US" sz="4400" b="1"/>
              <a:t>练习十</a:t>
            </a:r>
          </a:p>
        </p:txBody>
      </p:sp>
      <p:sp>
        <p:nvSpPr>
          <p:cNvPr id="9219" name="标题 5"/>
          <p:cNvSpPr txBox="1">
            <a:spLocks noChangeArrowheads="1"/>
          </p:cNvSpPr>
          <p:nvPr/>
        </p:nvSpPr>
        <p:spPr bwMode="auto">
          <a:xfrm>
            <a:off x="2314575" y="2511425"/>
            <a:ext cx="4467225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（选自教材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P54-P56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练习十）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377825" y="1205345"/>
            <a:ext cx="8499475" cy="137768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latin typeface="+mj-lt"/>
                <a:ea typeface="黑体" panose="02010609060101010101" pitchFamily="49" charset="-122"/>
              </a:rPr>
              <a:t>1. </a:t>
            </a:r>
            <a:r>
              <a:rPr lang="zh-CN" altLang="en-US" sz="3200" b="1">
                <a:latin typeface="+mj-lt"/>
                <a:ea typeface="黑体" panose="02010609060101010101" pitchFamily="49" charset="-122"/>
              </a:rPr>
              <a:t>一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幅地图的比例尺是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∶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30000000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，你</a:t>
            </a:r>
            <a:r>
              <a:rPr lang="zh-CN" altLang="en-US" sz="3200" b="1">
                <a:latin typeface="+mj-lt"/>
                <a:ea typeface="黑体" panose="02010609060101010101" pitchFamily="49" charset="-122"/>
              </a:rPr>
              <a:t>能用  </a:t>
            </a:r>
            <a:endParaRPr lang="en-US" altLang="zh-CN" sz="3200" b="1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3200" b="1">
                <a:latin typeface="+mj-lt"/>
                <a:ea typeface="黑体" panose="02010609060101010101" pitchFamily="49" charset="-122"/>
              </a:rPr>
              <a:t>   线段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比例尺表示出来吗？</a:t>
            </a:r>
          </a:p>
        </p:txBody>
      </p:sp>
      <p:sp>
        <p:nvSpPr>
          <p:cNvPr id="3" name="TextBox 13"/>
          <p:cNvSpPr txBox="1"/>
          <p:nvPr/>
        </p:nvSpPr>
        <p:spPr>
          <a:xfrm>
            <a:off x="2382838" y="2757488"/>
            <a:ext cx="4481512" cy="623887"/>
          </a:xfrm>
          <a:prstGeom prst="rect">
            <a:avLst/>
          </a:prstGeom>
          <a:solidFill>
            <a:srgbClr val="FFFF66"/>
          </a:solidFill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30000000cm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300km</a:t>
            </a:r>
            <a:endParaRPr lang="zh-CN" altLang="en-US" sz="32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3079750" y="3503613"/>
            <a:ext cx="2211388" cy="776287"/>
            <a:chOff x="2212943" y="3151898"/>
            <a:chExt cx="2212883" cy="777430"/>
          </a:xfrm>
        </p:grpSpPr>
        <p:grpSp>
          <p:nvGrpSpPr>
            <p:cNvPr id="10245" name="组合 17"/>
            <p:cNvGrpSpPr/>
            <p:nvPr/>
          </p:nvGrpSpPr>
          <p:grpSpPr bwMode="auto">
            <a:xfrm>
              <a:off x="2384425" y="3786687"/>
              <a:ext cx="958026" cy="142641"/>
              <a:chOff x="814388" y="3803222"/>
              <a:chExt cx="958026" cy="142641"/>
            </a:xfrm>
          </p:grpSpPr>
          <p:cxnSp>
            <p:nvCxnSpPr>
              <p:cNvPr id="10248" name="直接连接符 11"/>
              <p:cNvCxnSpPr>
                <a:cxnSpLocks noChangeShapeType="1"/>
              </p:cNvCxnSpPr>
              <p:nvPr/>
            </p:nvCxnSpPr>
            <p:spPr bwMode="auto">
              <a:xfrm>
                <a:off x="814388" y="3944307"/>
                <a:ext cx="958026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249" name="直接连接符 12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760477" y="3875283"/>
                <a:ext cx="139996" cy="116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250" name="直接连接符 12"/>
              <p:cNvCxnSpPr>
                <a:cxnSpLocks noChangeShapeType="1"/>
              </p:cNvCxnSpPr>
              <p:nvPr/>
            </p:nvCxnSpPr>
            <p:spPr bwMode="auto">
              <a:xfrm flipV="1">
                <a:off x="1758335" y="3803222"/>
                <a:ext cx="0" cy="141085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6" name="TextBox 18"/>
            <p:cNvSpPr txBox="1"/>
            <p:nvPr/>
          </p:nvSpPr>
          <p:spPr>
            <a:xfrm>
              <a:off x="2212943" y="3151898"/>
              <a:ext cx="343132" cy="63275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0</a:t>
              </a:r>
              <a:endPara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7" name="TextBox 19"/>
            <p:cNvSpPr txBox="1"/>
            <p:nvPr/>
          </p:nvSpPr>
          <p:spPr>
            <a:xfrm>
              <a:off x="2862670" y="3151898"/>
              <a:ext cx="1563156" cy="63275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300km</a:t>
              </a:r>
              <a:endPara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276225" y="773113"/>
            <a:ext cx="8664575" cy="11747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一套房子的客厅东西方向长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6m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，在图纸上的长度是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4cm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。这幅图纸的比例尺是多少？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960688" y="2146300"/>
            <a:ext cx="55402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+mj-lt"/>
              </a:rPr>
              <a:t>图上距离∶实际距离＝比例尺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617913" y="2714625"/>
            <a:ext cx="2282825" cy="5857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宋体" panose="02010600030101010101" pitchFamily="2" charset="-122"/>
              </a:rPr>
              <a:t>6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宋体" panose="02010600030101010101" pitchFamily="2" charset="-122"/>
              </a:rPr>
              <a:t>600cm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636963" y="3311525"/>
            <a:ext cx="3125787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600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150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884488" y="3989388"/>
            <a:ext cx="625951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答：这幅图纸的比例尺是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150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1403676" y="1360488"/>
            <a:ext cx="2117725" cy="769937"/>
            <a:chOff x="2190749" y="1159353"/>
            <a:chExt cx="2117504" cy="770099"/>
          </a:xfrm>
        </p:grpSpPr>
        <p:sp>
          <p:nvSpPr>
            <p:cNvPr id="10" name="椭圆 9"/>
            <p:cNvSpPr/>
            <p:nvPr/>
          </p:nvSpPr>
          <p:spPr>
            <a:xfrm>
              <a:off x="2190749" y="1159353"/>
              <a:ext cx="1228597" cy="514458"/>
            </a:xfrm>
            <a:prstGeom prst="ellipse">
              <a:avLst/>
            </a:prstGeom>
            <a:noFill/>
            <a:ln>
              <a:solidFill>
                <a:srgbClr val="E966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+mj-lt"/>
              </a:endParaRPr>
            </a:p>
          </p:txBody>
        </p:sp>
        <p:cxnSp>
          <p:nvCxnSpPr>
            <p:cNvPr id="11" name="直接箭头连接符 10"/>
            <p:cNvCxnSpPr>
              <a:stCxn id="10" idx="5"/>
            </p:cNvCxnSpPr>
            <p:nvPr/>
          </p:nvCxnSpPr>
          <p:spPr>
            <a:xfrm>
              <a:off x="3239976" y="1597595"/>
              <a:ext cx="1068277" cy="331857"/>
            </a:xfrm>
            <a:prstGeom prst="straightConnector1">
              <a:avLst/>
            </a:prstGeom>
            <a:ln w="38100">
              <a:solidFill>
                <a:srgbClr val="E9667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 bwMode="auto">
          <a:xfrm>
            <a:off x="5365750" y="838200"/>
            <a:ext cx="1228725" cy="1412875"/>
            <a:chOff x="5713410" y="613731"/>
            <a:chExt cx="1228726" cy="1413547"/>
          </a:xfrm>
        </p:grpSpPr>
        <p:sp>
          <p:nvSpPr>
            <p:cNvPr id="13" name="椭圆 12"/>
            <p:cNvSpPr/>
            <p:nvPr/>
          </p:nvSpPr>
          <p:spPr>
            <a:xfrm>
              <a:off x="5713410" y="613731"/>
              <a:ext cx="1228726" cy="514595"/>
            </a:xfrm>
            <a:prstGeom prst="ellipse">
              <a:avLst/>
            </a:prstGeom>
            <a:noFill/>
            <a:ln>
              <a:solidFill>
                <a:srgbClr val="E966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+mj-lt"/>
              </a:endParaRPr>
            </a:p>
          </p:txBody>
        </p:sp>
        <p:cxnSp>
          <p:nvCxnSpPr>
            <p:cNvPr id="14" name="直接箭头连接符 13"/>
            <p:cNvCxnSpPr/>
            <p:nvPr/>
          </p:nvCxnSpPr>
          <p:spPr>
            <a:xfrm flipH="1">
              <a:off x="5903910" y="1128326"/>
              <a:ext cx="423863" cy="898952"/>
            </a:xfrm>
            <a:prstGeom prst="straightConnector1">
              <a:avLst/>
            </a:prstGeom>
            <a:ln w="38100">
              <a:solidFill>
                <a:srgbClr val="E9667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F85F9D29-BA6E-BA52-1797-738AB8F8657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70635">
            <a:off x="254488" y="2032953"/>
            <a:ext cx="2822804" cy="2607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452438" y="447675"/>
            <a:ext cx="6316662" cy="58766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团结路的实际长度</a:t>
            </a:r>
            <a:r>
              <a:rPr lang="zh-CN" altLang="en-US" sz="3200" b="1">
                <a:latin typeface="+mj-lt"/>
                <a:ea typeface="黑体" panose="02010609060101010101" pitchFamily="49" charset="-122"/>
              </a:rPr>
              <a:t>是</a:t>
            </a:r>
            <a:r>
              <a:rPr lang="en-US" altLang="zh-CN" sz="3200" b="1">
                <a:latin typeface="+mj-lt"/>
                <a:ea typeface="黑体" panose="02010609060101010101" pitchFamily="49" charset="-122"/>
              </a:rPr>
              <a:t>1800m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12292" name="文本框 8203"/>
          <p:cNvSpPr txBox="1">
            <a:spLocks noChangeArrowheads="1"/>
          </p:cNvSpPr>
          <p:nvPr/>
        </p:nvSpPr>
        <p:spPr bwMode="auto">
          <a:xfrm>
            <a:off x="123825" y="3098800"/>
            <a:ext cx="8486775" cy="1129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98525" indent="-898525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+mj-lt"/>
              </a:rPr>
              <a:t>（</a:t>
            </a:r>
            <a:r>
              <a:rPr lang="en-US" altLang="zh-CN" sz="3200" b="1">
                <a:latin typeface="+mj-lt"/>
              </a:rPr>
              <a:t>1</a:t>
            </a:r>
            <a:r>
              <a:rPr lang="zh-CN" altLang="en-US" sz="3200" b="1">
                <a:latin typeface="+mj-lt"/>
              </a:rPr>
              <a:t>）量一量团结路在图上的长度，求出这幅图的比例尺。</a:t>
            </a:r>
          </a:p>
        </p:txBody>
      </p:sp>
      <p:sp>
        <p:nvSpPr>
          <p:cNvPr id="12293" name="文本框 8203"/>
          <p:cNvSpPr txBox="1">
            <a:spLocks noChangeArrowheads="1"/>
          </p:cNvSpPr>
          <p:nvPr/>
        </p:nvSpPr>
        <p:spPr bwMode="auto">
          <a:xfrm>
            <a:off x="123825" y="4275138"/>
            <a:ext cx="8736013" cy="587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98525" indent="-898525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+mj-lt"/>
              </a:rPr>
              <a:t>（</a:t>
            </a:r>
            <a:r>
              <a:rPr lang="en-US" altLang="zh-CN" sz="3200" b="1">
                <a:latin typeface="+mj-lt"/>
              </a:rPr>
              <a:t>2</a:t>
            </a:r>
            <a:r>
              <a:rPr lang="zh-CN" altLang="en-US" sz="3200" b="1">
                <a:latin typeface="+mj-lt"/>
              </a:rPr>
              <a:t>）将这幅图的比例尺用线段比例尺表示出来</a:t>
            </a:r>
            <a:r>
              <a:rPr lang="zh-CN" altLang="en-US" sz="2800">
                <a:latin typeface="+mj-lt"/>
              </a:rPr>
              <a:t>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128" y="1017603"/>
            <a:ext cx="4265744" cy="20310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 bwMode="auto">
          <a:xfrm>
            <a:off x="692150" y="1682750"/>
            <a:ext cx="7664450" cy="2062163"/>
            <a:chOff x="571500" y="787400"/>
            <a:chExt cx="7664278" cy="2062103"/>
          </a:xfrm>
        </p:grpSpPr>
        <p:sp>
          <p:nvSpPr>
            <p:cNvPr id="13315" name="文本框 1"/>
            <p:cNvSpPr txBox="1">
              <a:spLocks noChangeArrowheads="1"/>
            </p:cNvSpPr>
            <p:nvPr/>
          </p:nvSpPr>
          <p:spPr bwMode="auto">
            <a:xfrm>
              <a:off x="571500" y="787400"/>
              <a:ext cx="7664278" cy="2062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zh-CN" altLang="en-US" sz="3200" b="1">
                  <a:solidFill>
                    <a:srgbClr val="FF0000"/>
                  </a:solidFill>
                  <a:latin typeface="+mj-lt"/>
                </a:rPr>
                <a:t>（</a:t>
              </a:r>
              <a:r>
                <a:rPr lang="en-US" altLang="zh-CN" sz="3200" b="1">
                  <a:solidFill>
                    <a:srgbClr val="FF0000"/>
                  </a:solidFill>
                  <a:latin typeface="+mj-lt"/>
                </a:rPr>
                <a:t>1</a:t>
              </a:r>
              <a:r>
                <a:rPr lang="zh-CN" altLang="en-US" sz="3200" b="1">
                  <a:solidFill>
                    <a:srgbClr val="FF0000"/>
                  </a:solidFill>
                  <a:latin typeface="+mj-lt"/>
                </a:rPr>
                <a:t>）图上距离∶实际距离</a:t>
              </a:r>
              <a:r>
                <a:rPr lang="en-US" altLang="zh-CN" sz="3200" b="1">
                  <a:solidFill>
                    <a:srgbClr val="FF0000"/>
                  </a:solidFill>
                  <a:latin typeface="+mj-lt"/>
                </a:rPr>
                <a:t>=6cm</a:t>
              </a:r>
              <a:r>
                <a:rPr lang="zh-CN" altLang="en-US" sz="3200" b="1">
                  <a:solidFill>
                    <a:srgbClr val="FF0000"/>
                  </a:solidFill>
                  <a:latin typeface="+mj-lt"/>
                </a:rPr>
                <a:t>∶</a:t>
              </a:r>
              <a:r>
                <a:rPr lang="en-US" altLang="zh-CN" sz="3200" b="1">
                  <a:solidFill>
                    <a:srgbClr val="FF0000"/>
                  </a:solidFill>
                  <a:latin typeface="+mj-lt"/>
                </a:rPr>
                <a:t>1800m</a:t>
              </a:r>
            </a:p>
            <a:p>
              <a:r>
                <a:rPr lang="en-US" altLang="zh-CN" sz="3200" b="1">
                  <a:solidFill>
                    <a:srgbClr val="FF0000"/>
                  </a:solidFill>
                  <a:latin typeface="+mj-lt"/>
                </a:rPr>
                <a:t>        =6cm</a:t>
              </a:r>
              <a:r>
                <a:rPr lang="zh-CN" altLang="en-US" sz="3200" b="1">
                  <a:solidFill>
                    <a:srgbClr val="FF0000"/>
                  </a:solidFill>
                  <a:latin typeface="+mj-lt"/>
                </a:rPr>
                <a:t>∶</a:t>
              </a:r>
              <a:r>
                <a:rPr lang="en-US" altLang="zh-CN" sz="3200" b="1">
                  <a:solidFill>
                    <a:srgbClr val="FF0000"/>
                  </a:solidFill>
                  <a:latin typeface="+mj-lt"/>
                </a:rPr>
                <a:t>180000cm=1</a:t>
              </a:r>
              <a:r>
                <a:rPr lang="zh-CN" altLang="en-US" sz="3200" b="1">
                  <a:solidFill>
                    <a:srgbClr val="FF0000"/>
                  </a:solidFill>
                  <a:latin typeface="+mj-lt"/>
                </a:rPr>
                <a:t>∶</a:t>
              </a:r>
              <a:r>
                <a:rPr lang="en-US" altLang="zh-CN" sz="3200" b="1">
                  <a:solidFill>
                    <a:srgbClr val="FF0000"/>
                  </a:solidFill>
                  <a:latin typeface="+mj-lt"/>
                </a:rPr>
                <a:t>30000</a:t>
              </a:r>
            </a:p>
            <a:p>
              <a:endParaRPr lang="en-US" altLang="zh-CN" sz="3200" b="1">
                <a:solidFill>
                  <a:srgbClr val="FF0000"/>
                </a:solidFill>
                <a:latin typeface="+mj-lt"/>
              </a:endParaRPr>
            </a:p>
            <a:p>
              <a:r>
                <a:rPr lang="zh-CN" altLang="en-US" sz="3200" b="1">
                  <a:solidFill>
                    <a:srgbClr val="FF0000"/>
                  </a:solidFill>
                  <a:latin typeface="+mj-lt"/>
                </a:rPr>
                <a:t>（</a:t>
              </a:r>
              <a:r>
                <a:rPr lang="en-US" altLang="zh-CN" sz="3200" b="1">
                  <a:solidFill>
                    <a:srgbClr val="FF0000"/>
                  </a:solidFill>
                  <a:latin typeface="+mj-lt"/>
                </a:rPr>
                <a:t>2</a:t>
              </a:r>
              <a:r>
                <a:rPr lang="zh-CN" altLang="en-US" sz="3200" b="1">
                  <a:solidFill>
                    <a:srgbClr val="FF0000"/>
                  </a:solidFill>
                  <a:latin typeface="+mj-lt"/>
                </a:rPr>
                <a:t>）</a:t>
              </a:r>
              <a:endParaRPr lang="en-US" altLang="zh-CN" sz="3200" b="1">
                <a:solidFill>
                  <a:srgbClr val="FF0000"/>
                </a:solidFill>
                <a:latin typeface="+mj-lt"/>
              </a:endParaRPr>
            </a:p>
          </p:txBody>
        </p:sp>
        <p:grpSp>
          <p:nvGrpSpPr>
            <p:cNvPr id="13316" name="组合 2"/>
            <p:cNvGrpSpPr/>
            <p:nvPr/>
          </p:nvGrpSpPr>
          <p:grpSpPr bwMode="auto">
            <a:xfrm>
              <a:off x="1606527" y="2022439"/>
              <a:ext cx="2001607" cy="777701"/>
              <a:chOff x="2213505" y="3149754"/>
              <a:chExt cx="2001976" cy="779574"/>
            </a:xfrm>
          </p:grpSpPr>
          <p:grpSp>
            <p:nvGrpSpPr>
              <p:cNvPr id="13317" name="组合 17"/>
              <p:cNvGrpSpPr/>
              <p:nvPr/>
            </p:nvGrpSpPr>
            <p:grpSpPr bwMode="auto">
              <a:xfrm>
                <a:off x="2384425" y="3786687"/>
                <a:ext cx="958026" cy="142641"/>
                <a:chOff x="814388" y="3803222"/>
                <a:chExt cx="958026" cy="142641"/>
              </a:xfrm>
            </p:grpSpPr>
            <p:cxnSp>
              <p:nvCxnSpPr>
                <p:cNvPr id="13320" name="直接连接符 11"/>
                <p:cNvCxnSpPr>
                  <a:cxnSpLocks noChangeShapeType="1"/>
                </p:cNvCxnSpPr>
                <p:nvPr/>
              </p:nvCxnSpPr>
              <p:spPr bwMode="auto">
                <a:xfrm>
                  <a:off x="814388" y="3944307"/>
                  <a:ext cx="958026" cy="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3321" name="直接连接符 12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760477" y="3875283"/>
                  <a:ext cx="139996" cy="1164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3322" name="直接连接符 12"/>
                <p:cNvCxnSpPr>
                  <a:cxnSpLocks noChangeShapeType="1"/>
                </p:cNvCxnSpPr>
                <p:nvPr/>
              </p:nvCxnSpPr>
              <p:spPr bwMode="auto">
                <a:xfrm flipV="1">
                  <a:off x="1758335" y="3803222"/>
                  <a:ext cx="0" cy="141085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5" name="TextBox 18"/>
              <p:cNvSpPr txBox="1"/>
              <p:nvPr/>
            </p:nvSpPr>
            <p:spPr>
              <a:xfrm>
                <a:off x="2213505" y="3152937"/>
                <a:ext cx="342955" cy="63173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0</a:t>
                </a:r>
                <a:endPara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6" name="TextBox 19"/>
              <p:cNvSpPr txBox="1"/>
              <p:nvPr/>
            </p:nvSpPr>
            <p:spPr>
              <a:xfrm>
                <a:off x="2824647" y="3149754"/>
                <a:ext cx="1390834" cy="63045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en-US" altLang="zh-CN" sz="3200" b="1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300m</a:t>
                </a:r>
                <a:endPara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"/>
          <p:cNvSpPr txBox="1">
            <a:spLocks noChangeArrowheads="1"/>
          </p:cNvSpPr>
          <p:nvPr/>
        </p:nvSpPr>
        <p:spPr bwMode="auto">
          <a:xfrm>
            <a:off x="209550" y="611188"/>
            <a:ext cx="77724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/>
              <a:t>4.</a:t>
            </a:r>
            <a:r>
              <a:rPr lang="zh-CN" altLang="en-US" sz="3200" b="1"/>
              <a:t>七星瓢虫的实际长度是</a:t>
            </a:r>
            <a:r>
              <a:rPr lang="en-US" altLang="zh-CN" sz="3200" b="1"/>
              <a:t>5mm</a:t>
            </a:r>
            <a:r>
              <a:rPr lang="zh-CN" altLang="en-US" sz="3200" b="1"/>
              <a:t>。量出图中七星瓢虫的长度，求这幅图的比例尺。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098550" y="1843088"/>
            <a:ext cx="4097338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</a:rPr>
              <a:t>  图上距离∶实际距离</a:t>
            </a:r>
            <a:endParaRPr lang="en-US" altLang="zh-CN" sz="3200" b="1">
              <a:solidFill>
                <a:srgbClr val="FF0000"/>
              </a:solidFill>
            </a:endParaRPr>
          </a:p>
          <a:p>
            <a:r>
              <a:rPr lang="en-US" altLang="zh-CN" sz="3200" b="1">
                <a:solidFill>
                  <a:srgbClr val="FF0000"/>
                </a:solidFill>
              </a:rPr>
              <a:t>=3cm</a:t>
            </a:r>
            <a:r>
              <a:rPr lang="zh-CN" altLang="en-US" sz="3200" b="1">
                <a:solidFill>
                  <a:srgbClr val="FF0000"/>
                </a:solidFill>
              </a:rPr>
              <a:t>∶</a:t>
            </a:r>
            <a:r>
              <a:rPr lang="en-US" altLang="zh-CN" sz="3200" b="1">
                <a:solidFill>
                  <a:srgbClr val="FF0000"/>
                </a:solidFill>
              </a:rPr>
              <a:t>5mm</a:t>
            </a:r>
          </a:p>
          <a:p>
            <a:r>
              <a:rPr lang="en-US" altLang="zh-CN" sz="3200" b="1">
                <a:solidFill>
                  <a:srgbClr val="FF0000"/>
                </a:solidFill>
              </a:rPr>
              <a:t>=30mm</a:t>
            </a:r>
            <a:r>
              <a:rPr lang="zh-CN" altLang="en-US" sz="3200" b="1">
                <a:solidFill>
                  <a:srgbClr val="FF0000"/>
                </a:solidFill>
              </a:rPr>
              <a:t>∶</a:t>
            </a:r>
            <a:r>
              <a:rPr lang="en-US" altLang="zh-CN" sz="3200" b="1">
                <a:solidFill>
                  <a:srgbClr val="FF0000"/>
                </a:solidFill>
              </a:rPr>
              <a:t>5mm</a:t>
            </a:r>
          </a:p>
          <a:p>
            <a:r>
              <a:rPr lang="en-US" altLang="zh-CN" sz="3200" b="1">
                <a:solidFill>
                  <a:srgbClr val="FF0000"/>
                </a:solidFill>
              </a:rPr>
              <a:t>=6</a:t>
            </a:r>
            <a:r>
              <a:rPr lang="zh-CN" altLang="en-US" sz="3200" b="1">
                <a:solidFill>
                  <a:srgbClr val="FF0000"/>
                </a:solidFill>
              </a:rPr>
              <a:t>∶</a:t>
            </a:r>
            <a:r>
              <a:rPr lang="en-US" altLang="zh-CN" sz="3200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09550" y="3905250"/>
            <a:ext cx="5538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</a:rPr>
              <a:t>答：这幅图的比例尺是</a:t>
            </a:r>
            <a:r>
              <a:rPr lang="en-US" altLang="zh-CN" sz="3200" b="1">
                <a:solidFill>
                  <a:srgbClr val="FF0000"/>
                </a:solidFill>
              </a:rPr>
              <a:t>6</a:t>
            </a:r>
            <a:r>
              <a:rPr lang="zh-CN" altLang="en-US" sz="3200" b="1">
                <a:solidFill>
                  <a:srgbClr val="FF0000"/>
                </a:solidFill>
              </a:rPr>
              <a:t>∶</a:t>
            </a:r>
            <a:r>
              <a:rPr lang="en-US" altLang="zh-CN" sz="3200" b="1">
                <a:solidFill>
                  <a:srgbClr val="FF0000"/>
                </a:solidFill>
              </a:rPr>
              <a:t>1</a:t>
            </a:r>
            <a:r>
              <a:rPr lang="zh-CN" altLang="en-US" sz="3200" b="1">
                <a:solidFill>
                  <a:srgbClr val="FF0000"/>
                </a:solidFill>
              </a:rPr>
              <a:t>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9006" y="2150267"/>
            <a:ext cx="2727958" cy="1794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1"/>
          <p:cNvSpPr txBox="1">
            <a:spLocks noChangeArrowheads="1"/>
          </p:cNvSpPr>
          <p:nvPr/>
        </p:nvSpPr>
        <p:spPr bwMode="auto">
          <a:xfrm>
            <a:off x="279400" y="215900"/>
            <a:ext cx="7454900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3200" b="1"/>
              <a:t>5.</a:t>
            </a:r>
            <a:r>
              <a:rPr lang="zh-CN" altLang="en-US" sz="3200" b="1"/>
              <a:t>在一幅比例尺是</a:t>
            </a:r>
            <a:r>
              <a:rPr lang="en-US" altLang="zh-CN" sz="3200" b="1"/>
              <a:t>1</a:t>
            </a:r>
            <a:r>
              <a:rPr lang="zh-CN" altLang="en-US" sz="3200" b="1"/>
              <a:t>∶</a:t>
            </a:r>
            <a:r>
              <a:rPr lang="en-US" altLang="zh-CN" sz="3200" b="1"/>
              <a:t>5000000</a:t>
            </a:r>
            <a:r>
              <a:rPr lang="zh-CN" altLang="en-US" sz="3200" b="1"/>
              <a:t>的地图上，量得两个城市的图上距离是</a:t>
            </a:r>
            <a:r>
              <a:rPr lang="en-US" altLang="zh-CN" sz="3200" b="1"/>
              <a:t>3.4cm</a:t>
            </a:r>
            <a:r>
              <a:rPr lang="zh-CN" altLang="en-US" sz="3200" b="1"/>
              <a:t>，这两个城市之间的实际距离是多少？</a:t>
            </a: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450206" y="1964321"/>
            <a:ext cx="8243588" cy="2795141"/>
            <a:chOff x="895350" y="2027354"/>
            <a:chExt cx="8243379" cy="2795645"/>
          </a:xfrm>
        </p:grpSpPr>
        <p:sp>
          <p:nvSpPr>
            <p:cNvPr id="15364" name="文本框 2"/>
            <p:cNvSpPr txBox="1">
              <a:spLocks noChangeArrowheads="1"/>
            </p:cNvSpPr>
            <p:nvPr/>
          </p:nvSpPr>
          <p:spPr bwMode="auto">
            <a:xfrm>
              <a:off x="895350" y="2027354"/>
              <a:ext cx="7917351" cy="626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3200" b="1">
                  <a:solidFill>
                    <a:srgbClr val="FF0000"/>
                  </a:solidFill>
                </a:rPr>
                <a:t>解：设这两个城市之间的实际距离是</a:t>
              </a:r>
              <a:r>
                <a:rPr lang="en-US" altLang="zh-CN" sz="3200" b="1" i="1">
                  <a:solidFill>
                    <a:srgbClr val="FF0000"/>
                  </a:solidFill>
                </a:rPr>
                <a:t>x</a:t>
              </a:r>
              <a:r>
                <a:rPr lang="en-US" altLang="zh-CN" sz="3200" b="1">
                  <a:solidFill>
                    <a:srgbClr val="FF0000"/>
                  </a:solidFill>
                </a:rPr>
                <a:t>cm</a:t>
              </a:r>
              <a:r>
                <a:rPr lang="zh-CN" altLang="en-US" sz="3200" b="1">
                  <a:solidFill>
                    <a:srgbClr val="FF0000"/>
                  </a:solidFill>
                </a:rPr>
                <a:t>。</a:t>
              </a:r>
            </a:p>
          </p:txBody>
        </p:sp>
        <p:sp>
          <p:nvSpPr>
            <p:cNvPr id="15365" name="文本框 3"/>
            <p:cNvSpPr txBox="1">
              <a:spLocks noChangeArrowheads="1"/>
            </p:cNvSpPr>
            <p:nvPr/>
          </p:nvSpPr>
          <p:spPr bwMode="auto">
            <a:xfrm>
              <a:off x="1733550" y="2606292"/>
              <a:ext cx="3602177" cy="626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</a:rPr>
                <a:t>1</a:t>
              </a:r>
              <a:r>
                <a:rPr lang="zh-CN" altLang="en-US" sz="3200" b="1">
                  <a:solidFill>
                    <a:srgbClr val="FF0000"/>
                  </a:solidFill>
                </a:rPr>
                <a:t>∶</a:t>
              </a:r>
              <a:r>
                <a:rPr lang="en-US" altLang="zh-CN" sz="3200" b="1">
                  <a:solidFill>
                    <a:srgbClr val="FF0000"/>
                  </a:solidFill>
                </a:rPr>
                <a:t>5000000=3.4</a:t>
              </a:r>
              <a:r>
                <a:rPr lang="zh-CN" altLang="en-US" sz="3200" b="1">
                  <a:solidFill>
                    <a:srgbClr val="FF0000"/>
                  </a:solidFill>
                </a:rPr>
                <a:t>∶</a:t>
              </a:r>
              <a:r>
                <a:rPr lang="en-US" altLang="zh-CN" sz="3200" b="1" i="1">
                  <a:solidFill>
                    <a:srgbClr val="FF0000"/>
                  </a:solidFill>
                </a:rPr>
                <a:t>x</a:t>
              </a:r>
              <a:endParaRPr lang="zh-CN" altLang="en-US" sz="3200" b="1" i="1">
                <a:solidFill>
                  <a:srgbClr val="FF0000"/>
                </a:solidFill>
              </a:endParaRPr>
            </a:p>
          </p:txBody>
        </p:sp>
        <p:sp>
          <p:nvSpPr>
            <p:cNvPr id="15366" name="文本框 4"/>
            <p:cNvSpPr txBox="1">
              <a:spLocks noChangeArrowheads="1"/>
            </p:cNvSpPr>
            <p:nvPr/>
          </p:nvSpPr>
          <p:spPr bwMode="auto">
            <a:xfrm>
              <a:off x="3566608" y="3109274"/>
              <a:ext cx="2265307" cy="631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i="1">
                  <a:solidFill>
                    <a:srgbClr val="FF0000"/>
                  </a:solidFill>
                </a:rPr>
                <a:t>x</a:t>
              </a:r>
              <a:r>
                <a:rPr lang="en-US" altLang="zh-CN" sz="3200" b="1">
                  <a:solidFill>
                    <a:srgbClr val="FF0000"/>
                  </a:solidFill>
                </a:rPr>
                <a:t>=17000000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  <p:sp>
          <p:nvSpPr>
            <p:cNvPr id="15367" name="文本框 5"/>
            <p:cNvSpPr txBox="1">
              <a:spLocks noChangeArrowheads="1"/>
            </p:cNvSpPr>
            <p:nvPr/>
          </p:nvSpPr>
          <p:spPr bwMode="auto">
            <a:xfrm>
              <a:off x="1733550" y="3565776"/>
              <a:ext cx="3768980" cy="63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</a:rPr>
                <a:t>17000000cm=170km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  <p:sp>
          <p:nvSpPr>
            <p:cNvPr id="15368" name="文本框 6"/>
            <p:cNvSpPr txBox="1">
              <a:spLocks noChangeArrowheads="1"/>
            </p:cNvSpPr>
            <p:nvPr/>
          </p:nvSpPr>
          <p:spPr bwMode="auto">
            <a:xfrm>
              <a:off x="895350" y="4196176"/>
              <a:ext cx="8243379" cy="626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3200" b="1">
                  <a:solidFill>
                    <a:srgbClr val="FF0000"/>
                  </a:solidFill>
                </a:rPr>
                <a:t>答：这两个城市之间的实际距离是</a:t>
              </a:r>
              <a:r>
                <a:rPr lang="en-US" altLang="zh-CN" sz="3200" b="1">
                  <a:solidFill>
                    <a:srgbClr val="FF0000"/>
                  </a:solidFill>
                </a:rPr>
                <a:t>170km</a:t>
              </a:r>
              <a:r>
                <a:rPr lang="zh-CN" altLang="en-US" sz="3200" b="1">
                  <a:solidFill>
                    <a:srgbClr val="FF0000"/>
                  </a:solidFill>
                </a:rPr>
                <a:t>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1"/>
          <p:cNvSpPr txBox="1">
            <a:spLocks noChangeArrowheads="1"/>
          </p:cNvSpPr>
          <p:nvPr/>
        </p:nvSpPr>
        <p:spPr bwMode="auto">
          <a:xfrm>
            <a:off x="342900" y="1524000"/>
            <a:ext cx="8369300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3200" b="1"/>
              <a:t>6.</a:t>
            </a:r>
            <a:r>
              <a:rPr lang="zh-CN" altLang="en-US" sz="3200" b="1"/>
              <a:t>在一幅中国地图上，选取两个城市。量出它们在图上的距离，再根据比例尺算出它们的实际距离。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1"/>
          <p:cNvSpPr txBox="1">
            <a:spLocks noChangeArrowheads="1"/>
          </p:cNvSpPr>
          <p:nvPr/>
        </p:nvSpPr>
        <p:spPr bwMode="auto">
          <a:xfrm>
            <a:off x="445407" y="1723406"/>
            <a:ext cx="8045450" cy="180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7.</a:t>
            </a:r>
            <a:r>
              <a:rPr lang="zh-CN" altLang="en-US" sz="3200" b="1"/>
              <a:t>两个城市之间的铁路线大约长</a:t>
            </a:r>
            <a:r>
              <a:rPr lang="en-US" altLang="zh-CN" sz="3200" b="1"/>
              <a:t>1900km</a:t>
            </a:r>
            <a:r>
              <a:rPr lang="zh-CN" altLang="en-US" sz="3200" b="1"/>
              <a:t>。在一幅比例尺为</a:t>
            </a:r>
            <a:r>
              <a:rPr lang="en-US" altLang="zh-CN" sz="3200" b="1"/>
              <a:t>1</a:t>
            </a:r>
            <a:r>
              <a:rPr lang="zh-CN" altLang="en-US" sz="3200" b="1"/>
              <a:t>∶</a:t>
            </a:r>
            <a:r>
              <a:rPr lang="en-US" altLang="zh-CN" sz="3200" b="1"/>
              <a:t>40000000</a:t>
            </a:r>
            <a:r>
              <a:rPr lang="zh-CN" altLang="en-US" sz="3200" b="1"/>
              <a:t>的地图上，这两个城市之间铁路线的长度大约是多少厘米？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"/>
          <p:cNvSpPr txBox="1">
            <a:spLocks noChangeArrowheads="1"/>
          </p:cNvSpPr>
          <p:nvPr/>
        </p:nvSpPr>
        <p:spPr bwMode="auto">
          <a:xfrm>
            <a:off x="356261" y="570468"/>
            <a:ext cx="7707086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解：设这两个城市之间铁路线的长度大约是 </a:t>
            </a:r>
            <a:r>
              <a:rPr lang="en-US" altLang="zh-CN" sz="3200" b="1" i="1">
                <a:solidFill>
                  <a:srgbClr val="FF0000"/>
                </a:solidFill>
              </a:rPr>
              <a:t>x </a:t>
            </a:r>
            <a:r>
              <a:rPr lang="en-US" altLang="zh-CN" sz="3200" b="1">
                <a:solidFill>
                  <a:srgbClr val="FF0000"/>
                </a:solidFill>
              </a:rPr>
              <a:t>cm</a:t>
            </a:r>
            <a:r>
              <a:rPr lang="zh-CN" altLang="en-US" sz="3200" b="1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18435" name="文本框 2"/>
          <p:cNvSpPr txBox="1">
            <a:spLocks noChangeArrowheads="1"/>
          </p:cNvSpPr>
          <p:nvPr/>
        </p:nvSpPr>
        <p:spPr bwMode="auto">
          <a:xfrm>
            <a:off x="2054225" y="1559594"/>
            <a:ext cx="41798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1900km=190000000cm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8436" name="文本框 3"/>
          <p:cNvSpPr txBox="1">
            <a:spLocks noChangeArrowheads="1"/>
          </p:cNvSpPr>
          <p:nvPr/>
        </p:nvSpPr>
        <p:spPr bwMode="auto">
          <a:xfrm>
            <a:off x="1876425" y="2242219"/>
            <a:ext cx="514191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zh-CN" altLang="en-US" sz="3200" b="1">
                <a:solidFill>
                  <a:srgbClr val="FF0000"/>
                </a:solidFill>
              </a:rPr>
              <a:t>∶</a:t>
            </a:r>
            <a:r>
              <a:rPr lang="en-US" altLang="zh-CN" sz="3200" b="1">
                <a:solidFill>
                  <a:srgbClr val="FF0000"/>
                </a:solidFill>
              </a:rPr>
              <a:t>190000000=1</a:t>
            </a:r>
            <a:r>
              <a:rPr lang="zh-CN" altLang="en-US" sz="3200" b="1">
                <a:solidFill>
                  <a:srgbClr val="FF0000"/>
                </a:solidFill>
              </a:rPr>
              <a:t>∶</a:t>
            </a:r>
            <a:r>
              <a:rPr lang="en-US" altLang="zh-CN" sz="3200" b="1">
                <a:solidFill>
                  <a:srgbClr val="FF0000"/>
                </a:solidFill>
              </a:rPr>
              <a:t>40000000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8437" name="文本框 4"/>
          <p:cNvSpPr txBox="1">
            <a:spLocks noChangeArrowheads="1"/>
          </p:cNvSpPr>
          <p:nvPr/>
        </p:nvSpPr>
        <p:spPr bwMode="auto">
          <a:xfrm>
            <a:off x="4117799" y="2839119"/>
            <a:ext cx="13414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en-US" altLang="zh-CN" sz="3200" b="1">
                <a:solidFill>
                  <a:srgbClr val="FF0000"/>
                </a:solidFill>
              </a:rPr>
              <a:t>=4.75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8438" name="文本框 5"/>
          <p:cNvSpPr txBox="1">
            <a:spLocks noChangeArrowheads="1"/>
          </p:cNvSpPr>
          <p:nvPr/>
        </p:nvSpPr>
        <p:spPr bwMode="auto">
          <a:xfrm>
            <a:off x="356261" y="3379747"/>
            <a:ext cx="7853713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答：地图上这两个城市之间铁路线的长度大约是</a:t>
            </a:r>
            <a:r>
              <a:rPr lang="en-US" altLang="zh-CN" sz="3200" b="1">
                <a:solidFill>
                  <a:srgbClr val="FF0000"/>
                </a:solidFill>
              </a:rPr>
              <a:t>4.75cm</a:t>
            </a:r>
            <a:r>
              <a:rPr lang="zh-CN" altLang="en-US" sz="3200" b="1">
                <a:solidFill>
                  <a:srgbClr val="FF0000"/>
                </a:solidFill>
              </a:rPr>
              <a:t>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1"/>
          <p:cNvSpPr txBox="1">
            <a:spLocks noChangeArrowheads="1"/>
          </p:cNvSpPr>
          <p:nvPr/>
        </p:nvSpPr>
        <p:spPr bwMode="auto">
          <a:xfrm>
            <a:off x="400050" y="1002102"/>
            <a:ext cx="172878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8.</a:t>
            </a:r>
            <a:r>
              <a:rPr lang="zh-CN" altLang="en-US" sz="3200" b="1"/>
              <a:t>填表。</a:t>
            </a:r>
          </a:p>
        </p:txBody>
      </p:sp>
      <p:graphicFrame>
        <p:nvGraphicFramePr>
          <p:cNvPr id="2" name="表格 3"/>
          <p:cNvGraphicFramePr>
            <a:graphicFrameLocks noGrp="1"/>
          </p:cNvGraphicFramePr>
          <p:nvPr/>
        </p:nvGraphicFramePr>
        <p:xfrm>
          <a:off x="920750" y="1794566"/>
          <a:ext cx="7277099" cy="2073276"/>
        </p:xfrm>
        <a:graphic>
          <a:graphicData uri="http://schemas.openxmlformats.org/drawingml/2006/table">
            <a:tbl>
              <a:tblPr firstRow="1" bandRow="1"/>
              <a:tblGrid>
                <a:gridCol w="2314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1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1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3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 dirty="0">
                          <a:latin typeface="+mj-lt"/>
                          <a:ea typeface="+mj-ea"/>
                        </a:rPr>
                        <a:t>比例尺</a:t>
                      </a:r>
                    </a:p>
                  </a:txBody>
                  <a:tcPr marL="91448" marR="91448" marT="45734" marB="45734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 dirty="0">
                          <a:latin typeface="+mj-lt"/>
                          <a:ea typeface="+mj-ea"/>
                        </a:rPr>
                        <a:t>图上距离</a:t>
                      </a:r>
                    </a:p>
                  </a:txBody>
                  <a:tcPr marL="91448" marR="91448" marT="45734" marB="45734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 dirty="0">
                          <a:latin typeface="+mj-lt"/>
                          <a:ea typeface="+mj-ea"/>
                        </a:rPr>
                        <a:t>实际距离</a:t>
                      </a:r>
                    </a:p>
                  </a:txBody>
                  <a:tcPr marL="91448" marR="91448" marT="45734" marB="45734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3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1∶50000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8" marR="91448" marT="45734" marB="45734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8" marR="91448" marT="45734" marB="45734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1.8km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8" marR="91448" marT="45734" marB="45734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3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1∶2000000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8" marR="91448" marT="45734" marB="45734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800" b="1">
                        <a:latin typeface="+mj-lt"/>
                        <a:ea typeface="+mj-ea"/>
                      </a:endParaRPr>
                    </a:p>
                  </a:txBody>
                  <a:tcPr marL="91448" marR="91448" marT="45734" marB="45734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450km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8" marR="91448" marT="45734" marB="45734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3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1∶60000000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8" marR="91448" marT="45734" marB="45734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15cm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8" marR="91448" marT="45734" marB="45734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8" marR="91448" marT="45734" marB="45734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968750" y="2315266"/>
            <a:ext cx="10922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3.6cm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968750" y="2781991"/>
            <a:ext cx="12715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22.5cm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323013" y="3324916"/>
            <a:ext cx="14033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9000km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2124" y="585429"/>
            <a:ext cx="7645306" cy="230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eaLnBrk="1" hangingPunct="1">
              <a:lnSpc>
                <a:spcPct val="120000"/>
              </a:lnSpc>
              <a:defRPr/>
            </a:pPr>
            <a:r>
              <a:rPr lang="en-US" altLang="zh-CN" sz="24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9.</a:t>
            </a:r>
            <a:r>
              <a:rPr sz="24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篮球场长28m，宽15m。下图是比例尺为1∶250的篮球场平面图，小明、小丽、小红在篮球场上的大致位置如图所示。小明在距边线2.5m的3分线上，小丽在3分线的中点上，小红在距底线4m的3分线上。请标出他们的准确位置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135" y="2397902"/>
            <a:ext cx="3985731" cy="216016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966" y="1491665"/>
            <a:ext cx="3985731" cy="216016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3594" y="649974"/>
            <a:ext cx="4479282" cy="3843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小明距边线的图上距离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:</a:t>
            </a:r>
          </a:p>
          <a:p>
            <a:pPr defTabSz="914400">
              <a:lnSpc>
                <a:spcPct val="11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2.5×100÷250=1(cm)</a:t>
            </a:r>
          </a:p>
          <a:p>
            <a:pPr defTabSz="914400"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连接两宽的中点，这条线段与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分线的交点就是小丽的位置。</a:t>
            </a:r>
            <a:endParaRPr lang="en-US" altLang="zh-CN" sz="2800" b="1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  <a:p>
            <a:pPr defTabSz="914400"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小红距底线的图上距离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:</a:t>
            </a:r>
          </a:p>
          <a:p>
            <a:pPr defTabSz="914400">
              <a:lnSpc>
                <a:spcPct val="11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4×100÷250=1.6(cm)</a:t>
            </a:r>
          </a:p>
          <a:p>
            <a:pPr defTabSz="914400"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标位置略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4441" y="581469"/>
            <a:ext cx="7485917" cy="2158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eaLnBrk="1" hangingPunct="1">
              <a:lnSpc>
                <a:spcPct val="120000"/>
              </a:lnSpc>
              <a:defRPr/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10.</a:t>
            </a:r>
            <a:r>
              <a:rPr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小明家正西方向500m是街心公园，街心公园正北方向300m是科技馆，科技馆正东方向1km是动物园，动物园正南方向400m是医院。先确定比例尺，再画出上述地点的平面图。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9128" y="2642446"/>
            <a:ext cx="4265744" cy="191958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E:\R六数下\人六数学状元大课堂（教用）\S048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52"/>
          <a:stretch>
            <a:fillRect/>
          </a:stretch>
        </p:blipFill>
        <p:spPr bwMode="auto">
          <a:xfrm>
            <a:off x="1328738" y="1041400"/>
            <a:ext cx="5756275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7600950" y="1168400"/>
            <a:ext cx="546100" cy="657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+mj-ea"/>
              </a:rPr>
              <a:t>北</a:t>
            </a:r>
          </a:p>
        </p:txBody>
      </p:sp>
      <p:cxnSp>
        <p:nvCxnSpPr>
          <p:cNvPr id="4" name="直接箭头连接符 3"/>
          <p:cNvCxnSpPr/>
          <p:nvPr/>
        </p:nvCxnSpPr>
        <p:spPr>
          <a:xfrm flipV="1">
            <a:off x="7874000" y="1924050"/>
            <a:ext cx="0" cy="50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4441" y="581469"/>
            <a:ext cx="7485917" cy="1594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eaLnBrk="1" hangingPunct="1">
              <a:lnSpc>
                <a:spcPct val="120000"/>
              </a:lnSpc>
              <a:defRPr/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11.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找一面有窗户的墙，测量相关的尺寸，自己选定比例尺，在下面画出这面墙（包括窗户）的平面图。</a:t>
            </a:r>
            <a:endParaRPr lang="zh-CN" altLang="en-US" sz="28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1633771" y="2238042"/>
            <a:ext cx="5876458" cy="2244436"/>
          </a:xfrm>
          <a:prstGeom prst="roundRect">
            <a:avLst>
              <a:gd name="adj" fmla="val 14103"/>
            </a:avLst>
          </a:prstGeom>
          <a:noFill/>
          <a:ln w="19050">
            <a:solidFill>
              <a:srgbClr val="92C5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1"/>
          <p:cNvSpPr txBox="1">
            <a:spLocks noChangeArrowheads="1"/>
          </p:cNvSpPr>
          <p:nvPr/>
        </p:nvSpPr>
        <p:spPr bwMode="auto">
          <a:xfrm>
            <a:off x="409109" y="1066800"/>
            <a:ext cx="8325783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3200" b="1"/>
              <a:t>12.</a:t>
            </a:r>
            <a:r>
              <a:rPr lang="zh-CN" altLang="en-US" sz="3200" b="1"/>
              <a:t>自己找一幅中国地图。</a:t>
            </a:r>
            <a:endParaRPr lang="en-US" altLang="zh-CN" sz="3200" b="1"/>
          </a:p>
          <a:p>
            <a:pPr algn="just">
              <a:lnSpc>
                <a:spcPct val="120000"/>
              </a:lnSpc>
            </a:pPr>
            <a:r>
              <a:rPr lang="zh-CN" altLang="en-US" sz="3200" b="1"/>
              <a:t>（</a:t>
            </a:r>
            <a:r>
              <a:rPr lang="en-US" altLang="zh-CN" sz="3200" b="1"/>
              <a:t>1</a:t>
            </a:r>
            <a:r>
              <a:rPr lang="zh-CN" altLang="en-US" sz="3200" b="1"/>
              <a:t>）这幅地图的比例尺是</a:t>
            </a:r>
            <a:r>
              <a:rPr lang="en-US" altLang="zh-CN" sz="3200" b="1"/>
              <a:t>1</a:t>
            </a:r>
            <a:r>
              <a:rPr lang="zh-CN" altLang="en-US" sz="3200" b="1"/>
              <a:t>∶</a:t>
            </a:r>
            <a:r>
              <a:rPr lang="en-US" altLang="zh-CN" sz="3200" b="1"/>
              <a:t>________</a:t>
            </a:r>
            <a:r>
              <a:rPr lang="zh-CN" altLang="en-US" sz="3200" b="1"/>
              <a:t>。</a:t>
            </a:r>
            <a:endParaRPr lang="en-US" altLang="zh-CN" sz="3200" b="1"/>
          </a:p>
          <a:p>
            <a:pPr algn="just">
              <a:lnSpc>
                <a:spcPct val="120000"/>
              </a:lnSpc>
            </a:pPr>
            <a:r>
              <a:rPr lang="zh-CN" altLang="en-US" sz="3200" b="1"/>
              <a:t>（</a:t>
            </a:r>
            <a:r>
              <a:rPr lang="en-US" altLang="zh-CN" sz="3200" b="1"/>
              <a:t>2</a:t>
            </a:r>
            <a:r>
              <a:rPr lang="zh-CN" altLang="en-US" sz="3200" b="1"/>
              <a:t>）量出地图上漠河市与三沙市之间的距离大约是</a:t>
            </a:r>
            <a:r>
              <a:rPr lang="en-US" altLang="zh-CN" sz="3200" b="1"/>
              <a:t>________cm</a:t>
            </a:r>
            <a:r>
              <a:rPr lang="zh-CN" altLang="en-US" sz="3200" b="1"/>
              <a:t>，这两个城市之间的实际距离大约是</a:t>
            </a:r>
            <a:r>
              <a:rPr lang="en-US" altLang="zh-CN" sz="3200" b="1"/>
              <a:t>________km</a:t>
            </a:r>
            <a:r>
              <a:rPr lang="zh-CN" altLang="en-US" sz="3200" b="1"/>
              <a:t>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261370" y="509777"/>
            <a:ext cx="7770002" cy="4172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3200" b="1"/>
              <a:t>（</a:t>
            </a:r>
            <a:r>
              <a:rPr lang="en-US" altLang="zh-CN" sz="3200" b="1"/>
              <a:t>3</a:t>
            </a:r>
            <a:r>
              <a:rPr lang="zh-CN" altLang="en-US" sz="3200" b="1"/>
              <a:t>）小东的爷爷家在武汉、三亚、西宁、拉萨这四个城市中的某一个，它在北京的南边、成都的东边、昆明的东北，爷爷家在（        ）市。</a:t>
            </a:r>
            <a:endParaRPr lang="en-US" altLang="zh-CN" sz="3200" b="1"/>
          </a:p>
          <a:p>
            <a:pPr algn="just" eaLnBrk="1" hangingPunct="1">
              <a:lnSpc>
                <a:spcPct val="120000"/>
              </a:lnSpc>
            </a:pPr>
            <a:r>
              <a:rPr lang="zh-CN" altLang="en-US" sz="3200" b="1"/>
              <a:t>（</a:t>
            </a:r>
            <a:r>
              <a:rPr lang="en-US" altLang="zh-CN" sz="3200" b="1"/>
              <a:t>4</a:t>
            </a:r>
            <a:r>
              <a:rPr lang="zh-CN" altLang="en-US" sz="3200" b="1"/>
              <a:t>）小东假期从北京去爷爷家，高铁列车平均每小时行驶</a:t>
            </a:r>
            <a:r>
              <a:rPr lang="en-US" altLang="zh-CN" sz="3200" b="1"/>
              <a:t>260km</a:t>
            </a:r>
            <a:r>
              <a:rPr lang="zh-CN" altLang="en-US" sz="3200" b="1"/>
              <a:t>。你能提出数学问题并解答吗？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NiYjgwZjIwMDAxNzkyMjVhYzliNzcxNWY3MzhmZG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712</Words>
  <Application>Microsoft Office PowerPoint</Application>
  <PresentationFormat>全屏显示(16:9)</PresentationFormat>
  <Paragraphs>68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楷体_GB2312</vt:lpstr>
      <vt:lpstr>宋体</vt:lpstr>
      <vt:lpstr>Arial</vt:lpstr>
      <vt:lpstr>Times New Roman</vt:lpstr>
      <vt:lpstr>等线</vt:lpstr>
      <vt:lpstr>楷体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Fanmo Peng</cp:lastModifiedBy>
  <cp:revision>33</cp:revision>
  <dcterms:created xsi:type="dcterms:W3CDTF">2014-04-24T10:36:00Z</dcterms:created>
  <dcterms:modified xsi:type="dcterms:W3CDTF">2023-12-11T09:06:39Z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AD46B098351540B4A6310B05A4F88ACB</vt:lpwstr>
  </property>
  <property fmtid="{D5CDD505-2E9C-101B-9397-08002B2CF9AE}" pid="3" name="KSOProductBuildVer">
    <vt:lpwstr>2052-12.1.0.15374</vt:lpwstr>
  </property>
</Properties>
</file>