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65" r:id="rId3"/>
    <p:sldId id="366" r:id="rId4"/>
    <p:sldId id="345" r:id="rId5"/>
    <p:sldId id="346" r:id="rId6"/>
    <p:sldId id="318" r:id="rId7"/>
    <p:sldId id="319" r:id="rId9"/>
    <p:sldId id="351" r:id="rId10"/>
    <p:sldId id="354" r:id="rId11"/>
    <p:sldId id="323" r:id="rId12"/>
    <p:sldId id="367" r:id="rId13"/>
    <p:sldId id="368" r:id="rId14"/>
    <p:sldId id="369" r:id="rId15"/>
    <p:sldId id="370" r:id="rId16"/>
    <p:sldId id="372" r:id="rId17"/>
    <p:sldId id="373" r:id="rId18"/>
    <p:sldId id="357" r:id="rId19"/>
    <p:sldId id="326" r:id="rId20"/>
    <p:sldId id="363" r:id="rId21"/>
    <p:sldId id="328" r:id="rId22"/>
    <p:sldId id="374" r:id="rId23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A4CF"/>
    <a:srgbClr val="F4F4FE"/>
    <a:srgbClr val="645CA0"/>
    <a:srgbClr val="E5E4F4"/>
    <a:srgbClr val="E7F8FF"/>
    <a:srgbClr val="0000FF"/>
    <a:srgbClr val="467787"/>
    <a:srgbClr val="CEEEE9"/>
    <a:srgbClr val="B7E5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34" autoAdjust="0"/>
    <p:restoredTop sz="94053" autoAdjust="0"/>
  </p:normalViewPr>
  <p:slideViewPr>
    <p:cSldViewPr snapToGrid="0" showGuides="1">
      <p:cViewPr varScale="1">
        <p:scale>
          <a:sx n="80" d="100"/>
          <a:sy n="80" d="100"/>
        </p:scale>
        <p:origin x="96" y="894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4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86BDE21-FB90-4F62-9394-139E2E48BFFA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B4775F4-5BDF-47C0-923D-EDF2024B318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CC62FBE-A7FB-495A-86DA-27B6B5584DB4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1754188" y="838200"/>
            <a:ext cx="5756275" cy="3467100"/>
          </a:xfrm>
          <a:prstGeom prst="rect">
            <a:avLst/>
          </a:prstGeom>
          <a:solidFill>
            <a:schemeClr val="bg1">
              <a:alpha val="6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1543050" y="646113"/>
            <a:ext cx="6178550" cy="3851275"/>
          </a:xfrm>
          <a:prstGeom prst="rect">
            <a:avLst/>
          </a:prstGeom>
          <a:noFill/>
          <a:ln w="76200" algn="ctr">
            <a:solidFill>
              <a:srgbClr val="58B4A5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60375"/>
            <a:ext cx="9144000" cy="4222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60375"/>
            <a:ext cx="9144000" cy="53975"/>
          </a:xfrm>
          <a:prstGeom prst="rect">
            <a:avLst/>
          </a:prstGeom>
          <a:solidFill>
            <a:srgbClr val="46778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29150"/>
            <a:ext cx="9144000" cy="53975"/>
          </a:xfrm>
          <a:prstGeom prst="rect">
            <a:avLst/>
          </a:prstGeom>
          <a:solidFill>
            <a:srgbClr val="CEEEE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93675" y="230188"/>
            <a:ext cx="8756650" cy="4683125"/>
          </a:xfrm>
          <a:prstGeom prst="roundRect">
            <a:avLst>
              <a:gd name="adj" fmla="val 5102"/>
            </a:avLst>
          </a:prstGeom>
          <a:solidFill>
            <a:schemeClr val="bg1"/>
          </a:solidFill>
          <a:ln w="38100" algn="ctr">
            <a:solidFill>
              <a:srgbClr val="467787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448F7EB-DD25-4194-94AD-74DC51688C0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646363" y="2489200"/>
            <a:ext cx="38433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副标题 6"/>
          <p:cNvSpPr txBox="1">
            <a:spLocks noChangeArrowheads="1"/>
          </p:cNvSpPr>
          <p:nvPr/>
        </p:nvSpPr>
        <p:spPr bwMode="auto">
          <a:xfrm>
            <a:off x="3392488" y="2595563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364" name="标题 5"/>
          <p:cNvSpPr txBox="1">
            <a:spLocks noChangeArrowheads="1"/>
          </p:cNvSpPr>
          <p:nvPr/>
        </p:nvSpPr>
        <p:spPr bwMode="auto">
          <a:xfrm>
            <a:off x="3624263" y="1693863"/>
            <a:ext cx="319563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latin typeface="幼圆" panose="02010509060101010101" pitchFamily="49" charset="-122"/>
                <a:ea typeface="幼圆" panose="02010509060101010101" pitchFamily="49" charset="-122"/>
              </a:rPr>
              <a:t>鸽巢问题（</a:t>
            </a:r>
            <a:r>
              <a:rPr lang="en-US" altLang="zh-CN" sz="3600" b="1" dirty="0"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zh-CN" altLang="en-US" sz="3600" b="1" dirty="0">
                <a:latin typeface="幼圆" panose="02010509060101010101" pitchFamily="49" charset="-122"/>
                <a:ea typeface="幼圆" panose="02010509060101010101" pitchFamily="49" charset="-122"/>
              </a:rPr>
              <a:t>）</a:t>
            </a:r>
            <a:endParaRPr lang="zh-CN" altLang="en-US" sz="36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Picture 9" descr="https://docimg5.docs.qq.com/image/AgAABsfO-eXsp8oGclVACLnC8An0nzQc.png?w=840&amp;h=83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28" y="1543876"/>
            <a:ext cx="944538" cy="93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8115" y="329173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7"/>
          <p:cNvGrpSpPr/>
          <p:nvPr/>
        </p:nvGrpSpPr>
        <p:grpSpPr bwMode="auto">
          <a:xfrm>
            <a:off x="186253" y="628470"/>
            <a:ext cx="1993385" cy="662169"/>
            <a:chOff x="167564" y="646443"/>
            <a:chExt cx="1993687" cy="662604"/>
          </a:xfrm>
        </p:grpSpPr>
        <p:pic>
          <p:nvPicPr>
            <p:cNvPr id="4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167564" y="646443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情景导入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598539" y="3735532"/>
            <a:ext cx="4168713" cy="527306"/>
          </a:xfrm>
          <a:prstGeom prst="wedgeRoundRectCallout">
            <a:avLst>
              <a:gd name="adj1" fmla="val -58015"/>
              <a:gd name="adj2" fmla="val -3662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同学们，一年有几个季节？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2199231" y="910308"/>
            <a:ext cx="5652249" cy="2713327"/>
          </a:xfrm>
          <a:prstGeom prst="rect">
            <a:avLst/>
          </a:prstGeom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598539" y="3746147"/>
            <a:ext cx="6472311" cy="506076"/>
          </a:xfrm>
          <a:prstGeom prst="wedgeRoundRectCallout">
            <a:avLst>
              <a:gd name="adj1" fmla="val -56022"/>
              <a:gd name="adj2" fmla="val -376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一个小组中总有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个季节里至少有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人过生日。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53922" y="3771527"/>
            <a:ext cx="11531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总有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45462" y="3771527"/>
            <a:ext cx="11531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至少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 animBg="1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744" y="1367279"/>
            <a:ext cx="554501" cy="551741"/>
          </a:xfrm>
          <a:prstGeom prst="rect">
            <a:avLst/>
          </a:prstGeom>
        </p:spPr>
      </p:pic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117891" y="1354217"/>
            <a:ext cx="7465365" cy="10066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把</a:t>
            </a:r>
            <a:r>
              <a:rPr lang="en-US" altLang="zh-CN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支铅笔放进</a:t>
            </a:r>
            <a:r>
              <a:rPr lang="en-US" altLang="zh-CN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个笔筒中，不管怎么放，总有</a:t>
            </a:r>
            <a:r>
              <a:rPr lang="en-US" altLang="zh-CN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个笔筒里至少有</a:t>
            </a:r>
            <a:r>
              <a:rPr lang="en-US" altLang="zh-CN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支铅笔。你知道这是为什么吗？</a:t>
            </a:r>
            <a:endParaRPr lang="zh-CN" altLang="en-US" sz="2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1713826" y="2838586"/>
            <a:ext cx="3136747" cy="1062884"/>
          </a:xfrm>
          <a:prstGeom prst="wedgeRoundRectCallout">
            <a:avLst>
              <a:gd name="adj1" fmla="val -58799"/>
              <a:gd name="adj2" fmla="val 401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总有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”和“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至少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”是什么意思？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186253" y="628470"/>
            <a:ext cx="1993385" cy="662169"/>
            <a:chOff x="167564" y="646443"/>
            <a:chExt cx="1993687" cy="662604"/>
          </a:xfrm>
        </p:grpSpPr>
        <p:pic>
          <p:nvPicPr>
            <p:cNvPr id="3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167564" y="646443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Picture 26" descr="u5jx01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02" y="2424481"/>
            <a:ext cx="3271554" cy="205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4701" y="3362505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7223761" y="1350599"/>
            <a:ext cx="1097280" cy="526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eaLnBrk="1" hangingPunct="1">
              <a:lnSpc>
                <a:spcPct val="120000"/>
              </a:lnSpc>
              <a:defRPr sz="26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solidFill>
                  <a:srgbClr val="FF0000"/>
                </a:solidFill>
              </a:rPr>
              <a:t>总有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16183" y="1823327"/>
            <a:ext cx="1097280" cy="526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eaLnBrk="1" hangingPunct="1">
              <a:lnSpc>
                <a:spcPct val="120000"/>
              </a:lnSpc>
              <a:defRPr sz="26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r>
              <a:rPr lang="zh-CN" altLang="en-US">
                <a:solidFill>
                  <a:srgbClr val="FF0000"/>
                </a:solidFill>
              </a:rPr>
              <a:t>至少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88" y="32178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32178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32178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 descr="E:\R六数下\上课课件\笔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63" y="287338"/>
            <a:ext cx="233362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 descr="E:\R六数下\上课课件\笔粉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5" y="314325"/>
            <a:ext cx="26035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8" descr="E:\R六数下\上课课件\笔蓝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317500"/>
            <a:ext cx="266700" cy="24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6" descr="E:\R六数下\上课课件\笔橙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700" y="311150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4" descr="E:\R六数下\上课课件\笔筒_前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88" y="340042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4" descr="E:\R六数下\上课课件\笔筒_前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340042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4" descr="E:\R六数下\上课课件\笔筒_前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340042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AutoShape 27"/>
          <p:cNvSpPr>
            <a:spLocks noChangeArrowheads="1"/>
          </p:cNvSpPr>
          <p:nvPr/>
        </p:nvSpPr>
        <p:spPr bwMode="auto">
          <a:xfrm>
            <a:off x="1564684" y="743585"/>
            <a:ext cx="5743985" cy="544830"/>
          </a:xfrm>
          <a:prstGeom prst="wedgeRoundRectCallout">
            <a:avLst>
              <a:gd name="adj1" fmla="val -53949"/>
              <a:gd name="adj2" fmla="val 138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可以把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铅笔都放在左边的笔筒里。</a:t>
            </a:r>
            <a:endParaRPr lang="zh-CN" altLang="en-US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2" name="Picture 16" descr="88副本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644978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34568E-6 L -0.08472 2.34568E-6 C -0.12292 2.34568E-6 -0.16893 0.09259 -0.16893 0.16759 L -0.16893 0.33518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5" y="1675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93827E-7 L -0.16077 4.93827E-7 C -0.23247 4.93827E-7 -0.32031 0.09259 -0.32031 0.16728 L -0.32031 0.33549 " pathEditMode="relative" rAng="0" ptsTypes="AAAA">
                                      <p:cBhvr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4" y="1675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22 0.00217 L -0.01684 0.34476 " pathEditMode="relative" rAng="0" ptsTypes="AA">
                                      <p:cBhvr>
                                        <p:cTn id="2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1713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600000">
                                      <p:cBhvr>
                                        <p:cTn id="23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5679E-6 L -0.23923 4.5679E-6 C -0.34687 4.5679E-6 -0.4783 0.09413 -0.4783 0.17067 L -0.4783 0.34228 " pathEditMode="relative" rAng="0" ptsTypes="AA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24" y="1709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3092450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3092450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3092450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E:\R六数下\上课课件\笔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1846263" y="1773238"/>
            <a:ext cx="2349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 descr="E:\R六数下\上课课件\笔粉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000">
            <a:off x="2473325" y="1752600"/>
            <a:ext cx="26035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E:\R六数下\上课课件\笔蓝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2139950" y="1752600"/>
            <a:ext cx="2667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E:\R六数下\上课课件\笔橙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2741613" y="1781175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4" descr="E:\R六数下\上课课件\笔筒_前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3275013"/>
            <a:ext cx="130492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4" descr="E:\R六数下\上课课件\笔筒_前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3275013"/>
            <a:ext cx="130492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4" descr="E:\R六数下\上课课件\笔筒_前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3275013"/>
            <a:ext cx="1304925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1704975" y="387350"/>
            <a:ext cx="5512254" cy="987504"/>
          </a:xfrm>
          <a:prstGeom prst="wedgeRoundRectCallout">
            <a:avLst>
              <a:gd name="adj1" fmla="val -55832"/>
              <a:gd name="adj2" fmla="val 322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也可以在左边笔筒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，中间笔筒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，右边不放。</a:t>
            </a:r>
            <a:endParaRPr lang="zh-CN" altLang="en-US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2" name="Picture 16" descr="88副本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644978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34568E-6 C 0.00174 -0.01543 -0.00017 0.00463 0.004 -0.04692 C 0.00816 -0.09846 0.00868 -0.15247 0.01806 -0.20247 C 0.02136 -0.22006 0.02709 -0.24352 0.03611 -0.25432 C 0.04341 -0.26297 0.06372 -0.26513 0.0717 -0.26636 C 0.11337 -0.26821 0.14983 -0.27315 0.18785 -0.25062 C 0.19879 -0.23951 0.20035 -0.24136 0.20608 -0.22284 C 0.21181 -0.20432 0.21337 -0.17809 0.2165 -0.15895 C 0.22118 -0.13179 0.22934 -0.08241 0.23368 -0.05988 C 0.23889 -0.03025 0.24497 0.00648 0.24723 0.01975 " pathEditMode="relative" rAng="0" ptsTypes="AAAAAAAA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61" y="-124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31670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31670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316706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E:\R六数下\上课课件\笔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1858963" y="1847850"/>
            <a:ext cx="2349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 descr="E:\R六数下\上课课件\笔粉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000">
            <a:off x="2486025" y="1827213"/>
            <a:ext cx="260350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E:\R六数下\上课课件\笔蓝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2152650" y="1827213"/>
            <a:ext cx="2667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4" descr="E:\R六数下\上课课件\笔筒_前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334962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6" descr="E:\R六数下\上课课件\笔橙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5013325" y="1958975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4" descr="E:\R六数下\上课课件\笔筒_前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334962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4" descr="E:\R六数下\上课课件\笔筒_前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334962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AutoShape 27"/>
          <p:cNvSpPr>
            <a:spLocks noChangeArrowheads="1"/>
          </p:cNvSpPr>
          <p:nvPr/>
        </p:nvSpPr>
        <p:spPr bwMode="auto">
          <a:xfrm>
            <a:off x="1673804" y="431235"/>
            <a:ext cx="5477283" cy="987504"/>
          </a:xfrm>
          <a:prstGeom prst="wedgeRoundRectCallout">
            <a:avLst>
              <a:gd name="adj1" fmla="val -55832"/>
              <a:gd name="adj2" fmla="val 322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可以在左边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笔筒里放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，中间笔筒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，右边不放。</a:t>
            </a:r>
            <a:endParaRPr lang="zh-CN" altLang="en-US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2" name="Picture 16" descr="88副本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644978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2.46914E-7 C -0.00052 -0.01451 0.00104 0.00216 0.00104 -0.04784 C 0.00104 -0.09784 -1.66667E-6 -0.15339 0.0099 -0.20339 C 0.01268 -0.22099 0.0224 -0.24352 0.02986 -0.25432 C 0.03594 -0.26296 0.05886 -0.28272 0.06563 -0.28395 C 0.10035 -0.2858 0.12049 -0.28796 0.15209 -0.26543 C 0.16129 -0.25432 0.16667 -0.24136 0.17153 -0.22284 C 0.17622 -0.20432 0.18542 -0.14938 0.18802 -0.13025 C 0.19219 -0.08765 0.19115 -0.01543 0.19115 0.01698 " pathEditMode="relative" rAng="0" ptsTypes="AAAAAAA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9" y="-1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21151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63" y="321151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" descr="E:\R六数下\上课课件\笔筒_后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211513"/>
            <a:ext cx="1304925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E:\R六数下\上课课件\笔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0000">
            <a:off x="1570038" y="1892300"/>
            <a:ext cx="2349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8" descr="E:\R六数下\上课课件\笔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1863725" y="1871663"/>
            <a:ext cx="2667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E:\R六数下\上课课件\笔筒_前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339407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6" descr="E:\R六数下\上课课件\笔橙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4724400" y="2003425"/>
            <a:ext cx="269875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7" descr="E:\R六数下\上课课件\笔粉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80000">
            <a:off x="3944938" y="1955800"/>
            <a:ext cx="26035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4" descr="E:\R六数下\上课课件\笔筒_前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63" y="339407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4" descr="E:\R六数下\上课课件\笔筒_前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394075"/>
            <a:ext cx="130492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AutoShape 27"/>
          <p:cNvSpPr>
            <a:spLocks noChangeArrowheads="1"/>
          </p:cNvSpPr>
          <p:nvPr/>
        </p:nvSpPr>
        <p:spPr bwMode="auto">
          <a:xfrm>
            <a:off x="1746296" y="484108"/>
            <a:ext cx="5823630" cy="987504"/>
          </a:xfrm>
          <a:prstGeom prst="wedgeRoundRectCallout">
            <a:avLst>
              <a:gd name="adj1" fmla="val -56274"/>
              <a:gd name="adj2" fmla="val 203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还可以在左边笔筒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，中间笔筒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，右边笔筒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里放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支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。</a:t>
            </a:r>
            <a:endParaRPr lang="zh-CN" altLang="en-US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2" name="Picture 16" descr="88副本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644978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C -0.00052 -0.0145 0.00209 0.00216 0.00209 -0.04784 C 0.00209 -0.09784 0.00018 -0.15339 0.01737 -0.20339 C 0.02205 -0.22099 0.03907 -0.24352 0.05191 -0.25432 C 0.0625 -0.26296 0.10209 -0.28271 0.11372 -0.28395 C 0.17379 -0.2858 0.20868 -0.28796 0.26337 -0.26543 C 0.27917 -0.25432 0.28837 -0.24136 0.29688 -0.22284 C 0.30504 -0.20432 0.32084 -0.14938 0.32535 -0.13025 C 0.33282 -0.08765 0.33091 -0.01543 0.33091 0.01698 " pathEditMode="relative" rAng="0" ptsTypes="AAAAAAAAA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45" y="-1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9400" y="642528"/>
            <a:ext cx="4873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latin typeface="+mn-lt"/>
                <a:ea typeface="+mn-ea"/>
                <a:cs typeface="+mn-ea"/>
                <a:sym typeface="+mn-lt"/>
              </a:rPr>
              <a:t>小红把各种情况都摆出来了。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1" descr="12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1255303"/>
            <a:ext cx="457835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428632" y="1857918"/>
            <a:ext cx="2165978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TextBox 15"/>
          <p:cNvSpPr txBox="1">
            <a:spLocks noChangeArrowheads="1"/>
          </p:cNvSpPr>
          <p:nvPr/>
        </p:nvSpPr>
        <p:spPr bwMode="auto">
          <a:xfrm>
            <a:off x="6549389" y="1857918"/>
            <a:ext cx="229416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428632" y="3370377"/>
            <a:ext cx="2165978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6549390" y="3370377"/>
            <a:ext cx="2165978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465693" y="783796"/>
            <a:ext cx="8212614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indent="7194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想一想：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支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铅笔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放进</a:t>
            </a:r>
            <a:r>
              <a:rPr lang="en-US" altLang="zh-CN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个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盒子，总有一个盒子至少要放进几支笔？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20875" y="3724058"/>
            <a:ext cx="5589588" cy="526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0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0,0</a:t>
            </a: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0,0</a:t>
            </a: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3,2,0,0</a:t>
            </a: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600" b="1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920875" y="4250612"/>
            <a:ext cx="5386388" cy="526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3,1,1,0</a:t>
            </a: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2,2,1,0</a:t>
            </a: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2,1,1,1</a:t>
            </a:r>
            <a:r>
              <a:rPr lang="zh-CN" altLang="zh-CN" sz="26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600" b="1" kern="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7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47" y="1738804"/>
            <a:ext cx="5032375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009" y="2932257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5566999" y="1369259"/>
            <a:ext cx="2781754" cy="1299721"/>
          </a:xfrm>
          <a:prstGeom prst="wedgeRoundRectCallout">
            <a:avLst>
              <a:gd name="adj1" fmla="val 37527"/>
              <a:gd name="adj2" fmla="val 7238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个盒子里至少要放进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支铅笔，你同意吗？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5225143" y="4271554"/>
            <a:ext cx="1463040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651601"/>
            <a:ext cx="3818398" cy="21736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02" y="774439"/>
            <a:ext cx="3905842" cy="192793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 flipH="1">
            <a:off x="3751575" y="2759900"/>
            <a:ext cx="1815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枚举法</a:t>
            </a:r>
            <a:endParaRPr lang="zh-CN" altLang="en-US" sz="28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0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2515" y="3506196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879390" y="3340643"/>
            <a:ext cx="6742095" cy="942338"/>
          </a:xfrm>
          <a:prstGeom prst="wedgeRoundRectCallout">
            <a:avLst>
              <a:gd name="adj1" fmla="val -55828"/>
              <a:gd name="adj2" fmla="val 1853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如果把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支铅笔放进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99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个盒子，总有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个盒子至少要放进多少支铅笔呢？还能用枚举法吗？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602" y="774439"/>
            <a:ext cx="3905842" cy="1927938"/>
          </a:xfrm>
          <a:prstGeom prst="rect">
            <a:avLst/>
          </a:prstGeom>
        </p:spPr>
      </p:pic>
      <p:pic>
        <p:nvPicPr>
          <p:cNvPr id="3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44" y="2848360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887261" y="3035480"/>
            <a:ext cx="6742095" cy="1368517"/>
          </a:xfrm>
          <a:prstGeom prst="wedgeRoundRectCallout">
            <a:avLst>
              <a:gd name="adj1" fmla="val -55440"/>
              <a:gd name="adj2" fmla="val -301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我这样想：如果每个笔筒中最多放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支铅笔，那么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个笔筒中最多放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支。可是现在有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支铅笔，所以总有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个笔筒中至少有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支铅笔。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917" y="1062140"/>
            <a:ext cx="3685481" cy="135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 flipH="1">
            <a:off x="5377901" y="482145"/>
            <a:ext cx="1815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+mj-lt"/>
                <a:ea typeface="+mj-ea"/>
              </a:rPr>
              <a:t>假设法</a:t>
            </a:r>
            <a:endParaRPr lang="zh-CN" altLang="en-US" sz="28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15154" y="931402"/>
          <a:ext cx="8313693" cy="3405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8798"/>
                <a:gridCol w="1808798"/>
                <a:gridCol w="4696097"/>
              </a:tblGrid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铅笔支数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rgbClr val="E7F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盒子个数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rgbClr val="E7F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rgbClr val="FF0000"/>
                          </a:solidFill>
                        </a:rPr>
                        <a:t>总有</a:t>
                      </a:r>
                      <a:r>
                        <a:rPr lang="en-US" altLang="zh-CN" sz="2400" b="1"/>
                        <a:t>1</a:t>
                      </a:r>
                      <a:r>
                        <a:rPr lang="zh-CN" altLang="en-US" sz="2400" b="1"/>
                        <a:t>个</a:t>
                      </a:r>
                      <a:r>
                        <a:rPr lang="zh-CN" altLang="en-US" sz="2400" b="1" dirty="0"/>
                        <a:t>盒子里</a:t>
                      </a:r>
                      <a:r>
                        <a:rPr lang="zh-CN" altLang="en-US" sz="2400" b="1" dirty="0">
                          <a:solidFill>
                            <a:srgbClr val="FF0000"/>
                          </a:solidFill>
                        </a:rPr>
                        <a:t>至少</a:t>
                      </a:r>
                      <a:r>
                        <a:rPr lang="zh-CN" altLang="en-US" sz="2400" b="1" dirty="0"/>
                        <a:t>放的铅笔数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rgbClr val="E7F8FF"/>
                    </a:solidFill>
                  </a:tcPr>
                </a:tc>
              </a:tr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6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5      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CN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</a:tr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7</a:t>
                      </a:r>
                      <a:endParaRPr lang="zh-CN" altLang="en-US" sz="2400" b="1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6</a:t>
                      </a:r>
                      <a:endParaRPr lang="zh-CN" altLang="en-US" sz="2400" b="1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CN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</a:tr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8</a:t>
                      </a:r>
                      <a:endParaRPr lang="zh-CN" altLang="en-US" sz="2400" b="1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7</a:t>
                      </a:r>
                      <a:endParaRPr lang="zh-CN" altLang="en-US" sz="2400" b="1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CN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</a:tr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9</a:t>
                      </a:r>
                      <a:endParaRPr lang="zh-CN" altLang="en-US" sz="2400" b="1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8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CN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</a:tr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…</a:t>
                      </a:r>
                      <a:endParaRPr lang="zh-CN" altLang="en-US" sz="24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</a:tr>
              <a:tr h="4864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i="1"/>
                        <a:t>n</a:t>
                      </a:r>
                      <a:r>
                        <a:rPr lang="en-US" altLang="zh-CN" sz="2400" b="1"/>
                        <a:t>+1</a:t>
                      </a:r>
                      <a:endParaRPr lang="zh-CN" altLang="en-US" sz="2400" b="1" dirty="0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i="1"/>
                        <a:t>n</a:t>
                      </a:r>
                      <a:endParaRPr lang="zh-CN" altLang="en-US" sz="2400" b="1" i="1" dirty="0"/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rgbClr val="FF0000"/>
                          </a:solidFill>
                        </a:rPr>
                        <a:t>2</a:t>
                      </a:r>
                      <a:endParaRPr lang="zh-CN" alt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69" marR="91469" marT="45712" marB="45712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0389" y="1479263"/>
            <a:ext cx="628571" cy="36913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0389" y="1961811"/>
            <a:ext cx="628571" cy="36913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0389" y="2449260"/>
            <a:ext cx="628571" cy="3691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57" y="2930178"/>
            <a:ext cx="628571" cy="3691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57" y="3924832"/>
            <a:ext cx="628571" cy="369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496" y="336495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569553" y="3130412"/>
            <a:ext cx="7143373" cy="942338"/>
          </a:xfrm>
          <a:prstGeom prst="wedgeRoundRectCallout">
            <a:avLst>
              <a:gd name="adj1" fmla="val -55364"/>
              <a:gd name="adj2" fmla="val 303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+1)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个物体任意放进</a:t>
            </a:r>
            <a:r>
              <a:rPr lang="en-US" altLang="zh-CN" sz="24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个抽屉中，</a:t>
            </a:r>
            <a:r>
              <a:rPr lang="en-US" altLang="zh-CN" sz="24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是非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自然数，那么一定有一个抽屉中至少放进了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个物体。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76" y="336834"/>
            <a:ext cx="6261423" cy="26932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56953" y="4228967"/>
            <a:ext cx="6185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这种原理叫作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抽屉原理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，也叫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鸽巢原理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50669" y="714335"/>
            <a:ext cx="8216537" cy="3753161"/>
            <a:chOff x="450669" y="668616"/>
            <a:chExt cx="8216537" cy="3753161"/>
          </a:xfrm>
        </p:grpSpPr>
        <p:sp>
          <p:nvSpPr>
            <p:cNvPr id="5" name="直角三角形 4"/>
            <p:cNvSpPr/>
            <p:nvPr/>
          </p:nvSpPr>
          <p:spPr bwMode="auto">
            <a:xfrm rot="16200000">
              <a:off x="691255" y="780726"/>
              <a:ext cx="415599" cy="191380"/>
            </a:xfrm>
            <a:prstGeom prst="rtTriangle">
              <a:avLst/>
            </a:prstGeom>
            <a:solidFill>
              <a:srgbClr val="A7A4CF"/>
            </a:solidFill>
            <a:ln w="19050">
              <a:noFill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矩形: 圆角 1"/>
            <p:cNvSpPr/>
            <p:nvPr/>
          </p:nvSpPr>
          <p:spPr bwMode="auto">
            <a:xfrm>
              <a:off x="450669" y="920930"/>
              <a:ext cx="8216537" cy="3500847"/>
            </a:xfrm>
            <a:prstGeom prst="roundRect">
              <a:avLst>
                <a:gd name="adj" fmla="val 9841"/>
              </a:avLst>
            </a:prstGeom>
            <a:solidFill>
              <a:srgbClr val="E5E4F4"/>
            </a:solidFill>
            <a:ln w="19050">
              <a:noFill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 bwMode="auto">
            <a:xfrm>
              <a:off x="994746" y="668618"/>
              <a:ext cx="2101152" cy="559291"/>
            </a:xfrm>
            <a:prstGeom prst="rect">
              <a:avLst/>
            </a:prstGeom>
            <a:solidFill>
              <a:srgbClr val="F4F4FE"/>
            </a:solidFill>
            <a:ln w="19050">
              <a:noFill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kern="0">
                  <a:solidFill>
                    <a:srgbClr val="645C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你知道吗？</a:t>
              </a:r>
              <a:endParaRPr lang="zh-CN" altLang="en-US" sz="2800" b="1" kern="0" dirty="0">
                <a:solidFill>
                  <a:srgbClr val="645CA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718457" y="1406956"/>
            <a:ext cx="7707085" cy="2927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抽屉原理是组合数学中的一个重要原理。抽屉原理有两个经典案例：一个是把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个苹果放进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个抽屉里，总有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个抽屉里至少放了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个苹果，所以这个原理称为“抽屉原理”；另一个是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只鸽子飞进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个鸽巢，总有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个鸽巢至少飞进</a:t>
            </a:r>
            <a:r>
              <a:rPr lang="en-US" altLang="zh-CN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只鸽子，所以这个原理也称为“鸽巢原理”。</a:t>
            </a:r>
            <a:endParaRPr lang="zh-CN" altLang="en-US" sz="2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9229" y="956012"/>
            <a:ext cx="8425542" cy="10066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defRPr sz="3200" b="1">
                <a:latin typeface="+mn-lt"/>
                <a:ea typeface="+mn-ea"/>
              </a:defRPr>
            </a:lvl1pPr>
            <a:lvl2pPr marL="742950" indent="-28575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9pPr>
          </a:lstStyle>
          <a:p>
            <a:pPr algn="l"/>
            <a:r>
              <a:rPr lang="zh-CN" altLang="en-US" sz="2600"/>
              <a:t>        我们班每个小组有</a:t>
            </a:r>
            <a:r>
              <a:rPr lang="en-US" altLang="zh-CN" sz="2600"/>
              <a:t>5</a:t>
            </a:r>
            <a:r>
              <a:rPr lang="zh-CN" altLang="en-US" sz="2600"/>
              <a:t>名同学，总有</a:t>
            </a:r>
            <a:r>
              <a:rPr lang="en-US" altLang="zh-CN" sz="2600"/>
              <a:t>1</a:t>
            </a:r>
            <a:r>
              <a:rPr lang="zh-CN" altLang="en-US" sz="2600"/>
              <a:t>个季节里至少有</a:t>
            </a:r>
            <a:r>
              <a:rPr lang="en-US" altLang="zh-CN" sz="2600"/>
              <a:t>2</a:t>
            </a:r>
            <a:r>
              <a:rPr lang="zh-CN" altLang="en-US" sz="2600"/>
              <a:t>人过生日。</a:t>
            </a:r>
            <a:endParaRPr lang="zh-CN" altLang="en-US" sz="2600"/>
          </a:p>
        </p:txBody>
      </p:sp>
      <p:sp>
        <p:nvSpPr>
          <p:cNvPr id="4" name="矩形 3"/>
          <p:cNvSpPr/>
          <p:nvPr/>
        </p:nvSpPr>
        <p:spPr bwMode="auto">
          <a:xfrm>
            <a:off x="3729445" y="969074"/>
            <a:ext cx="1240972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29445" y="1564145"/>
            <a:ext cx="1724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待分物体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6361611" y="969074"/>
            <a:ext cx="777240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81205" y="1564145"/>
            <a:ext cx="1018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抽屉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0" name="Picture 22" descr="86副本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1" y="2077498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750100" y="2213530"/>
            <a:ext cx="5956985" cy="875836"/>
          </a:xfrm>
          <a:prstGeom prst="wedgeRoundRectCallout">
            <a:avLst>
              <a:gd name="adj1" fmla="val -55550"/>
              <a:gd name="adj2" fmla="val -219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如果每个季节最多有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名同学过生日，则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个季节最多只有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名同学过生日。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482" y="3180803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515291" y="3431823"/>
            <a:ext cx="5956985" cy="875836"/>
          </a:xfrm>
          <a:prstGeom prst="wedgeRoundRectCallout">
            <a:avLst>
              <a:gd name="adj1" fmla="val 55628"/>
              <a:gd name="adj2" fmla="val -2864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现在有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名同学，剩下的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名同学不论在哪个季节过生日，总有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个季节至少有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人过生日。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9229" y="1125828"/>
            <a:ext cx="8425542" cy="10066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defRPr sz="3200" b="1">
                <a:latin typeface="+mn-lt"/>
                <a:ea typeface="+mn-ea"/>
              </a:defRPr>
            </a:lvl1pPr>
            <a:lvl2pPr marL="742950" indent="-28575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sz="2600"/>
              <a:t>        一副扑克牌，取出大小王，还剩</a:t>
            </a:r>
            <a:r>
              <a:rPr lang="en-US" altLang="zh-CN" sz="2600"/>
              <a:t>52</a:t>
            </a:r>
            <a:r>
              <a:rPr lang="zh-CN" altLang="en-US" sz="2600"/>
              <a:t>张牌，</a:t>
            </a:r>
            <a:r>
              <a:rPr lang="en-US" altLang="zh-CN" sz="2600"/>
              <a:t>5</a:t>
            </a:r>
            <a:r>
              <a:rPr lang="zh-CN" altLang="en-US" sz="2600"/>
              <a:t>人每人随意抽一张，抽取的牌中至少有</a:t>
            </a:r>
            <a:r>
              <a:rPr lang="en-US" altLang="zh-CN" sz="2600"/>
              <a:t>2</a:t>
            </a:r>
            <a:r>
              <a:rPr lang="zh-CN" altLang="en-US" sz="2600"/>
              <a:t>张牌是同花色的。</a:t>
            </a:r>
            <a:endParaRPr lang="zh-CN" altLang="en-US" sz="2600"/>
          </a:p>
        </p:txBody>
      </p:sp>
      <p:pic>
        <p:nvPicPr>
          <p:cNvPr id="4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684" y="207010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613225" y="2263752"/>
            <a:ext cx="5090459" cy="472604"/>
          </a:xfrm>
          <a:prstGeom prst="wedgeRoundRectCallout">
            <a:avLst>
              <a:gd name="adj1" fmla="val 54013"/>
              <a:gd name="adj2" fmla="val 3369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你能运用今天所学的知识进行解释吗？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16" descr="88副本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9" y="2736356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1443123" y="3010987"/>
            <a:ext cx="6368466" cy="1299894"/>
          </a:xfrm>
          <a:prstGeom prst="wedgeRoundRectCallout">
            <a:avLst>
              <a:gd name="adj1" fmla="val -54832"/>
              <a:gd name="adj2" fmla="val -3449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种花色看成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个“抽屉”，把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张扑克牌放进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个“抽屉”中，必然有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个“抽屉”至少放进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张扑克牌，即至少有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张牌是同花色的。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061857" y="1635702"/>
            <a:ext cx="20639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501214" y="723817"/>
            <a:ext cx="56957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剩下方块、红桃、梅花、黑桃四种花色各</a:t>
            </a:r>
            <a:r>
              <a:rPr lang="en-US" altLang="zh-CN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张。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弧形 17"/>
          <p:cNvSpPr/>
          <p:nvPr/>
        </p:nvSpPr>
        <p:spPr>
          <a:xfrm>
            <a:off x="6350670" y="598186"/>
            <a:ext cx="899863" cy="1006684"/>
          </a:xfrm>
          <a:prstGeom prst="arc">
            <a:avLst>
              <a:gd name="adj1" fmla="val 17971"/>
              <a:gd name="adj2" fmla="val 4236868"/>
            </a:avLst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5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282142" y="1193103"/>
            <a:ext cx="8038898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随意找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位老师，他们中至少有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个人的属相相同。为什么？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62941" y="1791216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02" y="2160225"/>
            <a:ext cx="5139396" cy="139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61153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 bwMode="auto">
          <a:xfrm>
            <a:off x="1597908" y="1187575"/>
            <a:ext cx="1400017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68207" y="700983"/>
            <a:ext cx="1724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待分物体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6372383" y="1187575"/>
            <a:ext cx="799126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05890" y="700982"/>
            <a:ext cx="1018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抽屉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6186" y="3665961"/>
            <a:ext cx="8131629" cy="866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有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个属相，如果每个属相各有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位老师，剩下的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位老师无论是什么属相，都至少有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个人的属相相同。</a:t>
            </a:r>
            <a:endParaRPr lang="zh-CN" altLang="en-US" sz="22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282142" y="1099727"/>
            <a:ext cx="8579716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只鸽子飞进了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个鸽笼，总有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个鸽笼至少飞进了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只鸽子。为什么？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42111" y="1669860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7" name="Picture 54" descr="E:\新建文件夹\p9-2 鸽笼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3"/>
          <a:stretch>
            <a:fillRect/>
          </a:stretch>
        </p:blipFill>
        <p:spPr bwMode="auto">
          <a:xfrm>
            <a:off x="2436284" y="2634287"/>
            <a:ext cx="816516" cy="103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4" descr="E:\新建文件夹\p9-2 鸽笼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3"/>
          <a:stretch>
            <a:fillRect/>
          </a:stretch>
        </p:blipFill>
        <p:spPr bwMode="auto">
          <a:xfrm>
            <a:off x="3657661" y="2634287"/>
            <a:ext cx="816516" cy="103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4" descr="E:\新建文件夹\p9-2 鸽笼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3"/>
          <a:stretch>
            <a:fillRect/>
          </a:stretch>
        </p:blipFill>
        <p:spPr bwMode="auto">
          <a:xfrm>
            <a:off x="4843220" y="2634287"/>
            <a:ext cx="816516" cy="103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A3_13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663" y="2036394"/>
            <a:ext cx="6635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A3_13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454" y="2036394"/>
            <a:ext cx="6635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A3_13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873" y="2036394"/>
            <a:ext cx="6635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A3_13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083" y="2036394"/>
            <a:ext cx="6635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A3_13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292" y="2036394"/>
            <a:ext cx="6635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522514" y="3702096"/>
            <a:ext cx="8098972" cy="866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每个鸽笼先飞进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只鸽子，剩下的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只鸽子，无论飞进哪个鸽笼，总有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个鸽笼至少飞进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只鸽子。</a:t>
            </a:r>
            <a:endParaRPr lang="zh-CN" altLang="en-US" sz="22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86253" y="628470"/>
            <a:ext cx="1993385" cy="662169"/>
            <a:chOff x="167564" y="646443"/>
            <a:chExt cx="1993687" cy="662604"/>
          </a:xfrm>
        </p:grpSpPr>
        <p:pic>
          <p:nvPicPr>
            <p:cNvPr id="3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67564" y="646443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277813" y="1301894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522" y="1903907"/>
            <a:ext cx="2768956" cy="101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496" y="336495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69553" y="2998878"/>
            <a:ext cx="7143373" cy="942338"/>
          </a:xfrm>
          <a:prstGeom prst="wedgeRoundRectCallout">
            <a:avLst>
              <a:gd name="adj1" fmla="val -55364"/>
              <a:gd name="adj2" fmla="val 303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+1)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个物体任意放进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个抽屉中，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是非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自然数，那么一定有一个抽屉中至少放进了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个物体。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56953" y="4046834"/>
            <a:ext cx="61852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这种原理叫作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抽屉原理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，也叫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鸽巢原理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86253" y="628470"/>
            <a:ext cx="1993385" cy="662169"/>
            <a:chOff x="167564" y="646443"/>
            <a:chExt cx="1993687" cy="662604"/>
          </a:xfrm>
        </p:grpSpPr>
        <p:pic>
          <p:nvPicPr>
            <p:cNvPr id="3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67564" y="646443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作业设计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783137" y="1651541"/>
            <a:ext cx="7566780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只小兔要装进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个笼子里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个笼子里至少要装进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只小兔。为什么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783137" y="2842806"/>
            <a:ext cx="7566780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如果每个笼子里最多装进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只小兔，那么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个笼子里最多装进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只小兔，多余的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只无论怎样放，都总有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个笼子里至少要装进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只小兔。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845" y="1218818"/>
            <a:ext cx="7193575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+mj-lt"/>
                <a:ea typeface="+mj-ea"/>
              </a:rPr>
              <a:t>见“状元成才路”系列丛书</a:t>
            </a:r>
            <a:r>
              <a:rPr lang="en-US" altLang="zh-CN" sz="1400">
                <a:latin typeface="+mj-lt"/>
                <a:ea typeface="+mj-ea"/>
              </a:rPr>
              <a:t>《</a:t>
            </a:r>
            <a:r>
              <a:rPr lang="zh-CN" altLang="en-US" sz="1400">
                <a:latin typeface="+mj-lt"/>
                <a:ea typeface="+mj-ea"/>
              </a:rPr>
              <a:t>创优作业</a:t>
            </a:r>
            <a:r>
              <a:rPr lang="en-US" altLang="zh-CN" sz="1400">
                <a:latin typeface="+mj-lt"/>
                <a:ea typeface="+mj-ea"/>
              </a:rPr>
              <a:t>100 </a:t>
            </a:r>
            <a:r>
              <a:rPr lang="zh-CN" altLang="en-US" sz="1400">
                <a:latin typeface="+mj-lt"/>
                <a:ea typeface="+mj-ea"/>
              </a:rPr>
              <a:t>分</a:t>
            </a:r>
            <a:r>
              <a:rPr lang="en-US" altLang="zh-CN" sz="1400">
                <a:latin typeface="+mj-lt"/>
                <a:ea typeface="+mj-ea"/>
              </a:rPr>
              <a:t>》</a:t>
            </a:r>
            <a:r>
              <a:rPr lang="zh-CN" altLang="en-US" sz="1400">
                <a:latin typeface="+mj-lt"/>
                <a:ea typeface="+mj-ea"/>
              </a:rPr>
              <a:t>对应课时作业。</a:t>
            </a:r>
            <a:endParaRPr lang="zh-CN" altLang="en-US" sz="1400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1407</Words>
  <Application>WPS 演示</Application>
  <PresentationFormat>全屏显示(16:9)</PresentationFormat>
  <Paragraphs>158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黑体</vt:lpstr>
      <vt:lpstr>Calibri</vt:lpstr>
      <vt:lpstr>等线</vt:lpstr>
      <vt:lpstr>楷体</vt:lpstr>
      <vt:lpstr>幼圆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377</cp:revision>
  <dcterms:created xsi:type="dcterms:W3CDTF">2016-01-14T07:05:00Z</dcterms:created>
  <dcterms:modified xsi:type="dcterms:W3CDTF">2023-10-26T09:44:51Z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C2C7891AB7B8454AB9E68FBB1FD0BD03_12</vt:lpwstr>
  </property>
</Properties>
</file>