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344" r:id="rId3"/>
    <p:sldId id="345" r:id="rId4"/>
    <p:sldId id="318" r:id="rId5"/>
    <p:sldId id="363" r:id="rId6"/>
    <p:sldId id="364" r:id="rId7"/>
    <p:sldId id="365" r:id="rId8"/>
    <p:sldId id="366" r:id="rId9"/>
    <p:sldId id="367" r:id="rId10"/>
    <p:sldId id="368" r:id="rId11"/>
    <p:sldId id="369" r:id="rId12"/>
    <p:sldId id="370" r:id="rId13"/>
    <p:sldId id="371" r:id="rId14"/>
    <p:sldId id="372" r:id="rId15"/>
    <p:sldId id="373" r:id="rId16"/>
    <p:sldId id="375" r:id="rId17"/>
    <p:sldId id="376" r:id="rId18"/>
    <p:sldId id="328" r:id="rId19"/>
  </p:sldIdLst>
  <p:sldSz cx="9144000" cy="5143500" type="screen16x9"/>
  <p:notesSz cx="6858000" cy="9144000"/>
  <p:custDataLst>
    <p:tags r:id="rId23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D0FE"/>
    <a:srgbClr val="FF3300"/>
    <a:srgbClr val="DFA280"/>
    <a:srgbClr val="FDF8F5"/>
    <a:srgbClr val="4A7B8C"/>
    <a:srgbClr val="FFFFCC"/>
    <a:srgbClr val="0000FF"/>
    <a:srgbClr val="01A0E9"/>
    <a:srgbClr val="E7F8FF"/>
    <a:srgbClr val="ECFB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6" autoAdjust="0"/>
    <p:restoredTop sz="94660" autoAdjust="0"/>
  </p:normalViewPr>
  <p:slideViewPr>
    <p:cSldViewPr snapToGrid="0">
      <p:cViewPr varScale="1">
        <p:scale>
          <a:sx n="79" d="100"/>
          <a:sy n="79" d="100"/>
        </p:scale>
        <p:origin x="96" y="960"/>
      </p:cViewPr>
      <p:guideLst>
        <p:guide orient="horz" pos="1620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D703ACA-2902-4F7E-830F-C4CE04CA773D}" type="datetimeFigureOut">
              <a:rPr lang="zh-CN" altLang="en-US"/>
              <a:t>2023/12/11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9336526-8FCC-4F28-9BAD-263FB17A1317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9336526-8FCC-4F28-9BAD-263FB17A1317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74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B9CC999-6A6C-43E1-99CD-3487B0C22EA4}" type="slidenum">
              <a:rPr lang="zh-CN" altLang="en-US" smtClean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fld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946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1BCB0D5-B176-4C1F-AE2E-75A1F1040D94}" type="slidenum">
              <a:rPr lang="zh-CN" altLang="en-US" smtClean="0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fld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9336526-8FCC-4F28-9BAD-263FB17A1317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CDAB9B03-8D1F-4E71-BBFC-C079D03C787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" r="320" b="1539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1754188" y="838200"/>
            <a:ext cx="5756275" cy="3467100"/>
          </a:xfrm>
          <a:prstGeom prst="rect">
            <a:avLst/>
          </a:prstGeom>
          <a:solidFill>
            <a:schemeClr val="bg1">
              <a:alpha val="6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1543050" y="646113"/>
            <a:ext cx="6178550" cy="3851275"/>
          </a:xfrm>
          <a:prstGeom prst="rect">
            <a:avLst/>
          </a:prstGeom>
          <a:noFill/>
          <a:ln w="76200" algn="ctr">
            <a:solidFill>
              <a:srgbClr val="58B4A5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" r="320" b="1539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460375"/>
            <a:ext cx="9144000" cy="42227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460375"/>
            <a:ext cx="9144000" cy="53975"/>
          </a:xfrm>
          <a:prstGeom prst="rect">
            <a:avLst/>
          </a:prstGeom>
          <a:solidFill>
            <a:srgbClr val="467787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0" y="4629150"/>
            <a:ext cx="9144000" cy="53975"/>
          </a:xfrm>
          <a:prstGeom prst="rect">
            <a:avLst/>
          </a:prstGeom>
          <a:solidFill>
            <a:srgbClr val="CEEEE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" r="320" b="1539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>
            <a:spLocks noChangeArrowheads="1"/>
          </p:cNvSpPr>
          <p:nvPr userDrawn="1"/>
        </p:nvSpPr>
        <p:spPr bwMode="auto">
          <a:xfrm>
            <a:off x="193675" y="230188"/>
            <a:ext cx="8756650" cy="4683125"/>
          </a:xfrm>
          <a:prstGeom prst="roundRect">
            <a:avLst>
              <a:gd name="adj" fmla="val 5102"/>
            </a:avLst>
          </a:prstGeom>
          <a:solidFill>
            <a:schemeClr val="bg1"/>
          </a:solidFill>
          <a:ln w="38100" algn="ctr">
            <a:solidFill>
              <a:srgbClr val="467787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646363" y="2489200"/>
            <a:ext cx="384333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副标题 6"/>
          <p:cNvSpPr txBox="1">
            <a:spLocks noChangeArrowheads="1"/>
          </p:cNvSpPr>
          <p:nvPr/>
        </p:nvSpPr>
        <p:spPr bwMode="auto">
          <a:xfrm>
            <a:off x="3392488" y="2595563"/>
            <a:ext cx="2349500" cy="5000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>
                <a:ea typeface="楷体" panose="02010609060101010101" pitchFamily="49" charset="-122"/>
              </a:rPr>
              <a:t>R</a:t>
            </a:r>
            <a:r>
              <a:rPr lang="zh-CN" altLang="en-US">
                <a:latin typeface="+mn-ea"/>
              </a:rPr>
              <a:t>·</a:t>
            </a:r>
            <a:r>
              <a:rPr lang="zh-CN" altLang="en-US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5364" name="标题 5"/>
          <p:cNvSpPr txBox="1">
            <a:spLocks noChangeArrowheads="1"/>
          </p:cNvSpPr>
          <p:nvPr/>
        </p:nvSpPr>
        <p:spPr bwMode="auto">
          <a:xfrm>
            <a:off x="3624263" y="1693863"/>
            <a:ext cx="3195637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b="1">
                <a:latin typeface="幼圆" panose="02010509060101010101" pitchFamily="49" charset="-122"/>
                <a:ea typeface="幼圆" panose="02010509060101010101" pitchFamily="49" charset="-122"/>
              </a:rPr>
              <a:t>鸽巢问题（</a:t>
            </a:r>
            <a:r>
              <a:rPr lang="en-US" altLang="zh-CN" sz="3600" b="1">
                <a:latin typeface="幼圆" panose="02010509060101010101" pitchFamily="49" charset="-122"/>
                <a:ea typeface="幼圆" panose="02010509060101010101" pitchFamily="49" charset="-122"/>
              </a:rPr>
              <a:t>2</a:t>
            </a:r>
            <a:r>
              <a:rPr lang="zh-CN" altLang="en-US" sz="3600" b="1">
                <a:latin typeface="幼圆" panose="02010509060101010101" pitchFamily="49" charset="-122"/>
                <a:ea typeface="幼圆" panose="02010509060101010101" pitchFamily="49" charset="-122"/>
              </a:rPr>
              <a:t>）</a:t>
            </a:r>
          </a:p>
        </p:txBody>
      </p:sp>
      <p:pic>
        <p:nvPicPr>
          <p:cNvPr id="6" name="Picture 9" descr="https://docimg5.docs.qq.com/image/AgAABsfO-eXsp8oGclVACLnC8An0nzQc.png?w=840&amp;h=83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928" y="1543876"/>
            <a:ext cx="944538" cy="935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21523" t="30868" r="57041" b="4761"/>
          <a:stretch>
            <a:fillRect/>
          </a:stretch>
        </p:blipFill>
        <p:spPr>
          <a:xfrm>
            <a:off x="5395840" y="1895475"/>
            <a:ext cx="914400" cy="1352550"/>
          </a:xfrm>
          <a:custGeom>
            <a:avLst/>
            <a:gdLst>
              <a:gd name="connsiteX0" fmla="*/ 216694 w 914400"/>
              <a:gd name="connsiteY0" fmla="*/ 0 h 1352550"/>
              <a:gd name="connsiteX1" fmla="*/ 754857 w 914400"/>
              <a:gd name="connsiteY1" fmla="*/ 104775 h 1352550"/>
              <a:gd name="connsiteX2" fmla="*/ 869157 w 914400"/>
              <a:gd name="connsiteY2" fmla="*/ 195262 h 1352550"/>
              <a:gd name="connsiteX3" fmla="*/ 876300 w 914400"/>
              <a:gd name="connsiteY3" fmla="*/ 519112 h 1352550"/>
              <a:gd name="connsiteX4" fmla="*/ 847725 w 914400"/>
              <a:gd name="connsiteY4" fmla="*/ 681037 h 1352550"/>
              <a:gd name="connsiteX5" fmla="*/ 840582 w 914400"/>
              <a:gd name="connsiteY5" fmla="*/ 702468 h 1352550"/>
              <a:gd name="connsiteX6" fmla="*/ 914400 w 914400"/>
              <a:gd name="connsiteY6" fmla="*/ 883443 h 1352550"/>
              <a:gd name="connsiteX7" fmla="*/ 876300 w 914400"/>
              <a:gd name="connsiteY7" fmla="*/ 1352550 h 1352550"/>
              <a:gd name="connsiteX8" fmla="*/ 0 w 914400"/>
              <a:gd name="connsiteY8" fmla="*/ 1350168 h 1352550"/>
              <a:gd name="connsiteX9" fmla="*/ 23813 w 914400"/>
              <a:gd name="connsiteY9" fmla="*/ 664368 h 1352550"/>
              <a:gd name="connsiteX10" fmla="*/ 192882 w 914400"/>
              <a:gd name="connsiteY10" fmla="*/ 581025 h 1352550"/>
              <a:gd name="connsiteX11" fmla="*/ 216694 w 914400"/>
              <a:gd name="connsiteY11" fmla="*/ 0 h 135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400" h="1352550">
                <a:moveTo>
                  <a:pt x="216694" y="0"/>
                </a:moveTo>
                <a:lnTo>
                  <a:pt x="754857" y="104775"/>
                </a:lnTo>
                <a:lnTo>
                  <a:pt x="869157" y="195262"/>
                </a:lnTo>
                <a:lnTo>
                  <a:pt x="876300" y="519112"/>
                </a:lnTo>
                <a:lnTo>
                  <a:pt x="847725" y="681037"/>
                </a:lnTo>
                <a:cubicBezTo>
                  <a:pt x="847725" y="690200"/>
                  <a:pt x="848004" y="682675"/>
                  <a:pt x="840582" y="702468"/>
                </a:cubicBezTo>
                <a:lnTo>
                  <a:pt x="914400" y="883443"/>
                </a:lnTo>
                <a:lnTo>
                  <a:pt x="876300" y="1352550"/>
                </a:lnTo>
                <a:lnTo>
                  <a:pt x="0" y="1350168"/>
                </a:lnTo>
                <a:lnTo>
                  <a:pt x="23813" y="664368"/>
                </a:lnTo>
                <a:lnTo>
                  <a:pt x="192882" y="581025"/>
                </a:lnTo>
                <a:lnTo>
                  <a:pt x="216694" y="0"/>
                </a:lnTo>
                <a:close/>
              </a:path>
            </a:pathLst>
          </a:custGeom>
        </p:spPr>
      </p:pic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341313" y="1345919"/>
            <a:ext cx="8461375" cy="496546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just">
              <a:lnSpc>
                <a:spcPct val="110000"/>
              </a:lnSpc>
              <a:defRPr/>
            </a:pPr>
            <a:r>
              <a:rPr lang="en-US" altLang="zh-CN" sz="2600" b="1" dirty="0">
                <a:latin typeface="+mn-lt"/>
                <a:ea typeface="+mn-ea"/>
                <a:cs typeface="Times New Roman" panose="02020603050405020304" pitchFamily="18" charset="0"/>
              </a:rPr>
              <a:t>5</a:t>
            </a:r>
            <a:r>
              <a:rPr lang="zh-CN" altLang="en-US" sz="2600" b="1" dirty="0">
                <a:latin typeface="+mn-lt"/>
                <a:ea typeface="+mn-ea"/>
                <a:cs typeface="Times New Roman" panose="02020603050405020304" pitchFamily="18" charset="0"/>
              </a:rPr>
              <a:t>个人坐</a:t>
            </a:r>
            <a:r>
              <a:rPr lang="en-US" altLang="zh-CN" sz="2600" b="1" dirty="0">
                <a:latin typeface="+mn-lt"/>
                <a:ea typeface="+mn-ea"/>
                <a:cs typeface="Times New Roman" panose="02020603050405020304" pitchFamily="18" charset="0"/>
              </a:rPr>
              <a:t>4</a:t>
            </a:r>
            <a:r>
              <a:rPr lang="zh-CN" altLang="en-US" sz="2600" b="1" dirty="0">
                <a:latin typeface="+mn-lt"/>
                <a:ea typeface="+mn-ea"/>
                <a:cs typeface="Times New Roman" panose="02020603050405020304" pitchFamily="18" charset="0"/>
              </a:rPr>
              <a:t>把椅子，总有</a:t>
            </a:r>
            <a:r>
              <a:rPr lang="en-US" altLang="zh-CN" sz="2600" b="1" dirty="0">
                <a:latin typeface="+mn-lt"/>
                <a:ea typeface="+mn-ea"/>
                <a:cs typeface="Times New Roman" panose="02020603050405020304" pitchFamily="18" charset="0"/>
              </a:rPr>
              <a:t>1</a:t>
            </a:r>
            <a:r>
              <a:rPr lang="zh-CN" altLang="en-US" sz="2600" b="1" dirty="0">
                <a:latin typeface="+mn-lt"/>
                <a:ea typeface="+mn-ea"/>
                <a:cs typeface="Times New Roman" panose="02020603050405020304" pitchFamily="18" charset="0"/>
              </a:rPr>
              <a:t>把椅子上至少坐</a:t>
            </a:r>
            <a:r>
              <a:rPr lang="en-US" altLang="zh-CN" sz="2600" b="1" dirty="0"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2600" b="1" dirty="0">
                <a:latin typeface="+mn-lt"/>
                <a:ea typeface="+mn-ea"/>
                <a:cs typeface="Times New Roman" panose="02020603050405020304" pitchFamily="18" charset="0"/>
              </a:rPr>
              <a:t>人，为什么？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21523" t="30868" r="57041" b="4761"/>
          <a:stretch>
            <a:fillRect/>
          </a:stretch>
        </p:blipFill>
        <p:spPr>
          <a:xfrm>
            <a:off x="2379590" y="1895475"/>
            <a:ext cx="914400" cy="1352550"/>
          </a:xfrm>
          <a:custGeom>
            <a:avLst/>
            <a:gdLst>
              <a:gd name="connsiteX0" fmla="*/ 216694 w 914400"/>
              <a:gd name="connsiteY0" fmla="*/ 0 h 1352550"/>
              <a:gd name="connsiteX1" fmla="*/ 754857 w 914400"/>
              <a:gd name="connsiteY1" fmla="*/ 104775 h 1352550"/>
              <a:gd name="connsiteX2" fmla="*/ 869157 w 914400"/>
              <a:gd name="connsiteY2" fmla="*/ 195262 h 1352550"/>
              <a:gd name="connsiteX3" fmla="*/ 876300 w 914400"/>
              <a:gd name="connsiteY3" fmla="*/ 519112 h 1352550"/>
              <a:gd name="connsiteX4" fmla="*/ 847725 w 914400"/>
              <a:gd name="connsiteY4" fmla="*/ 681037 h 1352550"/>
              <a:gd name="connsiteX5" fmla="*/ 840582 w 914400"/>
              <a:gd name="connsiteY5" fmla="*/ 702468 h 1352550"/>
              <a:gd name="connsiteX6" fmla="*/ 914400 w 914400"/>
              <a:gd name="connsiteY6" fmla="*/ 883443 h 1352550"/>
              <a:gd name="connsiteX7" fmla="*/ 876300 w 914400"/>
              <a:gd name="connsiteY7" fmla="*/ 1352550 h 1352550"/>
              <a:gd name="connsiteX8" fmla="*/ 0 w 914400"/>
              <a:gd name="connsiteY8" fmla="*/ 1350168 h 1352550"/>
              <a:gd name="connsiteX9" fmla="*/ 23813 w 914400"/>
              <a:gd name="connsiteY9" fmla="*/ 664368 h 1352550"/>
              <a:gd name="connsiteX10" fmla="*/ 192882 w 914400"/>
              <a:gd name="connsiteY10" fmla="*/ 581025 h 1352550"/>
              <a:gd name="connsiteX11" fmla="*/ 216694 w 914400"/>
              <a:gd name="connsiteY11" fmla="*/ 0 h 135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400" h="1352550">
                <a:moveTo>
                  <a:pt x="216694" y="0"/>
                </a:moveTo>
                <a:lnTo>
                  <a:pt x="754857" y="104775"/>
                </a:lnTo>
                <a:lnTo>
                  <a:pt x="869157" y="195262"/>
                </a:lnTo>
                <a:lnTo>
                  <a:pt x="876300" y="519112"/>
                </a:lnTo>
                <a:lnTo>
                  <a:pt x="847725" y="681037"/>
                </a:lnTo>
                <a:cubicBezTo>
                  <a:pt x="847725" y="690200"/>
                  <a:pt x="848004" y="682675"/>
                  <a:pt x="840582" y="702468"/>
                </a:cubicBezTo>
                <a:lnTo>
                  <a:pt x="914400" y="883443"/>
                </a:lnTo>
                <a:lnTo>
                  <a:pt x="876300" y="1352550"/>
                </a:lnTo>
                <a:lnTo>
                  <a:pt x="0" y="1350168"/>
                </a:lnTo>
                <a:lnTo>
                  <a:pt x="23813" y="664368"/>
                </a:lnTo>
                <a:lnTo>
                  <a:pt x="192882" y="581025"/>
                </a:lnTo>
                <a:lnTo>
                  <a:pt x="216694" y="0"/>
                </a:lnTo>
                <a:close/>
              </a:path>
            </a:pathLst>
          </a:cu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21523" t="30868" r="57041" b="4761"/>
          <a:stretch>
            <a:fillRect/>
          </a:stretch>
        </p:blipFill>
        <p:spPr>
          <a:xfrm>
            <a:off x="3385007" y="1895475"/>
            <a:ext cx="914400" cy="1352550"/>
          </a:xfrm>
          <a:custGeom>
            <a:avLst/>
            <a:gdLst>
              <a:gd name="connsiteX0" fmla="*/ 216694 w 914400"/>
              <a:gd name="connsiteY0" fmla="*/ 0 h 1352550"/>
              <a:gd name="connsiteX1" fmla="*/ 754857 w 914400"/>
              <a:gd name="connsiteY1" fmla="*/ 104775 h 1352550"/>
              <a:gd name="connsiteX2" fmla="*/ 869157 w 914400"/>
              <a:gd name="connsiteY2" fmla="*/ 195262 h 1352550"/>
              <a:gd name="connsiteX3" fmla="*/ 876300 w 914400"/>
              <a:gd name="connsiteY3" fmla="*/ 519112 h 1352550"/>
              <a:gd name="connsiteX4" fmla="*/ 847725 w 914400"/>
              <a:gd name="connsiteY4" fmla="*/ 681037 h 1352550"/>
              <a:gd name="connsiteX5" fmla="*/ 840582 w 914400"/>
              <a:gd name="connsiteY5" fmla="*/ 702468 h 1352550"/>
              <a:gd name="connsiteX6" fmla="*/ 914400 w 914400"/>
              <a:gd name="connsiteY6" fmla="*/ 883443 h 1352550"/>
              <a:gd name="connsiteX7" fmla="*/ 876300 w 914400"/>
              <a:gd name="connsiteY7" fmla="*/ 1352550 h 1352550"/>
              <a:gd name="connsiteX8" fmla="*/ 0 w 914400"/>
              <a:gd name="connsiteY8" fmla="*/ 1350168 h 1352550"/>
              <a:gd name="connsiteX9" fmla="*/ 23813 w 914400"/>
              <a:gd name="connsiteY9" fmla="*/ 664368 h 1352550"/>
              <a:gd name="connsiteX10" fmla="*/ 192882 w 914400"/>
              <a:gd name="connsiteY10" fmla="*/ 581025 h 1352550"/>
              <a:gd name="connsiteX11" fmla="*/ 216694 w 914400"/>
              <a:gd name="connsiteY11" fmla="*/ 0 h 135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400" h="1352550">
                <a:moveTo>
                  <a:pt x="216694" y="0"/>
                </a:moveTo>
                <a:lnTo>
                  <a:pt x="754857" y="104775"/>
                </a:lnTo>
                <a:lnTo>
                  <a:pt x="869157" y="195262"/>
                </a:lnTo>
                <a:lnTo>
                  <a:pt x="876300" y="519112"/>
                </a:lnTo>
                <a:lnTo>
                  <a:pt x="847725" y="681037"/>
                </a:lnTo>
                <a:cubicBezTo>
                  <a:pt x="847725" y="690200"/>
                  <a:pt x="848004" y="682675"/>
                  <a:pt x="840582" y="702468"/>
                </a:cubicBezTo>
                <a:lnTo>
                  <a:pt x="914400" y="883443"/>
                </a:lnTo>
                <a:lnTo>
                  <a:pt x="876300" y="1352550"/>
                </a:lnTo>
                <a:lnTo>
                  <a:pt x="0" y="1350168"/>
                </a:lnTo>
                <a:lnTo>
                  <a:pt x="23813" y="664368"/>
                </a:lnTo>
                <a:lnTo>
                  <a:pt x="192882" y="581025"/>
                </a:lnTo>
                <a:lnTo>
                  <a:pt x="216694" y="0"/>
                </a:lnTo>
                <a:close/>
              </a:path>
            </a:pathLst>
          </a:cu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21523" t="30868" r="57041" b="4761"/>
          <a:stretch>
            <a:fillRect/>
          </a:stretch>
        </p:blipFill>
        <p:spPr>
          <a:xfrm>
            <a:off x="4390424" y="1895475"/>
            <a:ext cx="914400" cy="1352550"/>
          </a:xfrm>
          <a:custGeom>
            <a:avLst/>
            <a:gdLst>
              <a:gd name="connsiteX0" fmla="*/ 216694 w 914400"/>
              <a:gd name="connsiteY0" fmla="*/ 0 h 1352550"/>
              <a:gd name="connsiteX1" fmla="*/ 754857 w 914400"/>
              <a:gd name="connsiteY1" fmla="*/ 104775 h 1352550"/>
              <a:gd name="connsiteX2" fmla="*/ 869157 w 914400"/>
              <a:gd name="connsiteY2" fmla="*/ 195262 h 1352550"/>
              <a:gd name="connsiteX3" fmla="*/ 876300 w 914400"/>
              <a:gd name="connsiteY3" fmla="*/ 519112 h 1352550"/>
              <a:gd name="connsiteX4" fmla="*/ 847725 w 914400"/>
              <a:gd name="connsiteY4" fmla="*/ 681037 h 1352550"/>
              <a:gd name="connsiteX5" fmla="*/ 840582 w 914400"/>
              <a:gd name="connsiteY5" fmla="*/ 702468 h 1352550"/>
              <a:gd name="connsiteX6" fmla="*/ 914400 w 914400"/>
              <a:gd name="connsiteY6" fmla="*/ 883443 h 1352550"/>
              <a:gd name="connsiteX7" fmla="*/ 876300 w 914400"/>
              <a:gd name="connsiteY7" fmla="*/ 1352550 h 1352550"/>
              <a:gd name="connsiteX8" fmla="*/ 0 w 914400"/>
              <a:gd name="connsiteY8" fmla="*/ 1350168 h 1352550"/>
              <a:gd name="connsiteX9" fmla="*/ 23813 w 914400"/>
              <a:gd name="connsiteY9" fmla="*/ 664368 h 1352550"/>
              <a:gd name="connsiteX10" fmla="*/ 192882 w 914400"/>
              <a:gd name="connsiteY10" fmla="*/ 581025 h 1352550"/>
              <a:gd name="connsiteX11" fmla="*/ 216694 w 914400"/>
              <a:gd name="connsiteY11" fmla="*/ 0 h 135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400" h="1352550">
                <a:moveTo>
                  <a:pt x="216694" y="0"/>
                </a:moveTo>
                <a:lnTo>
                  <a:pt x="754857" y="104775"/>
                </a:lnTo>
                <a:lnTo>
                  <a:pt x="869157" y="195262"/>
                </a:lnTo>
                <a:lnTo>
                  <a:pt x="876300" y="519112"/>
                </a:lnTo>
                <a:lnTo>
                  <a:pt x="847725" y="681037"/>
                </a:lnTo>
                <a:cubicBezTo>
                  <a:pt x="847725" y="690200"/>
                  <a:pt x="848004" y="682675"/>
                  <a:pt x="840582" y="702468"/>
                </a:cubicBezTo>
                <a:lnTo>
                  <a:pt x="914400" y="883443"/>
                </a:lnTo>
                <a:lnTo>
                  <a:pt x="876300" y="1352550"/>
                </a:lnTo>
                <a:lnTo>
                  <a:pt x="0" y="1350168"/>
                </a:lnTo>
                <a:lnTo>
                  <a:pt x="23813" y="664368"/>
                </a:lnTo>
                <a:lnTo>
                  <a:pt x="192882" y="581025"/>
                </a:lnTo>
                <a:lnTo>
                  <a:pt x="216694" y="0"/>
                </a:lnTo>
                <a:close/>
              </a:path>
            </a:pathLst>
          </a:custGeom>
        </p:spPr>
      </p:pic>
      <p:sp>
        <p:nvSpPr>
          <p:cNvPr id="7" name="矩形 6"/>
          <p:cNvSpPr/>
          <p:nvPr/>
        </p:nvSpPr>
        <p:spPr bwMode="auto">
          <a:xfrm>
            <a:off x="341312" y="1336853"/>
            <a:ext cx="967943" cy="505612"/>
          </a:xfrm>
          <a:prstGeom prst="rect">
            <a:avLst/>
          </a:prstGeom>
          <a:noFill/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0593" y="1912609"/>
            <a:ext cx="17242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待分物体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1570919" y="1336853"/>
            <a:ext cx="1213845" cy="505612"/>
          </a:xfrm>
          <a:prstGeom prst="rect">
            <a:avLst/>
          </a:prstGeom>
          <a:noFill/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379590" y="856613"/>
            <a:ext cx="16020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4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个抽屉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17" name="Picture 13" descr="92副本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110" y="2997200"/>
            <a:ext cx="76993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AutoShape 27"/>
          <p:cNvSpPr>
            <a:spLocks noChangeArrowheads="1"/>
          </p:cNvSpPr>
          <p:nvPr/>
        </p:nvSpPr>
        <p:spPr bwMode="auto">
          <a:xfrm>
            <a:off x="1025236" y="3411051"/>
            <a:ext cx="6419541" cy="875836"/>
          </a:xfrm>
          <a:prstGeom prst="wedgeRoundRectCallout">
            <a:avLst>
              <a:gd name="adj1" fmla="val 55628"/>
              <a:gd name="adj2" fmla="val -3892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把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个人放进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个“抽屉”中，总有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个“抽屉”里至少有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个人，即总有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把椅子上至少坐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人。</a:t>
            </a:r>
          </a:p>
        </p:txBody>
      </p:sp>
      <p:grpSp>
        <p:nvGrpSpPr>
          <p:cNvPr id="19" name="组合 8"/>
          <p:cNvGrpSpPr/>
          <p:nvPr/>
        </p:nvGrpSpPr>
        <p:grpSpPr bwMode="auto">
          <a:xfrm>
            <a:off x="168275" y="526131"/>
            <a:ext cx="2011363" cy="686573"/>
            <a:chOff x="149583" y="622021"/>
            <a:chExt cx="2011668" cy="687026"/>
          </a:xfrm>
        </p:grpSpPr>
        <p:pic>
          <p:nvPicPr>
            <p:cNvPr id="20" name="图片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62" t="34671" r="9573" b="42680"/>
            <a:stretch>
              <a:fillRect/>
            </a:stretch>
          </p:blipFill>
          <p:spPr bwMode="auto">
            <a:xfrm>
              <a:off x="187160" y="652978"/>
              <a:ext cx="1974091" cy="656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149583" y="622021"/>
              <a:ext cx="1974091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复习导入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 animBg="1"/>
      <p:bldP spid="12" grpId="0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22578" y="1307522"/>
            <a:ext cx="8298844" cy="936667"/>
            <a:chOff x="339465" y="1377928"/>
            <a:chExt cx="8298844" cy="936667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39465" y="1428344"/>
              <a:ext cx="488723" cy="485556"/>
            </a:xfrm>
            <a:prstGeom prst="rect">
              <a:avLst/>
            </a:prstGeom>
          </p:spPr>
        </p:pic>
        <p:sp>
          <p:nvSpPr>
            <p:cNvPr id="20" name="Rectangle 54"/>
            <p:cNvSpPr>
              <a:spLocks noChangeArrowheads="1"/>
            </p:cNvSpPr>
            <p:nvPr/>
          </p:nvSpPr>
          <p:spPr bwMode="auto">
            <a:xfrm>
              <a:off x="831284" y="1377928"/>
              <a:ext cx="7807025" cy="93666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1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600" b="1" dirty="0">
                  <a:solidFill>
                    <a:prstClr val="black"/>
                  </a:solidFill>
                  <a:latin typeface="+mn-lt"/>
                  <a:ea typeface="黑体" panose="02010609060101010101" pitchFamily="49" charset="-122"/>
                </a:rPr>
                <a:t>把</a:t>
              </a:r>
              <a:r>
                <a:rPr lang="en-US" altLang="zh-CN" sz="2600" b="1" dirty="0">
                  <a:solidFill>
                    <a:prstClr val="black"/>
                  </a:solidFill>
                  <a:latin typeface="+mn-lt"/>
                  <a:ea typeface="楷体" panose="02010609060101010101" pitchFamily="49" charset="-122"/>
                </a:rPr>
                <a:t>7</a:t>
              </a:r>
              <a:r>
                <a:rPr lang="zh-CN" altLang="en-US" sz="2600" b="1" dirty="0">
                  <a:solidFill>
                    <a:prstClr val="black"/>
                  </a:solidFill>
                  <a:latin typeface="+mn-lt"/>
                  <a:ea typeface="黑体" panose="02010609060101010101" pitchFamily="49" charset="-122"/>
                </a:rPr>
                <a:t>本书放进</a:t>
              </a:r>
              <a:r>
                <a:rPr lang="en-US" altLang="zh-CN" sz="2600" b="1" dirty="0">
                  <a:solidFill>
                    <a:prstClr val="black"/>
                  </a:solidFill>
                  <a:latin typeface="+mn-lt"/>
                  <a:ea typeface="楷体" panose="02010609060101010101" pitchFamily="49" charset="-122"/>
                </a:rPr>
                <a:t>3</a:t>
              </a:r>
              <a:r>
                <a:rPr lang="zh-CN" altLang="en-US" sz="2600" b="1" dirty="0">
                  <a:solidFill>
                    <a:prstClr val="black"/>
                  </a:solidFill>
                  <a:latin typeface="+mn-lt"/>
                  <a:ea typeface="黑体" panose="02010609060101010101" pitchFamily="49" charset="-122"/>
                </a:rPr>
                <a:t>个抽屉，不管怎么放，总有</a:t>
              </a:r>
              <a:r>
                <a:rPr lang="en-US" altLang="zh-CN" sz="2600" b="1" dirty="0">
                  <a:solidFill>
                    <a:prstClr val="black"/>
                  </a:solidFill>
                  <a:latin typeface="+mn-lt"/>
                  <a:ea typeface="黑体" panose="02010609060101010101" pitchFamily="49" charset="-122"/>
                </a:rPr>
                <a:t>1</a:t>
              </a:r>
              <a:r>
                <a:rPr lang="zh-CN" altLang="en-US" sz="2600" b="1" dirty="0">
                  <a:solidFill>
                    <a:prstClr val="black"/>
                  </a:solidFill>
                  <a:latin typeface="+mn-lt"/>
                  <a:ea typeface="黑体" panose="02010609060101010101" pitchFamily="49" charset="-122"/>
                </a:rPr>
                <a:t>个抽屉里至少放进</a:t>
              </a:r>
              <a:r>
                <a:rPr lang="en-US" altLang="zh-CN" sz="2600" b="1" dirty="0">
                  <a:solidFill>
                    <a:prstClr val="black"/>
                  </a:solidFill>
                  <a:latin typeface="+mn-lt"/>
                  <a:ea typeface="黑体" panose="02010609060101010101" pitchFamily="49" charset="-122"/>
                </a:rPr>
                <a:t>3</a:t>
              </a:r>
              <a:r>
                <a:rPr lang="zh-CN" altLang="en-US" sz="2600" b="1" dirty="0">
                  <a:solidFill>
                    <a:prstClr val="black"/>
                  </a:solidFill>
                  <a:latin typeface="+mn-lt"/>
                  <a:ea typeface="黑体" panose="02010609060101010101" pitchFamily="49" charset="-122"/>
                </a:rPr>
                <a:t>本书。为什么？</a:t>
              </a:r>
            </a:p>
          </p:txBody>
        </p:sp>
      </p:grpSp>
      <p:grpSp>
        <p:nvGrpSpPr>
          <p:cNvPr id="2" name="组合 8"/>
          <p:cNvGrpSpPr/>
          <p:nvPr/>
        </p:nvGrpSpPr>
        <p:grpSpPr bwMode="auto">
          <a:xfrm>
            <a:off x="168275" y="520936"/>
            <a:ext cx="2011363" cy="686573"/>
            <a:chOff x="149583" y="622021"/>
            <a:chExt cx="2011668" cy="687026"/>
          </a:xfrm>
        </p:grpSpPr>
        <p:pic>
          <p:nvPicPr>
            <p:cNvPr id="3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62" t="34671" r="9573" b="42680"/>
            <a:stretch>
              <a:fillRect/>
            </a:stretch>
          </p:blipFill>
          <p:spPr bwMode="auto">
            <a:xfrm>
              <a:off x="187160" y="652978"/>
              <a:ext cx="1974091" cy="656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16"/>
            <p:cNvSpPr>
              <a:spLocks noChangeArrowheads="1"/>
            </p:cNvSpPr>
            <p:nvPr/>
          </p:nvSpPr>
          <p:spPr bwMode="auto">
            <a:xfrm>
              <a:off x="149583" y="622021"/>
              <a:ext cx="1974091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探索新知</a:t>
              </a:r>
              <a:endParaRPr lang="zh-CN" altLang="en-US" sz="32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8" name="Picture 26" descr="u5jx01_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275" y="2158184"/>
            <a:ext cx="3075147" cy="182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2496" y="3364954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27"/>
          <p:cNvSpPr>
            <a:spLocks noChangeArrowheads="1"/>
          </p:cNvSpPr>
          <p:nvPr/>
        </p:nvSpPr>
        <p:spPr bwMode="auto">
          <a:xfrm>
            <a:off x="1534918" y="3364954"/>
            <a:ext cx="3695174" cy="520261"/>
          </a:xfrm>
          <a:prstGeom prst="wedgeRoundRectCallout">
            <a:avLst>
              <a:gd name="adj1" fmla="val -57426"/>
              <a:gd name="adj2" fmla="val 3964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请你试着证明这个结论。</a:t>
            </a:r>
            <a:endParaRPr lang="en-US" altLang="zh-CN" sz="20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6" descr="u5jx01_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275" y="2158184"/>
            <a:ext cx="3075147" cy="182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54"/>
          <p:cNvSpPr>
            <a:spLocks noChangeArrowheads="1"/>
          </p:cNvSpPr>
          <p:nvPr/>
        </p:nvSpPr>
        <p:spPr bwMode="auto">
          <a:xfrm>
            <a:off x="221671" y="702570"/>
            <a:ext cx="7807038" cy="93666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把</a:t>
            </a:r>
            <a:r>
              <a:rPr lang="en-US" altLang="zh-CN" sz="2600" b="1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</a:rPr>
              <a:t>7</a:t>
            </a:r>
            <a:r>
              <a:rPr lang="zh-CN" altLang="en-US" sz="26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本书放进</a:t>
            </a:r>
            <a:r>
              <a:rPr lang="en-US" altLang="zh-CN" sz="2600" b="1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6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个抽屉，不管怎么放，总有</a:t>
            </a:r>
            <a:r>
              <a:rPr lang="en-US" altLang="zh-CN" sz="26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26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个抽屉里至少放进</a:t>
            </a:r>
            <a:r>
              <a:rPr lang="en-US" altLang="zh-CN" sz="26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6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本书。为什么？</a:t>
            </a:r>
          </a:p>
        </p:txBody>
      </p:sp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1470795" y="1816100"/>
            <a:ext cx="3599969" cy="1688164"/>
          </a:xfrm>
          <a:prstGeom prst="wedgeRoundRectCallout">
            <a:avLst>
              <a:gd name="adj1" fmla="val -58933"/>
              <a:gd name="adj2" fmla="val 3510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algn="just" eaLnBrk="1" hangingPunct="1"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我随便放放看，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个抽屉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本，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个抽屉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本，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个抽屉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本。符合总有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个抽屉里至少放进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本书。</a:t>
            </a:r>
          </a:p>
        </p:txBody>
      </p:sp>
      <p:pic>
        <p:nvPicPr>
          <p:cNvPr id="7" name="Picture 16" descr="88副本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29" y="2736356"/>
            <a:ext cx="799783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6" descr="u5jx01_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275" y="2158184"/>
            <a:ext cx="3075147" cy="182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54"/>
          <p:cNvSpPr>
            <a:spLocks noChangeArrowheads="1"/>
          </p:cNvSpPr>
          <p:nvPr/>
        </p:nvSpPr>
        <p:spPr bwMode="auto">
          <a:xfrm>
            <a:off x="221671" y="702570"/>
            <a:ext cx="7807038" cy="93666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把</a:t>
            </a:r>
            <a:r>
              <a:rPr lang="en-US" altLang="zh-CN" sz="2600" b="1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</a:rPr>
              <a:t>7</a:t>
            </a:r>
            <a:r>
              <a:rPr lang="zh-CN" altLang="en-US" sz="26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本书放进</a:t>
            </a:r>
            <a:r>
              <a:rPr lang="en-US" altLang="zh-CN" sz="2600" b="1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6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个抽屉，不管怎么放，总有</a:t>
            </a:r>
            <a:r>
              <a:rPr lang="en-US" altLang="zh-CN" sz="26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26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个抽屉里至少放进</a:t>
            </a:r>
            <a:r>
              <a:rPr lang="en-US" altLang="zh-CN" sz="26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6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本书。为什么？</a:t>
            </a:r>
          </a:p>
        </p:txBody>
      </p:sp>
      <p:pic>
        <p:nvPicPr>
          <p:cNvPr id="4" name="Picture 22" descr="86副本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78" y="2826849"/>
            <a:ext cx="1142048" cy="174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1723740" y="1734595"/>
            <a:ext cx="3669241" cy="1742759"/>
          </a:xfrm>
          <a:prstGeom prst="wedgeRoundRectCallout">
            <a:avLst>
              <a:gd name="adj1" fmla="val -58933"/>
              <a:gd name="adj2" fmla="val 3510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algn="just" eaLnBrk="1" hangingPunct="1"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如果每个抽屉最多放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本，那么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个抽屉最多放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本，最后的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本书一定会放到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个抽屉中的任何一个。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4"/>
          <p:cNvSpPr>
            <a:spLocks noChangeArrowheads="1"/>
          </p:cNvSpPr>
          <p:nvPr/>
        </p:nvSpPr>
        <p:spPr bwMode="auto">
          <a:xfrm>
            <a:off x="221671" y="702570"/>
            <a:ext cx="7807038" cy="93666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把</a:t>
            </a:r>
            <a:r>
              <a:rPr lang="en-US" altLang="zh-CN" sz="2600" b="1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</a:rPr>
              <a:t>7</a:t>
            </a:r>
            <a:r>
              <a:rPr lang="zh-CN" altLang="en-US" sz="26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本书放进</a:t>
            </a:r>
            <a:r>
              <a:rPr lang="en-US" altLang="zh-CN" sz="2600" b="1" dirty="0">
                <a:solidFill>
                  <a:prstClr val="black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6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个抽屉，不管怎么放，总有</a:t>
            </a:r>
            <a:r>
              <a:rPr lang="en-US" altLang="zh-CN" sz="26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26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个抽屉里至少放进</a:t>
            </a:r>
            <a:r>
              <a:rPr lang="en-US" altLang="zh-CN" sz="26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600" b="1" dirty="0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本书。为什么？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556933" y="1763329"/>
            <a:ext cx="4021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7÷3=2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)……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143558" y="1763328"/>
            <a:ext cx="21924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2+1=3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2944" y="2464409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7"/>
          <p:cNvSpPr>
            <a:spLocks noChangeArrowheads="1"/>
          </p:cNvSpPr>
          <p:nvPr/>
        </p:nvSpPr>
        <p:spPr bwMode="auto">
          <a:xfrm>
            <a:off x="1556933" y="2498644"/>
            <a:ext cx="4899285" cy="520261"/>
          </a:xfrm>
          <a:prstGeom prst="wedgeRoundRectCallout">
            <a:avLst>
              <a:gd name="adj1" fmla="val -55022"/>
              <a:gd name="adj2" fmla="val 3032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你能理解这道算式表示的意思吗？</a:t>
            </a:r>
            <a:endParaRPr lang="en-US" altLang="zh-CN" sz="20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8" name="Picture 13" descr="92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110" y="2997200"/>
            <a:ext cx="76993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27"/>
          <p:cNvSpPr>
            <a:spLocks noChangeArrowheads="1"/>
          </p:cNvSpPr>
          <p:nvPr/>
        </p:nvSpPr>
        <p:spPr bwMode="auto">
          <a:xfrm>
            <a:off x="2265217" y="3314932"/>
            <a:ext cx="5347855" cy="875836"/>
          </a:xfrm>
          <a:prstGeom prst="wedgeRoundRectCallout">
            <a:avLst>
              <a:gd name="adj1" fmla="val 55628"/>
              <a:gd name="adj2" fmla="val -3892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把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本书平均放进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个抽屉，尽量平均分，每个抽屉里放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本，还剩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本。</a:t>
            </a:r>
          </a:p>
        </p:txBody>
      </p:sp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3311233" y="3413635"/>
            <a:ext cx="4301839" cy="875836"/>
          </a:xfrm>
          <a:prstGeom prst="wedgeRoundRectCallout">
            <a:avLst>
              <a:gd name="adj1" fmla="val 55628"/>
              <a:gd name="adj2" fmla="val -3892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剩下的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本不管怎么放，总有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个抽屉里至少放进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本书。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9" grpId="0" animBg="1"/>
      <p:bldP spid="9" grpId="1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4"/>
          <p:cNvSpPr>
            <a:spLocks noChangeArrowheads="1"/>
          </p:cNvSpPr>
          <p:nvPr/>
        </p:nvSpPr>
        <p:spPr bwMode="auto">
          <a:xfrm>
            <a:off x="221671" y="756375"/>
            <a:ext cx="7807038" cy="496546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如果有</a:t>
            </a:r>
            <a:r>
              <a:rPr lang="en-US" altLang="zh-CN" sz="2600" b="1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8</a:t>
            </a:r>
            <a:r>
              <a:rPr lang="zh-CN" altLang="en-US" sz="2600" b="1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本书会怎样呢？</a:t>
            </a:r>
            <a:endParaRPr lang="zh-CN" altLang="en-US" sz="2600" b="1" dirty="0">
              <a:solidFill>
                <a:prstClr val="black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75933" y="1396183"/>
            <a:ext cx="4021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8÷3=2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)……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77635" y="1943437"/>
            <a:ext cx="2192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2+2=4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" name="Picture 22" descr="86副本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78" y="2301873"/>
            <a:ext cx="1142048" cy="174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1443398" y="2616135"/>
            <a:ext cx="2681792" cy="1675838"/>
          </a:xfrm>
          <a:prstGeom prst="wedgeRoundRectCallout">
            <a:avLst>
              <a:gd name="adj1" fmla="val -56180"/>
              <a:gd name="adj2" fmla="val -4050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如果把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本书放进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个抽屉，不管怎么放，总有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个抽屉里至少放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本书。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4378037" y="1295400"/>
            <a:ext cx="0" cy="3110346"/>
          </a:xfrm>
          <a:prstGeom prst="line">
            <a:avLst/>
          </a:prstGeom>
          <a:ln w="19050">
            <a:solidFill>
              <a:srgbClr val="4A7B8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4572000" y="1396183"/>
            <a:ext cx="4021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8÷3=2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)……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573702" y="1943437"/>
            <a:ext cx="2192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2+1=3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9" name="Picture 13" descr="92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709" y="2997200"/>
            <a:ext cx="76993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AutoShape 27"/>
          <p:cNvSpPr>
            <a:spLocks noChangeArrowheads="1"/>
          </p:cNvSpPr>
          <p:nvPr/>
        </p:nvSpPr>
        <p:spPr bwMode="auto">
          <a:xfrm>
            <a:off x="4690530" y="2616135"/>
            <a:ext cx="2753478" cy="1675838"/>
          </a:xfrm>
          <a:prstGeom prst="wedgeRoundRectCallout">
            <a:avLst>
              <a:gd name="adj1" fmla="val 65691"/>
              <a:gd name="adj2" fmla="val 738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如果把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本书放进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个抽屉，不管怎么放，总有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个抽屉里至少放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本书。</a:t>
            </a:r>
          </a:p>
        </p:txBody>
      </p:sp>
      <p:sp>
        <p:nvSpPr>
          <p:cNvPr id="21" name="Rectangle 54"/>
          <p:cNvSpPr>
            <a:spLocks noChangeArrowheads="1"/>
          </p:cNvSpPr>
          <p:nvPr/>
        </p:nvSpPr>
        <p:spPr bwMode="auto">
          <a:xfrm>
            <a:off x="3706089" y="756375"/>
            <a:ext cx="4714896" cy="496546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哪一种说法对？为什么？</a:t>
            </a:r>
            <a:endParaRPr lang="zh-CN" altLang="en-US" sz="2600" b="1" dirty="0">
              <a:solidFill>
                <a:prstClr val="black"/>
              </a:solidFill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 animBg="1"/>
      <p:bldP spid="16" grpId="0"/>
      <p:bldP spid="17" grpId="0"/>
      <p:bldP spid="20" grpId="0" animBg="1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4"/>
          <p:cNvSpPr>
            <a:spLocks noChangeArrowheads="1"/>
          </p:cNvSpPr>
          <p:nvPr/>
        </p:nvSpPr>
        <p:spPr bwMode="auto">
          <a:xfrm>
            <a:off x="221671" y="756375"/>
            <a:ext cx="7807038" cy="496546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如果有</a:t>
            </a:r>
            <a:r>
              <a:rPr lang="en-US" altLang="zh-CN" sz="2600" b="1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8</a:t>
            </a:r>
            <a:r>
              <a:rPr lang="zh-CN" altLang="en-US" sz="2600" b="1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本书会怎样呢？</a:t>
            </a:r>
            <a:endParaRPr lang="zh-CN" altLang="en-US" sz="2600" b="1" dirty="0">
              <a:solidFill>
                <a:prstClr val="black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75933" y="1396183"/>
            <a:ext cx="4021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8÷3=2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)……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77635" y="1943437"/>
            <a:ext cx="2192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2+2=4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378037" y="1295400"/>
            <a:ext cx="0" cy="1191491"/>
          </a:xfrm>
          <a:prstGeom prst="line">
            <a:avLst/>
          </a:prstGeom>
          <a:ln w="19050">
            <a:solidFill>
              <a:srgbClr val="4A7B8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572000" y="1396183"/>
            <a:ext cx="4021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8÷3=2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)……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73702" y="1943437"/>
            <a:ext cx="2192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2+1=3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3706089" y="756375"/>
            <a:ext cx="4714896" cy="496546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哪一种说法对？为什么？</a:t>
            </a:r>
            <a:endParaRPr lang="zh-CN" altLang="en-US" sz="2600" b="1" dirty="0">
              <a:solidFill>
                <a:prstClr val="black"/>
              </a:solidFill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1508209" y="2770910"/>
            <a:ext cx="5034972" cy="824301"/>
            <a:chOff x="1508209" y="2770910"/>
            <a:chExt cx="5034972" cy="824301"/>
          </a:xfrm>
        </p:grpSpPr>
        <p:grpSp>
          <p:nvGrpSpPr>
            <p:cNvPr id="11" name="组合 10"/>
            <p:cNvGrpSpPr/>
            <p:nvPr/>
          </p:nvGrpSpPr>
          <p:grpSpPr>
            <a:xfrm>
              <a:off x="1508209" y="2770910"/>
              <a:ext cx="1483742" cy="824301"/>
              <a:chOff x="539552" y="915566"/>
              <a:chExt cx="2981131" cy="1656184"/>
            </a:xfrm>
          </p:grpSpPr>
          <p:sp>
            <p:nvSpPr>
              <p:cNvPr id="12" name="立方体 11"/>
              <p:cNvSpPr/>
              <p:nvPr/>
            </p:nvSpPr>
            <p:spPr>
              <a:xfrm>
                <a:off x="539552" y="915566"/>
                <a:ext cx="2981131" cy="1656184"/>
              </a:xfrm>
              <a:prstGeom prst="cube">
                <a:avLst>
                  <a:gd name="adj" fmla="val 58417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平行四边形 12"/>
              <p:cNvSpPr/>
              <p:nvPr/>
            </p:nvSpPr>
            <p:spPr>
              <a:xfrm>
                <a:off x="608620" y="963588"/>
                <a:ext cx="2808000" cy="917259"/>
              </a:xfrm>
              <a:prstGeom prst="parallelogram">
                <a:avLst>
                  <a:gd name="adj" fmla="val 100351"/>
                </a:avLst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1539643" y="963588"/>
                <a:ext cx="399" cy="64800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 flipH="1">
                <a:off x="1537123" y="1611583"/>
                <a:ext cx="122400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H="1">
                <a:off x="1259632" y="1599372"/>
                <a:ext cx="302557" cy="281475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组合 16"/>
            <p:cNvGrpSpPr/>
            <p:nvPr/>
          </p:nvGrpSpPr>
          <p:grpSpPr>
            <a:xfrm>
              <a:off x="3283824" y="2770910"/>
              <a:ext cx="1483742" cy="824301"/>
              <a:chOff x="539552" y="915566"/>
              <a:chExt cx="2981131" cy="1656184"/>
            </a:xfrm>
          </p:grpSpPr>
          <p:sp>
            <p:nvSpPr>
              <p:cNvPr id="18" name="立方体 17"/>
              <p:cNvSpPr/>
              <p:nvPr/>
            </p:nvSpPr>
            <p:spPr>
              <a:xfrm>
                <a:off x="539552" y="915566"/>
                <a:ext cx="2981131" cy="1656184"/>
              </a:xfrm>
              <a:prstGeom prst="cube">
                <a:avLst>
                  <a:gd name="adj" fmla="val 58417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平行四边形 18"/>
              <p:cNvSpPr/>
              <p:nvPr/>
            </p:nvSpPr>
            <p:spPr>
              <a:xfrm>
                <a:off x="608620" y="963588"/>
                <a:ext cx="2808000" cy="917259"/>
              </a:xfrm>
              <a:prstGeom prst="parallelogram">
                <a:avLst>
                  <a:gd name="adj" fmla="val 100351"/>
                </a:avLst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0" name="直接连接符 19"/>
              <p:cNvCxnSpPr/>
              <p:nvPr/>
            </p:nvCxnSpPr>
            <p:spPr>
              <a:xfrm>
                <a:off x="1539643" y="963588"/>
                <a:ext cx="399" cy="64800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H="1">
                <a:off x="1537123" y="1611583"/>
                <a:ext cx="122400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>
                <a:off x="1259632" y="1599372"/>
                <a:ext cx="302557" cy="281475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组合 22"/>
            <p:cNvGrpSpPr/>
            <p:nvPr/>
          </p:nvGrpSpPr>
          <p:grpSpPr>
            <a:xfrm>
              <a:off x="5059439" y="2770910"/>
              <a:ext cx="1483742" cy="824301"/>
              <a:chOff x="539552" y="915566"/>
              <a:chExt cx="2981131" cy="1656184"/>
            </a:xfrm>
          </p:grpSpPr>
          <p:sp>
            <p:nvSpPr>
              <p:cNvPr id="24" name="立方体 23"/>
              <p:cNvSpPr/>
              <p:nvPr/>
            </p:nvSpPr>
            <p:spPr>
              <a:xfrm>
                <a:off x="539552" y="915566"/>
                <a:ext cx="2981131" cy="1656184"/>
              </a:xfrm>
              <a:prstGeom prst="cube">
                <a:avLst>
                  <a:gd name="adj" fmla="val 58417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平行四边形 24"/>
              <p:cNvSpPr/>
              <p:nvPr/>
            </p:nvSpPr>
            <p:spPr>
              <a:xfrm>
                <a:off x="608620" y="963588"/>
                <a:ext cx="2808000" cy="917259"/>
              </a:xfrm>
              <a:prstGeom prst="parallelogram">
                <a:avLst>
                  <a:gd name="adj" fmla="val 100351"/>
                </a:avLst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6" name="直接连接符 25"/>
              <p:cNvCxnSpPr/>
              <p:nvPr/>
            </p:nvCxnSpPr>
            <p:spPr>
              <a:xfrm>
                <a:off x="1539643" y="963588"/>
                <a:ext cx="399" cy="64800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 flipH="1">
                <a:off x="1537123" y="1611583"/>
                <a:ext cx="122400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 flipH="1">
                <a:off x="1259632" y="1599372"/>
                <a:ext cx="302557" cy="281475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立方体 28"/>
            <p:cNvSpPr/>
            <p:nvPr/>
          </p:nvSpPr>
          <p:spPr>
            <a:xfrm>
              <a:off x="1734026" y="2928897"/>
              <a:ext cx="985219" cy="424663"/>
            </a:xfrm>
            <a:prstGeom prst="cube">
              <a:avLst>
                <a:gd name="adj" fmla="val 89413"/>
              </a:avLst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立方体 30"/>
            <p:cNvSpPr/>
            <p:nvPr/>
          </p:nvSpPr>
          <p:spPr>
            <a:xfrm>
              <a:off x="1700390" y="2837186"/>
              <a:ext cx="986400" cy="424800"/>
            </a:xfrm>
            <a:prstGeom prst="cube">
              <a:avLst>
                <a:gd name="adj" fmla="val 89413"/>
              </a:avLst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立方体 32"/>
            <p:cNvSpPr/>
            <p:nvPr/>
          </p:nvSpPr>
          <p:spPr>
            <a:xfrm>
              <a:off x="3509329" y="2928897"/>
              <a:ext cx="985219" cy="424663"/>
            </a:xfrm>
            <a:prstGeom prst="cube">
              <a:avLst>
                <a:gd name="adj" fmla="val 89413"/>
              </a:avLst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立方体 33"/>
            <p:cNvSpPr/>
            <p:nvPr/>
          </p:nvSpPr>
          <p:spPr>
            <a:xfrm>
              <a:off x="3475693" y="2837186"/>
              <a:ext cx="986400" cy="424800"/>
            </a:xfrm>
            <a:prstGeom prst="cube">
              <a:avLst>
                <a:gd name="adj" fmla="val 89413"/>
              </a:avLst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立方体 34"/>
            <p:cNvSpPr/>
            <p:nvPr/>
          </p:nvSpPr>
          <p:spPr>
            <a:xfrm>
              <a:off x="5264582" y="2928897"/>
              <a:ext cx="985219" cy="424663"/>
            </a:xfrm>
            <a:prstGeom prst="cube">
              <a:avLst>
                <a:gd name="adj" fmla="val 89413"/>
              </a:avLst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立方体 35"/>
            <p:cNvSpPr/>
            <p:nvPr/>
          </p:nvSpPr>
          <p:spPr>
            <a:xfrm>
              <a:off x="5230946" y="2837186"/>
              <a:ext cx="986400" cy="424800"/>
            </a:xfrm>
            <a:prstGeom prst="cube">
              <a:avLst>
                <a:gd name="adj" fmla="val 89413"/>
              </a:avLst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 bwMode="auto">
            <a:xfrm>
              <a:off x="1508209" y="3251341"/>
              <a:ext cx="1001026" cy="34210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40" name="矩形 39"/>
            <p:cNvSpPr/>
            <p:nvPr/>
          </p:nvSpPr>
          <p:spPr bwMode="auto">
            <a:xfrm>
              <a:off x="3282255" y="3251341"/>
              <a:ext cx="1001026" cy="34210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41" name="矩形 40"/>
            <p:cNvSpPr/>
            <p:nvPr/>
          </p:nvSpPr>
          <p:spPr bwMode="auto">
            <a:xfrm>
              <a:off x="5059439" y="3251341"/>
              <a:ext cx="1001026" cy="34210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8" name="立方体 37"/>
          <p:cNvSpPr/>
          <p:nvPr/>
        </p:nvSpPr>
        <p:spPr>
          <a:xfrm>
            <a:off x="2442478" y="3962325"/>
            <a:ext cx="986400" cy="424800"/>
          </a:xfrm>
          <a:prstGeom prst="cube">
            <a:avLst>
              <a:gd name="adj" fmla="val 89413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立方体 38"/>
          <p:cNvSpPr/>
          <p:nvPr/>
        </p:nvSpPr>
        <p:spPr>
          <a:xfrm>
            <a:off x="3339933" y="3962460"/>
            <a:ext cx="986400" cy="424800"/>
          </a:xfrm>
          <a:prstGeom prst="cube">
            <a:avLst>
              <a:gd name="adj" fmla="val 89413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3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699" y="3285653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AutoShape 27"/>
          <p:cNvSpPr>
            <a:spLocks noChangeArrowheads="1"/>
          </p:cNvSpPr>
          <p:nvPr/>
        </p:nvSpPr>
        <p:spPr bwMode="auto">
          <a:xfrm>
            <a:off x="2935796" y="3718516"/>
            <a:ext cx="4590299" cy="824301"/>
          </a:xfrm>
          <a:prstGeom prst="wedgeRoundRectCallout">
            <a:avLst>
              <a:gd name="adj1" fmla="val 57139"/>
              <a:gd name="adj2" fmla="val -3521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剩下的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本再平均分，所以总有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个抽屉里至少放进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本书。</a:t>
            </a:r>
            <a:endParaRPr lang="en-US" altLang="zh-CN" sz="22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78818" y="1805756"/>
            <a:ext cx="832745" cy="83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60494E-6 L 0.00937 -0.235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9" y="-1179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60494E-6 L -0.08629 -0.2367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23" y="-1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39" grpId="0" animBg="1"/>
      <p:bldP spid="39" grpId="1" animBg="1"/>
      <p:bldP spid="4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4"/>
          <p:cNvSpPr>
            <a:spLocks noChangeArrowheads="1"/>
          </p:cNvSpPr>
          <p:nvPr/>
        </p:nvSpPr>
        <p:spPr bwMode="auto">
          <a:xfrm>
            <a:off x="221671" y="756375"/>
            <a:ext cx="7807038" cy="496546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如果有</a:t>
            </a:r>
            <a:r>
              <a:rPr lang="en-US" altLang="zh-CN" sz="2600" b="1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9</a:t>
            </a:r>
            <a:r>
              <a:rPr lang="zh-CN" altLang="en-US" sz="2600" b="1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本书会怎样呢？</a:t>
            </a:r>
            <a:r>
              <a:rPr lang="en-US" altLang="zh-CN" sz="2600" b="1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10</a:t>
            </a:r>
            <a:r>
              <a:rPr lang="zh-CN" altLang="en-US" sz="2600" b="1">
                <a:solidFill>
                  <a:prstClr val="black"/>
                </a:solidFill>
                <a:latin typeface="+mn-lt"/>
                <a:ea typeface="黑体" panose="02010609060101010101" pitchFamily="49" charset="-122"/>
              </a:rPr>
              <a:t>本呢？</a:t>
            </a:r>
          </a:p>
        </p:txBody>
      </p:sp>
      <p:sp>
        <p:nvSpPr>
          <p:cNvPr id="3" name="矩形 2"/>
          <p:cNvSpPr/>
          <p:nvPr/>
        </p:nvSpPr>
        <p:spPr>
          <a:xfrm>
            <a:off x="3442566" y="1349716"/>
            <a:ext cx="22588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9÷3=3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en-US" altLang="zh-CN" sz="2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78605" y="1938955"/>
            <a:ext cx="4021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10÷3=3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)……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365230" y="1938954"/>
            <a:ext cx="21924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3+1=4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AutoShape 27"/>
          <p:cNvSpPr>
            <a:spLocks noChangeArrowheads="1"/>
          </p:cNvSpPr>
          <p:nvPr/>
        </p:nvSpPr>
        <p:spPr bwMode="auto">
          <a:xfrm>
            <a:off x="1534861" y="2693551"/>
            <a:ext cx="2967866" cy="1688164"/>
          </a:xfrm>
          <a:prstGeom prst="wedgeRoundRectCallout">
            <a:avLst>
              <a:gd name="adj1" fmla="val -61293"/>
              <a:gd name="adj2" fmla="val -2193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如果把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本书放进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个抽屉，不管怎么放，总有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个抽屉里至少放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本书。</a:t>
            </a:r>
          </a:p>
        </p:txBody>
      </p:sp>
      <p:pic>
        <p:nvPicPr>
          <p:cNvPr id="9" name="Picture 16" descr="88副本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67" y="2762415"/>
            <a:ext cx="799783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92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709" y="2997200"/>
            <a:ext cx="76993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27"/>
          <p:cNvSpPr>
            <a:spLocks noChangeArrowheads="1"/>
          </p:cNvSpPr>
          <p:nvPr/>
        </p:nvSpPr>
        <p:spPr bwMode="auto">
          <a:xfrm>
            <a:off x="4742132" y="2528192"/>
            <a:ext cx="2753478" cy="1675838"/>
          </a:xfrm>
          <a:prstGeom prst="wedgeRoundRectCallout">
            <a:avLst>
              <a:gd name="adj1" fmla="val 65691"/>
              <a:gd name="adj2" fmla="val 738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如果把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本书放进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个抽屉，不管怎么放，总有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个抽屉里至少放</a:t>
            </a: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本书。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343039" y="1336013"/>
            <a:ext cx="6457922" cy="1767061"/>
            <a:chOff x="1265988" y="1465456"/>
            <a:chExt cx="6457922" cy="1767061"/>
          </a:xfrm>
        </p:grpSpPr>
        <p:sp>
          <p:nvSpPr>
            <p:cNvPr id="2" name="文本框 1"/>
            <p:cNvSpPr txBox="1"/>
            <p:nvPr/>
          </p:nvSpPr>
          <p:spPr>
            <a:xfrm>
              <a:off x="1265988" y="1465457"/>
              <a:ext cx="402122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6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7÷3=2</a:t>
              </a:r>
              <a:r>
                <a:rPr lang="en-US" altLang="zh-CN" sz="26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</a:t>
              </a:r>
              <a:r>
                <a:rPr lang="zh-CN" altLang="en-US" sz="26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本</a:t>
              </a:r>
              <a:r>
                <a:rPr lang="en-US" altLang="zh-CN" sz="26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)……</a:t>
              </a:r>
              <a:r>
                <a:rPr lang="en-US" altLang="zh-CN" sz="26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1</a:t>
              </a:r>
              <a:r>
                <a:rPr lang="en-US" altLang="zh-CN" sz="26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</a:t>
              </a:r>
              <a:r>
                <a:rPr lang="zh-CN" altLang="en-US" sz="26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本</a:t>
              </a:r>
              <a:r>
                <a:rPr lang="en-US" altLang="zh-CN" sz="26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)</a:t>
              </a:r>
              <a:endPara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5531486" y="1465456"/>
              <a:ext cx="219242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6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2+1=3</a:t>
              </a:r>
              <a:r>
                <a:rPr lang="en-US" altLang="zh-CN" sz="26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</a:t>
              </a:r>
              <a:r>
                <a:rPr lang="zh-CN" altLang="en-US" sz="26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本</a:t>
              </a:r>
              <a:r>
                <a:rPr lang="en-US" altLang="zh-CN" sz="26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)</a:t>
              </a:r>
              <a:endPara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265988" y="2102766"/>
              <a:ext cx="402122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6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8÷3=2</a:t>
              </a:r>
              <a:r>
                <a:rPr lang="en-US" altLang="zh-CN" sz="26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</a:t>
              </a:r>
              <a:r>
                <a:rPr lang="zh-CN" altLang="en-US" sz="26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本</a:t>
              </a:r>
              <a:r>
                <a:rPr lang="en-US" altLang="zh-CN" sz="26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)……</a:t>
              </a:r>
              <a:r>
                <a:rPr lang="en-US" altLang="zh-CN" sz="26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2</a:t>
              </a:r>
              <a:r>
                <a:rPr lang="en-US" altLang="zh-CN" sz="26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</a:t>
              </a:r>
              <a:r>
                <a:rPr lang="zh-CN" altLang="en-US" sz="26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本</a:t>
              </a:r>
              <a:r>
                <a:rPr lang="en-US" altLang="zh-CN" sz="26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)</a:t>
              </a:r>
              <a:endPara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531486" y="2102765"/>
              <a:ext cx="219242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6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2+1=3</a:t>
              </a:r>
              <a:r>
                <a:rPr lang="en-US" altLang="zh-CN" sz="26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</a:t>
              </a:r>
              <a:r>
                <a:rPr lang="zh-CN" altLang="en-US" sz="26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本</a:t>
              </a:r>
              <a:r>
                <a:rPr lang="en-US" altLang="zh-CN" sz="26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)</a:t>
              </a:r>
              <a:endPara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265988" y="2740074"/>
              <a:ext cx="402122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6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10÷3=3</a:t>
              </a:r>
              <a:r>
                <a:rPr lang="en-US" altLang="zh-CN" sz="26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</a:t>
              </a:r>
              <a:r>
                <a:rPr lang="zh-CN" altLang="en-US" sz="26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本</a:t>
              </a:r>
              <a:r>
                <a:rPr lang="en-US" altLang="zh-CN" sz="26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)……</a:t>
              </a:r>
              <a:r>
                <a:rPr lang="en-US" altLang="zh-CN" sz="26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1</a:t>
              </a:r>
              <a:r>
                <a:rPr lang="en-US" altLang="zh-CN" sz="26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</a:t>
              </a:r>
              <a:r>
                <a:rPr lang="zh-CN" altLang="en-US" sz="26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本</a:t>
              </a:r>
              <a:r>
                <a:rPr lang="en-US" altLang="zh-CN" sz="26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)</a:t>
              </a:r>
              <a:endPara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531486" y="2740073"/>
              <a:ext cx="219242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6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3+1=4</a:t>
              </a:r>
              <a:r>
                <a:rPr lang="en-US" altLang="zh-CN" sz="26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</a:t>
              </a:r>
              <a:r>
                <a:rPr lang="zh-CN" altLang="en-US" sz="26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本</a:t>
              </a:r>
              <a:r>
                <a:rPr lang="en-US" altLang="zh-CN" sz="26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)</a:t>
              </a:r>
              <a:endParaRPr lang="zh-CN" altLang="en-US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8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37516" y="684100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27"/>
          <p:cNvSpPr>
            <a:spLocks noChangeArrowheads="1"/>
          </p:cNvSpPr>
          <p:nvPr/>
        </p:nvSpPr>
        <p:spPr bwMode="auto">
          <a:xfrm>
            <a:off x="1527750" y="692413"/>
            <a:ext cx="6088499" cy="520261"/>
          </a:xfrm>
          <a:prstGeom prst="wedgeRoundRectCallout">
            <a:avLst>
              <a:gd name="adj1" fmla="val -55378"/>
              <a:gd name="adj2" fmla="val 3564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观察这些算式，至少数都是怎么求出来的？</a:t>
            </a:r>
            <a:endParaRPr lang="en-US" altLang="zh-CN" sz="20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Text Box 31"/>
          <p:cNvSpPr txBox="1">
            <a:spLocks noChangeArrowheads="1"/>
          </p:cNvSpPr>
          <p:nvPr/>
        </p:nvSpPr>
        <p:spPr bwMode="auto">
          <a:xfrm>
            <a:off x="520199" y="3226412"/>
            <a:ext cx="8103600" cy="9198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如果物体数除以抽屉数有余数，用所得的商加</a:t>
            </a:r>
            <a:r>
              <a:rPr lang="en-US" altLang="zh-CN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，就会发现“总有一个抽屉里至少有商加</a:t>
            </a:r>
            <a:r>
              <a:rPr lang="en-US" altLang="zh-CN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个物体”。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837025" y="4269619"/>
            <a:ext cx="5469948" cy="461665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400" b="1" i="1" kern="100" dirty="0" err="1">
                <a:latin typeface="+mn-lt"/>
                <a:ea typeface="+mn-ea"/>
              </a:rPr>
              <a:t>a</a:t>
            </a:r>
            <a:r>
              <a:rPr lang="en-US" altLang="zh-CN" sz="2400" b="1" kern="100" dirty="0" err="1">
                <a:latin typeface="+mn-lt"/>
                <a:ea typeface="+mn-ea"/>
              </a:rPr>
              <a:t>÷</a:t>
            </a:r>
            <a:r>
              <a:rPr lang="en-US" altLang="zh-CN" sz="2400" b="1" i="1" kern="100" dirty="0" err="1">
                <a:latin typeface="+mn-lt"/>
                <a:ea typeface="+mn-ea"/>
              </a:rPr>
              <a:t>n</a:t>
            </a:r>
            <a:r>
              <a:rPr lang="en-US" altLang="zh-CN" sz="2400" b="1" kern="100" dirty="0">
                <a:latin typeface="+mn-lt"/>
                <a:ea typeface="+mn-ea"/>
              </a:rPr>
              <a:t>=</a:t>
            </a:r>
            <a:r>
              <a:rPr lang="en-US" altLang="zh-CN" sz="2400" b="1" i="1" kern="100" dirty="0">
                <a:latin typeface="+mn-lt"/>
                <a:ea typeface="+mn-ea"/>
              </a:rPr>
              <a:t>b</a:t>
            </a:r>
            <a:r>
              <a:rPr lang="en-US" altLang="zh-CN" sz="2400" b="1" kern="100" dirty="0">
                <a:latin typeface="宋体" panose="02010600030101010101" pitchFamily="2" charset="-122"/>
                <a:cs typeface="Times New Roman" panose="02020603050405020304" pitchFamily="18" charset="0"/>
              </a:rPr>
              <a:t>……</a:t>
            </a:r>
            <a:r>
              <a:rPr lang="en-US" altLang="zh-CN" sz="2400" b="1" i="1" kern="100" dirty="0">
                <a:latin typeface="+mn-lt"/>
                <a:ea typeface="+mn-ea"/>
              </a:rPr>
              <a:t>c</a:t>
            </a:r>
            <a:r>
              <a:rPr lang="zh-CN" altLang="zh-CN" sz="2400" b="1" kern="100" dirty="0"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400" b="1" i="1" kern="100" dirty="0">
                <a:latin typeface="+mn-lt"/>
                <a:ea typeface="+mn-ea"/>
              </a:rPr>
              <a:t>c</a:t>
            </a:r>
            <a:r>
              <a:rPr lang="en-US" altLang="zh-CN" sz="2400" b="1" kern="100" dirty="0">
                <a:latin typeface="+mn-lt"/>
                <a:ea typeface="+mn-ea"/>
              </a:rPr>
              <a:t>≠0</a:t>
            </a:r>
            <a:r>
              <a:rPr lang="zh-CN" altLang="zh-CN" sz="2400" b="1" kern="100" dirty="0">
                <a:latin typeface="+mn-lt"/>
                <a:ea typeface="+mn-ea"/>
                <a:cs typeface="Times New Roman" panose="02020603050405020304" pitchFamily="18" charset="0"/>
              </a:rPr>
              <a:t>），至少数</a:t>
            </a:r>
            <a:r>
              <a:rPr lang="en-US" altLang="zh-CN" sz="2400" b="1" kern="100" dirty="0">
                <a:latin typeface="+mn-lt"/>
                <a:ea typeface="+mn-ea"/>
              </a:rPr>
              <a:t>=</a:t>
            </a:r>
            <a:r>
              <a:rPr lang="en-US" altLang="zh-CN" sz="2400" b="1" i="1" kern="100" dirty="0">
                <a:latin typeface="+mn-lt"/>
                <a:ea typeface="+mn-ea"/>
              </a:rPr>
              <a:t>b</a:t>
            </a:r>
            <a:r>
              <a:rPr lang="en-US" altLang="zh-CN" sz="2400" b="1" kern="100" dirty="0">
                <a:latin typeface="+mn-lt"/>
                <a:ea typeface="+mn-ea"/>
              </a:rPr>
              <a:t>+1</a:t>
            </a:r>
            <a:r>
              <a:rPr lang="zh-CN" altLang="zh-CN" sz="2400" b="1" kern="100" dirty="0">
                <a:latin typeface="+mn-lt"/>
                <a:ea typeface="+mn-ea"/>
                <a:cs typeface="Times New Roman" panose="02020603050405020304" pitchFamily="18" charset="0"/>
              </a:rPr>
              <a:t>。</a:t>
            </a:r>
            <a:endParaRPr lang="zh-CN" altLang="en-US" sz="3600" b="1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uiExpand="1" build="p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425212" y="1373212"/>
            <a:ext cx="8293576" cy="9366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600" b="1">
                <a:latin typeface="+mn-lt"/>
                <a:ea typeface="黑体" panose="02010609060101010101" pitchFamily="49" charset="-122"/>
              </a:rPr>
              <a:t>1. 11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只鸽子飞进了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4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个鸽笼，总有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个鸽笼至少飞进了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只鸽子。为什么？</a:t>
            </a:r>
          </a:p>
        </p:txBody>
      </p:sp>
      <p:pic>
        <p:nvPicPr>
          <p:cNvPr id="3" name="Picture 4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42" y="729296"/>
            <a:ext cx="17700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3142689" y="1971498"/>
            <a:ext cx="2077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P68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做一做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727939" y="2450557"/>
            <a:ext cx="4021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11÷4=2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只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)……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只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27939" y="3003647"/>
            <a:ext cx="21924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2+1=3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只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282142" y="3556737"/>
            <a:ext cx="8641939" cy="871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如果每个鸽笼飞进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只鸽子，那么还剩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只鸽子。剩下的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只鸽子也要飞进鸽笼里，所以总有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个鸽笼至少飞进了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1=3(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只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)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鸽子。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425212" y="916010"/>
            <a:ext cx="8293576" cy="13767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600" b="1">
                <a:latin typeface="+mn-lt"/>
                <a:ea typeface="黑体" panose="02010609060101010101" pitchFamily="49" charset="-122"/>
              </a:rPr>
              <a:t>2.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小明表演扑克牌“魔术”。一副扑克牌，取出大小王，还剩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52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张牌，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9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人每人随意抽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张，至少有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张牌是相同的花色。你理解这个扑克牌“魔术”的道理吗？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41614" y="523523"/>
            <a:ext cx="2077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P68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做一做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27939" y="2339803"/>
            <a:ext cx="4021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9÷4=2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张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)……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张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727939" y="2824971"/>
            <a:ext cx="2192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2+1=3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张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25212" y="3310139"/>
            <a:ext cx="8293576" cy="1277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把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个花色看成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个抽屉，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9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人抽的牌看成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9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个物体，先平均每个抽屉放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个，多余的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个无论放进哪个抽屉，都有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个物体，即至少有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张牌是相同的花色。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/>
          <p:cNvGrpSpPr/>
          <p:nvPr/>
        </p:nvGrpSpPr>
        <p:grpSpPr bwMode="auto">
          <a:xfrm>
            <a:off x="168275" y="526131"/>
            <a:ext cx="2011363" cy="686573"/>
            <a:chOff x="149583" y="622021"/>
            <a:chExt cx="2011668" cy="687026"/>
          </a:xfrm>
        </p:grpSpPr>
        <p:pic>
          <p:nvPicPr>
            <p:cNvPr id="3" name="图片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62" t="34671" r="9573" b="42680"/>
            <a:stretch>
              <a:fillRect/>
            </a:stretch>
          </p:blipFill>
          <p:spPr bwMode="auto">
            <a:xfrm>
              <a:off x="187160" y="652978"/>
              <a:ext cx="1974091" cy="656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149583" y="622021"/>
              <a:ext cx="1974091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  <a:endParaRPr lang="zh-CN" altLang="en-US" sz="32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8203"/>
          <p:cNvSpPr txBox="1">
            <a:spLocks noChangeArrowheads="1"/>
          </p:cNvSpPr>
          <p:nvPr/>
        </p:nvSpPr>
        <p:spPr bwMode="auto">
          <a:xfrm>
            <a:off x="425212" y="1338574"/>
            <a:ext cx="5553024" cy="13767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600" b="1">
                <a:latin typeface="+mn-lt"/>
                <a:ea typeface="黑体" panose="02010609060101010101" pitchFamily="49" charset="-122"/>
              </a:rPr>
              <a:t>1.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张叔叔参加飞镖比赛，投了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5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镖，成绩是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41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环。张叔叔至少有一镖不低于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9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环。为什么？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8394" y="1290638"/>
            <a:ext cx="2610944" cy="263942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888240" y="2326830"/>
            <a:ext cx="27879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P70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练习十三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14776" y="2841231"/>
            <a:ext cx="4021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41÷5=8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环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)……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环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14776" y="3459544"/>
            <a:ext cx="21924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8+1=9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环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zh-CN" altLang="en-US" sz="2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425212" y="832883"/>
            <a:ext cx="8293576" cy="107670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600" b="1">
                <a:latin typeface="+mn-lt"/>
                <a:ea typeface="黑体" panose="02010609060101010101" pitchFamily="49" charset="-122"/>
              </a:rPr>
              <a:t>2.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 给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个正方体木块的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6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个面分别涂上蓝、黄两种颜色，不论怎么涂至少有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个面涂的颜色相同。为什么？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25212" y="1909588"/>
            <a:ext cx="27879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P70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练习十三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24112" y="2398703"/>
            <a:ext cx="8293576" cy="1216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把两种颜色看成两个抽屉，正方体的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个面看成要分放的物体，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6÷2=3(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，至少有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个面涂的颜色相同。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425212" y="832883"/>
            <a:ext cx="8293576" cy="107670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600" b="1" dirty="0">
                <a:latin typeface="+mn-lt"/>
                <a:ea typeface="黑体" panose="02010609060101010101" pitchFamily="49" charset="-122"/>
              </a:rPr>
              <a:t>3.</a:t>
            </a:r>
            <a:r>
              <a:rPr lang="zh-CN" altLang="en-US" sz="2600" b="1" dirty="0">
                <a:latin typeface="+mn-lt"/>
                <a:ea typeface="黑体" panose="02010609060101010101" pitchFamily="49" charset="-122"/>
              </a:rPr>
              <a:t>给下面每个格子涂上红色或蓝色，至少有两列的涂色方式相同。为什么？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375398" y="1543325"/>
            <a:ext cx="27879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 dirty="0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 dirty="0">
                <a:solidFill>
                  <a:srgbClr val="0000FF"/>
                </a:solidFill>
                <a:latin typeface="+mj-lt"/>
                <a:ea typeface="+mj-ea"/>
              </a:rPr>
              <a:t>P70 </a:t>
            </a:r>
            <a:r>
              <a:rPr lang="zh-CN" altLang="en-US" sz="1600" b="1" dirty="0">
                <a:solidFill>
                  <a:srgbClr val="0000FF"/>
                </a:solidFill>
                <a:latin typeface="+mj-lt"/>
                <a:ea typeface="+mj-ea"/>
              </a:rPr>
              <a:t>练习十三 第</a:t>
            </a:r>
            <a:r>
              <a:rPr lang="en-US" altLang="zh-CN" sz="1600" b="1" dirty="0">
                <a:solidFill>
                  <a:srgbClr val="0000FF"/>
                </a:solidFill>
                <a:latin typeface="+mj-lt"/>
                <a:ea typeface="+mj-ea"/>
              </a:rPr>
              <a:t>5</a:t>
            </a:r>
            <a:r>
              <a:rPr lang="zh-CN" altLang="en-US" sz="1600" b="1" dirty="0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 dirty="0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4" name="文本框 8203"/>
          <p:cNvSpPr txBox="1">
            <a:spLocks noChangeArrowheads="1"/>
          </p:cNvSpPr>
          <p:nvPr/>
        </p:nvSpPr>
        <p:spPr bwMode="auto">
          <a:xfrm>
            <a:off x="425212" y="3479100"/>
            <a:ext cx="8293576" cy="49244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如果只涂两行的话，结论有什么变化呢？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595746" y="2136771"/>
          <a:ext cx="7952508" cy="10971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3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36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3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36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36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36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36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836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836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13247"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247"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247">
                <a:tc>
                  <a:txBody>
                    <a:bodyPr/>
                    <a:lstStyle/>
                    <a:p>
                      <a:endParaRPr lang="zh-CN" altLang="en-US" sz="180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595746" y="1007626"/>
          <a:ext cx="7952508" cy="10971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3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36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3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36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36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36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36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836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836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13247"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D0FE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D0FE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D0FE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D0FE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247"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D0FE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D0FE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D0FE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D0FE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247">
                <a:tc>
                  <a:txBody>
                    <a:bodyPr/>
                    <a:lstStyle/>
                    <a:p>
                      <a:endParaRPr lang="zh-CN" altLang="en-US" sz="180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D0FE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D0FE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D0FE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D0FE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470376" y="2264576"/>
            <a:ext cx="8203248" cy="1966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j-ea"/>
              </a:rPr>
              <a:t>        表格共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j-ea"/>
              </a:rPr>
              <a:t>9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j-ea"/>
              </a:rPr>
              <a:t>列，红蓝两种颜色要涂三行，共有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+mj-ea"/>
              </a:rPr>
              <a:t>8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j-ea"/>
              </a:rPr>
              <a:t>种涂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+mj-ea"/>
              </a:rPr>
              <a:t>法，可以看作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+mj-ea"/>
              </a:rPr>
              <a:t>8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+mj-ea"/>
              </a:rPr>
              <a:t>个抽屉，要分放的物体是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+mj-ea"/>
              </a:rPr>
              <a:t>9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+mj-ea"/>
              </a:rPr>
              <a:t>列，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+mj-ea"/>
              </a:rPr>
              <a:t>9÷8=1(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+mj-ea"/>
              </a:rPr>
              <a:t>列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+mj-ea"/>
              </a:rPr>
              <a:t>)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+mj-ea"/>
              </a:rPr>
              <a:t>1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+mj-ea"/>
              </a:rPr>
              <a:t> 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+mj-ea"/>
              </a:rPr>
              <a:t>(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+mj-ea"/>
              </a:rPr>
              <a:t>列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+mj-ea"/>
              </a:rPr>
              <a:t>)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+mj-ea"/>
              </a:rPr>
              <a:t>，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+mj-ea"/>
              </a:rPr>
              <a:t>1+1=2(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+mj-ea"/>
              </a:rPr>
              <a:t>列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+mj-ea"/>
              </a:rPr>
              <a:t>)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+mj-ea"/>
              </a:rPr>
              <a:t>，所以无论怎么涂，至少有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+mj-ea"/>
              </a:rPr>
              <a:t>列的涂色相同。</a:t>
            </a:r>
            <a:endParaRPr lang="zh-CN" altLang="en-US" sz="26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595746" y="1007626"/>
          <a:ext cx="7952508" cy="10971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3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36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3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36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36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36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36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836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836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13247"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D0FE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D0FE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247"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D0FE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D0FE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247">
                <a:tc>
                  <a:txBody>
                    <a:bodyPr/>
                    <a:lstStyle/>
                    <a:p>
                      <a:endParaRPr lang="zh-CN" altLang="en-US" sz="180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>
                        <a:solidFill>
                          <a:srgbClr val="DFA280"/>
                        </a:solidFill>
                      </a:endParaRPr>
                    </a:p>
                  </a:txBody>
                  <a:tcPr marL="91457" marR="91457" marT="45697" marB="45697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460324" y="2264576"/>
            <a:ext cx="8320334" cy="1006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600" b="1">
                <a:solidFill>
                  <a:srgbClr val="FF0000"/>
                </a:solidFill>
                <a:latin typeface="+mn-lt"/>
                <a:ea typeface="+mj-ea"/>
              </a:rPr>
              <a:t>        若只涂两行，共有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+mj-ea"/>
              </a:rPr>
              <a:t>4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+mj-ea"/>
              </a:rPr>
              <a:t>种涂法。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+mj-ea"/>
              </a:rPr>
              <a:t>9÷4=2(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+mj-ea"/>
              </a:rPr>
              <a:t>列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+mj-ea"/>
              </a:rPr>
              <a:t>)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+mj-ea"/>
              </a:rPr>
              <a:t>1(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+mj-ea"/>
              </a:rPr>
              <a:t>列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+mj-ea"/>
              </a:rPr>
              <a:t>)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+mj-ea"/>
              </a:rPr>
              <a:t>，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+mj-ea"/>
              </a:rPr>
              <a:t>2+1=3(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+mj-ea"/>
              </a:rPr>
              <a:t>列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+mj-ea"/>
              </a:rPr>
              <a:t>)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+mj-ea"/>
              </a:rPr>
              <a:t>，所以无论怎么涂，至少有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+mj-ea"/>
              </a:rPr>
              <a:t>3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+mj-ea"/>
              </a:rPr>
              <a:t>列的涂色相同。</a:t>
            </a:r>
            <a:endParaRPr lang="zh-CN" altLang="en-US" sz="26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4" name="组合 12"/>
          <p:cNvGrpSpPr/>
          <p:nvPr/>
        </p:nvGrpSpPr>
        <p:grpSpPr bwMode="auto">
          <a:xfrm>
            <a:off x="168275" y="635000"/>
            <a:ext cx="2011363" cy="655638"/>
            <a:chOff x="149583" y="652978"/>
            <a:chExt cx="2011668" cy="656069"/>
          </a:xfrm>
        </p:grpSpPr>
        <p:pic>
          <p:nvPicPr>
            <p:cNvPr id="30725" name="图片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62" t="34671" r="9573" b="42680"/>
            <a:stretch>
              <a:fillRect/>
            </a:stretch>
          </p:blipFill>
          <p:spPr bwMode="auto">
            <a:xfrm>
              <a:off x="187160" y="652978"/>
              <a:ext cx="1974091" cy="656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149583" y="677475"/>
              <a:ext cx="1974091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</a:p>
          </p:txBody>
        </p:sp>
      </p:grpSp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277813" y="1391762"/>
            <a:ext cx="82496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同学们，今天的数学课你们有哪些收获呢？</a:t>
            </a:r>
          </a:p>
        </p:txBody>
      </p:sp>
      <p:sp>
        <p:nvSpPr>
          <p:cNvPr id="3" name="Text Box 31"/>
          <p:cNvSpPr txBox="1">
            <a:spLocks noChangeArrowheads="1"/>
          </p:cNvSpPr>
          <p:nvPr/>
        </p:nvSpPr>
        <p:spPr bwMode="auto">
          <a:xfrm>
            <a:off x="520199" y="2061041"/>
            <a:ext cx="8103600" cy="9198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如果物体数除以抽屉数有余数，用所得的商加</a:t>
            </a:r>
            <a:r>
              <a:rPr lang="en-US" altLang="zh-CN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，就会发现“总有一个抽屉里至少有商加</a:t>
            </a:r>
            <a:r>
              <a:rPr lang="en-US" altLang="zh-CN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个物体”。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837025" y="3126967"/>
            <a:ext cx="5469948" cy="461665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400" b="1" i="1" kern="100" dirty="0" err="1">
                <a:latin typeface="+mn-lt"/>
                <a:ea typeface="+mn-ea"/>
              </a:rPr>
              <a:t>a</a:t>
            </a:r>
            <a:r>
              <a:rPr lang="en-US" altLang="zh-CN" sz="2400" b="1" kern="100" dirty="0" err="1">
                <a:latin typeface="+mn-lt"/>
                <a:ea typeface="+mn-ea"/>
              </a:rPr>
              <a:t>÷</a:t>
            </a:r>
            <a:r>
              <a:rPr lang="en-US" altLang="zh-CN" sz="2400" b="1" i="1" kern="100" dirty="0" err="1">
                <a:latin typeface="+mn-lt"/>
                <a:ea typeface="+mn-ea"/>
              </a:rPr>
              <a:t>n</a:t>
            </a:r>
            <a:r>
              <a:rPr lang="en-US" altLang="zh-CN" sz="2400" b="1" kern="100" dirty="0">
                <a:latin typeface="+mn-lt"/>
                <a:ea typeface="+mn-ea"/>
              </a:rPr>
              <a:t>=</a:t>
            </a:r>
            <a:r>
              <a:rPr lang="en-US" altLang="zh-CN" sz="2400" b="1" i="1" kern="100" dirty="0">
                <a:latin typeface="+mn-lt"/>
                <a:ea typeface="+mn-ea"/>
              </a:rPr>
              <a:t>b</a:t>
            </a:r>
            <a:r>
              <a:rPr lang="en-US" altLang="zh-CN" sz="2400" b="1" kern="100" dirty="0">
                <a:latin typeface="宋体" panose="02010600030101010101" pitchFamily="2" charset="-122"/>
                <a:cs typeface="Times New Roman" panose="02020603050405020304" pitchFamily="18" charset="0"/>
              </a:rPr>
              <a:t>……</a:t>
            </a:r>
            <a:r>
              <a:rPr lang="en-US" altLang="zh-CN" sz="2400" b="1" i="1" kern="100" dirty="0">
                <a:latin typeface="+mn-lt"/>
                <a:ea typeface="+mn-ea"/>
              </a:rPr>
              <a:t>c</a:t>
            </a:r>
            <a:r>
              <a:rPr lang="zh-CN" altLang="zh-CN" sz="2400" b="1" kern="100" dirty="0"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400" b="1" i="1" kern="100" dirty="0">
                <a:latin typeface="+mn-lt"/>
                <a:ea typeface="+mn-ea"/>
              </a:rPr>
              <a:t>c</a:t>
            </a:r>
            <a:r>
              <a:rPr lang="en-US" altLang="zh-CN" sz="2400" b="1" kern="100" dirty="0">
                <a:latin typeface="+mn-lt"/>
                <a:ea typeface="+mn-ea"/>
              </a:rPr>
              <a:t>≠0</a:t>
            </a:r>
            <a:r>
              <a:rPr lang="zh-CN" altLang="zh-CN" sz="2400" b="1" kern="100" dirty="0">
                <a:latin typeface="+mn-lt"/>
                <a:ea typeface="+mn-ea"/>
                <a:cs typeface="Times New Roman" panose="02020603050405020304" pitchFamily="18" charset="0"/>
              </a:rPr>
              <a:t>），至少数</a:t>
            </a:r>
            <a:r>
              <a:rPr lang="en-US" altLang="zh-CN" sz="2400" b="1" kern="100" dirty="0">
                <a:latin typeface="+mn-lt"/>
                <a:ea typeface="+mn-ea"/>
              </a:rPr>
              <a:t>=</a:t>
            </a:r>
            <a:r>
              <a:rPr lang="en-US" altLang="zh-CN" sz="2400" b="1" i="1" kern="100" dirty="0">
                <a:latin typeface="+mn-lt"/>
                <a:ea typeface="+mn-ea"/>
              </a:rPr>
              <a:t>b</a:t>
            </a:r>
            <a:r>
              <a:rPr lang="en-US" altLang="zh-CN" sz="2400" b="1" kern="100" dirty="0">
                <a:latin typeface="+mn-lt"/>
                <a:ea typeface="+mn-ea"/>
              </a:rPr>
              <a:t>+1</a:t>
            </a:r>
            <a:r>
              <a:rPr lang="zh-CN" altLang="zh-CN" sz="2400" b="1" kern="100" dirty="0">
                <a:latin typeface="+mn-lt"/>
                <a:ea typeface="+mn-ea"/>
                <a:cs typeface="Times New Roman" panose="02020603050405020304" pitchFamily="18" charset="0"/>
              </a:rPr>
              <a:t>。</a:t>
            </a:r>
            <a:endParaRPr lang="zh-CN" altLang="en-US" sz="3600" b="1" dirty="0">
              <a:latin typeface="+mn-lt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jNiYjgwZjIwMDAxNzkyMjVhYzliNzcxNWY3MzhmZG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1249</Words>
  <Application>Microsoft Office PowerPoint</Application>
  <PresentationFormat>全屏显示(16:9)</PresentationFormat>
  <Paragraphs>81</Paragraphs>
  <Slides>20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9" baseType="lpstr">
      <vt:lpstr>等线</vt:lpstr>
      <vt:lpstr>黑体</vt:lpstr>
      <vt:lpstr>楷体</vt:lpstr>
      <vt:lpstr>宋体</vt:lpstr>
      <vt:lpstr>幼圆</vt:lpstr>
      <vt:lpstr>Arial</vt:lpstr>
      <vt:lpstr>Calibri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Fanmo Peng</cp:lastModifiedBy>
  <cp:revision>376</cp:revision>
  <dcterms:created xsi:type="dcterms:W3CDTF">2016-01-14T07:05:00Z</dcterms:created>
  <dcterms:modified xsi:type="dcterms:W3CDTF">2023-12-11T09:32:10Z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4BAA216D3975443C897ED0F8063BB625</vt:lpwstr>
  </property>
</Properties>
</file>