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3"/>
    <p:sldId id="344" r:id="rId4"/>
    <p:sldId id="345" r:id="rId5"/>
    <p:sldId id="367" r:id="rId6"/>
    <p:sldId id="368" r:id="rId7"/>
    <p:sldId id="369" r:id="rId8"/>
    <p:sldId id="370" r:id="rId9"/>
    <p:sldId id="371" r:id="rId10"/>
    <p:sldId id="372" r:id="rId11"/>
    <p:sldId id="373" r:id="rId12"/>
    <p:sldId id="374" r:id="rId13"/>
    <p:sldId id="375" r:id="rId14"/>
    <p:sldId id="376" r:id="rId15"/>
    <p:sldId id="328" r:id="rId16"/>
    <p:sldId id="363" r:id="rId17"/>
    <p:sldId id="364" r:id="rId18"/>
    <p:sldId id="365" r:id="rId19"/>
  </p:sldIdLst>
  <p:sldSz cx="9144000" cy="5143500" type="screen16x9"/>
  <p:notesSz cx="6858000" cy="9144000"/>
  <p:custDataLst>
    <p:tags r:id="rId2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E7F8FF"/>
    <a:srgbClr val="0000FF"/>
    <a:srgbClr val="01A0E9"/>
    <a:srgbClr val="ECFBFE"/>
    <a:srgbClr val="6AD0FE"/>
    <a:srgbClr val="3FC6E1"/>
    <a:srgbClr val="F7F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94660" autoAdjust="0"/>
  </p:normalViewPr>
  <p:slideViewPr>
    <p:cSldViewPr snapToGrid="0" showGuides="1">
      <p:cViewPr varScale="1">
        <p:scale>
          <a:sx n="85" d="100"/>
          <a:sy n="85" d="100"/>
        </p:scale>
        <p:origin x="108" y="810"/>
      </p:cViewPr>
      <p:guideLst>
        <p:guide orient="horz" pos="1620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gs" Target="tags/tag4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0C7799D-AAEF-4CA5-A022-3BC815B032EC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F21DEC18-5A0E-4ECB-82DE-0DD54332D9D4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320" b="1539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1754188" y="838200"/>
            <a:ext cx="5756275" cy="3467100"/>
          </a:xfrm>
          <a:prstGeom prst="rect">
            <a:avLst/>
          </a:prstGeom>
          <a:solidFill>
            <a:schemeClr val="bg1">
              <a:alpha val="6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1543050" y="646113"/>
            <a:ext cx="6178550" cy="3851275"/>
          </a:xfrm>
          <a:prstGeom prst="rect">
            <a:avLst/>
          </a:prstGeom>
          <a:noFill/>
          <a:ln w="76200" algn="ctr">
            <a:solidFill>
              <a:srgbClr val="58B4A5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320" b="1539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460375"/>
            <a:ext cx="9144000" cy="42227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460375"/>
            <a:ext cx="9144000" cy="53975"/>
          </a:xfrm>
          <a:prstGeom prst="rect">
            <a:avLst/>
          </a:prstGeom>
          <a:solidFill>
            <a:srgbClr val="467787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629150"/>
            <a:ext cx="9144000" cy="53975"/>
          </a:xfrm>
          <a:prstGeom prst="rect">
            <a:avLst/>
          </a:prstGeom>
          <a:solidFill>
            <a:srgbClr val="CEEEE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320" b="1539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193675" y="230188"/>
            <a:ext cx="8756650" cy="4683125"/>
          </a:xfrm>
          <a:prstGeom prst="roundRect">
            <a:avLst>
              <a:gd name="adj" fmla="val 5102"/>
            </a:avLst>
          </a:prstGeom>
          <a:solidFill>
            <a:schemeClr val="bg1"/>
          </a:solidFill>
          <a:ln w="38100" algn="ctr">
            <a:solidFill>
              <a:srgbClr val="467787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3E636EB-DEF1-410A-842F-4C4E655CCEB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0.png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646363" y="2489200"/>
            <a:ext cx="384333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副标题 6"/>
          <p:cNvSpPr txBox="1">
            <a:spLocks noChangeArrowheads="1"/>
          </p:cNvSpPr>
          <p:nvPr/>
        </p:nvSpPr>
        <p:spPr bwMode="auto">
          <a:xfrm>
            <a:off x="3392488" y="2595563"/>
            <a:ext cx="2349500" cy="5000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>
                <a:ea typeface="楷体" panose="02010609060101010101" pitchFamily="49" charset="-122"/>
              </a:rPr>
              <a:t>R</a:t>
            </a:r>
            <a:r>
              <a:rPr lang="zh-CN" altLang="en-US">
                <a:latin typeface="+mn-ea"/>
              </a:rPr>
              <a:t>·</a:t>
            </a:r>
            <a:r>
              <a:rPr lang="zh-CN" altLang="en-US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0244" name="标题 5"/>
          <p:cNvSpPr txBox="1">
            <a:spLocks noChangeArrowheads="1"/>
          </p:cNvSpPr>
          <p:nvPr/>
        </p:nvSpPr>
        <p:spPr bwMode="auto">
          <a:xfrm>
            <a:off x="3624263" y="1693863"/>
            <a:ext cx="3195637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>
                <a:latin typeface="幼圆" panose="02010509060101010101" pitchFamily="49" charset="-122"/>
                <a:ea typeface="幼圆" panose="02010509060101010101" pitchFamily="49" charset="-122"/>
              </a:rPr>
              <a:t>鸽巢问题（</a:t>
            </a:r>
            <a:r>
              <a:rPr lang="en-US" altLang="zh-CN" sz="3600" b="1">
                <a:latin typeface="幼圆" panose="02010509060101010101" pitchFamily="49" charset="-122"/>
                <a:ea typeface="幼圆" panose="02010509060101010101" pitchFamily="49" charset="-122"/>
              </a:rPr>
              <a:t>3</a:t>
            </a:r>
            <a:r>
              <a:rPr lang="zh-CN" altLang="en-US" sz="3600" b="1">
                <a:latin typeface="幼圆" panose="02010509060101010101" pitchFamily="49" charset="-122"/>
                <a:ea typeface="幼圆" panose="02010509060101010101" pitchFamily="49" charset="-122"/>
              </a:rPr>
              <a:t>）</a:t>
            </a:r>
            <a:endParaRPr lang="zh-CN" altLang="en-US" sz="3600" b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6" name="Picture 9" descr="https://docimg5.docs.qq.com/image/AgAABsfO-eXsp8oGclVACLnC8An0nzQc.png?w=840&amp;h=8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912" y="1403750"/>
            <a:ext cx="1131575" cy="112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7506" y="1325155"/>
            <a:ext cx="8408989" cy="1966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 dirty="0">
                <a:latin typeface="+mn-lt"/>
                <a:ea typeface="+mn-ea"/>
              </a:rPr>
              <a:t>        一天晚上，小红正要从自已放袜子的抽屉里取袜子，突然灯熄了。她知道自己的抽屉里放有</a:t>
            </a:r>
            <a:r>
              <a:rPr lang="zh-CN" altLang="en-US" sz="2600" b="1" dirty="0">
                <a:solidFill>
                  <a:srgbClr val="0066FF"/>
                </a:solidFill>
                <a:latin typeface="+mn-lt"/>
                <a:ea typeface="+mn-ea"/>
              </a:rPr>
              <a:t>白色与黄色的袜子各</a:t>
            </a:r>
            <a:r>
              <a:rPr lang="en-US" altLang="zh-CN" sz="2600" b="1" dirty="0">
                <a:solidFill>
                  <a:srgbClr val="0066FF"/>
                </a:solidFill>
                <a:latin typeface="+mn-lt"/>
                <a:ea typeface="+mn-ea"/>
              </a:rPr>
              <a:t>6</a:t>
            </a:r>
            <a:r>
              <a:rPr lang="zh-CN" altLang="en-US" sz="2600" b="1" dirty="0">
                <a:solidFill>
                  <a:srgbClr val="0066FF"/>
                </a:solidFill>
                <a:latin typeface="+mn-lt"/>
                <a:ea typeface="+mn-ea"/>
              </a:rPr>
              <a:t>只</a:t>
            </a:r>
            <a:r>
              <a:rPr lang="zh-CN" altLang="en-US" sz="2600" b="1" dirty="0">
                <a:latin typeface="+mn-lt"/>
                <a:ea typeface="+mn-ea"/>
              </a:rPr>
              <a:t>。小红</a:t>
            </a:r>
            <a:r>
              <a:rPr lang="zh-CN" altLang="en-US" sz="2600" b="1" dirty="0">
                <a:solidFill>
                  <a:srgbClr val="0066FF"/>
                </a:solidFill>
                <a:latin typeface="+mn-lt"/>
                <a:ea typeface="+mn-ea"/>
              </a:rPr>
              <a:t>至少</a:t>
            </a:r>
            <a:r>
              <a:rPr lang="zh-CN" altLang="en-US" sz="2600" b="1" dirty="0">
                <a:latin typeface="+mn-lt"/>
                <a:ea typeface="+mn-ea"/>
              </a:rPr>
              <a:t>要摸出多少只袜子，</a:t>
            </a:r>
            <a:r>
              <a:rPr lang="zh-CN" altLang="en-US" sz="2600" b="1" dirty="0">
                <a:solidFill>
                  <a:srgbClr val="0066FF"/>
                </a:solidFill>
                <a:latin typeface="+mn-lt"/>
                <a:ea typeface="+mn-ea"/>
              </a:rPr>
              <a:t>才能保证拿出的袜子中一定有</a:t>
            </a:r>
            <a:r>
              <a:rPr lang="en-US" altLang="zh-CN" sz="2600" b="1" dirty="0">
                <a:solidFill>
                  <a:srgbClr val="0066FF"/>
                </a:solidFill>
                <a:latin typeface="+mn-lt"/>
                <a:ea typeface="+mn-ea"/>
              </a:rPr>
              <a:t>2</a:t>
            </a:r>
            <a:r>
              <a:rPr lang="zh-CN" altLang="en-US" sz="2600" b="1" dirty="0">
                <a:solidFill>
                  <a:srgbClr val="0066FF"/>
                </a:solidFill>
                <a:latin typeface="+mn-lt"/>
                <a:ea typeface="+mn-ea"/>
              </a:rPr>
              <a:t>只颜色相同</a:t>
            </a:r>
            <a:r>
              <a:rPr lang="zh-CN" altLang="en-US" sz="2600" b="1" dirty="0">
                <a:latin typeface="+mn-lt"/>
                <a:ea typeface="+mn-ea"/>
              </a:rPr>
              <a:t>？</a:t>
            </a:r>
            <a:endParaRPr lang="zh-CN" altLang="en-US" sz="2600" b="1" dirty="0">
              <a:latin typeface="+mn-lt"/>
              <a:ea typeface="+mn-ea"/>
            </a:endParaRPr>
          </a:p>
        </p:txBody>
      </p:sp>
      <p:pic>
        <p:nvPicPr>
          <p:cNvPr id="9222" name="Picture 6" descr="https://timgsa.baidu.com/timg?image&amp;quality=80&amp;size=b9999_10000&amp;sec=1570511746533&amp;di=2382d10c3674d6be930df618978c18e7&amp;imgtype=0&amp;src=http%3A%2F%2Fm.360buyimg.com%2Fn12%2Fjfs%2Ft2299%2F340%2F268310134%2F280907%2Fb963a3b%2F55fa5a25N87f729fe.jpg%2521q70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651" y="3192822"/>
            <a:ext cx="1492250" cy="149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237" y="3192823"/>
            <a:ext cx="1020763" cy="149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1" name="组合 7"/>
          <p:cNvGrpSpPr/>
          <p:nvPr/>
        </p:nvGrpSpPr>
        <p:grpSpPr bwMode="auto">
          <a:xfrm>
            <a:off x="168275" y="635000"/>
            <a:ext cx="2011363" cy="655638"/>
            <a:chOff x="149583" y="652978"/>
            <a:chExt cx="2011668" cy="656069"/>
          </a:xfrm>
        </p:grpSpPr>
        <p:pic>
          <p:nvPicPr>
            <p:cNvPr id="3" name="图片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62" t="34671" r="9573" b="42680"/>
            <a:stretch>
              <a:fillRect/>
            </a:stretch>
          </p:blipFill>
          <p:spPr bwMode="auto">
            <a:xfrm>
              <a:off x="187160" y="652978"/>
              <a:ext cx="1974091" cy="656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149583" y="652978"/>
              <a:ext cx="1974091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情境导入</a:t>
              </a:r>
              <a:endPara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81985" y="1062239"/>
            <a:ext cx="8180031" cy="1006686"/>
            <a:chOff x="519832" y="1062239"/>
            <a:chExt cx="8180031" cy="1006686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19832" y="1107956"/>
              <a:ext cx="517557" cy="518914"/>
            </a:xfrm>
            <a:prstGeom prst="rect">
              <a:avLst/>
            </a:prstGeom>
          </p:spPr>
        </p:pic>
        <p:sp>
          <p:nvSpPr>
            <p:cNvPr id="9" name="Rectangle 54"/>
            <p:cNvSpPr>
              <a:spLocks noChangeArrowheads="1"/>
            </p:cNvSpPr>
            <p:nvPr/>
          </p:nvSpPr>
          <p:spPr bwMode="auto">
            <a:xfrm>
              <a:off x="1037389" y="1062239"/>
              <a:ext cx="7662474" cy="10066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600" b="1" dirty="0">
                  <a:latin typeface="+mn-lt"/>
                  <a:ea typeface="黑体" panose="02010609060101010101" pitchFamily="49" charset="-122"/>
                </a:rPr>
                <a:t>盒子里有同样大小的红球和蓝球各</a:t>
              </a:r>
              <a:r>
                <a:rPr lang="en-US" altLang="zh-CN" sz="2600" b="1" dirty="0">
                  <a:latin typeface="+mn-lt"/>
                  <a:ea typeface="黑体" panose="02010609060101010101" pitchFamily="49" charset="-122"/>
                </a:rPr>
                <a:t>4</a:t>
              </a:r>
              <a:r>
                <a:rPr lang="zh-CN" altLang="en-US" sz="2600" b="1" dirty="0">
                  <a:latin typeface="+mn-lt"/>
                  <a:ea typeface="黑体" panose="02010609060101010101" pitchFamily="49" charset="-122"/>
                </a:rPr>
                <a:t>个，要想摸出的球一定有</a:t>
              </a:r>
              <a:r>
                <a:rPr lang="en-US" altLang="zh-CN" sz="2600" b="1" dirty="0">
                  <a:latin typeface="+mn-lt"/>
                  <a:ea typeface="黑体" panose="02010609060101010101" pitchFamily="49" charset="-122"/>
                </a:rPr>
                <a:t>2</a:t>
              </a:r>
              <a:r>
                <a:rPr lang="zh-CN" altLang="en-US" sz="2600" b="1" dirty="0">
                  <a:latin typeface="+mn-lt"/>
                  <a:ea typeface="黑体" panose="02010609060101010101" pitchFamily="49" charset="-122"/>
                </a:rPr>
                <a:t>个同色的，至少要摸出几个</a:t>
              </a:r>
              <a:r>
                <a:rPr lang="zh-CN" altLang="en-US" sz="2600" b="1">
                  <a:latin typeface="+mn-lt"/>
                  <a:ea typeface="黑体" panose="02010609060101010101" pitchFamily="49" charset="-122"/>
                </a:rPr>
                <a:t>球？</a:t>
              </a:r>
              <a:endParaRPr lang="zh-CN" altLang="en-US" sz="2600" b="1" dirty="0">
                <a:latin typeface="+mn-lt"/>
                <a:ea typeface="黑体" panose="02010609060101010101" pitchFamily="49" charset="-122"/>
              </a:endParaRPr>
            </a:p>
          </p:txBody>
        </p:sp>
      </p:grpSp>
      <p:pic>
        <p:nvPicPr>
          <p:cNvPr id="3" name="Picture 29" descr="u5jx02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484" y="2452669"/>
            <a:ext cx="3564659" cy="190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481985" y="2238736"/>
            <a:ext cx="2481472" cy="770795"/>
          </a:xfrm>
          <a:prstGeom prst="wedgeRoundRectCallout">
            <a:avLst>
              <a:gd name="adj1" fmla="val 61216"/>
              <a:gd name="adj2" fmla="val 4468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摸出</a:t>
            </a:r>
            <a:r>
              <a:rPr lang="en-US" altLang="zh-CN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个球，肯定有</a:t>
            </a:r>
            <a:r>
              <a:rPr lang="en-US" altLang="zh-CN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个同色的，因为</a:t>
            </a: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  <a:endParaRPr lang="en-US" altLang="zh-CN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6020607" y="2308469"/>
            <a:ext cx="2542715" cy="1402123"/>
          </a:xfrm>
          <a:prstGeom prst="wedgeRoundRectCallout">
            <a:avLst>
              <a:gd name="adj1" fmla="val -73547"/>
              <a:gd name="adj2" fmla="val -1372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algn="just" eaLnBrk="1" hangingPunct="1">
              <a:lnSpc>
                <a:spcPct val="110000"/>
              </a:lnSpc>
              <a:defRPr/>
            </a:pPr>
            <a:r>
              <a:rPr lang="zh-CN" altLang="en-US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只摸</a:t>
            </a:r>
            <a:r>
              <a:rPr lang="en-US" altLang="zh-CN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个球不能保证是同色的，因为有两种颜色。那摸</a:t>
            </a:r>
            <a:r>
              <a:rPr lang="en-US" altLang="zh-CN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个球就能保证</a:t>
            </a: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  <a:endParaRPr lang="en-US" altLang="zh-CN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31259" y="281451"/>
            <a:ext cx="1973791" cy="671978"/>
            <a:chOff x="331259" y="281451"/>
            <a:chExt cx="1973791" cy="671978"/>
          </a:xfrm>
        </p:grpSpPr>
        <p:pic>
          <p:nvPicPr>
            <p:cNvPr id="11" name="图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62" t="34671" r="9573" b="42680"/>
            <a:stretch>
              <a:fillRect/>
            </a:stretch>
          </p:blipFill>
          <p:spPr bwMode="auto">
            <a:xfrm>
              <a:off x="331259" y="297792"/>
              <a:ext cx="1973791" cy="655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331259" y="281451"/>
              <a:ext cx="1973791" cy="583816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探索新知</a:t>
              </a:r>
              <a:endPara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1738156" y="734345"/>
            <a:ext cx="4427513" cy="493564"/>
          </a:xfrm>
          <a:prstGeom prst="wedgeRoundRectCallout">
            <a:avLst>
              <a:gd name="adj1" fmla="val -56926"/>
              <a:gd name="adj2" fmla="val 709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只摸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个球就能保证是同色的。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29" descr="u5jx02_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05" y="477103"/>
            <a:ext cx="1232873" cy="1501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2689226" y="1393825"/>
            <a:ext cx="3084558" cy="584889"/>
            <a:chOff x="2689226" y="1393825"/>
            <a:chExt cx="3084558" cy="584889"/>
          </a:xfrm>
        </p:grpSpPr>
        <p:sp>
          <p:nvSpPr>
            <p:cNvPr id="5" name="AutoShape 18"/>
            <p:cNvSpPr>
              <a:spLocks noChangeArrowheads="1"/>
            </p:cNvSpPr>
            <p:nvPr/>
          </p:nvSpPr>
          <p:spPr bwMode="auto">
            <a:xfrm>
              <a:off x="2689226" y="1393825"/>
              <a:ext cx="3084558" cy="584889"/>
            </a:xfrm>
            <a:prstGeom prst="flowChartAlternateProcess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600" b="1">
                  <a:latin typeface="Times New Roman" panose="02020603050405020304" pitchFamily="18" charset="0"/>
                  <a:ea typeface="黑体" panose="02010609060101010101" pitchFamily="49" charset="-122"/>
                </a:rPr>
                <a:t>第一种情况：</a:t>
              </a:r>
              <a:endPara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6" name="Oval 36"/>
            <p:cNvSpPr>
              <a:spLocks noChangeArrowheads="1"/>
            </p:cNvSpPr>
            <p:nvPr/>
          </p:nvSpPr>
          <p:spPr bwMode="auto">
            <a:xfrm>
              <a:off x="4733384" y="1470369"/>
              <a:ext cx="431899" cy="4318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7" name="Oval 37"/>
            <p:cNvSpPr>
              <a:spLocks noChangeArrowheads="1"/>
            </p:cNvSpPr>
            <p:nvPr/>
          </p:nvSpPr>
          <p:spPr bwMode="auto">
            <a:xfrm>
              <a:off x="5212664" y="1470369"/>
              <a:ext cx="431899" cy="4318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689226" y="2080350"/>
            <a:ext cx="3084558" cy="584889"/>
            <a:chOff x="2689226" y="1393825"/>
            <a:chExt cx="3084558" cy="584889"/>
          </a:xfrm>
        </p:grpSpPr>
        <p:sp>
          <p:nvSpPr>
            <p:cNvPr id="10" name="AutoShape 18"/>
            <p:cNvSpPr>
              <a:spLocks noChangeArrowheads="1"/>
            </p:cNvSpPr>
            <p:nvPr/>
          </p:nvSpPr>
          <p:spPr bwMode="auto">
            <a:xfrm>
              <a:off x="2689226" y="1393825"/>
              <a:ext cx="3084558" cy="584889"/>
            </a:xfrm>
            <a:prstGeom prst="flowChartAlternateProcess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600" b="1">
                  <a:latin typeface="Times New Roman" panose="02020603050405020304" pitchFamily="18" charset="0"/>
                  <a:ea typeface="黑体" panose="02010609060101010101" pitchFamily="49" charset="-122"/>
                </a:rPr>
                <a:t>第二种情况：</a:t>
              </a:r>
              <a:endPara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1" name="Oval 36"/>
            <p:cNvSpPr>
              <a:spLocks noChangeArrowheads="1"/>
            </p:cNvSpPr>
            <p:nvPr/>
          </p:nvSpPr>
          <p:spPr bwMode="auto">
            <a:xfrm>
              <a:off x="4733384" y="1470369"/>
              <a:ext cx="431899" cy="431800"/>
            </a:xfrm>
            <a:prstGeom prst="ellipse">
              <a:avLst/>
            </a:prstGeom>
            <a:solidFill>
              <a:srgbClr val="0066FF"/>
            </a:solidFill>
            <a:ln w="12700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2" name="Oval 37"/>
            <p:cNvSpPr>
              <a:spLocks noChangeArrowheads="1"/>
            </p:cNvSpPr>
            <p:nvPr/>
          </p:nvSpPr>
          <p:spPr bwMode="auto">
            <a:xfrm>
              <a:off x="5212664" y="1470369"/>
              <a:ext cx="431899" cy="431800"/>
            </a:xfrm>
            <a:prstGeom prst="ellipse">
              <a:avLst/>
            </a:prstGeom>
            <a:solidFill>
              <a:srgbClr val="0066FF"/>
            </a:solidFill>
            <a:ln w="12700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689226" y="2766876"/>
            <a:ext cx="3084558" cy="584889"/>
            <a:chOff x="2689226" y="1393825"/>
            <a:chExt cx="3084558" cy="584889"/>
          </a:xfrm>
        </p:grpSpPr>
        <p:sp>
          <p:nvSpPr>
            <p:cNvPr id="14" name="AutoShape 18"/>
            <p:cNvSpPr>
              <a:spLocks noChangeArrowheads="1"/>
            </p:cNvSpPr>
            <p:nvPr/>
          </p:nvSpPr>
          <p:spPr bwMode="auto">
            <a:xfrm>
              <a:off x="2689226" y="1393825"/>
              <a:ext cx="3084558" cy="584889"/>
            </a:xfrm>
            <a:prstGeom prst="flowChartAlternateProcess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600" b="1">
                  <a:latin typeface="Times New Roman" panose="02020603050405020304" pitchFamily="18" charset="0"/>
                  <a:ea typeface="黑体" panose="02010609060101010101" pitchFamily="49" charset="-122"/>
                </a:rPr>
                <a:t>第三种情况：</a:t>
              </a:r>
              <a:endPara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5" name="Oval 36"/>
            <p:cNvSpPr>
              <a:spLocks noChangeArrowheads="1"/>
            </p:cNvSpPr>
            <p:nvPr/>
          </p:nvSpPr>
          <p:spPr bwMode="auto">
            <a:xfrm>
              <a:off x="4733384" y="1470369"/>
              <a:ext cx="431899" cy="4318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6" name="Oval 37"/>
            <p:cNvSpPr>
              <a:spLocks noChangeArrowheads="1"/>
            </p:cNvSpPr>
            <p:nvPr/>
          </p:nvSpPr>
          <p:spPr bwMode="auto">
            <a:xfrm>
              <a:off x="5212664" y="1470369"/>
              <a:ext cx="431899" cy="431800"/>
            </a:xfrm>
            <a:prstGeom prst="ellipse">
              <a:avLst/>
            </a:prstGeom>
            <a:solidFill>
              <a:srgbClr val="0066FF"/>
            </a:solidFill>
            <a:ln w="12700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pic>
        <p:nvPicPr>
          <p:cNvPr id="17" name="Picture 29" descr="u5jx02_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441" y="3124634"/>
            <a:ext cx="1397752" cy="1618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AutoShape 27"/>
          <p:cNvSpPr>
            <a:spLocks noChangeArrowheads="1"/>
          </p:cNvSpPr>
          <p:nvPr/>
        </p:nvSpPr>
        <p:spPr bwMode="auto">
          <a:xfrm>
            <a:off x="1610040" y="3542550"/>
            <a:ext cx="5242930" cy="944540"/>
          </a:xfrm>
          <a:prstGeom prst="wedgeRoundRectCallout">
            <a:avLst>
              <a:gd name="adj1" fmla="val 56712"/>
              <a:gd name="adj2" fmla="val 790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会出现三种情况，如果摸出的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个球正好是一红一蓝时就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不满足条件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7"/>
          <p:cNvSpPr>
            <a:spLocks noChangeArrowheads="1"/>
          </p:cNvSpPr>
          <p:nvPr/>
        </p:nvSpPr>
        <p:spPr bwMode="auto">
          <a:xfrm>
            <a:off x="1738156" y="734345"/>
            <a:ext cx="4923901" cy="493564"/>
          </a:xfrm>
          <a:prstGeom prst="wedgeRoundRectCallout">
            <a:avLst>
              <a:gd name="adj1" fmla="val -55303"/>
              <a:gd name="adj2" fmla="val 312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摸出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个球，肯定有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个是同色的。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9" descr="u5jx02_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05" y="477103"/>
            <a:ext cx="1232873" cy="1501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1932838" y="1393825"/>
            <a:ext cx="4534535" cy="584889"/>
            <a:chOff x="2689225" y="1393825"/>
            <a:chExt cx="4534535" cy="584889"/>
          </a:xfrm>
        </p:grpSpPr>
        <p:sp>
          <p:nvSpPr>
            <p:cNvPr id="4" name="AutoShape 18"/>
            <p:cNvSpPr>
              <a:spLocks noChangeArrowheads="1"/>
            </p:cNvSpPr>
            <p:nvPr/>
          </p:nvSpPr>
          <p:spPr bwMode="auto">
            <a:xfrm>
              <a:off x="2689225" y="1393825"/>
              <a:ext cx="4534535" cy="584889"/>
            </a:xfrm>
            <a:prstGeom prst="flowChartAlternateProcess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600" b="1">
                  <a:latin typeface="Times New Roman" panose="02020603050405020304" pitchFamily="18" charset="0"/>
                  <a:ea typeface="黑体" panose="02010609060101010101" pitchFamily="49" charset="-122"/>
                </a:rPr>
                <a:t>第一种情况：</a:t>
              </a:r>
              <a:endPara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5" name="Oval 36"/>
            <p:cNvSpPr>
              <a:spLocks noChangeArrowheads="1"/>
            </p:cNvSpPr>
            <p:nvPr/>
          </p:nvSpPr>
          <p:spPr bwMode="auto">
            <a:xfrm>
              <a:off x="4733384" y="1470369"/>
              <a:ext cx="431899" cy="4318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6" name="Oval 37"/>
            <p:cNvSpPr>
              <a:spLocks noChangeArrowheads="1"/>
            </p:cNvSpPr>
            <p:nvPr/>
          </p:nvSpPr>
          <p:spPr bwMode="auto">
            <a:xfrm>
              <a:off x="5211368" y="1470369"/>
              <a:ext cx="431899" cy="4318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7" name="Oval 36"/>
            <p:cNvSpPr>
              <a:spLocks noChangeArrowheads="1"/>
            </p:cNvSpPr>
            <p:nvPr/>
          </p:nvSpPr>
          <p:spPr bwMode="auto">
            <a:xfrm>
              <a:off x="5689352" y="1470369"/>
              <a:ext cx="431899" cy="4318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8" name="Oval 37"/>
            <p:cNvSpPr>
              <a:spLocks noChangeArrowheads="1"/>
            </p:cNvSpPr>
            <p:nvPr/>
          </p:nvSpPr>
          <p:spPr bwMode="auto">
            <a:xfrm>
              <a:off x="6167336" y="1470369"/>
              <a:ext cx="431899" cy="4318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9" name="Oval 37"/>
            <p:cNvSpPr>
              <a:spLocks noChangeArrowheads="1"/>
            </p:cNvSpPr>
            <p:nvPr/>
          </p:nvSpPr>
          <p:spPr bwMode="auto">
            <a:xfrm>
              <a:off x="6645322" y="1470369"/>
              <a:ext cx="431899" cy="431800"/>
            </a:xfrm>
            <a:prstGeom prst="ellipse">
              <a:avLst/>
            </a:prstGeom>
            <a:solidFill>
              <a:srgbClr val="0066FF"/>
            </a:solidFill>
            <a:ln w="12700">
              <a:solidFill>
                <a:srgbClr val="0066FF"/>
              </a:solidFill>
              <a:round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932838" y="2064929"/>
            <a:ext cx="4534535" cy="584889"/>
            <a:chOff x="2689225" y="1393825"/>
            <a:chExt cx="4534535" cy="584889"/>
          </a:xfrm>
        </p:grpSpPr>
        <p:sp>
          <p:nvSpPr>
            <p:cNvPr id="12" name="AutoShape 18"/>
            <p:cNvSpPr>
              <a:spLocks noChangeArrowheads="1"/>
            </p:cNvSpPr>
            <p:nvPr/>
          </p:nvSpPr>
          <p:spPr bwMode="auto">
            <a:xfrm>
              <a:off x="2689225" y="1393825"/>
              <a:ext cx="4534535" cy="584889"/>
            </a:xfrm>
            <a:prstGeom prst="flowChartAlternateProcess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600" b="1">
                  <a:latin typeface="Times New Roman" panose="02020603050405020304" pitchFamily="18" charset="0"/>
                  <a:ea typeface="黑体" panose="02010609060101010101" pitchFamily="49" charset="-122"/>
                </a:rPr>
                <a:t>第二种情况：</a:t>
              </a:r>
              <a:endPara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3" name="Oval 36"/>
            <p:cNvSpPr>
              <a:spLocks noChangeArrowheads="1"/>
            </p:cNvSpPr>
            <p:nvPr/>
          </p:nvSpPr>
          <p:spPr bwMode="auto">
            <a:xfrm>
              <a:off x="4733384" y="1470369"/>
              <a:ext cx="431899" cy="431800"/>
            </a:xfrm>
            <a:prstGeom prst="ellipse">
              <a:avLst/>
            </a:prstGeom>
            <a:solidFill>
              <a:srgbClr val="0066FF"/>
            </a:solidFill>
            <a:ln w="12700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4" name="Oval 37"/>
            <p:cNvSpPr>
              <a:spLocks noChangeArrowheads="1"/>
            </p:cNvSpPr>
            <p:nvPr/>
          </p:nvSpPr>
          <p:spPr bwMode="auto">
            <a:xfrm>
              <a:off x="5211368" y="1470369"/>
              <a:ext cx="431899" cy="431800"/>
            </a:xfrm>
            <a:prstGeom prst="ellipse">
              <a:avLst/>
            </a:prstGeom>
            <a:solidFill>
              <a:srgbClr val="0066FF"/>
            </a:solidFill>
            <a:ln w="12700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5" name="Oval 36"/>
            <p:cNvSpPr>
              <a:spLocks noChangeArrowheads="1"/>
            </p:cNvSpPr>
            <p:nvPr/>
          </p:nvSpPr>
          <p:spPr bwMode="auto">
            <a:xfrm>
              <a:off x="5689352" y="1470369"/>
              <a:ext cx="431899" cy="431800"/>
            </a:xfrm>
            <a:prstGeom prst="ellipse">
              <a:avLst/>
            </a:prstGeom>
            <a:solidFill>
              <a:srgbClr val="0066FF"/>
            </a:solidFill>
            <a:ln w="12700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6" name="Oval 37"/>
            <p:cNvSpPr>
              <a:spLocks noChangeArrowheads="1"/>
            </p:cNvSpPr>
            <p:nvPr/>
          </p:nvSpPr>
          <p:spPr bwMode="auto">
            <a:xfrm>
              <a:off x="6167336" y="1470369"/>
              <a:ext cx="431899" cy="431800"/>
            </a:xfrm>
            <a:prstGeom prst="ellipse">
              <a:avLst/>
            </a:prstGeom>
            <a:solidFill>
              <a:srgbClr val="0066FF"/>
            </a:solidFill>
            <a:ln w="12700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7" name="Oval 37"/>
            <p:cNvSpPr>
              <a:spLocks noChangeArrowheads="1"/>
            </p:cNvSpPr>
            <p:nvPr/>
          </p:nvSpPr>
          <p:spPr bwMode="auto">
            <a:xfrm>
              <a:off x="6645322" y="1470369"/>
              <a:ext cx="431899" cy="4318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32838" y="2736034"/>
            <a:ext cx="4534535" cy="584889"/>
            <a:chOff x="2689225" y="1393825"/>
            <a:chExt cx="4534535" cy="584889"/>
          </a:xfrm>
        </p:grpSpPr>
        <p:sp>
          <p:nvSpPr>
            <p:cNvPr id="19" name="AutoShape 18"/>
            <p:cNvSpPr>
              <a:spLocks noChangeArrowheads="1"/>
            </p:cNvSpPr>
            <p:nvPr/>
          </p:nvSpPr>
          <p:spPr bwMode="auto">
            <a:xfrm>
              <a:off x="2689225" y="1393825"/>
              <a:ext cx="4534535" cy="584889"/>
            </a:xfrm>
            <a:prstGeom prst="flowChartAlternateProcess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600" b="1">
                  <a:latin typeface="Times New Roman" panose="02020603050405020304" pitchFamily="18" charset="0"/>
                  <a:ea typeface="黑体" panose="02010609060101010101" pitchFamily="49" charset="-122"/>
                </a:rPr>
                <a:t>第三种情况：</a:t>
              </a:r>
              <a:endPara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" name="Oval 36"/>
            <p:cNvSpPr>
              <a:spLocks noChangeArrowheads="1"/>
            </p:cNvSpPr>
            <p:nvPr/>
          </p:nvSpPr>
          <p:spPr bwMode="auto">
            <a:xfrm>
              <a:off x="4733384" y="1470369"/>
              <a:ext cx="431899" cy="431800"/>
            </a:xfrm>
            <a:prstGeom prst="ellipse">
              <a:avLst/>
            </a:prstGeom>
            <a:solidFill>
              <a:srgbClr val="0066FF"/>
            </a:solidFill>
            <a:ln w="12700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" name="Oval 37"/>
            <p:cNvSpPr>
              <a:spLocks noChangeArrowheads="1"/>
            </p:cNvSpPr>
            <p:nvPr/>
          </p:nvSpPr>
          <p:spPr bwMode="auto">
            <a:xfrm>
              <a:off x="5211368" y="1470369"/>
              <a:ext cx="431899" cy="431800"/>
            </a:xfrm>
            <a:prstGeom prst="ellipse">
              <a:avLst/>
            </a:prstGeom>
            <a:solidFill>
              <a:srgbClr val="0066FF"/>
            </a:solidFill>
            <a:ln w="12700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2" name="Oval 36"/>
            <p:cNvSpPr>
              <a:spLocks noChangeArrowheads="1"/>
            </p:cNvSpPr>
            <p:nvPr/>
          </p:nvSpPr>
          <p:spPr bwMode="auto">
            <a:xfrm>
              <a:off x="5689352" y="1470369"/>
              <a:ext cx="431899" cy="431800"/>
            </a:xfrm>
            <a:prstGeom prst="ellipse">
              <a:avLst/>
            </a:prstGeom>
            <a:solidFill>
              <a:srgbClr val="0066FF"/>
            </a:solidFill>
            <a:ln w="12700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3" name="Oval 37"/>
            <p:cNvSpPr>
              <a:spLocks noChangeArrowheads="1"/>
            </p:cNvSpPr>
            <p:nvPr/>
          </p:nvSpPr>
          <p:spPr bwMode="auto">
            <a:xfrm>
              <a:off x="6167336" y="1470369"/>
              <a:ext cx="431899" cy="4318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" name="Oval 37"/>
            <p:cNvSpPr>
              <a:spLocks noChangeArrowheads="1"/>
            </p:cNvSpPr>
            <p:nvPr/>
          </p:nvSpPr>
          <p:spPr bwMode="auto">
            <a:xfrm>
              <a:off x="6645322" y="1470369"/>
              <a:ext cx="431899" cy="4318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932838" y="3407139"/>
            <a:ext cx="4534535" cy="584889"/>
            <a:chOff x="2689225" y="1393825"/>
            <a:chExt cx="4534535" cy="584889"/>
          </a:xfrm>
        </p:grpSpPr>
        <p:sp>
          <p:nvSpPr>
            <p:cNvPr id="26" name="AutoShape 18"/>
            <p:cNvSpPr>
              <a:spLocks noChangeArrowheads="1"/>
            </p:cNvSpPr>
            <p:nvPr/>
          </p:nvSpPr>
          <p:spPr bwMode="auto">
            <a:xfrm>
              <a:off x="2689225" y="1393825"/>
              <a:ext cx="4534535" cy="584889"/>
            </a:xfrm>
            <a:prstGeom prst="flowChartAlternateProcess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600" b="1">
                  <a:latin typeface="Times New Roman" panose="02020603050405020304" pitchFamily="18" charset="0"/>
                  <a:ea typeface="黑体" panose="02010609060101010101" pitchFamily="49" charset="-122"/>
                </a:rPr>
                <a:t>第四种情况：</a:t>
              </a:r>
              <a:endPara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7" name="Oval 36"/>
            <p:cNvSpPr>
              <a:spLocks noChangeArrowheads="1"/>
            </p:cNvSpPr>
            <p:nvPr/>
          </p:nvSpPr>
          <p:spPr bwMode="auto">
            <a:xfrm>
              <a:off x="4733384" y="1470369"/>
              <a:ext cx="431899" cy="4318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8" name="Oval 37"/>
            <p:cNvSpPr>
              <a:spLocks noChangeArrowheads="1"/>
            </p:cNvSpPr>
            <p:nvPr/>
          </p:nvSpPr>
          <p:spPr bwMode="auto">
            <a:xfrm>
              <a:off x="5211368" y="1470369"/>
              <a:ext cx="431899" cy="4318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9" name="Oval 36"/>
            <p:cNvSpPr>
              <a:spLocks noChangeArrowheads="1"/>
            </p:cNvSpPr>
            <p:nvPr/>
          </p:nvSpPr>
          <p:spPr bwMode="auto">
            <a:xfrm>
              <a:off x="5689352" y="1470369"/>
              <a:ext cx="431899" cy="4318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30" name="Oval 37"/>
            <p:cNvSpPr>
              <a:spLocks noChangeArrowheads="1"/>
            </p:cNvSpPr>
            <p:nvPr/>
          </p:nvSpPr>
          <p:spPr bwMode="auto">
            <a:xfrm>
              <a:off x="6167336" y="1470369"/>
              <a:ext cx="431899" cy="431800"/>
            </a:xfrm>
            <a:prstGeom prst="ellipse">
              <a:avLst/>
            </a:prstGeom>
            <a:solidFill>
              <a:srgbClr val="0066FF"/>
            </a:solidFill>
            <a:ln w="12700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31" name="Oval 37"/>
            <p:cNvSpPr>
              <a:spLocks noChangeArrowheads="1"/>
            </p:cNvSpPr>
            <p:nvPr/>
          </p:nvSpPr>
          <p:spPr bwMode="auto">
            <a:xfrm>
              <a:off x="6645322" y="1470369"/>
              <a:ext cx="431899" cy="431800"/>
            </a:xfrm>
            <a:prstGeom prst="ellipse">
              <a:avLst/>
            </a:prstGeom>
            <a:solidFill>
              <a:srgbClr val="0066FF"/>
            </a:solidFill>
            <a:ln w="12700">
              <a:solidFill>
                <a:srgbClr val="0066FF"/>
              </a:solidFill>
              <a:round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39" name="Line 61"/>
          <p:cNvSpPr>
            <a:spLocks noChangeShapeType="1"/>
          </p:cNvSpPr>
          <p:nvPr/>
        </p:nvSpPr>
        <p:spPr bwMode="auto">
          <a:xfrm flipH="1">
            <a:off x="5389496" y="1307305"/>
            <a:ext cx="0" cy="2792255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40" name="Picture 29" descr="u5jx02_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441" y="3124634"/>
            <a:ext cx="1397752" cy="1618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AutoShape 27"/>
          <p:cNvSpPr>
            <a:spLocks noChangeArrowheads="1"/>
          </p:cNvSpPr>
          <p:nvPr/>
        </p:nvSpPr>
        <p:spPr bwMode="auto">
          <a:xfrm>
            <a:off x="624196" y="4119934"/>
            <a:ext cx="6767199" cy="505406"/>
          </a:xfrm>
          <a:prstGeom prst="wedgeRoundRectCallout">
            <a:avLst>
              <a:gd name="adj1" fmla="val 53871"/>
              <a:gd name="adj2" fmla="val -4034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至少有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个球是同色的，摸出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个球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不是最少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的。</a:t>
            </a:r>
            <a:endParaRPr lang="en-US" altLang="zh-CN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7"/>
          <p:cNvSpPr>
            <a:spLocks noChangeArrowheads="1"/>
          </p:cNvSpPr>
          <p:nvPr/>
        </p:nvSpPr>
        <p:spPr bwMode="auto">
          <a:xfrm>
            <a:off x="1738156" y="734345"/>
            <a:ext cx="5224347" cy="493564"/>
          </a:xfrm>
          <a:prstGeom prst="wedgeRoundRectCallout">
            <a:avLst>
              <a:gd name="adj1" fmla="val -55303"/>
              <a:gd name="adj2" fmla="val 312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那摸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个球就能保证有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个同色的球。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9" descr="u5jx02_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05" y="477103"/>
            <a:ext cx="1232873" cy="1501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2689226" y="1393825"/>
            <a:ext cx="3574414" cy="584889"/>
            <a:chOff x="2689226" y="1393825"/>
            <a:chExt cx="3574414" cy="584889"/>
          </a:xfrm>
        </p:grpSpPr>
        <p:sp>
          <p:nvSpPr>
            <p:cNvPr id="5" name="AutoShape 18"/>
            <p:cNvSpPr>
              <a:spLocks noChangeArrowheads="1"/>
            </p:cNvSpPr>
            <p:nvPr/>
          </p:nvSpPr>
          <p:spPr bwMode="auto">
            <a:xfrm>
              <a:off x="2689226" y="1393825"/>
              <a:ext cx="3574414" cy="584889"/>
            </a:xfrm>
            <a:prstGeom prst="flowChartAlternateProcess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600" b="1">
                  <a:latin typeface="Times New Roman" panose="02020603050405020304" pitchFamily="18" charset="0"/>
                  <a:ea typeface="黑体" panose="02010609060101010101" pitchFamily="49" charset="-122"/>
                </a:rPr>
                <a:t>第一种情况：</a:t>
              </a:r>
              <a:endPara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6" name="Oval 36"/>
            <p:cNvSpPr>
              <a:spLocks noChangeArrowheads="1"/>
            </p:cNvSpPr>
            <p:nvPr/>
          </p:nvSpPr>
          <p:spPr bwMode="auto">
            <a:xfrm>
              <a:off x="4733384" y="1470369"/>
              <a:ext cx="431899" cy="431800"/>
            </a:xfrm>
            <a:prstGeom prst="ellipse">
              <a:avLst/>
            </a:prstGeom>
            <a:solidFill>
              <a:srgbClr val="0066FF"/>
            </a:solidFill>
            <a:ln w="12700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7" name="Oval 37"/>
            <p:cNvSpPr>
              <a:spLocks noChangeArrowheads="1"/>
            </p:cNvSpPr>
            <p:nvPr/>
          </p:nvSpPr>
          <p:spPr bwMode="auto">
            <a:xfrm>
              <a:off x="5212664" y="1470369"/>
              <a:ext cx="431899" cy="4318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8" name="Oval 37"/>
            <p:cNvSpPr>
              <a:spLocks noChangeArrowheads="1"/>
            </p:cNvSpPr>
            <p:nvPr/>
          </p:nvSpPr>
          <p:spPr bwMode="auto">
            <a:xfrm>
              <a:off x="5691944" y="1470369"/>
              <a:ext cx="431899" cy="4318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689226" y="2081382"/>
            <a:ext cx="3574414" cy="584889"/>
            <a:chOff x="2689226" y="1393825"/>
            <a:chExt cx="3574414" cy="584889"/>
          </a:xfrm>
        </p:grpSpPr>
        <p:sp>
          <p:nvSpPr>
            <p:cNvPr id="10" name="AutoShape 18"/>
            <p:cNvSpPr>
              <a:spLocks noChangeArrowheads="1"/>
            </p:cNvSpPr>
            <p:nvPr/>
          </p:nvSpPr>
          <p:spPr bwMode="auto">
            <a:xfrm>
              <a:off x="2689226" y="1393825"/>
              <a:ext cx="3574414" cy="584889"/>
            </a:xfrm>
            <a:prstGeom prst="flowChartAlternateProcess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600" b="1">
                  <a:latin typeface="Times New Roman" panose="02020603050405020304" pitchFamily="18" charset="0"/>
                  <a:ea typeface="黑体" panose="02010609060101010101" pitchFamily="49" charset="-122"/>
                </a:rPr>
                <a:t>第二种情况：</a:t>
              </a:r>
              <a:endPara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1" name="Oval 36"/>
            <p:cNvSpPr>
              <a:spLocks noChangeArrowheads="1"/>
            </p:cNvSpPr>
            <p:nvPr/>
          </p:nvSpPr>
          <p:spPr bwMode="auto">
            <a:xfrm>
              <a:off x="4733384" y="1470369"/>
              <a:ext cx="431899" cy="4318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2" name="Oval 37"/>
            <p:cNvSpPr>
              <a:spLocks noChangeArrowheads="1"/>
            </p:cNvSpPr>
            <p:nvPr/>
          </p:nvSpPr>
          <p:spPr bwMode="auto">
            <a:xfrm>
              <a:off x="5212664" y="1470369"/>
              <a:ext cx="431899" cy="431800"/>
            </a:xfrm>
            <a:prstGeom prst="ellipse">
              <a:avLst/>
            </a:prstGeom>
            <a:solidFill>
              <a:srgbClr val="0066FF"/>
            </a:solidFill>
            <a:ln w="12700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3" name="Oval 37"/>
            <p:cNvSpPr>
              <a:spLocks noChangeArrowheads="1"/>
            </p:cNvSpPr>
            <p:nvPr/>
          </p:nvSpPr>
          <p:spPr bwMode="auto">
            <a:xfrm>
              <a:off x="5691944" y="1470369"/>
              <a:ext cx="431899" cy="431800"/>
            </a:xfrm>
            <a:prstGeom prst="ellipse">
              <a:avLst/>
            </a:prstGeom>
            <a:solidFill>
              <a:srgbClr val="0066FF"/>
            </a:solidFill>
            <a:ln w="12700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pic>
        <p:nvPicPr>
          <p:cNvPr id="14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1191" y="2729519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9" descr="u5jx02_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441" y="3124634"/>
            <a:ext cx="1397752" cy="1618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AutoShape 27"/>
          <p:cNvSpPr>
            <a:spLocks noChangeArrowheads="1"/>
          </p:cNvSpPr>
          <p:nvPr/>
        </p:nvSpPr>
        <p:spPr bwMode="auto">
          <a:xfrm>
            <a:off x="3578808" y="3903749"/>
            <a:ext cx="3699610" cy="505406"/>
          </a:xfrm>
          <a:prstGeom prst="wedgeRoundRectCallout">
            <a:avLst>
              <a:gd name="adj1" fmla="val 57578"/>
              <a:gd name="adj2" fmla="val -4551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能保证有 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个同色的球。</a:t>
            </a:r>
            <a:endParaRPr lang="en-US" altLang="zh-CN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1738156" y="2906162"/>
            <a:ext cx="3075507" cy="493564"/>
          </a:xfrm>
          <a:prstGeom prst="wedgeRoundRectCallout">
            <a:avLst>
              <a:gd name="adj1" fmla="val -59975"/>
              <a:gd name="adj2" fmla="val 1635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你发现了什么规律？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AutoShape 27"/>
          <p:cNvSpPr>
            <a:spLocks noChangeArrowheads="1"/>
          </p:cNvSpPr>
          <p:nvPr/>
        </p:nvSpPr>
        <p:spPr bwMode="auto">
          <a:xfrm>
            <a:off x="1731914" y="3740614"/>
            <a:ext cx="5489037" cy="896985"/>
          </a:xfrm>
          <a:prstGeom prst="wedgeRoundRectCallout">
            <a:avLst>
              <a:gd name="adj1" fmla="val 56218"/>
              <a:gd name="adj2" fmla="val -3306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只要摸出的球数比它们的颜色种数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多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，就能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保证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至少有两个球同色。</a:t>
            </a:r>
            <a:endParaRPr lang="en-US" altLang="zh-CN" sz="2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083344" y="2922111"/>
            <a:ext cx="20164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2+1=3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(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个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)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6" grpId="1" animBg="1"/>
      <p:bldP spid="17" grpId="0" animBg="1"/>
      <p:bldP spid="18" grpId="0" animBg="1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" descr="92副本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482" y="3180803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501581" y="2896246"/>
            <a:ext cx="7048911" cy="875836"/>
          </a:xfrm>
          <a:prstGeom prst="wedgeRoundRectCallout">
            <a:avLst>
              <a:gd name="adj1" fmla="val 55409"/>
              <a:gd name="adj2" fmla="val 3399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把两种颜色看作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个“抽屉”，要保证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个“抽屉”里至少有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只袜子，要分的物体数必须比“抽屉”数多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45370" y="3936453"/>
            <a:ext cx="20532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2+1=3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(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只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)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7506" y="764926"/>
            <a:ext cx="8408989" cy="1966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 dirty="0">
                <a:latin typeface="+mn-lt"/>
                <a:ea typeface="+mn-ea"/>
              </a:rPr>
              <a:t>        一天晚上，小红正要从自已放袜子的抽屉里取袜子，突然灯熄了。她知道自己的抽屉里放有</a:t>
            </a:r>
            <a:r>
              <a:rPr lang="zh-CN" altLang="en-US" sz="2600" b="1" dirty="0">
                <a:solidFill>
                  <a:srgbClr val="0066FF"/>
                </a:solidFill>
                <a:latin typeface="+mn-lt"/>
                <a:ea typeface="+mn-ea"/>
              </a:rPr>
              <a:t>白色与黄色的袜子各</a:t>
            </a:r>
            <a:r>
              <a:rPr lang="en-US" altLang="zh-CN" sz="2600" b="1" dirty="0">
                <a:solidFill>
                  <a:srgbClr val="0066FF"/>
                </a:solidFill>
                <a:latin typeface="+mn-lt"/>
                <a:ea typeface="+mn-ea"/>
              </a:rPr>
              <a:t>6</a:t>
            </a:r>
            <a:r>
              <a:rPr lang="zh-CN" altLang="en-US" sz="2600" b="1" dirty="0">
                <a:solidFill>
                  <a:srgbClr val="0066FF"/>
                </a:solidFill>
                <a:latin typeface="+mn-lt"/>
                <a:ea typeface="+mn-ea"/>
              </a:rPr>
              <a:t>只</a:t>
            </a:r>
            <a:r>
              <a:rPr lang="zh-CN" altLang="en-US" sz="2600" b="1" dirty="0">
                <a:latin typeface="+mn-lt"/>
                <a:ea typeface="+mn-ea"/>
              </a:rPr>
              <a:t>。小红</a:t>
            </a:r>
            <a:r>
              <a:rPr lang="zh-CN" altLang="en-US" sz="2600" b="1" dirty="0">
                <a:solidFill>
                  <a:srgbClr val="0066FF"/>
                </a:solidFill>
                <a:latin typeface="+mn-lt"/>
                <a:ea typeface="+mn-ea"/>
              </a:rPr>
              <a:t>至少</a:t>
            </a:r>
            <a:r>
              <a:rPr lang="zh-CN" altLang="en-US" sz="2600" b="1" dirty="0">
                <a:latin typeface="+mn-lt"/>
                <a:ea typeface="+mn-ea"/>
              </a:rPr>
              <a:t>要摸出多少只袜子，</a:t>
            </a:r>
            <a:r>
              <a:rPr lang="zh-CN" altLang="en-US" sz="2600" b="1" dirty="0">
                <a:solidFill>
                  <a:srgbClr val="0066FF"/>
                </a:solidFill>
                <a:latin typeface="+mn-lt"/>
                <a:ea typeface="+mn-ea"/>
              </a:rPr>
              <a:t>才能保证拿出的袜子中一定有</a:t>
            </a:r>
            <a:r>
              <a:rPr lang="en-US" altLang="zh-CN" sz="2600" b="1" dirty="0">
                <a:solidFill>
                  <a:srgbClr val="0066FF"/>
                </a:solidFill>
                <a:latin typeface="+mn-lt"/>
                <a:ea typeface="+mn-ea"/>
              </a:rPr>
              <a:t>2</a:t>
            </a:r>
            <a:r>
              <a:rPr lang="zh-CN" altLang="en-US" sz="2600" b="1" dirty="0">
                <a:solidFill>
                  <a:srgbClr val="0066FF"/>
                </a:solidFill>
                <a:latin typeface="+mn-lt"/>
                <a:ea typeface="+mn-ea"/>
              </a:rPr>
              <a:t>只颜色相同</a:t>
            </a:r>
            <a:r>
              <a:rPr lang="zh-CN" altLang="en-US" sz="2600" b="1" dirty="0">
                <a:latin typeface="+mn-lt"/>
                <a:ea typeface="+mn-ea"/>
              </a:rPr>
              <a:t>？</a:t>
            </a:r>
            <a:endParaRPr lang="zh-CN" altLang="en-US" sz="2600" b="1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4630" y="1022940"/>
            <a:ext cx="8354740" cy="1006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600" b="1" dirty="0">
                <a:latin typeface="+mn-lt"/>
                <a:ea typeface="+mn-ea"/>
              </a:rPr>
              <a:t>        盒子里有同样大小的红、黄、蓝球各</a:t>
            </a:r>
            <a:r>
              <a:rPr lang="en-US" altLang="zh-CN" sz="2600" b="1" dirty="0">
                <a:latin typeface="+mn-lt"/>
                <a:ea typeface="+mn-ea"/>
              </a:rPr>
              <a:t>5</a:t>
            </a:r>
            <a:r>
              <a:rPr lang="zh-CN" altLang="en-US" sz="2600" b="1" dirty="0">
                <a:latin typeface="+mn-lt"/>
                <a:ea typeface="+mn-ea"/>
              </a:rPr>
              <a:t>个，要想摸出的球一定有</a:t>
            </a:r>
            <a:r>
              <a:rPr lang="en-US" altLang="zh-CN" sz="2600" b="1" dirty="0">
                <a:latin typeface="+mn-lt"/>
                <a:ea typeface="+mn-ea"/>
              </a:rPr>
              <a:t>2</a:t>
            </a:r>
            <a:r>
              <a:rPr lang="zh-CN" altLang="en-US" sz="2600" b="1" dirty="0">
                <a:latin typeface="+mn-lt"/>
                <a:ea typeface="+mn-ea"/>
              </a:rPr>
              <a:t>个同色的，至少要摸出几个球？ </a:t>
            </a:r>
            <a:endParaRPr lang="zh-CN" altLang="en-US" sz="2600" b="1" dirty="0">
              <a:latin typeface="+mn-lt"/>
              <a:ea typeface="+mn-ea"/>
            </a:endParaRPr>
          </a:p>
        </p:txBody>
      </p:sp>
      <p:pic>
        <p:nvPicPr>
          <p:cNvPr id="3" name="Picture 22" descr="86副本0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79" y="2377802"/>
            <a:ext cx="1142048" cy="174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2018050" y="2238039"/>
            <a:ext cx="5107900" cy="875836"/>
          </a:xfrm>
          <a:prstGeom prst="wedgeRoundRectCallout">
            <a:avLst>
              <a:gd name="adj1" fmla="val -56573"/>
              <a:gd name="adj2" fmla="val 193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种颜色看作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个“抽屉”，要使至少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个“抽屉”里有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个球。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45370" y="3322288"/>
            <a:ext cx="20532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3+1=4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(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个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)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690598" y="3889727"/>
            <a:ext cx="7058772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至少</a:t>
            </a:r>
            <a:r>
              <a:rPr lang="zh-CN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要摸出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个球，就能保证至少有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个球同色。</a:t>
            </a:r>
            <a:endParaRPr lang="zh-CN" altLang="en-US" sz="4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552551" y="1193103"/>
            <a:ext cx="8038898" cy="9366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1. 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向东小学六年级共有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367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名学生，其中六（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）班有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37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名学生。</a:t>
            </a:r>
            <a:endParaRPr lang="zh-CN" altLang="en-US" sz="2600" b="1"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3" name="Picture 4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42" y="611533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2032611" y="1771623"/>
            <a:ext cx="2077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P69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pic>
        <p:nvPicPr>
          <p:cNvPr id="5" name="Picture 22" descr="86副本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49401" y="1940900"/>
            <a:ext cx="1142048" cy="174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858005" y="2208102"/>
            <a:ext cx="6285942" cy="875836"/>
          </a:xfrm>
          <a:prstGeom prst="wedgeRoundRectCallout">
            <a:avLst>
              <a:gd name="adj1" fmla="val 55742"/>
              <a:gd name="adj2" fmla="val -3983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六年级至少有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个人在同一天过生日，六（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）班至少有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个人在同一个月过生日。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8203"/>
          <p:cNvSpPr txBox="1">
            <a:spLocks noChangeArrowheads="1"/>
          </p:cNvSpPr>
          <p:nvPr/>
        </p:nvSpPr>
        <p:spPr bwMode="auto">
          <a:xfrm>
            <a:off x="552551" y="3187112"/>
            <a:ext cx="8038898" cy="4965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latin typeface="+mn-lt"/>
                <a:ea typeface="黑体" panose="02010609060101010101" pitchFamily="49" charset="-122"/>
              </a:rPr>
              <a:t>他说得对吗？为什么？</a:t>
            </a:r>
            <a:endParaRPr lang="zh-CN" altLang="en-US" sz="2600" b="1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03506" y="3672948"/>
            <a:ext cx="42923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367÷366=1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(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个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)……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03506" y="4141212"/>
            <a:ext cx="42923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367÷365=1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(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个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)……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0" name="矩形 27"/>
          <p:cNvSpPr>
            <a:spLocks noChangeArrowheads="1"/>
          </p:cNvSpPr>
          <p:nvPr/>
        </p:nvSpPr>
        <p:spPr bwMode="auto">
          <a:xfrm>
            <a:off x="5669998" y="3903780"/>
            <a:ext cx="21052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1+1=2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552551" y="1193103"/>
            <a:ext cx="8038898" cy="9366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1. 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向东小学六年级共有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367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名学生，其中六（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）班有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37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名学生。</a:t>
            </a:r>
            <a:endParaRPr lang="zh-CN" altLang="en-US" sz="2600" b="1"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3" name="Picture 4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42" y="611533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2032611" y="1771623"/>
            <a:ext cx="2077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P69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pic>
        <p:nvPicPr>
          <p:cNvPr id="5" name="Picture 22" descr="86副本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49401" y="1940900"/>
            <a:ext cx="1142048" cy="174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858005" y="2208102"/>
            <a:ext cx="6285942" cy="875836"/>
          </a:xfrm>
          <a:prstGeom prst="wedgeRoundRectCallout">
            <a:avLst>
              <a:gd name="adj1" fmla="val 55742"/>
              <a:gd name="adj2" fmla="val -3983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六年级至少有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个人在同一天过生日，六（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）班至少有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个人在同一个月过生日。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8203"/>
          <p:cNvSpPr txBox="1">
            <a:spLocks noChangeArrowheads="1"/>
          </p:cNvSpPr>
          <p:nvPr/>
        </p:nvSpPr>
        <p:spPr bwMode="auto">
          <a:xfrm>
            <a:off x="552551" y="3187112"/>
            <a:ext cx="8038898" cy="4965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latin typeface="+mn-lt"/>
                <a:ea typeface="黑体" panose="02010609060101010101" pitchFamily="49" charset="-122"/>
              </a:rPr>
              <a:t>他说得对吗？为什么？</a:t>
            </a:r>
            <a:endParaRPr lang="zh-CN" altLang="en-US" sz="2600" b="1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03506" y="3672948"/>
            <a:ext cx="42923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37÷12=3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(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个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)……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9" name="矩形 27"/>
          <p:cNvSpPr>
            <a:spLocks noChangeArrowheads="1"/>
          </p:cNvSpPr>
          <p:nvPr/>
        </p:nvSpPr>
        <p:spPr bwMode="auto">
          <a:xfrm>
            <a:off x="5344144" y="3672947"/>
            <a:ext cx="21052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3+1=4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813039" y="4141280"/>
            <a:ext cx="2182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 eaLnBrk="1" fontAlgn="auto" hangingPunct="1">
              <a:spcBef>
                <a:spcPts val="0"/>
              </a:spcBef>
              <a:spcAft>
                <a:spcPts val="0"/>
              </a:spcAft>
              <a:defRPr kumimoji="0" sz="24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他说得对。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423233" y="814281"/>
            <a:ext cx="8297535" cy="9366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把红、黄、蓝、白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4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种颜色的球各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10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个放到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个袋子里。至少取多少个球，可以保证取到两个颜色相同的球？</a:t>
            </a:r>
            <a:endParaRPr lang="zh-CN" altLang="en-US" sz="2600" b="1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3232" y="1750948"/>
            <a:ext cx="2077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P69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4" name="AutoShape 14"/>
          <p:cNvSpPr>
            <a:spLocks noChangeArrowheads="1"/>
          </p:cNvSpPr>
          <p:nvPr/>
        </p:nvSpPr>
        <p:spPr bwMode="auto">
          <a:xfrm>
            <a:off x="746171" y="2306638"/>
            <a:ext cx="3384550" cy="2173287"/>
          </a:xfrm>
          <a:prstGeom prst="can">
            <a:avLst>
              <a:gd name="adj" fmla="val 25000"/>
            </a:avLst>
          </a:prstGeom>
          <a:solidFill>
            <a:srgbClr val="CCFF99">
              <a:alpha val="50195"/>
            </a:srgbClr>
          </a:solidFill>
          <a:ln w="38100">
            <a:solidFill>
              <a:srgbClr val="0066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Oval 15"/>
          <p:cNvSpPr>
            <a:spLocks noChangeArrowheads="1"/>
          </p:cNvSpPr>
          <p:nvPr/>
        </p:nvSpPr>
        <p:spPr bwMode="auto">
          <a:xfrm>
            <a:off x="1600246" y="3511550"/>
            <a:ext cx="438150" cy="43815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Oval 16"/>
          <p:cNvSpPr>
            <a:spLocks noChangeArrowheads="1"/>
          </p:cNvSpPr>
          <p:nvPr/>
        </p:nvSpPr>
        <p:spPr bwMode="auto">
          <a:xfrm>
            <a:off x="1816146" y="3727450"/>
            <a:ext cx="438150" cy="43815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Oval 17"/>
          <p:cNvSpPr>
            <a:spLocks noChangeArrowheads="1"/>
          </p:cNvSpPr>
          <p:nvPr/>
        </p:nvSpPr>
        <p:spPr bwMode="auto">
          <a:xfrm>
            <a:off x="1177971" y="3386138"/>
            <a:ext cx="438150" cy="43815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Oval 18"/>
          <p:cNvSpPr>
            <a:spLocks noChangeArrowheads="1"/>
          </p:cNvSpPr>
          <p:nvPr/>
        </p:nvSpPr>
        <p:spPr bwMode="auto">
          <a:xfrm>
            <a:off x="2401933" y="3673475"/>
            <a:ext cx="438150" cy="43815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Oval 19"/>
          <p:cNvSpPr>
            <a:spLocks noChangeArrowheads="1"/>
          </p:cNvSpPr>
          <p:nvPr/>
        </p:nvSpPr>
        <p:spPr bwMode="auto">
          <a:xfrm>
            <a:off x="1754233" y="2881313"/>
            <a:ext cx="438150" cy="43815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Oval 20"/>
          <p:cNvSpPr>
            <a:spLocks noChangeArrowheads="1"/>
          </p:cNvSpPr>
          <p:nvPr/>
        </p:nvSpPr>
        <p:spPr bwMode="auto">
          <a:xfrm>
            <a:off x="1825671" y="3098800"/>
            <a:ext cx="438150" cy="43815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Oval 21"/>
          <p:cNvSpPr>
            <a:spLocks noChangeArrowheads="1"/>
          </p:cNvSpPr>
          <p:nvPr/>
        </p:nvSpPr>
        <p:spPr bwMode="auto">
          <a:xfrm>
            <a:off x="2113008" y="3098800"/>
            <a:ext cx="438150" cy="43815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Oval 22"/>
          <p:cNvSpPr>
            <a:spLocks noChangeArrowheads="1"/>
          </p:cNvSpPr>
          <p:nvPr/>
        </p:nvSpPr>
        <p:spPr bwMode="auto">
          <a:xfrm>
            <a:off x="2328908" y="3170238"/>
            <a:ext cx="438150" cy="43815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Oval 23"/>
          <p:cNvSpPr>
            <a:spLocks noChangeArrowheads="1"/>
          </p:cNvSpPr>
          <p:nvPr/>
        </p:nvSpPr>
        <p:spPr bwMode="auto">
          <a:xfrm>
            <a:off x="2884533" y="3603625"/>
            <a:ext cx="438150" cy="43815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Oval 24"/>
          <p:cNvSpPr>
            <a:spLocks noChangeArrowheads="1"/>
          </p:cNvSpPr>
          <p:nvPr/>
        </p:nvSpPr>
        <p:spPr bwMode="auto">
          <a:xfrm>
            <a:off x="2617833" y="2881313"/>
            <a:ext cx="438150" cy="43815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Oval 25"/>
          <p:cNvSpPr>
            <a:spLocks noChangeArrowheads="1"/>
          </p:cNvSpPr>
          <p:nvPr/>
        </p:nvSpPr>
        <p:spPr bwMode="auto">
          <a:xfrm>
            <a:off x="1393871" y="3673475"/>
            <a:ext cx="438150" cy="438150"/>
          </a:xfrm>
          <a:prstGeom prst="ellipse">
            <a:avLst/>
          </a:prstGeom>
          <a:solidFill>
            <a:srgbClr val="3366FF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Oval 26"/>
          <p:cNvSpPr>
            <a:spLocks noChangeArrowheads="1"/>
          </p:cNvSpPr>
          <p:nvPr/>
        </p:nvSpPr>
        <p:spPr bwMode="auto">
          <a:xfrm>
            <a:off x="1249408" y="2954338"/>
            <a:ext cx="438150" cy="438150"/>
          </a:xfrm>
          <a:prstGeom prst="ellipse">
            <a:avLst/>
          </a:prstGeom>
          <a:solidFill>
            <a:srgbClr val="3366FF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Oval 27"/>
          <p:cNvSpPr>
            <a:spLocks noChangeArrowheads="1"/>
          </p:cNvSpPr>
          <p:nvPr/>
        </p:nvSpPr>
        <p:spPr bwMode="auto">
          <a:xfrm>
            <a:off x="2041571" y="3602038"/>
            <a:ext cx="438150" cy="438150"/>
          </a:xfrm>
          <a:prstGeom prst="ellipse">
            <a:avLst/>
          </a:prstGeom>
          <a:solidFill>
            <a:srgbClr val="3366FF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Oval 28"/>
          <p:cNvSpPr>
            <a:spLocks noChangeArrowheads="1"/>
          </p:cNvSpPr>
          <p:nvPr/>
        </p:nvSpPr>
        <p:spPr bwMode="auto">
          <a:xfrm>
            <a:off x="2762296" y="3170238"/>
            <a:ext cx="438150" cy="438150"/>
          </a:xfrm>
          <a:prstGeom prst="ellipse">
            <a:avLst/>
          </a:prstGeom>
          <a:solidFill>
            <a:srgbClr val="3366FF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Oval 29"/>
          <p:cNvSpPr>
            <a:spLocks noChangeArrowheads="1"/>
          </p:cNvSpPr>
          <p:nvPr/>
        </p:nvSpPr>
        <p:spPr bwMode="auto">
          <a:xfrm>
            <a:off x="2186033" y="2809875"/>
            <a:ext cx="438150" cy="438150"/>
          </a:xfrm>
          <a:prstGeom prst="ellipse">
            <a:avLst/>
          </a:prstGeom>
          <a:solidFill>
            <a:srgbClr val="3366FF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Oval 30"/>
          <p:cNvSpPr>
            <a:spLocks noChangeArrowheads="1"/>
          </p:cNvSpPr>
          <p:nvPr/>
        </p:nvSpPr>
        <p:spPr bwMode="auto">
          <a:xfrm>
            <a:off x="1609771" y="3889375"/>
            <a:ext cx="438150" cy="438150"/>
          </a:xfrm>
          <a:prstGeom prst="ellipse">
            <a:avLst/>
          </a:prstGeom>
          <a:solidFill>
            <a:srgbClr val="3366FF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" name="Oval 31"/>
          <p:cNvSpPr>
            <a:spLocks noChangeArrowheads="1"/>
          </p:cNvSpPr>
          <p:nvPr/>
        </p:nvSpPr>
        <p:spPr bwMode="auto">
          <a:xfrm>
            <a:off x="1825671" y="4033838"/>
            <a:ext cx="438150" cy="438150"/>
          </a:xfrm>
          <a:prstGeom prst="ellipse">
            <a:avLst/>
          </a:prstGeom>
          <a:solidFill>
            <a:srgbClr val="3366FF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" name="Oval 32"/>
          <p:cNvSpPr>
            <a:spLocks noChangeArrowheads="1"/>
          </p:cNvSpPr>
          <p:nvPr/>
        </p:nvSpPr>
        <p:spPr bwMode="auto">
          <a:xfrm>
            <a:off x="962071" y="3890963"/>
            <a:ext cx="438150" cy="438150"/>
          </a:xfrm>
          <a:prstGeom prst="ellipse">
            <a:avLst/>
          </a:prstGeom>
          <a:solidFill>
            <a:srgbClr val="3366FF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" name="Oval 33"/>
          <p:cNvSpPr>
            <a:spLocks noChangeArrowheads="1"/>
          </p:cNvSpPr>
          <p:nvPr/>
        </p:nvSpPr>
        <p:spPr bwMode="auto">
          <a:xfrm>
            <a:off x="1465308" y="3241675"/>
            <a:ext cx="438150" cy="438150"/>
          </a:xfrm>
          <a:prstGeom prst="ellipse">
            <a:avLst/>
          </a:prstGeom>
          <a:solidFill>
            <a:srgbClr val="3366FF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" name="Oval 34"/>
          <p:cNvSpPr>
            <a:spLocks noChangeArrowheads="1"/>
          </p:cNvSpPr>
          <p:nvPr/>
        </p:nvSpPr>
        <p:spPr bwMode="auto">
          <a:xfrm>
            <a:off x="2905171" y="3530600"/>
            <a:ext cx="438150" cy="438150"/>
          </a:xfrm>
          <a:prstGeom prst="ellipse">
            <a:avLst/>
          </a:prstGeom>
          <a:solidFill>
            <a:srgbClr val="3366FF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Oval 35"/>
          <p:cNvSpPr>
            <a:spLocks noChangeArrowheads="1"/>
          </p:cNvSpPr>
          <p:nvPr/>
        </p:nvSpPr>
        <p:spPr bwMode="auto">
          <a:xfrm>
            <a:off x="2525758" y="3314700"/>
            <a:ext cx="438150" cy="43815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" name="Oval 36"/>
          <p:cNvSpPr>
            <a:spLocks noChangeArrowheads="1"/>
          </p:cNvSpPr>
          <p:nvPr/>
        </p:nvSpPr>
        <p:spPr bwMode="auto">
          <a:xfrm>
            <a:off x="2978196" y="3817938"/>
            <a:ext cx="438150" cy="43815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7" name="Oval 37"/>
          <p:cNvSpPr>
            <a:spLocks noChangeArrowheads="1"/>
          </p:cNvSpPr>
          <p:nvPr/>
        </p:nvSpPr>
        <p:spPr bwMode="auto">
          <a:xfrm>
            <a:off x="3194096" y="3673475"/>
            <a:ext cx="438150" cy="43815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8" name="Oval 38"/>
          <p:cNvSpPr>
            <a:spLocks noChangeArrowheads="1"/>
          </p:cNvSpPr>
          <p:nvPr/>
        </p:nvSpPr>
        <p:spPr bwMode="auto">
          <a:xfrm>
            <a:off x="3121071" y="2954338"/>
            <a:ext cx="438150" cy="43815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9" name="Oval 39"/>
          <p:cNvSpPr>
            <a:spLocks noChangeArrowheads="1"/>
          </p:cNvSpPr>
          <p:nvPr/>
        </p:nvSpPr>
        <p:spPr bwMode="auto">
          <a:xfrm>
            <a:off x="3121071" y="3314700"/>
            <a:ext cx="438150" cy="43815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0" name="Oval 40"/>
          <p:cNvSpPr>
            <a:spLocks noChangeArrowheads="1"/>
          </p:cNvSpPr>
          <p:nvPr/>
        </p:nvSpPr>
        <p:spPr bwMode="auto">
          <a:xfrm>
            <a:off x="962071" y="3602038"/>
            <a:ext cx="438150" cy="43815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1" name="Oval 41"/>
          <p:cNvSpPr>
            <a:spLocks noChangeArrowheads="1"/>
          </p:cNvSpPr>
          <p:nvPr/>
        </p:nvSpPr>
        <p:spPr bwMode="auto">
          <a:xfrm>
            <a:off x="941433" y="3170238"/>
            <a:ext cx="438150" cy="43815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2" name="Oval 42"/>
          <p:cNvSpPr>
            <a:spLocks noChangeArrowheads="1"/>
          </p:cNvSpPr>
          <p:nvPr/>
        </p:nvSpPr>
        <p:spPr bwMode="auto">
          <a:xfrm>
            <a:off x="1249408" y="3962400"/>
            <a:ext cx="438150" cy="43815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3" name="Oval 43"/>
          <p:cNvSpPr>
            <a:spLocks noChangeArrowheads="1"/>
          </p:cNvSpPr>
          <p:nvPr/>
        </p:nvSpPr>
        <p:spPr bwMode="auto">
          <a:xfrm>
            <a:off x="2257471" y="3962400"/>
            <a:ext cx="438150" cy="43815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4" name="Oval 44"/>
          <p:cNvSpPr>
            <a:spLocks noChangeArrowheads="1"/>
          </p:cNvSpPr>
          <p:nvPr/>
        </p:nvSpPr>
        <p:spPr bwMode="auto">
          <a:xfrm>
            <a:off x="2546396" y="4033838"/>
            <a:ext cx="438150" cy="438150"/>
          </a:xfrm>
          <a:prstGeom prst="ellipse">
            <a:avLst/>
          </a:prstGeom>
          <a:solidFill>
            <a:srgbClr val="FF0000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5" name="Oval 45"/>
          <p:cNvSpPr>
            <a:spLocks noChangeArrowheads="1"/>
          </p:cNvSpPr>
          <p:nvPr/>
        </p:nvSpPr>
        <p:spPr bwMode="auto">
          <a:xfrm>
            <a:off x="3336971" y="3170238"/>
            <a:ext cx="438150" cy="43815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6" name="Oval 46"/>
          <p:cNvSpPr>
            <a:spLocks noChangeArrowheads="1"/>
          </p:cNvSpPr>
          <p:nvPr/>
        </p:nvSpPr>
        <p:spPr bwMode="auto">
          <a:xfrm>
            <a:off x="3554458" y="3386138"/>
            <a:ext cx="438150" cy="43815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7" name="Oval 47"/>
          <p:cNvSpPr>
            <a:spLocks noChangeArrowheads="1"/>
          </p:cNvSpPr>
          <p:nvPr/>
        </p:nvSpPr>
        <p:spPr bwMode="auto">
          <a:xfrm>
            <a:off x="962071" y="2881313"/>
            <a:ext cx="438150" cy="43815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8" name="Oval 48"/>
          <p:cNvSpPr>
            <a:spLocks noChangeArrowheads="1"/>
          </p:cNvSpPr>
          <p:nvPr/>
        </p:nvSpPr>
        <p:spPr bwMode="auto">
          <a:xfrm>
            <a:off x="3409996" y="3817938"/>
            <a:ext cx="438150" cy="43815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9" name="Oval 49"/>
          <p:cNvSpPr>
            <a:spLocks noChangeArrowheads="1"/>
          </p:cNvSpPr>
          <p:nvPr/>
        </p:nvSpPr>
        <p:spPr bwMode="auto">
          <a:xfrm>
            <a:off x="2978196" y="3962400"/>
            <a:ext cx="438150" cy="43815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0" name="Oval 50"/>
          <p:cNvSpPr>
            <a:spLocks noChangeArrowheads="1"/>
          </p:cNvSpPr>
          <p:nvPr/>
        </p:nvSpPr>
        <p:spPr bwMode="auto">
          <a:xfrm>
            <a:off x="3121071" y="2665413"/>
            <a:ext cx="438150" cy="43815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1" name="Oval 51"/>
          <p:cNvSpPr>
            <a:spLocks noChangeArrowheads="1"/>
          </p:cNvSpPr>
          <p:nvPr/>
        </p:nvSpPr>
        <p:spPr bwMode="auto">
          <a:xfrm>
            <a:off x="2617833" y="2593975"/>
            <a:ext cx="438150" cy="43815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2" name="Oval 52"/>
          <p:cNvSpPr>
            <a:spLocks noChangeArrowheads="1"/>
          </p:cNvSpPr>
          <p:nvPr/>
        </p:nvSpPr>
        <p:spPr bwMode="auto">
          <a:xfrm>
            <a:off x="2041571" y="2593975"/>
            <a:ext cx="438150" cy="43815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3" name="Oval 53"/>
          <p:cNvSpPr>
            <a:spLocks noChangeArrowheads="1"/>
          </p:cNvSpPr>
          <p:nvPr/>
        </p:nvSpPr>
        <p:spPr bwMode="auto">
          <a:xfrm>
            <a:off x="1465308" y="2522538"/>
            <a:ext cx="438150" cy="43815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4" name="Oval 54"/>
          <p:cNvSpPr>
            <a:spLocks noChangeArrowheads="1"/>
          </p:cNvSpPr>
          <p:nvPr/>
        </p:nvSpPr>
        <p:spPr bwMode="auto">
          <a:xfrm>
            <a:off x="1033508" y="2593975"/>
            <a:ext cx="438150" cy="43815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00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5" name="图片 5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46" y="2571750"/>
            <a:ext cx="3425825" cy="192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矩形 45"/>
          <p:cNvSpPr/>
          <p:nvPr/>
        </p:nvSpPr>
        <p:spPr bwMode="auto">
          <a:xfrm>
            <a:off x="3383870" y="803366"/>
            <a:ext cx="1214256" cy="483325"/>
          </a:xfrm>
          <a:prstGeom prst="rect">
            <a:avLst/>
          </a:prstGeom>
          <a:noFill/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7" name="矩形 27"/>
          <p:cNvSpPr>
            <a:spLocks noChangeArrowheads="1"/>
          </p:cNvSpPr>
          <p:nvPr/>
        </p:nvSpPr>
        <p:spPr bwMode="auto">
          <a:xfrm>
            <a:off x="5013281" y="2348210"/>
            <a:ext cx="21052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4+1=5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4306934" y="2881313"/>
            <a:ext cx="4362358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至少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取</a:t>
            </a:r>
            <a:r>
              <a:rPr lang="zh-CN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出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个球，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可以</a:t>
            </a:r>
            <a:r>
              <a:rPr lang="zh-CN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保证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取到两个颜色相同的</a:t>
            </a:r>
            <a:r>
              <a:rPr lang="zh-CN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球。</a:t>
            </a:r>
            <a:endParaRPr lang="zh-CN" altLang="en-US" sz="4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/>
      <p:bldP spid="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31259" y="281451"/>
            <a:ext cx="1973791" cy="671978"/>
            <a:chOff x="331259" y="281451"/>
            <a:chExt cx="1973791" cy="671978"/>
          </a:xfrm>
        </p:grpSpPr>
        <p:pic>
          <p:nvPicPr>
            <p:cNvPr id="3" name="图片 1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62" t="34671" r="9573" b="42680"/>
            <a:stretch>
              <a:fillRect/>
            </a:stretch>
          </p:blipFill>
          <p:spPr bwMode="auto">
            <a:xfrm>
              <a:off x="331259" y="297792"/>
              <a:ext cx="1973791" cy="655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331259" y="281451"/>
              <a:ext cx="1973791" cy="583816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8" name="文本框 8203"/>
          <p:cNvSpPr txBox="1">
            <a:spLocks noChangeArrowheads="1"/>
          </p:cNvSpPr>
          <p:nvPr/>
        </p:nvSpPr>
        <p:spPr bwMode="auto">
          <a:xfrm>
            <a:off x="423233" y="953429"/>
            <a:ext cx="8297535" cy="18169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把红、蓝、黄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种颜色的筷子各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根混在一起。如果让你闭上眼睛，从中最少拿出几根才能保证一定有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根同色的筷子？如果要保证有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双不同色的筷子（指一双筷子为其中一种颜色，另一双筷子为另一种颜色）呢？</a:t>
            </a:r>
            <a:endParaRPr lang="zh-CN" altLang="en-US" sz="2600" b="1"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730" y="2489486"/>
            <a:ext cx="2415037" cy="235449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31259" y="2770337"/>
            <a:ext cx="27879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P70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练习十三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3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593050" y="3207700"/>
            <a:ext cx="5637933" cy="137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每次最少拿出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根才能保证一定有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根同色的筷子。每次最少拿出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根才能保证一定有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双不同色的筷子。</a:t>
            </a:r>
            <a:endParaRPr lang="zh-CN" altLang="en-US" sz="240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423233" y="1397565"/>
            <a:ext cx="8297535" cy="9366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任意给出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个不同的自然数，其中一定有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个数的和是偶数，请说明理由。</a:t>
            </a:r>
            <a:endParaRPr lang="zh-CN" altLang="en-US" sz="2600" b="1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31213" y="1980031"/>
            <a:ext cx="27879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P70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练习十三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4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23232" y="2448626"/>
            <a:ext cx="8297535" cy="137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自然数只有奇数和偶数，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3÷2=1(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个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1(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个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1+1=2(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个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个自然数中一定有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个数同为奇数或同为偶数，奇数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+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奇数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偶数，偶数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+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偶数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偶数。</a:t>
            </a:r>
            <a:endParaRPr lang="zh-CN" altLang="en-US" sz="240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168275" y="635000"/>
            <a:ext cx="2011363" cy="655638"/>
            <a:chOff x="149583" y="652978"/>
            <a:chExt cx="2011668" cy="656069"/>
          </a:xfrm>
        </p:grpSpPr>
        <p:pic>
          <p:nvPicPr>
            <p:cNvPr id="3" name="图片 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62" t="34671" r="9573" b="42680"/>
            <a:stretch>
              <a:fillRect/>
            </a:stretch>
          </p:blipFill>
          <p:spPr bwMode="auto">
            <a:xfrm>
              <a:off x="187160" y="652978"/>
              <a:ext cx="1974091" cy="656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149583" y="652978"/>
              <a:ext cx="1974091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矩形 2"/>
          <p:cNvSpPr>
            <a:spLocks noChangeArrowheads="1"/>
          </p:cNvSpPr>
          <p:nvPr/>
        </p:nvSpPr>
        <p:spPr bwMode="auto">
          <a:xfrm>
            <a:off x="277813" y="1391762"/>
            <a:ext cx="82496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689226" y="2016106"/>
            <a:ext cx="3574414" cy="584889"/>
            <a:chOff x="2689226" y="1393825"/>
            <a:chExt cx="3574414" cy="584889"/>
          </a:xfrm>
        </p:grpSpPr>
        <p:sp>
          <p:nvSpPr>
            <p:cNvPr id="8" name="AutoShape 18"/>
            <p:cNvSpPr>
              <a:spLocks noChangeArrowheads="1"/>
            </p:cNvSpPr>
            <p:nvPr/>
          </p:nvSpPr>
          <p:spPr bwMode="auto">
            <a:xfrm>
              <a:off x="2689226" y="1393825"/>
              <a:ext cx="3574414" cy="584889"/>
            </a:xfrm>
            <a:prstGeom prst="flowChartAlternateProcess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600" b="1">
                  <a:latin typeface="Times New Roman" panose="02020603050405020304" pitchFamily="18" charset="0"/>
                  <a:ea typeface="黑体" panose="02010609060101010101" pitchFamily="49" charset="-122"/>
                </a:rPr>
                <a:t>第一种情况：</a:t>
              </a:r>
              <a:endPara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9" name="Oval 36"/>
            <p:cNvSpPr>
              <a:spLocks noChangeArrowheads="1"/>
            </p:cNvSpPr>
            <p:nvPr/>
          </p:nvSpPr>
          <p:spPr bwMode="auto">
            <a:xfrm>
              <a:off x="4733384" y="1470369"/>
              <a:ext cx="431899" cy="431800"/>
            </a:xfrm>
            <a:prstGeom prst="ellipse">
              <a:avLst/>
            </a:prstGeom>
            <a:solidFill>
              <a:srgbClr val="0066FF"/>
            </a:solidFill>
            <a:ln w="12700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1" name="Oval 37"/>
            <p:cNvSpPr>
              <a:spLocks noChangeArrowheads="1"/>
            </p:cNvSpPr>
            <p:nvPr/>
          </p:nvSpPr>
          <p:spPr bwMode="auto">
            <a:xfrm>
              <a:off x="5212664" y="1470369"/>
              <a:ext cx="431899" cy="4318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2" name="Oval 37"/>
            <p:cNvSpPr>
              <a:spLocks noChangeArrowheads="1"/>
            </p:cNvSpPr>
            <p:nvPr/>
          </p:nvSpPr>
          <p:spPr bwMode="auto">
            <a:xfrm>
              <a:off x="5691944" y="1470369"/>
              <a:ext cx="431899" cy="4318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689226" y="2703663"/>
            <a:ext cx="3574414" cy="584889"/>
            <a:chOff x="2689226" y="1393825"/>
            <a:chExt cx="3574414" cy="584889"/>
          </a:xfrm>
        </p:grpSpPr>
        <p:sp>
          <p:nvSpPr>
            <p:cNvPr id="14" name="AutoShape 18"/>
            <p:cNvSpPr>
              <a:spLocks noChangeArrowheads="1"/>
            </p:cNvSpPr>
            <p:nvPr/>
          </p:nvSpPr>
          <p:spPr bwMode="auto">
            <a:xfrm>
              <a:off x="2689226" y="1393825"/>
              <a:ext cx="3574414" cy="584889"/>
            </a:xfrm>
            <a:prstGeom prst="flowChartAlternateProcess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600" b="1">
                  <a:latin typeface="Times New Roman" panose="02020603050405020304" pitchFamily="18" charset="0"/>
                  <a:ea typeface="黑体" panose="02010609060101010101" pitchFamily="49" charset="-122"/>
                </a:rPr>
                <a:t>第二种情况：</a:t>
              </a:r>
              <a:endPara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5" name="Oval 36"/>
            <p:cNvSpPr>
              <a:spLocks noChangeArrowheads="1"/>
            </p:cNvSpPr>
            <p:nvPr/>
          </p:nvSpPr>
          <p:spPr bwMode="auto">
            <a:xfrm>
              <a:off x="4733384" y="1470369"/>
              <a:ext cx="431899" cy="4318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FF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6" name="Oval 37"/>
            <p:cNvSpPr>
              <a:spLocks noChangeArrowheads="1"/>
            </p:cNvSpPr>
            <p:nvPr/>
          </p:nvSpPr>
          <p:spPr bwMode="auto">
            <a:xfrm>
              <a:off x="5212664" y="1470369"/>
              <a:ext cx="431899" cy="431800"/>
            </a:xfrm>
            <a:prstGeom prst="ellipse">
              <a:avLst/>
            </a:prstGeom>
            <a:solidFill>
              <a:srgbClr val="0066FF"/>
            </a:solidFill>
            <a:ln w="12700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7" name="Oval 37"/>
            <p:cNvSpPr>
              <a:spLocks noChangeArrowheads="1"/>
            </p:cNvSpPr>
            <p:nvPr/>
          </p:nvSpPr>
          <p:spPr bwMode="auto">
            <a:xfrm>
              <a:off x="5691944" y="1470369"/>
              <a:ext cx="431899" cy="431800"/>
            </a:xfrm>
            <a:prstGeom prst="ellipse">
              <a:avLst/>
            </a:prstGeom>
            <a:solidFill>
              <a:srgbClr val="0066FF"/>
            </a:solidFill>
            <a:ln w="12700">
              <a:solidFill>
                <a:srgbClr val="0066FF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pic>
        <p:nvPicPr>
          <p:cNvPr id="18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7443" y="3267166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AutoShape 27"/>
          <p:cNvSpPr>
            <a:spLocks noChangeArrowheads="1"/>
          </p:cNvSpPr>
          <p:nvPr/>
        </p:nvSpPr>
        <p:spPr bwMode="auto">
          <a:xfrm>
            <a:off x="1749318" y="3551919"/>
            <a:ext cx="6179838" cy="917394"/>
          </a:xfrm>
          <a:prstGeom prst="wedgeRoundRectCallout">
            <a:avLst>
              <a:gd name="adj1" fmla="val -55853"/>
              <a:gd name="adj2" fmla="val -3632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要保证至少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个“抽屉”放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个物体，所分的物体数就应是“抽屉”数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+1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8"/>
          <p:cNvSpPr>
            <a:spLocks noChangeArrowheads="1"/>
          </p:cNvSpPr>
          <p:nvPr/>
        </p:nvSpPr>
        <p:spPr bwMode="auto">
          <a:xfrm>
            <a:off x="426493" y="1459729"/>
            <a:ext cx="8291014" cy="26001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630555" indent="-63055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045" indent="-360045" algn="just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一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.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选一选。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(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将正确答案的序号填在括号里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)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+mj-ea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pPr marL="360045" indent="-360045" algn="just"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1.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有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个兴趣小组，每个兴趣小组有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人，至少抽（      ）人，才能保证有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人来自同一个兴趣小组。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+mj-ea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pPr marL="360045" indent="-360045" algn="just"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     A.2                       B.3                   C.4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j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362710" y="2829678"/>
            <a:ext cx="577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C</a:t>
            </a:r>
            <a:endParaRPr lang="zh-CN" altLang="en-US" sz="16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7"/>
          <p:cNvGrpSpPr/>
          <p:nvPr/>
        </p:nvGrpSpPr>
        <p:grpSpPr bwMode="auto">
          <a:xfrm>
            <a:off x="168275" y="635000"/>
            <a:ext cx="2011363" cy="655638"/>
            <a:chOff x="149583" y="652978"/>
            <a:chExt cx="2011668" cy="656069"/>
          </a:xfrm>
        </p:grpSpPr>
        <p:pic>
          <p:nvPicPr>
            <p:cNvPr id="5" name="图片 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62" t="34671" r="9573" b="42680"/>
            <a:stretch>
              <a:fillRect/>
            </a:stretch>
          </p:blipFill>
          <p:spPr bwMode="auto">
            <a:xfrm>
              <a:off x="187160" y="652978"/>
              <a:ext cx="1974091" cy="656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16"/>
            <p:cNvSpPr>
              <a:spLocks noChangeArrowheads="1"/>
            </p:cNvSpPr>
            <p:nvPr/>
          </p:nvSpPr>
          <p:spPr bwMode="auto">
            <a:xfrm>
              <a:off x="149583" y="652978"/>
              <a:ext cx="1974091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巩固练习</a:t>
              </a:r>
              <a:endPara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8"/>
          <p:cNvSpPr>
            <a:spLocks noChangeArrowheads="1"/>
          </p:cNvSpPr>
          <p:nvPr/>
        </p:nvSpPr>
        <p:spPr bwMode="auto">
          <a:xfrm>
            <a:off x="338885" y="1772557"/>
            <a:ext cx="8466229" cy="17168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630555" indent="-63055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045" indent="-360045" algn="just"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2.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在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，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，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，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···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，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20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中，至少取出（     ）个不同的数，才能保证取出的数中一定有一个数能被整除。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A.2                   B.10                    C.11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j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6385606" y="1772557"/>
            <a:ext cx="7202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C</a:t>
            </a:r>
            <a:endParaRPr lang="zh-CN" altLang="en-US" sz="16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8"/>
          <p:cNvSpPr>
            <a:spLocks noChangeArrowheads="1"/>
          </p:cNvSpPr>
          <p:nvPr/>
        </p:nvSpPr>
        <p:spPr bwMode="auto">
          <a:xfrm>
            <a:off x="431800" y="1123950"/>
            <a:ext cx="8280400" cy="159402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630555" indent="-63055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045" indent="-360045" algn="just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二、一个鱼塘里有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种鱼，分别为红帽鱼、珍珠鱼、紫龙鱼，绒球鱼，每个品种有若干条。至少捞出多少条鱼才能保证有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条鱼是同一品种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Times New Roman" panose="02020603050405020304" pitchFamily="18" charset="0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j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1080294" y="2827940"/>
            <a:ext cx="6983412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4×2+1=9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（条）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1702</Words>
  <Application>WPS 演示</Application>
  <PresentationFormat>全屏显示(16:9)</PresentationFormat>
  <Paragraphs>142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Arial</vt:lpstr>
      <vt:lpstr>宋体</vt:lpstr>
      <vt:lpstr>Wingdings</vt:lpstr>
      <vt:lpstr>Times New Roman</vt:lpstr>
      <vt:lpstr>黑体</vt:lpstr>
      <vt:lpstr>Calibri</vt:lpstr>
      <vt:lpstr>等线</vt:lpstr>
      <vt:lpstr>楷体</vt:lpstr>
      <vt:lpstr>幼圆</vt:lpstr>
      <vt:lpstr>微软雅黑</vt:lpstr>
      <vt:lpstr>Arial Unicode MS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382</cp:revision>
  <dcterms:created xsi:type="dcterms:W3CDTF">2016-01-14T07:05:00Z</dcterms:created>
  <dcterms:modified xsi:type="dcterms:W3CDTF">2023-10-26T09:43:24Z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AC06757E367E4DD19A6490D0078DEC20_12</vt:lpwstr>
  </property>
</Properties>
</file>