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7" r:id="rId3"/>
    <p:sldId id="278" r:id="rId4"/>
    <p:sldId id="279" r:id="rId5"/>
    <p:sldId id="281" r:id="rId6"/>
    <p:sldId id="282" r:id="rId7"/>
    <p:sldId id="283" r:id="rId8"/>
    <p:sldId id="284" r:id="rId9"/>
    <p:sldId id="280" r:id="rId10"/>
  </p:sldIdLst>
  <p:sldSz cx="9144000" cy="5143500" type="screen16x9"/>
  <p:notesSz cx="6858000" cy="9144000"/>
  <p:custDataLst>
    <p:tags r:id="rId1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B5F"/>
    <a:srgbClr val="FF00FF"/>
    <a:srgbClr val="007FCC"/>
    <a:srgbClr val="F6D1BC"/>
    <a:srgbClr val="FBEA7E"/>
    <a:srgbClr val="5EB0C5"/>
    <a:srgbClr val="62BBD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1" autoAdjust="0"/>
    <p:restoredTop sz="94660" autoAdjust="0"/>
  </p:normalViewPr>
  <p:slideViewPr>
    <p:cSldViewPr snapToGrid="0" showGuides="1">
      <p:cViewPr varScale="1">
        <p:scale>
          <a:sx n="80" d="100"/>
          <a:sy n="80" d="100"/>
        </p:scale>
        <p:origin x="96" y="942"/>
      </p:cViewPr>
      <p:guideLst>
        <p:guide orient="horz" pos="1620"/>
        <p:guide pos="28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3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9FDBA7C-F4AE-4EAA-8CFB-46350C4125D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rotWithShape="0">
          <a:gsLst>
            <a:gs pos="0">
              <a:srgbClr val="C6D9F1"/>
            </a:gs>
            <a:gs pos="74001">
              <a:srgbClr val="F5F4BB"/>
            </a:gs>
            <a:gs pos="83000">
              <a:srgbClr val="F5F4BB"/>
            </a:gs>
            <a:gs pos="91499">
              <a:srgbClr val="ACD8C6"/>
            </a:gs>
            <a:gs pos="95750">
              <a:srgbClr val="87CACB"/>
            </a:gs>
            <a:gs pos="97874">
              <a:srgbClr val="75C3CE"/>
            </a:gs>
            <a:gs pos="98936">
              <a:srgbClr val="6CBFCF"/>
            </a:gs>
            <a:gs pos="99734">
              <a:srgbClr val="65BCD0"/>
            </a:gs>
            <a:gs pos="99467">
              <a:srgbClr val="67BDD0"/>
            </a:gs>
            <a:gs pos="100000">
              <a:srgbClr val="62BBD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013" y="96838"/>
            <a:ext cx="762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302622" y="1711325"/>
            <a:ext cx="449113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 dirty="0"/>
              <a:t>练习十三</a:t>
            </a:r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1890903" y="2511425"/>
            <a:ext cx="531457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P70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练习十三）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52488" y="815975"/>
            <a:ext cx="7380287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3200" b="1" dirty="0">
                <a:latin typeface="+mn-lt"/>
                <a:ea typeface="+mn-ea"/>
              </a:rPr>
              <a:t>1. </a:t>
            </a:r>
            <a:r>
              <a:rPr lang="zh-CN" altLang="en-US" sz="3200" b="1" dirty="0">
                <a:latin typeface="+mn-lt"/>
                <a:ea typeface="+mn-ea"/>
              </a:rPr>
              <a:t>张叔叔参加飞镖比赛，投了</a:t>
            </a:r>
            <a:r>
              <a:rPr lang="en-US" altLang="zh-CN" sz="3200" b="1" dirty="0">
                <a:latin typeface="+mn-lt"/>
                <a:ea typeface="+mn-ea"/>
              </a:rPr>
              <a:t>5</a:t>
            </a:r>
            <a:r>
              <a:rPr lang="zh-CN" altLang="en-US" sz="3200" b="1" dirty="0">
                <a:latin typeface="+mn-lt"/>
                <a:ea typeface="+mn-ea"/>
              </a:rPr>
              <a:t>镖，成绩是</a:t>
            </a:r>
            <a:r>
              <a:rPr lang="en-US" altLang="zh-CN" sz="3200" b="1" dirty="0">
                <a:latin typeface="+mn-lt"/>
                <a:ea typeface="+mn-ea"/>
              </a:rPr>
              <a:t>41</a:t>
            </a:r>
            <a:r>
              <a:rPr lang="zh-CN" altLang="en-US" sz="3200" b="1" dirty="0">
                <a:latin typeface="+mn-lt"/>
                <a:ea typeface="+mn-ea"/>
              </a:rPr>
              <a:t>环。张叔叔至少有一镖不低于</a:t>
            </a:r>
            <a:r>
              <a:rPr lang="en-US" altLang="zh-CN" sz="3200" b="1" dirty="0">
                <a:latin typeface="+mn-lt"/>
                <a:ea typeface="+mn-ea"/>
              </a:rPr>
              <a:t>9</a:t>
            </a:r>
            <a:r>
              <a:rPr lang="zh-CN" altLang="en-US" sz="3200" b="1" dirty="0">
                <a:latin typeface="+mn-lt"/>
                <a:ea typeface="+mn-ea"/>
              </a:rPr>
              <a:t>环。为什么？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822450" y="4237038"/>
            <a:ext cx="582136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41÷5=8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      8+1=9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（环）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33646" y="1935494"/>
            <a:ext cx="2276707" cy="2301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8"/>
          <p:cNvSpPr>
            <a:spLocks noChangeArrowheads="1"/>
          </p:cNvSpPr>
          <p:nvPr/>
        </p:nvSpPr>
        <p:spPr bwMode="auto">
          <a:xfrm>
            <a:off x="309562" y="1085850"/>
            <a:ext cx="8524875" cy="17176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630555" indent="-6305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045" indent="-360045" algn="just" eaLnBrk="1" hangingPunct="1">
              <a:lnSpc>
                <a:spcPct val="11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给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个正方体木块的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个面分别涂上蓝、黄两种颜色，不论怎么涂至少有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个面涂的颜色相同。为什么？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04837" y="2803525"/>
            <a:ext cx="82296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把两种颜色看成两个抽屉，正方体的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个面看成分放的物体，至少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个面要涂上相同的颜色。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6÷2=3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64" y="1535180"/>
            <a:ext cx="2415037" cy="2354492"/>
          </a:xfrm>
          <a:prstGeom prst="rect">
            <a:avLst/>
          </a:prstGeom>
        </p:spPr>
      </p:pic>
      <p:sp>
        <p:nvSpPr>
          <p:cNvPr id="3" name="矩形 18"/>
          <p:cNvSpPr>
            <a:spLocks noChangeArrowheads="1"/>
          </p:cNvSpPr>
          <p:nvPr/>
        </p:nvSpPr>
        <p:spPr bwMode="auto">
          <a:xfrm>
            <a:off x="364702" y="802035"/>
            <a:ext cx="6232525" cy="353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630555" indent="-6305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eaLnBrk="1" hangingPunct="1">
              <a:defRPr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把红、蓝、黄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种颜色的筷子各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根混在一起。如果让你闭上眼睛，从中最少拿出几根才能保证一定有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根同色的筷子？如果要保证有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双不同色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的筷子（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指一双筷子为其中一种颜色，另一双筷子为另一种颜色）呢？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88963" y="1568450"/>
            <a:ext cx="7978775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答：每次最少拿出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根才能保证一定有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根同色的筷子。每次最少拿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根才能保证一定有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双不同色的筷子。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8138" y="1131570"/>
            <a:ext cx="8293100" cy="12176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r>
              <a:rPr lang="zh-CN" altLang="en-US" sz="3200" b="1" dirty="0">
                <a:latin typeface="+mn-lt"/>
                <a:ea typeface="+mn-ea"/>
              </a:rPr>
              <a:t>任意给出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个不同的自然数，其中一定有</a:t>
            </a: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zh-CN" altLang="en-US" sz="3200" b="1" dirty="0">
                <a:latin typeface="+mn-lt"/>
                <a:ea typeface="+mn-ea"/>
              </a:rPr>
              <a:t>个数的和是偶数，请说明理由。</a:t>
            </a:r>
          </a:p>
        </p:txBody>
      </p:sp>
      <p:sp>
        <p:nvSpPr>
          <p:cNvPr id="10243" name="矩形 2"/>
          <p:cNvSpPr>
            <a:spLocks noChangeArrowheads="1"/>
          </p:cNvSpPr>
          <p:nvPr/>
        </p:nvSpPr>
        <p:spPr bwMode="auto">
          <a:xfrm>
            <a:off x="338139" y="2396624"/>
            <a:ext cx="82931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答：自然数只有奇数和偶数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3÷2=1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1=2(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个自然数中一定有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个数同为奇数或同为偶数，奇数＋奇数＝偶数，偶数＋偶数＝偶数。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5600" y="1103313"/>
            <a:ext cx="8361363" cy="12176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5.</a:t>
            </a:r>
            <a:r>
              <a:rPr lang="zh-CN" altLang="en-US" sz="3200" b="1" dirty="0">
                <a:latin typeface="+mn-lt"/>
                <a:ea typeface="+mn-ea"/>
              </a:rPr>
              <a:t>给下面每个格子涂上红色或蓝色，至少有两列的涂色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方式</a:t>
            </a:r>
            <a:r>
              <a:rPr lang="zh-CN" altLang="en-US" sz="3200" b="1" dirty="0">
                <a:latin typeface="+mn-lt"/>
                <a:ea typeface="+mn-ea"/>
              </a:rPr>
              <a:t>相同。为什么？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62050" y="2521218"/>
          <a:ext cx="6378579" cy="12858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87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87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7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87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87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87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87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57" marR="91457" marT="45697" marB="45697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735013" y="3937722"/>
            <a:ext cx="760095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</a:rPr>
              <a:t>如果只涂两行的话，结论有什么变化呢？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384300" y="1081088"/>
          <a:ext cx="6375402" cy="1285875"/>
        </p:xfrm>
        <a:graphic>
          <a:graphicData uri="http://schemas.openxmlformats.org/drawingml/2006/table">
            <a:tbl>
              <a:tblPr firstRow="1" bandRow="1"/>
              <a:tblGrid>
                <a:gridCol w="708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8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83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3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83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83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83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83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286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L="91412" marR="91412" marT="45697" marB="45697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6735763" y="615950"/>
            <a:ext cx="1081087" cy="2216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3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endParaRPr lang="zh-CN" altLang="en-US" sz="13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4964" y="2492752"/>
            <a:ext cx="82032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        表格共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列，红蓝两种颜色要涂三行，共有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种涂法，无论怎么涂，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至少有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列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的涂法相同。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144713" y="3816350"/>
            <a:ext cx="46037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9÷8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1     1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15913" y="1552575"/>
            <a:ext cx="8551862" cy="121764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        若只涂两行，共有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种涂法，无论怎么涂，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至少有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列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的涂法相同。</a:t>
            </a: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2290763" y="2827338"/>
            <a:ext cx="46037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9÷4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1     2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8E768"/>
      </a:accent1>
      <a:accent2>
        <a:srgbClr val="9C9C46"/>
      </a:accent2>
      <a:accent3>
        <a:srgbClr val="E89368"/>
      </a:accent3>
      <a:accent4>
        <a:srgbClr val="9C6346"/>
      </a:accent4>
      <a:accent5>
        <a:srgbClr val="171717"/>
      </a:accent5>
      <a:accent6>
        <a:srgbClr val="E8E8E8"/>
      </a:accent6>
      <a:hlink>
        <a:srgbClr val="0000FF"/>
      </a:hlink>
      <a:folHlink>
        <a:srgbClr val="800080"/>
      </a:folHlink>
    </a:clrScheme>
    <a:fontScheme name="Temp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Microsoft Office PowerPoint</Application>
  <PresentationFormat>全屏显示(16:9)</PresentationFormat>
  <Paragraphs>17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6" baseType="lpstr">
      <vt:lpstr>楷体</vt:lpstr>
      <vt:lpstr>宋体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Fanmo Peng</cp:lastModifiedBy>
  <cp:revision>26</cp:revision>
  <dcterms:created xsi:type="dcterms:W3CDTF">2016-01-14T07:05:00Z</dcterms:created>
  <dcterms:modified xsi:type="dcterms:W3CDTF">2023-12-11T09:27:42Z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DB24D5D91E0B4BA7B96B8B366F8E8486_12</vt:lpwstr>
  </property>
  <property fmtid="{D5CDD505-2E9C-101B-9397-08002B2CF9AE}" pid="3" name="KSOProductBuildVer">
    <vt:lpwstr>2052-12.1.0.15374</vt:lpwstr>
  </property>
</Properties>
</file>