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handoutMasterIdLst>
    <p:handoutMasterId r:id="rId29"/>
  </p:handoutMasterIdLst>
  <p:sldIdLst>
    <p:sldId id="256" r:id="rId3"/>
    <p:sldId id="366" r:id="rId4"/>
    <p:sldId id="367" r:id="rId5"/>
    <p:sldId id="368" r:id="rId6"/>
    <p:sldId id="369" r:id="rId7"/>
    <p:sldId id="370" r:id="rId8"/>
    <p:sldId id="319" r:id="rId9"/>
    <p:sldId id="371" r:id="rId10"/>
    <p:sldId id="372" r:id="rId11"/>
    <p:sldId id="374" r:id="rId12"/>
    <p:sldId id="375" r:id="rId13"/>
    <p:sldId id="376" r:id="rId14"/>
    <p:sldId id="377" r:id="rId15"/>
    <p:sldId id="378" r:id="rId16"/>
    <p:sldId id="322" r:id="rId17"/>
    <p:sldId id="323" r:id="rId18"/>
    <p:sldId id="324" r:id="rId19"/>
    <p:sldId id="379" r:id="rId21"/>
    <p:sldId id="380" r:id="rId22"/>
    <p:sldId id="381" r:id="rId23"/>
    <p:sldId id="382" r:id="rId24"/>
    <p:sldId id="383" r:id="rId25"/>
    <p:sldId id="328" r:id="rId26"/>
  </p:sldIdLst>
  <p:sldSz cx="9144000" cy="5143500" type="screen16x9"/>
  <p:notesSz cx="6858000" cy="9144000"/>
  <p:custDataLst>
    <p:tags r:id="rId33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46" userDrawn="1">
          <p15:clr>
            <a:srgbClr val="A4A3A4"/>
          </p15:clr>
        </p15:guide>
        <p15:guide id="2" pos="291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0012"/>
    <a:srgbClr val="E0875B"/>
    <a:srgbClr val="FFFFFF"/>
    <a:srgbClr val="FAEADD"/>
    <a:srgbClr val="0000FF"/>
    <a:srgbClr val="5EB9C9"/>
    <a:srgbClr val="F6FCFC"/>
    <a:srgbClr val="3399FF"/>
    <a:srgbClr val="FF7C80"/>
    <a:srgbClr val="CDEB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浅色样式 3 - 强调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0A1B5D5-9B99-4C35-A422-299274C87663}" styleName="中度样式 1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00" autoAdjust="0"/>
    <p:restoredTop sz="94660" autoAdjust="0"/>
  </p:normalViewPr>
  <p:slideViewPr>
    <p:cSldViewPr snapToGrid="0">
      <p:cViewPr varScale="1">
        <p:scale>
          <a:sx n="104" d="100"/>
          <a:sy n="104" d="100"/>
        </p:scale>
        <p:origin x="102" y="792"/>
      </p:cViewPr>
      <p:guideLst>
        <p:guide orient="horz" pos="1646"/>
        <p:guide pos="291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6054"/>
    </p:cViewPr>
  </p:sorterViewPr>
  <p:notesViewPr>
    <p:cSldViewPr snapToGrid="0">
      <p:cViewPr varScale="1">
        <p:scale>
          <a:sx n="84" d="100"/>
          <a:sy n="84" d="100"/>
        </p:scale>
        <p:origin x="3912" y="90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3" Type="http://schemas.openxmlformats.org/officeDocument/2006/relationships/tags" Target="tags/tag5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handoutMaster" Target="handoutMasters/handoutMaster1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5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5.vml.rels><?xml version="1.0" encoding="UTF-8" standalone="yes"?>
<Relationships xmlns="http://schemas.openxmlformats.org/package/2006/relationships"><Relationship Id="rId5" Type="http://schemas.openxmlformats.org/officeDocument/2006/relationships/image" Target="../media/image30.wmf"/><Relationship Id="rId4" Type="http://schemas.openxmlformats.org/officeDocument/2006/relationships/image" Target="../media/image29.wmf"/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45A106A-5F0A-43C7-889E-67BE899BAFBF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pPr>
              <a:defRPr/>
            </a:pPr>
            <a:fld id="{BCFFD81A-3814-4DC3-8AB9-57BC3C0E8652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21C72617-3180-432B-AD4E-C13F89F4B3FA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9A03E022-FD97-4A01-ACEE-DB0CD725D30C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2970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5B54196A-9CE5-432C-9B3B-A05D43DF7BC0}" type="slidenum">
              <a:rPr lang="zh-CN" altLang="en-US" smtClean="0">
                <a:ea typeface="黑体" panose="02010609060101010101" pitchFamily="49" charset="-122"/>
              </a:rPr>
            </a:fld>
            <a:endParaRPr lang="zh-CN" altLang="en-US"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1.xml"/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tags" Target="../tags/tag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tags" Target="../tags/tag3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tags" Target="../tags/tag4.xml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 userDrawn="1"/>
        </p:nvGrpSpPr>
        <p:grpSpPr>
          <a:xfrm>
            <a:off x="287084" y="218184"/>
            <a:ext cx="8570459" cy="4700696"/>
            <a:chOff x="287084" y="1784388"/>
            <a:chExt cx="8570459" cy="4700696"/>
          </a:xfrm>
          <a:effectLst>
            <a:outerShdw blurRad="50800" dist="38100" dir="8100000" algn="tr" rotWithShape="0">
              <a:prstClr val="black">
                <a:alpha val="42000"/>
              </a:prstClr>
            </a:outerShdw>
          </a:effectLst>
        </p:grpSpPr>
        <p:sp>
          <p:nvSpPr>
            <p:cNvPr id="4" name="矩形 3"/>
            <p:cNvSpPr/>
            <p:nvPr/>
          </p:nvSpPr>
          <p:spPr>
            <a:xfrm>
              <a:off x="287084" y="1784388"/>
              <a:ext cx="8570459" cy="2350348"/>
            </a:xfrm>
            <a:prstGeom prst="rect">
              <a:avLst/>
            </a:prstGeom>
            <a:solidFill>
              <a:srgbClr val="9CD1F3"/>
            </a:solidFill>
            <a:ln w="38100">
              <a:gradFill flip="none" rotWithShape="1">
                <a:gsLst>
                  <a:gs pos="0">
                    <a:srgbClr val="E6DCAC"/>
                  </a:gs>
                  <a:gs pos="12000">
                    <a:srgbClr val="E6D78A"/>
                  </a:gs>
                  <a:gs pos="30000">
                    <a:srgbClr val="C7AC4C"/>
                  </a:gs>
                  <a:gs pos="45000">
                    <a:srgbClr val="E6D78A"/>
                  </a:gs>
                  <a:gs pos="77000">
                    <a:srgbClr val="C7AC4C"/>
                  </a:gs>
                  <a:gs pos="100000">
                    <a:srgbClr val="E6DCAC"/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gradFill flip="none" rotWithShape="1">
                  <a:gsLst>
                    <a:gs pos="0">
                      <a:srgbClr val="FBE4AE"/>
                    </a:gs>
                    <a:gs pos="17000">
                      <a:srgbClr val="BD922A"/>
                    </a:gs>
                    <a:gs pos="38000">
                      <a:srgbClr val="BD922A"/>
                    </a:gs>
                    <a:gs pos="87000">
                      <a:srgbClr val="A28949"/>
                    </a:gs>
                    <a:gs pos="61000">
                      <a:srgbClr val="CEB680"/>
                    </a:gs>
                    <a:gs pos="100000">
                      <a:srgbClr val="FAE3B7"/>
                    </a:gs>
                  </a:gsLst>
                  <a:lin ang="18900000" scaled="1"/>
                  <a:tileRect/>
                </a:gradFill>
                <a:cs typeface="+mn-ea"/>
                <a:sym typeface="+mn-lt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287084" y="4134736"/>
              <a:ext cx="8570459" cy="2350348"/>
            </a:xfrm>
            <a:prstGeom prst="rect">
              <a:avLst/>
            </a:prstGeom>
            <a:solidFill>
              <a:srgbClr val="FFD5D5"/>
            </a:solidFill>
            <a:ln w="38100">
              <a:gradFill flip="none" rotWithShape="1">
                <a:gsLst>
                  <a:gs pos="0">
                    <a:srgbClr val="E6DCAC"/>
                  </a:gs>
                  <a:gs pos="12000">
                    <a:srgbClr val="E6D78A"/>
                  </a:gs>
                  <a:gs pos="30000">
                    <a:srgbClr val="C7AC4C"/>
                  </a:gs>
                  <a:gs pos="45000">
                    <a:srgbClr val="E6D78A"/>
                  </a:gs>
                  <a:gs pos="77000">
                    <a:srgbClr val="C7AC4C"/>
                  </a:gs>
                  <a:gs pos="100000">
                    <a:srgbClr val="E6DCAC"/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gradFill flip="none" rotWithShape="1">
                  <a:gsLst>
                    <a:gs pos="0">
                      <a:srgbClr val="FBE4AE"/>
                    </a:gs>
                    <a:gs pos="17000">
                      <a:srgbClr val="BD922A"/>
                    </a:gs>
                    <a:gs pos="38000">
                      <a:srgbClr val="BD922A"/>
                    </a:gs>
                    <a:gs pos="87000">
                      <a:srgbClr val="A28949"/>
                    </a:gs>
                    <a:gs pos="61000">
                      <a:srgbClr val="CEB680"/>
                    </a:gs>
                    <a:gs pos="100000">
                      <a:srgbClr val="FAE3B7"/>
                    </a:gs>
                  </a:gsLst>
                  <a:lin ang="18900000" scaled="1"/>
                  <a:tileRect/>
                </a:gradFill>
                <a:cs typeface="+mn-ea"/>
                <a:sym typeface="+mn-lt"/>
              </a:endParaRPr>
            </a:p>
          </p:txBody>
        </p:sp>
      </p:grpSp>
      <p:grpSp>
        <p:nvGrpSpPr>
          <p:cNvPr id="6" name="组合 8"/>
          <p:cNvGrpSpPr/>
          <p:nvPr userDrawn="1"/>
        </p:nvGrpSpPr>
        <p:grpSpPr bwMode="auto">
          <a:xfrm>
            <a:off x="2052638" y="1533525"/>
            <a:ext cx="4997450" cy="2081213"/>
            <a:chOff x="2052079" y="1534217"/>
            <a:chExt cx="4997307" cy="2080852"/>
          </a:xfrm>
        </p:grpSpPr>
        <p:sp>
          <p:nvSpPr>
            <p:cNvPr id="7" name="矩形 6"/>
            <p:cNvSpPr/>
            <p:nvPr/>
          </p:nvSpPr>
          <p:spPr>
            <a:xfrm>
              <a:off x="2052084" y="2561117"/>
              <a:ext cx="4997302" cy="1053952"/>
            </a:xfrm>
            <a:prstGeom prst="rect">
              <a:avLst/>
            </a:prstGeom>
            <a:solidFill>
              <a:srgbClr val="9CD1F3"/>
            </a:solidFill>
            <a:ln w="25400">
              <a:gradFill flip="none" rotWithShape="1">
                <a:gsLst>
                  <a:gs pos="0">
                    <a:srgbClr val="E6DCAC"/>
                  </a:gs>
                  <a:gs pos="12000">
                    <a:srgbClr val="E6D78A"/>
                  </a:gs>
                  <a:gs pos="30000">
                    <a:srgbClr val="C7AC4C"/>
                  </a:gs>
                  <a:gs pos="45000">
                    <a:srgbClr val="E6D78A"/>
                  </a:gs>
                  <a:gs pos="77000">
                    <a:srgbClr val="C7AC4C"/>
                  </a:gs>
                  <a:gs pos="100000">
                    <a:srgbClr val="E6DCAC"/>
                  </a:gs>
                </a:gsLst>
                <a:lin ang="81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052079" y="1534217"/>
              <a:ext cx="4997302" cy="1016095"/>
            </a:xfrm>
            <a:prstGeom prst="rect">
              <a:avLst/>
            </a:prstGeom>
            <a:solidFill>
              <a:srgbClr val="FFD5D5"/>
            </a:solidFill>
            <a:ln w="25400">
              <a:gradFill flip="none" rotWithShape="1">
                <a:gsLst>
                  <a:gs pos="0">
                    <a:srgbClr val="E6DCAC"/>
                  </a:gs>
                  <a:gs pos="12000">
                    <a:srgbClr val="E6D78A"/>
                  </a:gs>
                  <a:gs pos="30000">
                    <a:srgbClr val="C7AC4C"/>
                  </a:gs>
                  <a:gs pos="45000">
                    <a:srgbClr val="E6D78A"/>
                  </a:gs>
                  <a:gs pos="77000">
                    <a:srgbClr val="C7AC4C"/>
                  </a:gs>
                  <a:gs pos="100000">
                    <a:srgbClr val="E6DCAC"/>
                  </a:gs>
                </a:gsLst>
                <a:lin ang="81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2110563" y="1587382"/>
              <a:ext cx="4901609" cy="1972042"/>
              <a:chOff x="2052084" y="1902677"/>
              <a:chExt cx="4997302" cy="1746832"/>
            </a:xfrm>
            <a:effectLst>
              <a:outerShdw blurRad="63500" sx="102000" sy="102000" algn="ctr" rotWithShape="0">
                <a:prstClr val="black">
                  <a:alpha val="24000"/>
                </a:prstClr>
              </a:outerShdw>
            </a:effectLst>
          </p:grpSpPr>
          <p:sp>
            <p:nvSpPr>
              <p:cNvPr id="10" name="矩形 9"/>
              <p:cNvSpPr/>
              <p:nvPr/>
            </p:nvSpPr>
            <p:spPr>
              <a:xfrm>
                <a:off x="2052084" y="1905209"/>
                <a:ext cx="4997302" cy="17443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2052084" y="1902677"/>
                <a:ext cx="4997302" cy="1744300"/>
              </a:xfrm>
              <a:prstGeom prst="rect">
                <a:avLst/>
              </a:prstGeom>
              <a:blipFill dpi="0" rotWithShape="1">
                <a:blip r:embed="rId3">
                  <a:alphaModFix amt="22000"/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sp>
        <p:nvSpPr>
          <p:cNvPr id="13" name="文本框 12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4" name="图片 13" descr="状元成才路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403225"/>
            <a:ext cx="9144000" cy="4337050"/>
          </a:xfrm>
          <a:prstGeom prst="rect">
            <a:avLst/>
          </a:prstGeom>
          <a:solidFill>
            <a:schemeClr val="lt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0" y="403225"/>
            <a:ext cx="9144000" cy="90488"/>
          </a:xfrm>
          <a:prstGeom prst="rect">
            <a:avLst/>
          </a:prstGeom>
          <a:solidFill>
            <a:srgbClr val="D7C36D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0" y="4649788"/>
            <a:ext cx="9144000" cy="90487"/>
          </a:xfrm>
          <a:prstGeom prst="rect">
            <a:avLst/>
          </a:prstGeom>
          <a:solidFill>
            <a:srgbClr val="D7C36D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4" name="图片 13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5"/>
          <p:cNvSpPr/>
          <p:nvPr userDrawn="1"/>
        </p:nvSpPr>
        <p:spPr>
          <a:xfrm>
            <a:off x="228600" y="238125"/>
            <a:ext cx="8686800" cy="4667250"/>
          </a:xfrm>
          <a:prstGeom prst="roundRect">
            <a:avLst>
              <a:gd name="adj" fmla="val 3953"/>
            </a:avLst>
          </a:prstGeom>
          <a:solidFill>
            <a:schemeClr val="lt1"/>
          </a:solidFill>
          <a:ln w="50800">
            <a:solidFill>
              <a:srgbClr val="D7C3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4" name="图片 13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9647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圆角矩形 5"/>
          <p:cNvSpPr/>
          <p:nvPr userDrawn="1"/>
        </p:nvSpPr>
        <p:spPr>
          <a:xfrm>
            <a:off x="228600" y="238125"/>
            <a:ext cx="8686800" cy="4667250"/>
          </a:xfrm>
          <a:prstGeom prst="roundRect">
            <a:avLst>
              <a:gd name="adj" fmla="val 3953"/>
            </a:avLst>
          </a:prstGeom>
          <a:solidFill>
            <a:schemeClr val="lt1">
              <a:alpha val="90000"/>
            </a:schemeClr>
          </a:solidFill>
          <a:ln w="50800">
            <a:solidFill>
              <a:srgbClr val="D7C3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4" name="图片 13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CEF24CDE-DB6D-4E1D-B7D0-CA5FBABB4D8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28" name="图片 1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1.v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17.wmf"/><Relationship Id="rId4" Type="http://schemas.openxmlformats.org/officeDocument/2006/relationships/oleObject" Target="../embeddings/oleObject2.bin"/><Relationship Id="rId3" Type="http://schemas.openxmlformats.org/officeDocument/2006/relationships/image" Target="../media/image16.png"/><Relationship Id="rId2" Type="http://schemas.openxmlformats.org/officeDocument/2006/relationships/image" Target="../media/image15.wmf"/><Relationship Id="rId1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oleObject" Target="../embeddings/oleObject5.bin"/><Relationship Id="rId7" Type="http://schemas.openxmlformats.org/officeDocument/2006/relationships/image" Target="../media/image20.wmf"/><Relationship Id="rId6" Type="http://schemas.openxmlformats.org/officeDocument/2006/relationships/oleObject" Target="../embeddings/oleObject4.bin"/><Relationship Id="rId5" Type="http://schemas.openxmlformats.org/officeDocument/2006/relationships/image" Target="../media/image16.png"/><Relationship Id="rId4" Type="http://schemas.openxmlformats.org/officeDocument/2006/relationships/image" Target="../media/image13.png"/><Relationship Id="rId3" Type="http://schemas.openxmlformats.org/officeDocument/2006/relationships/image" Target="../media/image19.wmf"/><Relationship Id="rId2" Type="http://schemas.openxmlformats.org/officeDocument/2006/relationships/oleObject" Target="../embeddings/oleObject3.bin"/><Relationship Id="rId10" Type="http://schemas.openxmlformats.org/officeDocument/2006/relationships/vmlDrawing" Target="../drawings/vmlDrawing2.vml"/><Relationship Id="rId1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3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4.png"/><Relationship Id="rId3" Type="http://schemas.openxmlformats.org/officeDocument/2006/relationships/image" Target="../media/image19.wmf"/><Relationship Id="rId2" Type="http://schemas.openxmlformats.org/officeDocument/2006/relationships/oleObject" Target="../embeddings/oleObject6.bin"/><Relationship Id="rId1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4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5.wmf"/><Relationship Id="rId3" Type="http://schemas.openxmlformats.org/officeDocument/2006/relationships/oleObject" Target="../embeddings/oleObject8.bin"/><Relationship Id="rId2" Type="http://schemas.openxmlformats.org/officeDocument/2006/relationships/image" Target="../media/image24.wmf"/><Relationship Id="rId1" Type="http://schemas.openxmlformats.org/officeDocument/2006/relationships/oleObject" Target="../embeddings/oleObject7.bin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9.wmf"/><Relationship Id="rId8" Type="http://schemas.openxmlformats.org/officeDocument/2006/relationships/oleObject" Target="../embeddings/oleObject12.bin"/><Relationship Id="rId7" Type="http://schemas.openxmlformats.org/officeDocument/2006/relationships/image" Target="../media/image28.wmf"/><Relationship Id="rId6" Type="http://schemas.openxmlformats.org/officeDocument/2006/relationships/oleObject" Target="../embeddings/oleObject11.bin"/><Relationship Id="rId5" Type="http://schemas.openxmlformats.org/officeDocument/2006/relationships/image" Target="../media/image14.png"/><Relationship Id="rId4" Type="http://schemas.openxmlformats.org/officeDocument/2006/relationships/image" Target="../media/image27.wmf"/><Relationship Id="rId3" Type="http://schemas.openxmlformats.org/officeDocument/2006/relationships/oleObject" Target="../embeddings/oleObject10.bin"/><Relationship Id="rId2" Type="http://schemas.openxmlformats.org/officeDocument/2006/relationships/image" Target="../media/image26.wmf"/><Relationship Id="rId13" Type="http://schemas.openxmlformats.org/officeDocument/2006/relationships/vmlDrawing" Target="../drawings/vmlDrawing5.vml"/><Relationship Id="rId12" Type="http://schemas.openxmlformats.org/officeDocument/2006/relationships/slideLayout" Target="../slideLayouts/slideLayout3.xml"/><Relationship Id="rId11" Type="http://schemas.openxmlformats.org/officeDocument/2006/relationships/image" Target="../media/image30.wmf"/><Relationship Id="rId10" Type="http://schemas.openxmlformats.org/officeDocument/2006/relationships/oleObject" Target="../embeddings/oleObject13.bin"/><Relationship Id="rId1" Type="http://schemas.openxmlformats.org/officeDocument/2006/relationships/oleObject" Target="../embeddings/oleObject9.bin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6.v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33.wmf"/><Relationship Id="rId6" Type="http://schemas.openxmlformats.org/officeDocument/2006/relationships/oleObject" Target="../embeddings/oleObject16.bin"/><Relationship Id="rId5" Type="http://schemas.openxmlformats.org/officeDocument/2006/relationships/image" Target="../media/image32.wmf"/><Relationship Id="rId4" Type="http://schemas.openxmlformats.org/officeDocument/2006/relationships/oleObject" Target="../embeddings/oleObject15.bin"/><Relationship Id="rId3" Type="http://schemas.openxmlformats.org/officeDocument/2006/relationships/image" Target="../media/image31.wmf"/><Relationship Id="rId2" Type="http://schemas.openxmlformats.org/officeDocument/2006/relationships/oleObject" Target="../embeddings/oleObject14.bin"/><Relationship Id="rId1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7.v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36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35.wmf"/><Relationship Id="rId3" Type="http://schemas.openxmlformats.org/officeDocument/2006/relationships/oleObject" Target="../embeddings/oleObject18.bin"/><Relationship Id="rId2" Type="http://schemas.openxmlformats.org/officeDocument/2006/relationships/image" Target="../media/image34.wmf"/><Relationship Id="rId1" Type="http://schemas.openxmlformats.org/officeDocument/2006/relationships/oleObject" Target="../embeddings/oleObject17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3.png"/><Relationship Id="rId2" Type="http://schemas.openxmlformats.org/officeDocument/2006/relationships/image" Target="../media/image37.png"/><Relationship Id="rId1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6.png"/><Relationship Id="rId1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 descr="https://docimg5.docs.qq.com/image/AgAABsfO-eVuNsLQ97NFJo9kPCW4F0eR.png?w=904&amp;h=9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172" y="1689549"/>
            <a:ext cx="1163556" cy="1173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直接连接符 8"/>
          <p:cNvCxnSpPr/>
          <p:nvPr/>
        </p:nvCxnSpPr>
        <p:spPr>
          <a:xfrm>
            <a:off x="2373313" y="2984500"/>
            <a:ext cx="418782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8" name="副标题 6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3292475" y="3019425"/>
            <a:ext cx="2349500" cy="50006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altLang="zh-CN" dirty="0">
                <a:ea typeface="楷体" panose="02010609060101010101" pitchFamily="49" charset="-122"/>
              </a:rPr>
              <a:t>R</a:t>
            </a:r>
            <a:r>
              <a:rPr lang="zh-CN" altLang="en-US" dirty="0">
                <a:latin typeface="+mn-ea"/>
              </a:rPr>
              <a:t>·</a:t>
            </a:r>
            <a:r>
              <a:rPr lang="zh-CN" altLang="en-US" dirty="0">
                <a:ea typeface="楷体" panose="02010609060101010101" pitchFamily="49" charset="-122"/>
              </a:rPr>
              <a:t>六年级下册</a:t>
            </a:r>
            <a:endParaRPr lang="zh-CN" altLang="en-US" dirty="0">
              <a:ea typeface="楷体" panose="02010609060101010101" pitchFamily="49" charset="-122"/>
            </a:endParaRPr>
          </a:p>
        </p:txBody>
      </p:sp>
      <p:sp>
        <p:nvSpPr>
          <p:cNvPr id="11269" name="标题 5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3627438" y="2179638"/>
            <a:ext cx="3236912" cy="68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z="3600">
                <a:latin typeface="幼圆" panose="02010509060101010101" pitchFamily="49" charset="-122"/>
                <a:ea typeface="幼圆" panose="02010509060101010101" pitchFamily="49" charset="-122"/>
              </a:rPr>
              <a:t>数的认识（</a:t>
            </a:r>
            <a:r>
              <a:rPr lang="en-US" altLang="zh-CN" sz="3600">
                <a:latin typeface="幼圆" panose="02010509060101010101" pitchFamily="49" charset="-122"/>
                <a:ea typeface="幼圆" panose="02010509060101010101" pitchFamily="49" charset="-122"/>
              </a:rPr>
              <a:t>1</a:t>
            </a:r>
            <a:r>
              <a:rPr lang="zh-CN" altLang="en-US" sz="3600">
                <a:latin typeface="幼圆" panose="02010509060101010101" pitchFamily="49" charset="-122"/>
                <a:ea typeface="幼圆" panose="02010509060101010101" pitchFamily="49" charset="-122"/>
              </a:rPr>
              <a:t>）</a:t>
            </a:r>
            <a:endParaRPr lang="zh-CN" altLang="en-US" sz="360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1270" name="标题 5"/>
          <p:cNvSpPr txBox="1">
            <a:spLocks noChangeArrowheads="1"/>
          </p:cNvSpPr>
          <p:nvPr/>
        </p:nvSpPr>
        <p:spPr bwMode="auto">
          <a:xfrm>
            <a:off x="3248025" y="1565275"/>
            <a:ext cx="3663950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4000" b="1">
                <a:latin typeface="幼圆" panose="02010509060101010101" pitchFamily="49" charset="-122"/>
                <a:ea typeface="幼圆" panose="02010509060101010101" pitchFamily="49" charset="-122"/>
              </a:rPr>
              <a:t>1.</a:t>
            </a:r>
            <a:r>
              <a:rPr lang="zh-CN" altLang="en-US" sz="4000" b="1">
                <a:latin typeface="幼圆" panose="02010509060101010101" pitchFamily="49" charset="-122"/>
                <a:ea typeface="幼圆" panose="02010509060101010101" pitchFamily="49" charset="-122"/>
              </a:rPr>
              <a:t>数与代数</a:t>
            </a:r>
            <a:endParaRPr lang="zh-CN" altLang="en-US" sz="4000" b="1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/>
          <p:nvPr/>
        </p:nvSpPr>
        <p:spPr bwMode="auto">
          <a:xfrm>
            <a:off x="4474210" y="1025525"/>
            <a:ext cx="252095" cy="330200"/>
          </a:xfrm>
          <a:prstGeom prst="rect">
            <a:avLst/>
          </a:prstGeom>
          <a:solidFill>
            <a:srgbClr val="FFFF00"/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spc="10" dirty="0">
              <a:solidFill>
                <a:srgbClr val="1C1C1C"/>
              </a:solidFill>
              <a:uFillTx/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2" name="矩形 41"/>
          <p:cNvSpPr/>
          <p:nvPr/>
        </p:nvSpPr>
        <p:spPr bwMode="auto">
          <a:xfrm>
            <a:off x="4806950" y="1025525"/>
            <a:ext cx="252095" cy="330200"/>
          </a:xfrm>
          <a:prstGeom prst="rect">
            <a:avLst/>
          </a:prstGeom>
          <a:solidFill>
            <a:srgbClr val="FFFF00"/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spc="10" dirty="0">
              <a:solidFill>
                <a:srgbClr val="1C1C1C"/>
              </a:solidFill>
              <a:uFillTx/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3" name="矩形 42"/>
          <p:cNvSpPr/>
          <p:nvPr/>
        </p:nvSpPr>
        <p:spPr bwMode="auto">
          <a:xfrm>
            <a:off x="5367020" y="1025525"/>
            <a:ext cx="252095" cy="330200"/>
          </a:xfrm>
          <a:prstGeom prst="rect">
            <a:avLst/>
          </a:prstGeom>
          <a:solidFill>
            <a:srgbClr val="FFFF00"/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spc="10" dirty="0">
              <a:solidFill>
                <a:srgbClr val="1C1C1C"/>
              </a:solidFill>
              <a:uFillTx/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4" name="矩形 43"/>
          <p:cNvSpPr/>
          <p:nvPr/>
        </p:nvSpPr>
        <p:spPr bwMode="auto">
          <a:xfrm>
            <a:off x="5592445" y="1025525"/>
            <a:ext cx="476885" cy="330200"/>
          </a:xfrm>
          <a:prstGeom prst="rect">
            <a:avLst/>
          </a:prstGeom>
          <a:solidFill>
            <a:srgbClr val="FFFF00"/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spc="10" dirty="0">
              <a:solidFill>
                <a:srgbClr val="1C1C1C"/>
              </a:solidFill>
              <a:uFillTx/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1" name="矩形 20"/>
          <p:cNvSpPr/>
          <p:nvPr/>
        </p:nvSpPr>
        <p:spPr bwMode="auto">
          <a:xfrm>
            <a:off x="1166677" y="1025434"/>
            <a:ext cx="286566" cy="330110"/>
          </a:xfrm>
          <a:prstGeom prst="rect">
            <a:avLst/>
          </a:prstGeom>
          <a:solidFill>
            <a:srgbClr val="FFFF00"/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spc="10" dirty="0">
              <a:solidFill>
                <a:srgbClr val="1C1C1C"/>
              </a:solidFill>
              <a:uFillTx/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2" name="矩形 21"/>
          <p:cNvSpPr/>
          <p:nvPr/>
        </p:nvSpPr>
        <p:spPr bwMode="auto">
          <a:xfrm>
            <a:off x="3834130" y="1025525"/>
            <a:ext cx="589915" cy="330200"/>
          </a:xfrm>
          <a:prstGeom prst="rect">
            <a:avLst/>
          </a:prstGeom>
          <a:solidFill>
            <a:srgbClr val="FFFF00"/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spc="10" dirty="0">
              <a:solidFill>
                <a:srgbClr val="1C1C1C"/>
              </a:solidFill>
              <a:uFillTx/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3" name="矩形 22"/>
          <p:cNvSpPr/>
          <p:nvPr/>
        </p:nvSpPr>
        <p:spPr bwMode="auto">
          <a:xfrm>
            <a:off x="1378743" y="1422562"/>
            <a:ext cx="286566" cy="294318"/>
          </a:xfrm>
          <a:prstGeom prst="rect">
            <a:avLst/>
          </a:prstGeom>
          <a:solidFill>
            <a:srgbClr val="FFFF00"/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spc="10" dirty="0">
              <a:solidFill>
                <a:srgbClr val="1C1C1C"/>
              </a:solidFill>
              <a:uFillTx/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4" name="矩形 23"/>
          <p:cNvSpPr/>
          <p:nvPr/>
        </p:nvSpPr>
        <p:spPr bwMode="auto">
          <a:xfrm>
            <a:off x="4265295" y="1395730"/>
            <a:ext cx="544195" cy="294005"/>
          </a:xfrm>
          <a:prstGeom prst="rect">
            <a:avLst/>
          </a:prstGeom>
          <a:solidFill>
            <a:srgbClr val="FFFF00"/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spc="10" dirty="0">
              <a:solidFill>
                <a:srgbClr val="1C1C1C"/>
              </a:solidFill>
              <a:uFillTx/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5" name="矩形 24"/>
          <p:cNvSpPr/>
          <p:nvPr/>
        </p:nvSpPr>
        <p:spPr bwMode="auto">
          <a:xfrm>
            <a:off x="6262370" y="1395730"/>
            <a:ext cx="248920" cy="294005"/>
          </a:xfrm>
          <a:prstGeom prst="rect">
            <a:avLst/>
          </a:prstGeom>
          <a:solidFill>
            <a:srgbClr val="FFFF00"/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spc="10" dirty="0">
              <a:solidFill>
                <a:srgbClr val="1C1C1C"/>
              </a:solidFill>
              <a:uFillTx/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6" name="矩形 25"/>
          <p:cNvSpPr/>
          <p:nvPr/>
        </p:nvSpPr>
        <p:spPr bwMode="auto">
          <a:xfrm>
            <a:off x="7762240" y="1399540"/>
            <a:ext cx="341630" cy="294005"/>
          </a:xfrm>
          <a:prstGeom prst="rect">
            <a:avLst/>
          </a:prstGeom>
          <a:solidFill>
            <a:srgbClr val="FFFF00"/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spc="10" dirty="0">
              <a:solidFill>
                <a:srgbClr val="1C1C1C"/>
              </a:solidFill>
              <a:uFillTx/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7" name="矩形 26"/>
          <p:cNvSpPr/>
          <p:nvPr/>
        </p:nvSpPr>
        <p:spPr bwMode="auto">
          <a:xfrm>
            <a:off x="894936" y="1741242"/>
            <a:ext cx="429311" cy="330110"/>
          </a:xfrm>
          <a:prstGeom prst="rect">
            <a:avLst/>
          </a:prstGeom>
          <a:solidFill>
            <a:srgbClr val="FFFF00"/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spc="10" dirty="0">
              <a:solidFill>
                <a:srgbClr val="1C1C1C"/>
              </a:solidFill>
              <a:uFillTx/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8" name="矩形 27"/>
          <p:cNvSpPr/>
          <p:nvPr/>
        </p:nvSpPr>
        <p:spPr bwMode="auto">
          <a:xfrm>
            <a:off x="4683125" y="1741170"/>
            <a:ext cx="412750" cy="330200"/>
          </a:xfrm>
          <a:prstGeom prst="rect">
            <a:avLst/>
          </a:prstGeom>
          <a:solidFill>
            <a:srgbClr val="FFFF00"/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spc="10" dirty="0">
              <a:solidFill>
                <a:srgbClr val="1C1C1C"/>
              </a:solidFill>
              <a:uFillTx/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9" name="矩形 28"/>
          <p:cNvSpPr/>
          <p:nvPr/>
        </p:nvSpPr>
        <p:spPr bwMode="auto">
          <a:xfrm>
            <a:off x="702525" y="2091037"/>
            <a:ext cx="300139" cy="330110"/>
          </a:xfrm>
          <a:prstGeom prst="rect">
            <a:avLst/>
          </a:prstGeom>
          <a:solidFill>
            <a:srgbClr val="FFFF00"/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spc="10" dirty="0">
              <a:solidFill>
                <a:srgbClr val="1C1C1C"/>
              </a:solidFill>
              <a:uFillTx/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0" name="矩形 29"/>
          <p:cNvSpPr/>
          <p:nvPr/>
        </p:nvSpPr>
        <p:spPr bwMode="auto">
          <a:xfrm>
            <a:off x="1638978" y="2091037"/>
            <a:ext cx="773070" cy="330110"/>
          </a:xfrm>
          <a:prstGeom prst="rect">
            <a:avLst/>
          </a:prstGeom>
          <a:solidFill>
            <a:srgbClr val="FFC000"/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spc="10" dirty="0">
              <a:solidFill>
                <a:srgbClr val="1C1C1C"/>
              </a:solidFill>
              <a:uFillTx/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1" name="矩形 30"/>
          <p:cNvSpPr/>
          <p:nvPr/>
        </p:nvSpPr>
        <p:spPr bwMode="auto">
          <a:xfrm>
            <a:off x="3510915" y="2085322"/>
            <a:ext cx="285750" cy="330110"/>
          </a:xfrm>
          <a:prstGeom prst="rect">
            <a:avLst/>
          </a:prstGeom>
          <a:solidFill>
            <a:srgbClr val="FFFF00"/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spc="10" dirty="0">
              <a:solidFill>
                <a:srgbClr val="1C1C1C"/>
              </a:solidFill>
              <a:uFillTx/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2" name="矩形 31"/>
          <p:cNvSpPr/>
          <p:nvPr/>
        </p:nvSpPr>
        <p:spPr bwMode="auto">
          <a:xfrm>
            <a:off x="4372488" y="2091037"/>
            <a:ext cx="757042" cy="330110"/>
          </a:xfrm>
          <a:prstGeom prst="rect">
            <a:avLst/>
          </a:prstGeom>
          <a:solidFill>
            <a:srgbClr val="FFC000"/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spc="10" dirty="0">
              <a:solidFill>
                <a:srgbClr val="1C1C1C"/>
              </a:solidFill>
              <a:uFillTx/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3" name="矩形 32"/>
          <p:cNvSpPr/>
          <p:nvPr/>
        </p:nvSpPr>
        <p:spPr bwMode="auto">
          <a:xfrm>
            <a:off x="6869430" y="2071370"/>
            <a:ext cx="533400" cy="330200"/>
          </a:xfrm>
          <a:prstGeom prst="rect">
            <a:avLst/>
          </a:prstGeom>
          <a:solidFill>
            <a:srgbClr val="FFD5D5"/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spc="10" dirty="0">
              <a:solidFill>
                <a:srgbClr val="1C1C1C"/>
              </a:solidFill>
              <a:uFillTx/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4" name="矩形 33"/>
          <p:cNvSpPr/>
          <p:nvPr/>
        </p:nvSpPr>
        <p:spPr bwMode="auto">
          <a:xfrm>
            <a:off x="1603419" y="2470433"/>
            <a:ext cx="161882" cy="330110"/>
          </a:xfrm>
          <a:prstGeom prst="rect">
            <a:avLst/>
          </a:prstGeom>
          <a:solidFill>
            <a:srgbClr val="FFFF00"/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spc="10" dirty="0">
              <a:solidFill>
                <a:srgbClr val="1C1C1C"/>
              </a:solidFill>
              <a:uFillTx/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5" name="矩形 34"/>
          <p:cNvSpPr/>
          <p:nvPr/>
        </p:nvSpPr>
        <p:spPr bwMode="auto">
          <a:xfrm>
            <a:off x="2597829" y="2447573"/>
            <a:ext cx="161882" cy="330110"/>
          </a:xfrm>
          <a:prstGeom prst="rect">
            <a:avLst/>
          </a:prstGeom>
          <a:solidFill>
            <a:srgbClr val="FFFF00"/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spc="10" dirty="0">
              <a:solidFill>
                <a:srgbClr val="1C1C1C"/>
              </a:solidFill>
              <a:uFillTx/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6" name="矩形 35"/>
          <p:cNvSpPr/>
          <p:nvPr/>
        </p:nvSpPr>
        <p:spPr bwMode="auto">
          <a:xfrm>
            <a:off x="3623650" y="2447573"/>
            <a:ext cx="161882" cy="330110"/>
          </a:xfrm>
          <a:prstGeom prst="rect">
            <a:avLst/>
          </a:prstGeom>
          <a:solidFill>
            <a:srgbClr val="FFFF00"/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spc="10" dirty="0">
              <a:solidFill>
                <a:srgbClr val="1C1C1C"/>
              </a:solidFill>
              <a:uFillTx/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7" name="矩形 36"/>
          <p:cNvSpPr/>
          <p:nvPr/>
        </p:nvSpPr>
        <p:spPr bwMode="auto">
          <a:xfrm>
            <a:off x="2099419" y="2825880"/>
            <a:ext cx="323741" cy="330110"/>
          </a:xfrm>
          <a:prstGeom prst="rect">
            <a:avLst/>
          </a:prstGeom>
          <a:solidFill>
            <a:srgbClr val="FFD5D5"/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spc="10" dirty="0">
              <a:solidFill>
                <a:srgbClr val="1C1C1C"/>
              </a:solidFill>
              <a:uFillTx/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8" name="矩形 37"/>
          <p:cNvSpPr/>
          <p:nvPr/>
        </p:nvSpPr>
        <p:spPr bwMode="auto">
          <a:xfrm>
            <a:off x="4128284" y="3395504"/>
            <a:ext cx="499092" cy="476486"/>
          </a:xfrm>
          <a:prstGeom prst="rect">
            <a:avLst/>
          </a:prstGeom>
          <a:solidFill>
            <a:srgbClr val="CDEBC8"/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spc="10" dirty="0">
              <a:solidFill>
                <a:srgbClr val="1C1C1C"/>
              </a:solidFill>
              <a:uFillTx/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9" name="矩形 38"/>
          <p:cNvSpPr/>
          <p:nvPr/>
        </p:nvSpPr>
        <p:spPr bwMode="auto">
          <a:xfrm>
            <a:off x="4627281" y="3803174"/>
            <a:ext cx="520763" cy="466348"/>
          </a:xfrm>
          <a:prstGeom prst="rect">
            <a:avLst/>
          </a:prstGeom>
          <a:solidFill>
            <a:srgbClr val="CDEBC8"/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spc="10" dirty="0">
              <a:solidFill>
                <a:srgbClr val="1C1C1C"/>
              </a:solidFill>
              <a:uFillTx/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0" name="矩形 39"/>
          <p:cNvSpPr/>
          <p:nvPr/>
        </p:nvSpPr>
        <p:spPr bwMode="auto">
          <a:xfrm>
            <a:off x="4589816" y="4234020"/>
            <a:ext cx="1239008" cy="243039"/>
          </a:xfrm>
          <a:prstGeom prst="rect">
            <a:avLst/>
          </a:prstGeom>
          <a:solidFill>
            <a:srgbClr val="FFFFFF"/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spc="10" dirty="0">
              <a:solidFill>
                <a:srgbClr val="1C1C1C"/>
              </a:solidFill>
              <a:uFillTx/>
              <a:latin typeface="+mj-lt"/>
              <a:ea typeface="黑体" panose="02010609060101010101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 bwMode="auto">
          <a:xfrm>
            <a:off x="361950" y="295275"/>
            <a:ext cx="2033588" cy="590550"/>
            <a:chOff x="361271" y="295613"/>
            <a:chExt cx="2033586" cy="589758"/>
          </a:xfrm>
        </p:grpSpPr>
        <p:sp>
          <p:nvSpPr>
            <p:cNvPr id="3" name="圆角矩形 23"/>
            <p:cNvSpPr/>
            <p:nvPr/>
          </p:nvSpPr>
          <p:spPr>
            <a:xfrm>
              <a:off x="361271" y="355861"/>
              <a:ext cx="2033586" cy="529510"/>
            </a:xfrm>
            <a:prstGeom prst="roundRect">
              <a:avLst>
                <a:gd name="adj" fmla="val 33113"/>
              </a:avLst>
            </a:prstGeom>
            <a:solidFill>
              <a:srgbClr val="9CD1F3"/>
            </a:solidFill>
            <a:ln w="25400">
              <a:gradFill flip="none" rotWithShape="1">
                <a:gsLst>
                  <a:gs pos="0">
                    <a:srgbClr val="E6DCAC"/>
                  </a:gs>
                  <a:gs pos="12000">
                    <a:srgbClr val="E6D78A"/>
                  </a:gs>
                  <a:gs pos="30000">
                    <a:srgbClr val="C7AC4C"/>
                  </a:gs>
                  <a:gs pos="45000">
                    <a:srgbClr val="E6D78A"/>
                  </a:gs>
                  <a:gs pos="77000">
                    <a:srgbClr val="C7AC4C"/>
                  </a:gs>
                  <a:gs pos="100000">
                    <a:srgbClr val="E6DCAC"/>
                  </a:gs>
                </a:gsLst>
                <a:lin ang="81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100">
                <a:cs typeface="+mn-ea"/>
                <a:sym typeface="+mn-lt"/>
              </a:endParaRPr>
            </a:p>
          </p:txBody>
        </p:sp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432877" y="295613"/>
              <a:ext cx="1890373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旧知回顾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94940" y="973248"/>
            <a:ext cx="8354121" cy="3654590"/>
            <a:chOff x="394940" y="973248"/>
            <a:chExt cx="8354121" cy="3654590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8" name="文本框 17"/>
                <p:cNvSpPr txBox="1"/>
                <p:nvPr/>
              </p:nvSpPr>
              <p:spPr bwMode="auto">
                <a:xfrm>
                  <a:off x="394940" y="973248"/>
                  <a:ext cx="8354121" cy="365459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just" eaLnBrk="1" hangingPunct="1">
                    <a:lnSpc>
                      <a:spcPct val="130000"/>
                    </a:lnSpc>
                    <a:defRPr/>
                  </a:pPr>
                  <a:r>
                    <a:rPr lang="zh-CN" altLang="en-US" b="1" dirty="0">
                      <a:solidFill>
                        <a:srgbClr val="000000"/>
                      </a:solidFill>
                      <a:latin typeface="+mn-lt"/>
                      <a:ea typeface="楷体" panose="02010609060101010101" pitchFamily="49" charset="-122"/>
                    </a:rPr>
                    <a:t>        第</a:t>
                  </a:r>
                  <a:r>
                    <a:rPr lang="en-US" altLang="zh-CN" b="1" dirty="0">
                      <a:solidFill>
                        <a:srgbClr val="000000"/>
                      </a:solidFill>
                      <a:latin typeface="+mn-lt"/>
                      <a:ea typeface="楷体" panose="02010609060101010101" pitchFamily="49" charset="-122"/>
                    </a:rPr>
                    <a:t>24</a:t>
                  </a:r>
                  <a:r>
                    <a:rPr lang="zh-CN" altLang="en-US" b="1" dirty="0">
                      <a:solidFill>
                        <a:srgbClr val="000000"/>
                      </a:solidFill>
                      <a:latin typeface="+mn-lt"/>
                      <a:ea typeface="楷体" panose="02010609060101010101" pitchFamily="49" charset="-122"/>
                    </a:rPr>
                    <a:t>届冬季奥林匹克运动会于</a:t>
                  </a:r>
                  <a:r>
                    <a:rPr lang="en-US" altLang="zh-CN" b="1" dirty="0">
                      <a:solidFill>
                        <a:srgbClr val="000000"/>
                      </a:solidFill>
                      <a:latin typeface="+mn-lt"/>
                      <a:ea typeface="楷体" panose="02010609060101010101" pitchFamily="49" charset="-122"/>
                    </a:rPr>
                    <a:t>2022</a:t>
                  </a:r>
                  <a:r>
                    <a:rPr lang="zh-CN" altLang="en-US" b="1" dirty="0">
                      <a:solidFill>
                        <a:srgbClr val="000000"/>
                      </a:solidFill>
                      <a:latin typeface="+mn-lt"/>
                      <a:ea typeface="楷体" panose="02010609060101010101" pitchFamily="49" charset="-122"/>
                    </a:rPr>
                    <a:t>年</a:t>
                  </a:r>
                  <a:r>
                    <a:rPr lang="en-US" altLang="zh-CN" b="1" dirty="0">
                      <a:solidFill>
                        <a:srgbClr val="000000"/>
                      </a:solidFill>
                      <a:latin typeface="+mn-lt"/>
                      <a:ea typeface="楷体" panose="02010609060101010101" pitchFamily="49" charset="-122"/>
                    </a:rPr>
                    <a:t>2</a:t>
                  </a:r>
                  <a:r>
                    <a:rPr lang="zh-CN" altLang="en-US" b="1">
                      <a:solidFill>
                        <a:srgbClr val="000000"/>
                      </a:solidFill>
                      <a:latin typeface="+mn-lt"/>
                      <a:ea typeface="楷体" panose="02010609060101010101" pitchFamily="49" charset="-122"/>
                    </a:rPr>
                    <a:t>月</a:t>
                  </a:r>
                  <a:r>
                    <a:rPr lang="en-US" altLang="zh-CN" b="1">
                      <a:solidFill>
                        <a:srgbClr val="000000"/>
                      </a:solidFill>
                      <a:latin typeface="+mn-lt"/>
                      <a:ea typeface="楷体" panose="02010609060101010101" pitchFamily="49" charset="-122"/>
                    </a:rPr>
                    <a:t>4</a:t>
                  </a:r>
                  <a:r>
                    <a:rPr lang="zh-CN" altLang="en-US" b="1">
                      <a:solidFill>
                        <a:srgbClr val="000000"/>
                      </a:solidFill>
                      <a:latin typeface="+mn-lt"/>
                      <a:ea typeface="楷体" panose="02010609060101010101" pitchFamily="49" charset="-122"/>
                    </a:rPr>
                    <a:t>日至</a:t>
                  </a:r>
                  <a:r>
                    <a:rPr lang="en-US" altLang="zh-CN" b="1" dirty="0">
                      <a:solidFill>
                        <a:srgbClr val="000000"/>
                      </a:solidFill>
                      <a:latin typeface="+mn-lt"/>
                      <a:ea typeface="楷体" panose="02010609060101010101" pitchFamily="49" charset="-122"/>
                    </a:rPr>
                    <a:t>2</a:t>
                  </a:r>
                  <a:r>
                    <a:rPr lang="zh-CN" altLang="en-US" b="1" dirty="0">
                      <a:solidFill>
                        <a:srgbClr val="000000"/>
                      </a:solidFill>
                      <a:latin typeface="+mn-lt"/>
                      <a:ea typeface="楷体" panose="02010609060101010101" pitchFamily="49" charset="-122"/>
                    </a:rPr>
                    <a:t>月</a:t>
                  </a:r>
                  <a:r>
                    <a:rPr lang="en-US" altLang="zh-CN" b="1" dirty="0">
                      <a:solidFill>
                        <a:srgbClr val="000000"/>
                      </a:solidFill>
                      <a:latin typeface="+mn-lt"/>
                      <a:ea typeface="楷体" panose="02010609060101010101" pitchFamily="49" charset="-122"/>
                    </a:rPr>
                    <a:t>20</a:t>
                  </a:r>
                  <a:r>
                    <a:rPr lang="zh-CN" altLang="en-US" b="1" dirty="0">
                      <a:solidFill>
                        <a:srgbClr val="000000"/>
                      </a:solidFill>
                      <a:latin typeface="+mn-lt"/>
                      <a:ea typeface="楷体" panose="02010609060101010101" pitchFamily="49" charset="-122"/>
                    </a:rPr>
                    <a:t>日在北京和河北张家口举行。来自</a:t>
                  </a:r>
                  <a:r>
                    <a:rPr lang="en-US" altLang="zh-CN" b="1" dirty="0">
                      <a:solidFill>
                        <a:srgbClr val="000000"/>
                      </a:solidFill>
                      <a:latin typeface="+mn-lt"/>
                      <a:ea typeface="楷体" panose="02010609060101010101" pitchFamily="49" charset="-122"/>
                    </a:rPr>
                    <a:t>91</a:t>
                  </a:r>
                  <a:r>
                    <a:rPr lang="zh-CN" altLang="en-US" b="1" dirty="0">
                      <a:solidFill>
                        <a:srgbClr val="000000"/>
                      </a:solidFill>
                      <a:latin typeface="+mn-lt"/>
                      <a:ea typeface="楷体" panose="02010609060101010101" pitchFamily="49" charset="-122"/>
                    </a:rPr>
                    <a:t>个国家和地区的代表团总计</a:t>
                  </a:r>
                  <a:r>
                    <a:rPr lang="en-US" altLang="zh-CN" b="1" dirty="0">
                      <a:solidFill>
                        <a:srgbClr val="000000"/>
                      </a:solidFill>
                      <a:latin typeface="+mn-lt"/>
                      <a:ea typeface="楷体" panose="02010609060101010101" pitchFamily="49" charset="-122"/>
                    </a:rPr>
                    <a:t>2880</a:t>
                  </a:r>
                  <a:r>
                    <a:rPr lang="zh-CN" altLang="en-US" b="1" dirty="0">
                      <a:solidFill>
                        <a:srgbClr val="000000"/>
                      </a:solidFill>
                      <a:latin typeface="+mn-lt"/>
                      <a:ea typeface="楷体" panose="02010609060101010101" pitchFamily="49" charset="-122"/>
                    </a:rPr>
                    <a:t>名运动员参加了</a:t>
                  </a:r>
                  <a:r>
                    <a:rPr lang="en-US" altLang="zh-CN" b="1" dirty="0">
                      <a:solidFill>
                        <a:srgbClr val="000000"/>
                      </a:solidFill>
                      <a:latin typeface="+mn-lt"/>
                      <a:ea typeface="楷体" panose="02010609060101010101" pitchFamily="49" charset="-122"/>
                    </a:rPr>
                    <a:t>7</a:t>
                  </a:r>
                  <a:r>
                    <a:rPr lang="zh-CN" altLang="en-US" b="1" dirty="0">
                      <a:solidFill>
                        <a:srgbClr val="000000"/>
                      </a:solidFill>
                      <a:latin typeface="+mn-lt"/>
                      <a:ea typeface="楷体" panose="02010609060101010101" pitchFamily="49" charset="-122"/>
                    </a:rPr>
                    <a:t>个大项（包括</a:t>
                  </a:r>
                  <a:r>
                    <a:rPr lang="en-US" altLang="zh-CN" b="1" dirty="0">
                      <a:solidFill>
                        <a:srgbClr val="000000"/>
                      </a:solidFill>
                      <a:latin typeface="+mn-lt"/>
                      <a:ea typeface="楷体" panose="02010609060101010101" pitchFamily="49" charset="-122"/>
                    </a:rPr>
                    <a:t>15</a:t>
                  </a:r>
                  <a:r>
                    <a:rPr lang="zh-CN" altLang="en-US" b="1" dirty="0">
                      <a:solidFill>
                        <a:srgbClr val="000000"/>
                      </a:solidFill>
                      <a:latin typeface="+mn-lt"/>
                      <a:ea typeface="楷体" panose="02010609060101010101" pitchFamily="49" charset="-122"/>
                    </a:rPr>
                    <a:t>个分项、</a:t>
                  </a:r>
                  <a:r>
                    <a:rPr lang="en-US" altLang="zh-CN" b="1" dirty="0">
                      <a:solidFill>
                        <a:srgbClr val="000000"/>
                      </a:solidFill>
                      <a:latin typeface="+mn-lt"/>
                      <a:ea typeface="楷体" panose="02010609060101010101" pitchFamily="49" charset="-122"/>
                    </a:rPr>
                    <a:t>109</a:t>
                  </a:r>
                  <a:r>
                    <a:rPr lang="zh-CN" altLang="en-US" b="1" dirty="0">
                      <a:solidFill>
                        <a:srgbClr val="000000"/>
                      </a:solidFill>
                      <a:latin typeface="+mn-lt"/>
                      <a:ea typeface="楷体" panose="02010609060101010101" pitchFamily="49" charset="-122"/>
                    </a:rPr>
                    <a:t>个小项）的比赛。中国代表团共有</a:t>
                  </a:r>
                  <a:r>
                    <a:rPr lang="en-US" altLang="zh-CN" b="1" dirty="0">
                      <a:solidFill>
                        <a:srgbClr val="000000"/>
                      </a:solidFill>
                      <a:latin typeface="+mn-lt"/>
                      <a:ea typeface="楷体" panose="02010609060101010101" pitchFamily="49" charset="-122"/>
                    </a:rPr>
                    <a:t>176</a:t>
                  </a:r>
                  <a:r>
                    <a:rPr lang="zh-CN" altLang="en-US" b="1" dirty="0">
                      <a:solidFill>
                        <a:srgbClr val="000000"/>
                      </a:solidFill>
                      <a:latin typeface="+mn-lt"/>
                      <a:ea typeface="楷体" panose="02010609060101010101" pitchFamily="49" charset="-122"/>
                    </a:rPr>
                    <a:t>名运动员参加了比赛，其中女运动员</a:t>
                  </a:r>
                  <a:r>
                    <a:rPr lang="en-US" altLang="zh-CN" b="1" dirty="0">
                      <a:solidFill>
                        <a:srgbClr val="000000"/>
                      </a:solidFill>
                      <a:latin typeface="+mn-lt"/>
                      <a:ea typeface="楷体" panose="02010609060101010101" pitchFamily="49" charset="-122"/>
                    </a:rPr>
                    <a:t>87</a:t>
                  </a:r>
                  <a:r>
                    <a:rPr lang="zh-CN" altLang="en-US" b="1" dirty="0">
                      <a:solidFill>
                        <a:srgbClr val="000000"/>
                      </a:solidFill>
                      <a:latin typeface="+mn-lt"/>
                      <a:ea typeface="楷体" panose="02010609060101010101" pitchFamily="49" charset="-122"/>
                    </a:rPr>
                    <a:t>人，占</a:t>
                  </a:r>
                  <a:r>
                    <a:rPr lang="en-US" altLang="zh-CN" b="1" dirty="0">
                      <a:solidFill>
                        <a:srgbClr val="000000"/>
                      </a:solidFill>
                      <a:latin typeface="+mn-lt"/>
                      <a:ea typeface="楷体" panose="02010609060101010101" pitchFamily="49" charset="-122"/>
                    </a:rPr>
                    <a:t>49.43%</a:t>
                  </a:r>
                  <a:r>
                    <a:rPr lang="zh-CN" altLang="en-US" b="1" dirty="0">
                      <a:solidFill>
                        <a:srgbClr val="000000"/>
                      </a:solidFill>
                      <a:latin typeface="+mn-lt"/>
                      <a:ea typeface="楷体" panose="02010609060101010101" pitchFamily="49" charset="-122"/>
                    </a:rPr>
                    <a:t>；男运动员</a:t>
                  </a:r>
                  <a:r>
                    <a:rPr lang="en-US" altLang="zh-CN" b="1" dirty="0">
                      <a:solidFill>
                        <a:srgbClr val="000000"/>
                      </a:solidFill>
                      <a:latin typeface="+mn-lt"/>
                      <a:ea typeface="楷体" panose="02010609060101010101" pitchFamily="49" charset="-122"/>
                    </a:rPr>
                    <a:t>89</a:t>
                  </a:r>
                  <a:r>
                    <a:rPr lang="zh-CN" altLang="en-US" b="1" dirty="0">
                      <a:solidFill>
                        <a:srgbClr val="000000"/>
                      </a:solidFill>
                      <a:latin typeface="+mn-lt"/>
                      <a:ea typeface="楷体" panose="02010609060101010101" pitchFamily="49" charset="-122"/>
                    </a:rPr>
                    <a:t>人，占</a:t>
                  </a:r>
                  <a:r>
                    <a:rPr lang="en-US" altLang="zh-CN" b="1" dirty="0">
                      <a:solidFill>
                        <a:srgbClr val="000000"/>
                      </a:solidFill>
                      <a:latin typeface="+mn-lt"/>
                      <a:ea typeface="楷体" panose="02010609060101010101" pitchFamily="49" charset="-122"/>
                    </a:rPr>
                    <a:t>50.57%</a:t>
                  </a:r>
                  <a:r>
                    <a:rPr lang="zh-CN" altLang="en-US" b="1" dirty="0">
                      <a:solidFill>
                        <a:srgbClr val="000000"/>
                      </a:solidFill>
                      <a:latin typeface="+mn-lt"/>
                      <a:ea typeface="楷体" panose="02010609060101010101" pitchFamily="49" charset="-122"/>
                    </a:rPr>
                    <a:t>；运动员平均年龄</a:t>
                  </a:r>
                  <a:r>
                    <a:rPr lang="en-US" altLang="zh-CN" b="1" dirty="0">
                      <a:solidFill>
                        <a:srgbClr val="000000"/>
                      </a:solidFill>
                      <a:latin typeface="+mn-lt"/>
                      <a:ea typeface="楷体" panose="02010609060101010101" pitchFamily="49" charset="-122"/>
                    </a:rPr>
                    <a:t>25.2</a:t>
                  </a:r>
                  <a:r>
                    <a:rPr lang="zh-CN" altLang="en-US" b="1" dirty="0">
                      <a:solidFill>
                        <a:srgbClr val="000000"/>
                      </a:solidFill>
                      <a:latin typeface="+mn-lt"/>
                      <a:ea typeface="楷体" panose="02010609060101010101" pitchFamily="49" charset="-122"/>
                    </a:rPr>
                    <a:t>岁。中国代表团获得了</a:t>
                  </a:r>
                  <a:r>
                    <a:rPr lang="en-US" altLang="zh-CN" b="1" dirty="0">
                      <a:solidFill>
                        <a:srgbClr val="000000"/>
                      </a:solidFill>
                      <a:latin typeface="+mn-lt"/>
                      <a:ea typeface="楷体" panose="02010609060101010101" pitchFamily="49" charset="-122"/>
                    </a:rPr>
                    <a:t>9</a:t>
                  </a:r>
                  <a:r>
                    <a:rPr lang="zh-CN" altLang="en-US" b="1" dirty="0">
                      <a:solidFill>
                        <a:srgbClr val="000000"/>
                      </a:solidFill>
                      <a:latin typeface="+mn-lt"/>
                      <a:ea typeface="楷体" panose="02010609060101010101" pitchFamily="49" charset="-122"/>
                    </a:rPr>
                    <a:t>枚金牌、</a:t>
                  </a:r>
                  <a:r>
                    <a:rPr lang="en-US" altLang="zh-CN" b="1" dirty="0">
                      <a:solidFill>
                        <a:srgbClr val="000000"/>
                      </a:solidFill>
                      <a:latin typeface="+mn-lt"/>
                      <a:ea typeface="楷体" panose="02010609060101010101" pitchFamily="49" charset="-122"/>
                    </a:rPr>
                    <a:t>4</a:t>
                  </a:r>
                  <a:r>
                    <a:rPr lang="zh-CN" altLang="en-US" b="1" dirty="0">
                      <a:solidFill>
                        <a:srgbClr val="000000"/>
                      </a:solidFill>
                      <a:latin typeface="+mn-lt"/>
                      <a:ea typeface="楷体" panose="02010609060101010101" pitchFamily="49" charset="-122"/>
                    </a:rPr>
                    <a:t>枚银牌和</a:t>
                  </a:r>
                  <a:r>
                    <a:rPr lang="en-US" altLang="zh-CN" b="1" dirty="0">
                      <a:solidFill>
                        <a:srgbClr val="000000"/>
                      </a:solidFill>
                      <a:latin typeface="+mn-lt"/>
                      <a:ea typeface="楷体" panose="02010609060101010101" pitchFamily="49" charset="-122"/>
                    </a:rPr>
                    <a:t>2</a:t>
                  </a:r>
                  <a:r>
                    <a:rPr lang="zh-CN" altLang="en-US" b="1" dirty="0">
                      <a:solidFill>
                        <a:srgbClr val="000000"/>
                      </a:solidFill>
                      <a:latin typeface="+mn-lt"/>
                      <a:ea typeface="楷体" panose="02010609060101010101" pitchFamily="49" charset="-122"/>
                    </a:rPr>
                    <a:t>枚铜牌，列金牌榜第三位，金牌数和奖牌数均创历史新高。共有</a:t>
                  </a:r>
                  <a:r>
                    <a:rPr lang="en-US" altLang="zh-CN" b="1" dirty="0">
                      <a:solidFill>
                        <a:srgbClr val="000000"/>
                      </a:solidFill>
                      <a:latin typeface="+mn-lt"/>
                      <a:ea typeface="楷体" panose="02010609060101010101" pitchFamily="49" charset="-122"/>
                    </a:rPr>
                    <a:t>1.9</a:t>
                  </a:r>
                  <a:r>
                    <a:rPr lang="zh-CN" altLang="en-US" b="1" dirty="0">
                      <a:solidFill>
                        <a:srgbClr val="000000"/>
                      </a:solidFill>
                      <a:latin typeface="+mn-lt"/>
                      <a:ea typeface="楷体" panose="02010609060101010101" pitchFamily="49" charset="-122"/>
                    </a:rPr>
                    <a:t>万名志愿者参加了志愿服务。本届冬奥会践行“绿色办奥”的理念，实现了低碳、节能、环保的目标。本届冬奥会的主火炬采用“微火”技术，其碳排放量大约只有传统点火方式</a:t>
                  </a:r>
                  <a:r>
                    <a:rPr lang="zh-CN" altLang="en-US" b="1">
                      <a:solidFill>
                        <a:srgbClr val="000000"/>
                      </a:solidFill>
                      <a:latin typeface="+mn-lt"/>
                      <a:ea typeface="楷体" panose="02010609060101010101" pitchFamily="49" charset="-122"/>
                    </a:rPr>
                    <a:t>的         </a:t>
                  </a:r>
                  <a14:m>
                    <m:oMath xmlns:m="http://schemas.openxmlformats.org/officeDocument/2006/math">
                      <m:r>
                        <a:rPr lang="zh-CN" altLang="en-US" b="1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；</m:t>
                      </m:r>
                    </m:oMath>
                  </a14:m>
                  <a:r>
                    <a:rPr lang="zh-CN" altLang="en-US" b="1" dirty="0">
                      <a:solidFill>
                        <a:srgbClr val="000000"/>
                      </a:solidFill>
                      <a:latin typeface="+mn-lt"/>
                      <a:ea typeface="楷体" panose="02010609060101010101" pitchFamily="49" charset="-122"/>
                    </a:rPr>
                    <a:t>国家速滑馆“冰丝带”采用二氧化碳制冷技术，碳排放量约是传统制冰</a:t>
                  </a:r>
                  <a:r>
                    <a:rPr lang="zh-CN" altLang="en-US" b="1">
                      <a:solidFill>
                        <a:srgbClr val="000000"/>
                      </a:solidFill>
                      <a:latin typeface="+mn-lt"/>
                      <a:ea typeface="楷体" panose="02010609060101010101" pitchFamily="49" charset="-122"/>
                    </a:rPr>
                    <a:t>技术的       。设计</a:t>
                  </a:r>
                  <a:r>
                    <a:rPr lang="zh-CN" altLang="en-US" b="1" dirty="0">
                      <a:solidFill>
                        <a:srgbClr val="000000"/>
                      </a:solidFill>
                      <a:latin typeface="+mn-lt"/>
                      <a:ea typeface="楷体" panose="02010609060101010101" pitchFamily="49" charset="-122"/>
                    </a:rPr>
                    <a:t>团队开发的智慧场馆系统，能将“冰丝带”的冰面温度精准地</a:t>
                  </a:r>
                  <a:r>
                    <a:rPr lang="zh-CN" altLang="en-US" b="1">
                      <a:solidFill>
                        <a:srgbClr val="000000"/>
                      </a:solidFill>
                      <a:latin typeface="+mn-lt"/>
                      <a:ea typeface="楷体" panose="02010609060101010101" pitchFamily="49" charset="-122"/>
                    </a:rPr>
                    <a:t>维持在</a:t>
                  </a:r>
                  <a:r>
                    <a:rPr lang="en-US" altLang="zh-CN" b="1">
                      <a:solidFill>
                        <a:srgbClr val="000000"/>
                      </a:solidFill>
                      <a:latin typeface="+mn-lt"/>
                      <a:ea typeface="楷体" panose="02010609060101010101" pitchFamily="49" charset="-122"/>
                    </a:rPr>
                    <a:t>﹣11~﹣10</a:t>
                  </a:r>
                  <a:r>
                    <a:rPr lang="zh-CN" altLang="en-US" b="1" dirty="0">
                      <a:solidFill>
                        <a:srgbClr val="000000"/>
                      </a:solidFill>
                      <a:latin typeface="+mn-lt"/>
                      <a:ea typeface="楷体" panose="02010609060101010101" pitchFamily="49" charset="-122"/>
                    </a:rPr>
                    <a:t>℃。</a:t>
                  </a:r>
                  <a:endParaRPr lang="zh-CN" altLang="en-US" b="1" dirty="0">
                    <a:solidFill>
                      <a:srgbClr val="000000"/>
                    </a:solidFill>
                    <a:latin typeface="+mn-lt"/>
                    <a:ea typeface="楷体" panose="02010609060101010101" pitchFamily="49" charset="-122"/>
                  </a:endParaRPr>
                </a:p>
              </p:txBody>
            </p:sp>
          </mc:Choice>
          <mc:Fallback>
            <p:sp>
              <p:nvSpPr>
                <p:cNvPr id="18" name="文本框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94940" y="973248"/>
                  <a:ext cx="8354121" cy="3654590"/>
                </a:xfrm>
                <a:prstGeom prst="rect">
                  <a:avLst/>
                </a:prstGeom>
                <a:blipFill rotWithShape="1">
                  <a:blip r:embed="rId1"/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37270" y="3710086"/>
              <a:ext cx="492359" cy="558744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42002" y="3353830"/>
              <a:ext cx="492359" cy="558744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bldLvl="0" animBg="1"/>
      <p:bldP spid="42" grpId="0" bldLvl="0" animBg="1"/>
      <p:bldP spid="43" grpId="0" bldLvl="0" animBg="1"/>
      <p:bldP spid="44" grpId="0" bldLvl="0" animBg="1"/>
      <p:bldP spid="21" grpId="0" bldLvl="0" animBg="1"/>
      <p:bldP spid="22" grpId="0" bldLvl="0" animBg="1"/>
      <p:bldP spid="23" grpId="0" animBg="1"/>
      <p:bldP spid="24" grpId="0" bldLvl="0" animBg="1"/>
      <p:bldP spid="25" grpId="0" bldLvl="0" animBg="1"/>
      <p:bldP spid="26" grpId="0" bldLvl="0" animBg="1"/>
      <p:bldP spid="27" grpId="0" bldLvl="0" animBg="1"/>
      <p:bldP spid="28" grpId="0" bldLvl="0" animBg="1"/>
      <p:bldP spid="29" grpId="0" bldLvl="0" animBg="1"/>
      <p:bldP spid="30" grpId="0" bldLvl="0" animBg="1"/>
      <p:bldP spid="31" grpId="0" bldLvl="0" animBg="1"/>
      <p:bldP spid="32" grpId="0" bldLvl="0" animBg="1"/>
      <p:bldP spid="33" grpId="0" bldLvl="0" animBg="1"/>
      <p:bldP spid="34" grpId="0" animBg="1"/>
      <p:bldP spid="35" grpId="0" bldLvl="0" animBg="1"/>
      <p:bldP spid="36" grpId="0" bldLvl="0" animBg="1"/>
      <p:bldP spid="37" grpId="0" animBg="1"/>
      <p:bldP spid="38" grpId="0" bldLvl="0" animBg="1"/>
      <p:bldP spid="39" grpId="0" bldLvl="0" animBg="1"/>
      <p:bldP spid="40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361950" y="295275"/>
            <a:ext cx="2033588" cy="590550"/>
            <a:chOff x="361271" y="295613"/>
            <a:chExt cx="2033586" cy="589758"/>
          </a:xfrm>
        </p:grpSpPr>
        <p:sp>
          <p:nvSpPr>
            <p:cNvPr id="3" name="圆角矩形 23"/>
            <p:cNvSpPr/>
            <p:nvPr/>
          </p:nvSpPr>
          <p:spPr>
            <a:xfrm>
              <a:off x="361271" y="355861"/>
              <a:ext cx="2033586" cy="529510"/>
            </a:xfrm>
            <a:prstGeom prst="roundRect">
              <a:avLst>
                <a:gd name="adj" fmla="val 33113"/>
              </a:avLst>
            </a:prstGeom>
            <a:solidFill>
              <a:srgbClr val="9CD1F3"/>
            </a:solidFill>
            <a:ln w="25400">
              <a:gradFill flip="none" rotWithShape="1">
                <a:gsLst>
                  <a:gs pos="0">
                    <a:srgbClr val="E6DCAC"/>
                  </a:gs>
                  <a:gs pos="12000">
                    <a:srgbClr val="E6D78A"/>
                  </a:gs>
                  <a:gs pos="30000">
                    <a:srgbClr val="C7AC4C"/>
                  </a:gs>
                  <a:gs pos="45000">
                    <a:srgbClr val="E6D78A"/>
                  </a:gs>
                  <a:gs pos="77000">
                    <a:srgbClr val="C7AC4C"/>
                  </a:gs>
                  <a:gs pos="100000">
                    <a:srgbClr val="E6DCAC"/>
                  </a:gs>
                </a:gsLst>
                <a:lin ang="81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100">
                <a:cs typeface="+mn-ea"/>
                <a:sym typeface="+mn-lt"/>
              </a:endParaRPr>
            </a:p>
          </p:txBody>
        </p:sp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432877" y="295613"/>
              <a:ext cx="1890373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构建整理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2" name="文本框 21"/>
          <p:cNvSpPr txBox="1"/>
          <p:nvPr/>
        </p:nvSpPr>
        <p:spPr bwMode="auto">
          <a:xfrm>
            <a:off x="558800" y="2071153"/>
            <a:ext cx="80264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zh-CN" altLang="en-US" sz="2200" b="1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①自然数是整数的一部分，整数包括正整数、</a:t>
            </a:r>
            <a:r>
              <a:rPr lang="en-US" altLang="zh-CN" sz="2200" b="1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0</a:t>
            </a:r>
            <a:r>
              <a:rPr lang="zh-CN" altLang="en-US" sz="2200" b="1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、负整数，正整数和</a:t>
            </a:r>
            <a:r>
              <a:rPr lang="en-US" altLang="zh-CN" sz="2200" b="1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0</a:t>
            </a:r>
            <a:r>
              <a:rPr lang="zh-CN" altLang="en-US" sz="2200" b="1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统称为自然数。</a:t>
            </a:r>
            <a:endParaRPr lang="zh-CN" altLang="en-US" sz="2200" b="1">
              <a:solidFill>
                <a:srgbClr val="0000FF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3" name="文本框 22"/>
          <p:cNvSpPr txBox="1"/>
          <p:nvPr/>
        </p:nvSpPr>
        <p:spPr bwMode="auto">
          <a:xfrm>
            <a:off x="558800" y="2928917"/>
            <a:ext cx="80264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zh-CN" altLang="en-US" sz="2200" b="1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②小数是分数的另一种表现形式，可以归为分数这一类。</a:t>
            </a:r>
            <a:endParaRPr lang="zh-CN" altLang="en-US" sz="2200" b="1">
              <a:solidFill>
                <a:srgbClr val="0000FF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4" name="文本框 23"/>
          <p:cNvSpPr txBox="1"/>
          <p:nvPr/>
        </p:nvSpPr>
        <p:spPr bwMode="auto">
          <a:xfrm>
            <a:off x="558800" y="3448127"/>
            <a:ext cx="802640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zh-CN" altLang="en-US" sz="2200" b="1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③百分数是一种特殊的分数。它与分数的区别是：意义不同，实际应用不同；分数可以化简成最简分数，百分数不能约分，百分数的分子可以是整数、小数。</a:t>
            </a:r>
            <a:endParaRPr lang="zh-CN" altLang="en-US" sz="2200" b="1">
              <a:solidFill>
                <a:srgbClr val="0000FF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5" name="TextBox 12"/>
          <p:cNvSpPr txBox="1">
            <a:spLocks noChangeArrowheads="1"/>
          </p:cNvSpPr>
          <p:nvPr/>
        </p:nvSpPr>
        <p:spPr bwMode="auto">
          <a:xfrm>
            <a:off x="450850" y="1046163"/>
            <a:ext cx="8242300" cy="936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26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26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你能把学过的数整理成图表来表示吗？这些数之间有什么联系？</a:t>
            </a:r>
            <a:endParaRPr lang="zh-CN" altLang="en-US" sz="26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945541" y="1612045"/>
            <a:ext cx="2077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P72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第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1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FF7C80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 bwMode="auto">
          <a:xfrm>
            <a:off x="361950" y="295275"/>
            <a:ext cx="2033588" cy="590550"/>
            <a:chOff x="361271" y="295613"/>
            <a:chExt cx="2033586" cy="589758"/>
          </a:xfrm>
        </p:grpSpPr>
        <p:sp>
          <p:nvSpPr>
            <p:cNvPr id="5" name="圆角矩形 23"/>
            <p:cNvSpPr/>
            <p:nvPr/>
          </p:nvSpPr>
          <p:spPr>
            <a:xfrm>
              <a:off x="361271" y="355861"/>
              <a:ext cx="2033586" cy="529510"/>
            </a:xfrm>
            <a:prstGeom prst="roundRect">
              <a:avLst>
                <a:gd name="adj" fmla="val 33113"/>
              </a:avLst>
            </a:prstGeom>
            <a:solidFill>
              <a:srgbClr val="9CD1F3"/>
            </a:solidFill>
            <a:ln w="25400">
              <a:gradFill flip="none" rotWithShape="1">
                <a:gsLst>
                  <a:gs pos="0">
                    <a:srgbClr val="E6DCAC"/>
                  </a:gs>
                  <a:gs pos="12000">
                    <a:srgbClr val="E6D78A"/>
                  </a:gs>
                  <a:gs pos="30000">
                    <a:srgbClr val="C7AC4C"/>
                  </a:gs>
                  <a:gs pos="45000">
                    <a:srgbClr val="E6D78A"/>
                  </a:gs>
                  <a:gs pos="77000">
                    <a:srgbClr val="C7AC4C"/>
                  </a:gs>
                  <a:gs pos="100000">
                    <a:srgbClr val="E6DCAC"/>
                  </a:gs>
                </a:gsLst>
                <a:lin ang="81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100">
                <a:cs typeface="+mn-ea"/>
                <a:sym typeface="+mn-lt"/>
              </a:endParaRPr>
            </a:p>
          </p:txBody>
        </p:sp>
        <p:sp>
          <p:nvSpPr>
            <p:cNvPr id="6" name="Rectangle 16"/>
            <p:cNvSpPr>
              <a:spLocks noChangeArrowheads="1"/>
            </p:cNvSpPr>
            <p:nvPr/>
          </p:nvSpPr>
          <p:spPr bwMode="auto">
            <a:xfrm>
              <a:off x="432877" y="295613"/>
              <a:ext cx="1890373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构建整理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353630" y="1687839"/>
            <a:ext cx="6863835" cy="2955865"/>
            <a:chOff x="2070100" y="1616916"/>
            <a:chExt cx="6863835" cy="2955865"/>
          </a:xfrm>
        </p:grpSpPr>
        <p:sp>
          <p:nvSpPr>
            <p:cNvPr id="10" name="TextBox 15"/>
            <p:cNvSpPr txBox="1">
              <a:spLocks noChangeArrowheads="1"/>
            </p:cNvSpPr>
            <p:nvPr/>
          </p:nvSpPr>
          <p:spPr bwMode="auto">
            <a:xfrm>
              <a:off x="2070100" y="3135953"/>
              <a:ext cx="60007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数</a:t>
              </a:r>
              <a:endPara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1" name="左大括号 10"/>
            <p:cNvSpPr/>
            <p:nvPr/>
          </p:nvSpPr>
          <p:spPr>
            <a:xfrm>
              <a:off x="2592388" y="2426326"/>
              <a:ext cx="155575" cy="1942474"/>
            </a:xfrm>
            <a:prstGeom prst="leftBrace">
              <a:avLst>
                <a:gd name="adj1" fmla="val 40476"/>
                <a:gd name="adj2" fmla="val 50000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" name="TextBox 15"/>
            <p:cNvSpPr txBox="1">
              <a:spLocks noChangeArrowheads="1"/>
            </p:cNvSpPr>
            <p:nvPr/>
          </p:nvSpPr>
          <p:spPr bwMode="auto">
            <a:xfrm>
              <a:off x="2743200" y="2161859"/>
              <a:ext cx="117157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eaLnBrk="1" hangingPunct="1">
                <a:buFont typeface="Arial" panose="020B0604020202020204" pitchFamily="34" charset="0"/>
                <a:buNone/>
                <a:defRPr sz="28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/>
                <a:t>整数</a:t>
              </a:r>
              <a:endParaRPr lang="zh-CN" altLang="en-US"/>
            </a:p>
          </p:txBody>
        </p:sp>
        <p:sp>
          <p:nvSpPr>
            <p:cNvPr id="13" name="TextBox 15"/>
            <p:cNvSpPr txBox="1">
              <a:spLocks noChangeArrowheads="1"/>
            </p:cNvSpPr>
            <p:nvPr/>
          </p:nvSpPr>
          <p:spPr bwMode="auto">
            <a:xfrm>
              <a:off x="2743200" y="3250884"/>
              <a:ext cx="6190735" cy="559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 sz="28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dirty="0"/>
                <a:t>分数（有限小数、无限循环小数）</a:t>
              </a:r>
              <a:endParaRPr lang="zh-CN" altLang="en-US" dirty="0"/>
            </a:p>
          </p:txBody>
        </p:sp>
        <p:sp>
          <p:nvSpPr>
            <p:cNvPr id="14" name="TextBox 15"/>
            <p:cNvSpPr txBox="1">
              <a:spLocks noChangeArrowheads="1"/>
            </p:cNvSpPr>
            <p:nvPr/>
          </p:nvSpPr>
          <p:spPr bwMode="auto">
            <a:xfrm>
              <a:off x="2743200" y="4012884"/>
              <a:ext cx="3467100" cy="559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 sz="28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dirty="0"/>
                <a:t>无限不循环小数</a:t>
              </a:r>
              <a:endParaRPr lang="zh-CN" altLang="en-US" dirty="0"/>
            </a:p>
          </p:txBody>
        </p:sp>
        <p:sp>
          <p:nvSpPr>
            <p:cNvPr id="15" name="左大括号 14"/>
            <p:cNvSpPr/>
            <p:nvPr/>
          </p:nvSpPr>
          <p:spPr>
            <a:xfrm>
              <a:off x="3679032" y="1888865"/>
              <a:ext cx="155575" cy="1087438"/>
            </a:xfrm>
            <a:prstGeom prst="leftBrace">
              <a:avLst>
                <a:gd name="adj1" fmla="val 35884"/>
                <a:gd name="adj2" fmla="val 50000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" name="TextBox 15"/>
            <p:cNvSpPr txBox="1">
              <a:spLocks noChangeArrowheads="1"/>
            </p:cNvSpPr>
            <p:nvPr/>
          </p:nvSpPr>
          <p:spPr bwMode="auto">
            <a:xfrm>
              <a:off x="3834607" y="1616916"/>
              <a:ext cx="1843087" cy="559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 sz="28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/>
                <a:t>正整数</a:t>
              </a:r>
              <a:endParaRPr lang="zh-CN" altLang="en-US"/>
            </a:p>
          </p:txBody>
        </p:sp>
        <p:sp>
          <p:nvSpPr>
            <p:cNvPr id="17" name="TextBox 15"/>
            <p:cNvSpPr txBox="1">
              <a:spLocks noChangeArrowheads="1"/>
            </p:cNvSpPr>
            <p:nvPr/>
          </p:nvSpPr>
          <p:spPr bwMode="auto">
            <a:xfrm>
              <a:off x="3834607" y="2121747"/>
              <a:ext cx="1171575" cy="5642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 sz="28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en-US" altLang="zh-CN" dirty="0"/>
                <a:t>0</a:t>
              </a:r>
              <a:endParaRPr lang="zh-CN" altLang="en-US" dirty="0"/>
            </a:p>
          </p:txBody>
        </p:sp>
        <p:sp>
          <p:nvSpPr>
            <p:cNvPr id="18" name="TextBox 15"/>
            <p:cNvSpPr txBox="1">
              <a:spLocks noChangeArrowheads="1"/>
            </p:cNvSpPr>
            <p:nvPr/>
          </p:nvSpPr>
          <p:spPr bwMode="auto">
            <a:xfrm>
              <a:off x="3834607" y="2630939"/>
              <a:ext cx="1500188" cy="559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 sz="28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/>
                <a:t>负整数</a:t>
              </a:r>
              <a:endParaRPr lang="zh-CN" altLang="en-US"/>
            </a:p>
          </p:txBody>
        </p:sp>
        <p:sp>
          <p:nvSpPr>
            <p:cNvPr id="19" name="左大括号 18"/>
            <p:cNvSpPr/>
            <p:nvPr/>
          </p:nvSpPr>
          <p:spPr>
            <a:xfrm rot="10800000">
              <a:off x="5076032" y="1888864"/>
              <a:ext cx="171450" cy="739519"/>
            </a:xfrm>
            <a:prstGeom prst="leftBrace">
              <a:avLst>
                <a:gd name="adj1" fmla="val 47222"/>
                <a:gd name="adj2" fmla="val 50000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TextBox 15"/>
            <p:cNvSpPr txBox="1">
              <a:spLocks noChangeArrowheads="1"/>
            </p:cNvSpPr>
            <p:nvPr/>
          </p:nvSpPr>
          <p:spPr bwMode="auto">
            <a:xfrm>
              <a:off x="5212940" y="1969990"/>
              <a:ext cx="1500188" cy="559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 sz="28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/>
                <a:t>自然数</a:t>
              </a:r>
              <a:endParaRPr lang="zh-CN" altLang="en-US"/>
            </a:p>
          </p:txBody>
        </p:sp>
      </p:grpSp>
      <p:sp>
        <p:nvSpPr>
          <p:cNvPr id="21" name="TextBox 15"/>
          <p:cNvSpPr txBox="1">
            <a:spLocks noChangeArrowheads="1"/>
          </p:cNvSpPr>
          <p:nvPr/>
        </p:nvSpPr>
        <p:spPr bwMode="auto">
          <a:xfrm>
            <a:off x="3117535" y="2188310"/>
            <a:ext cx="1171575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buFont typeface="Arial" panose="020B0604020202020204" pitchFamily="34" charset="0"/>
              <a:buNone/>
              <a:defRPr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 dirty="0">
                <a:solidFill>
                  <a:srgbClr val="FF0000"/>
                </a:solidFill>
              </a:rPr>
              <a:t>0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3144456" y="2201010"/>
            <a:ext cx="1199412" cy="0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3144456" y="3217611"/>
            <a:ext cx="1198800" cy="0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弧形 26"/>
          <p:cNvSpPr/>
          <p:nvPr/>
        </p:nvSpPr>
        <p:spPr>
          <a:xfrm rot="11235186">
            <a:off x="4125091" y="1730395"/>
            <a:ext cx="1243568" cy="1198303"/>
          </a:xfrm>
          <a:prstGeom prst="arc">
            <a:avLst/>
          </a:prstGeom>
          <a:ln w="19050">
            <a:solidFill>
              <a:srgbClr val="0000FF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弧形 27"/>
          <p:cNvSpPr/>
          <p:nvPr/>
        </p:nvSpPr>
        <p:spPr>
          <a:xfrm rot="11235186">
            <a:off x="3856460" y="2395177"/>
            <a:ext cx="856940" cy="937266"/>
          </a:xfrm>
          <a:prstGeom prst="arc">
            <a:avLst>
              <a:gd name="adj1" fmla="val 12203586"/>
              <a:gd name="adj2" fmla="val 17529717"/>
            </a:avLst>
          </a:prstGeom>
          <a:ln w="19050">
            <a:solidFill>
              <a:srgbClr val="0000FF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/>
        </p:nvSpPr>
        <p:spPr bwMode="auto">
          <a:xfrm>
            <a:off x="4644644" y="2673668"/>
            <a:ext cx="292694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正整数和负整数表示一对具有相反意义的量</a:t>
            </a:r>
            <a:endParaRPr kumimoji="0" lang="zh-CN" altLang="en-US" sz="4000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pic>
        <p:nvPicPr>
          <p:cNvPr id="33" name="Picture 22" descr="86副本0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092" y="1098611"/>
            <a:ext cx="1142048" cy="1742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AutoShape 27"/>
          <p:cNvSpPr>
            <a:spLocks noChangeArrowheads="1"/>
          </p:cNvSpPr>
          <p:nvPr/>
        </p:nvSpPr>
        <p:spPr bwMode="auto">
          <a:xfrm>
            <a:off x="1492915" y="1049664"/>
            <a:ext cx="2240885" cy="448936"/>
          </a:xfrm>
          <a:prstGeom prst="wedgeRoundRectCallout">
            <a:avLst>
              <a:gd name="adj1" fmla="val -60287"/>
              <a:gd name="adj2" fmla="val 40120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>
              <a:defRPr/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这是我整理的。</a:t>
            </a:r>
            <a:endParaRPr lang="en-US" altLang="zh-CN" sz="22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6" name="Picture 16" descr="E:\2022\6年级下册\XXSX_2B_t004_03(1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9671" y="1228815"/>
            <a:ext cx="1081087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AutoShape 27"/>
          <p:cNvSpPr>
            <a:spLocks noChangeArrowheads="1"/>
          </p:cNvSpPr>
          <p:nvPr/>
        </p:nvSpPr>
        <p:spPr bwMode="auto">
          <a:xfrm>
            <a:off x="4006944" y="845892"/>
            <a:ext cx="3624297" cy="827578"/>
          </a:xfrm>
          <a:prstGeom prst="wedgeRoundRectCallout">
            <a:avLst>
              <a:gd name="adj1" fmla="val 58021"/>
              <a:gd name="adj2" fmla="val 3669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>
              <a:defRPr/>
            </a:pPr>
            <a:r>
              <a:rPr lang="en-US" altLang="zh-CN" sz="2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也是自然数，但它</a:t>
            </a:r>
            <a:r>
              <a:rPr lang="zh-CN" altLang="en-US" sz="2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既不是正整数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en-US" sz="2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也不是负整数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2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7" grpId="0" animBg="1"/>
      <p:bldP spid="28" grpId="0" animBg="1"/>
      <p:bldP spid="32" grpId="0"/>
      <p:bldP spid="35" grpId="0" animBg="1"/>
      <p:bldP spid="3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12"/>
          <p:cNvSpPr txBox="1">
            <a:spLocks noChangeArrowheads="1"/>
          </p:cNvSpPr>
          <p:nvPr/>
        </p:nvSpPr>
        <p:spPr bwMode="auto">
          <a:xfrm>
            <a:off x="450850" y="703263"/>
            <a:ext cx="8242300" cy="496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26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26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请你在图中表示下列各数。</a:t>
            </a:r>
            <a:endParaRPr lang="zh-CN" altLang="en-US" sz="26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504591" y="861255"/>
            <a:ext cx="2077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P72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第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2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FF7C80"/>
              </a:solidFill>
              <a:latin typeface="+mj-lt"/>
              <a:ea typeface="+mj-ea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666190" y="1357801"/>
            <a:ext cx="5811620" cy="863090"/>
            <a:chOff x="2426739" y="1143425"/>
            <a:chExt cx="5322801" cy="863090"/>
          </a:xfrm>
        </p:grpSpPr>
        <p:sp>
          <p:nvSpPr>
            <p:cNvPr id="24" name="矩形 23"/>
            <p:cNvSpPr/>
            <p:nvPr/>
          </p:nvSpPr>
          <p:spPr>
            <a:xfrm>
              <a:off x="2426739" y="1374618"/>
              <a:ext cx="5322801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6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-3		 -1.25		3.5	     5</a:t>
              </a:r>
              <a:endParaRPr lang="zh-CN" altLang="en-US" sz="26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graphicFrame>
          <p:nvGraphicFramePr>
            <p:cNvPr id="25" name="Object 14"/>
            <p:cNvGraphicFramePr>
              <a:graphicFrameLocks noChangeAspect="1"/>
            </p:cNvGraphicFramePr>
            <p:nvPr/>
          </p:nvGraphicFramePr>
          <p:xfrm>
            <a:off x="3426479" y="1143425"/>
            <a:ext cx="334383" cy="8630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8" name="Equation" r:id="rId1" imgW="3657600" imgH="9448800" progId="Equation.DSMT4">
                    <p:embed/>
                  </p:oleObj>
                </mc:Choice>
                <mc:Fallback>
                  <p:oleObj name="Equation" r:id="rId1" imgW="3657600" imgH="9448800" progId="Equation.DSMT4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26479" y="1143425"/>
                          <a:ext cx="334383" cy="86309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cxnSp>
        <p:nvCxnSpPr>
          <p:cNvPr id="26" name="直接箭头连接符 25"/>
          <p:cNvCxnSpPr/>
          <p:nvPr/>
        </p:nvCxnSpPr>
        <p:spPr bwMode="auto">
          <a:xfrm>
            <a:off x="962819" y="3049453"/>
            <a:ext cx="721836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组合 65"/>
          <p:cNvGrpSpPr/>
          <p:nvPr/>
        </p:nvGrpSpPr>
        <p:grpSpPr>
          <a:xfrm>
            <a:off x="1443038" y="2863716"/>
            <a:ext cx="5950203" cy="185737"/>
            <a:chOff x="1443038" y="3040063"/>
            <a:chExt cx="5950203" cy="185737"/>
          </a:xfrm>
        </p:grpSpPr>
        <p:cxnSp>
          <p:nvCxnSpPr>
            <p:cNvPr id="29" name="直接连接符 28"/>
            <p:cNvCxnSpPr/>
            <p:nvPr/>
          </p:nvCxnSpPr>
          <p:spPr bwMode="auto">
            <a:xfrm flipV="1">
              <a:off x="1443038" y="3040063"/>
              <a:ext cx="0" cy="18573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 bwMode="auto">
            <a:xfrm flipV="1">
              <a:off x="2104170" y="3040063"/>
              <a:ext cx="0" cy="18573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 bwMode="auto">
            <a:xfrm flipV="1">
              <a:off x="2765302" y="3040063"/>
              <a:ext cx="0" cy="18573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 bwMode="auto">
            <a:xfrm flipV="1">
              <a:off x="3426434" y="3040063"/>
              <a:ext cx="0" cy="18573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 bwMode="auto">
            <a:xfrm flipV="1">
              <a:off x="4087566" y="3040063"/>
              <a:ext cx="0" cy="18573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 bwMode="auto">
            <a:xfrm flipV="1">
              <a:off x="4748698" y="3040063"/>
              <a:ext cx="0" cy="18573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 bwMode="auto">
            <a:xfrm flipV="1">
              <a:off x="5409830" y="3040063"/>
              <a:ext cx="0" cy="18573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 bwMode="auto">
            <a:xfrm flipV="1">
              <a:off x="6070962" y="3040063"/>
              <a:ext cx="0" cy="18573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 bwMode="auto">
            <a:xfrm flipV="1">
              <a:off x="6732094" y="3040063"/>
              <a:ext cx="0" cy="18573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 bwMode="auto">
            <a:xfrm flipV="1">
              <a:off x="7393241" y="3040063"/>
              <a:ext cx="0" cy="18573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 bwMode="auto">
            <a:xfrm flipV="1">
              <a:off x="1608321" y="3135800"/>
              <a:ext cx="0" cy="90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 bwMode="auto">
            <a:xfrm flipV="1">
              <a:off x="1773604" y="3135800"/>
              <a:ext cx="0" cy="90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 bwMode="auto">
            <a:xfrm flipV="1">
              <a:off x="1938887" y="3135800"/>
              <a:ext cx="0" cy="90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 bwMode="auto">
            <a:xfrm flipV="1">
              <a:off x="2269453" y="3135800"/>
              <a:ext cx="0" cy="90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 bwMode="auto">
            <a:xfrm flipV="1">
              <a:off x="2434736" y="3135800"/>
              <a:ext cx="0" cy="90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 bwMode="auto">
            <a:xfrm flipV="1">
              <a:off x="2600019" y="3135800"/>
              <a:ext cx="0" cy="90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 bwMode="auto">
            <a:xfrm flipV="1">
              <a:off x="2930585" y="3135800"/>
              <a:ext cx="0" cy="90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 bwMode="auto">
            <a:xfrm flipV="1">
              <a:off x="3095868" y="3135800"/>
              <a:ext cx="0" cy="90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 bwMode="auto">
            <a:xfrm flipV="1">
              <a:off x="3261151" y="3135800"/>
              <a:ext cx="0" cy="90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 bwMode="auto">
            <a:xfrm flipV="1">
              <a:off x="3591717" y="3135800"/>
              <a:ext cx="0" cy="90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 bwMode="auto">
            <a:xfrm flipV="1">
              <a:off x="3757000" y="3135800"/>
              <a:ext cx="0" cy="90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 bwMode="auto">
            <a:xfrm flipV="1">
              <a:off x="3922283" y="3135800"/>
              <a:ext cx="0" cy="90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/>
            <p:cNvCxnSpPr/>
            <p:nvPr/>
          </p:nvCxnSpPr>
          <p:spPr bwMode="auto">
            <a:xfrm flipV="1">
              <a:off x="4252849" y="3135800"/>
              <a:ext cx="0" cy="90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 bwMode="auto">
            <a:xfrm flipV="1">
              <a:off x="4418132" y="3135800"/>
              <a:ext cx="0" cy="90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/>
            <p:cNvCxnSpPr/>
            <p:nvPr/>
          </p:nvCxnSpPr>
          <p:spPr bwMode="auto">
            <a:xfrm flipV="1">
              <a:off x="4583415" y="3135800"/>
              <a:ext cx="0" cy="90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 bwMode="auto">
            <a:xfrm flipV="1">
              <a:off x="4913981" y="3135800"/>
              <a:ext cx="0" cy="90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 bwMode="auto">
            <a:xfrm flipV="1">
              <a:off x="5079264" y="3135800"/>
              <a:ext cx="0" cy="90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/>
            <p:cNvCxnSpPr/>
            <p:nvPr/>
          </p:nvCxnSpPr>
          <p:spPr bwMode="auto">
            <a:xfrm flipV="1">
              <a:off x="5244547" y="3135800"/>
              <a:ext cx="0" cy="90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/>
          </p:nvCxnSpPr>
          <p:spPr bwMode="auto">
            <a:xfrm flipV="1">
              <a:off x="5575113" y="3135800"/>
              <a:ext cx="0" cy="90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 bwMode="auto">
            <a:xfrm flipV="1">
              <a:off x="5740396" y="3135800"/>
              <a:ext cx="0" cy="90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/>
            <p:cNvCxnSpPr/>
            <p:nvPr/>
          </p:nvCxnSpPr>
          <p:spPr bwMode="auto">
            <a:xfrm flipV="1">
              <a:off x="5905679" y="3135800"/>
              <a:ext cx="0" cy="90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连接符 59"/>
            <p:cNvCxnSpPr/>
            <p:nvPr/>
          </p:nvCxnSpPr>
          <p:spPr bwMode="auto">
            <a:xfrm flipV="1">
              <a:off x="6236245" y="3135800"/>
              <a:ext cx="0" cy="90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/>
            <p:cNvCxnSpPr/>
            <p:nvPr/>
          </p:nvCxnSpPr>
          <p:spPr bwMode="auto">
            <a:xfrm flipV="1">
              <a:off x="6401528" y="3135800"/>
              <a:ext cx="0" cy="90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/>
            <p:cNvCxnSpPr/>
            <p:nvPr/>
          </p:nvCxnSpPr>
          <p:spPr bwMode="auto">
            <a:xfrm flipV="1">
              <a:off x="6566811" y="3135800"/>
              <a:ext cx="0" cy="90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/>
            <p:nvPr/>
          </p:nvCxnSpPr>
          <p:spPr bwMode="auto">
            <a:xfrm flipV="1">
              <a:off x="6897377" y="3135800"/>
              <a:ext cx="0" cy="90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/>
          </p:nvCxnSpPr>
          <p:spPr bwMode="auto">
            <a:xfrm flipV="1">
              <a:off x="7062660" y="3135800"/>
              <a:ext cx="0" cy="90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连接符 64"/>
            <p:cNvCxnSpPr/>
            <p:nvPr/>
          </p:nvCxnSpPr>
          <p:spPr bwMode="auto">
            <a:xfrm flipV="1">
              <a:off x="7227943" y="3135800"/>
              <a:ext cx="0" cy="90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TextBox 12"/>
          <p:cNvSpPr txBox="1">
            <a:spLocks noChangeArrowheads="1"/>
          </p:cNvSpPr>
          <p:nvPr/>
        </p:nvSpPr>
        <p:spPr bwMode="auto">
          <a:xfrm>
            <a:off x="3919511" y="2969741"/>
            <a:ext cx="519112" cy="53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0</a:t>
            </a:r>
            <a:endParaRPr lang="zh-CN" altLang="en-US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8" name="TextBox 12"/>
          <p:cNvSpPr txBox="1">
            <a:spLocks noChangeArrowheads="1"/>
          </p:cNvSpPr>
          <p:nvPr/>
        </p:nvSpPr>
        <p:spPr bwMode="auto">
          <a:xfrm>
            <a:off x="4569960" y="2969741"/>
            <a:ext cx="519112" cy="53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zh-CN" altLang="en-US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69" name="Picture 13" descr="92副本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6212" y="3297797"/>
            <a:ext cx="769937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AutoShape 27"/>
          <p:cNvSpPr>
            <a:spLocks noChangeArrowheads="1"/>
          </p:cNvSpPr>
          <p:nvPr/>
        </p:nvSpPr>
        <p:spPr bwMode="auto">
          <a:xfrm>
            <a:off x="3277479" y="3863512"/>
            <a:ext cx="4136092" cy="474543"/>
          </a:xfrm>
          <a:prstGeom prst="wedgeRoundRectCallout">
            <a:avLst>
              <a:gd name="adj1" fmla="val 55944"/>
              <a:gd name="adj2" fmla="val -43786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>
              <a:lnSpc>
                <a:spcPct val="110000"/>
              </a:lnSpc>
              <a:defRPr/>
            </a:pP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的左边为负数，右边为正数。</a:t>
            </a:r>
            <a:endParaRPr lang="zh-CN" altLang="en-US" sz="22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1" name="TextBox 12"/>
          <p:cNvSpPr txBox="1">
            <a:spLocks noChangeArrowheads="1"/>
          </p:cNvSpPr>
          <p:nvPr/>
        </p:nvSpPr>
        <p:spPr bwMode="auto">
          <a:xfrm>
            <a:off x="1831871" y="2969741"/>
            <a:ext cx="684212" cy="53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6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-3</a:t>
            </a:r>
            <a:endParaRPr lang="zh-CN" altLang="en-US" sz="26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2" name="椭圆 71"/>
          <p:cNvSpPr/>
          <p:nvPr/>
        </p:nvSpPr>
        <p:spPr>
          <a:xfrm>
            <a:off x="2072029" y="3015321"/>
            <a:ext cx="58738" cy="682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3" name="椭圆 72"/>
          <p:cNvSpPr/>
          <p:nvPr/>
        </p:nvSpPr>
        <p:spPr>
          <a:xfrm>
            <a:off x="4553816" y="3015321"/>
            <a:ext cx="58738" cy="682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graphicFrame>
        <p:nvGraphicFramePr>
          <p:cNvPr id="74" name="Object 14"/>
          <p:cNvGraphicFramePr>
            <a:graphicFrameLocks noChangeAspect="1"/>
          </p:cNvGraphicFramePr>
          <p:nvPr/>
        </p:nvGraphicFramePr>
        <p:xfrm>
          <a:off x="4441586" y="2189704"/>
          <a:ext cx="297820" cy="7701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Equation" r:id="rId4" imgW="3657600" imgH="9448800" progId="Equation.DSMT4">
                  <p:embed/>
                </p:oleObj>
              </mc:Choice>
              <mc:Fallback>
                <p:oleObj name="Equation" r:id="rId4" imgW="3657600" imgH="94488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1586" y="2189704"/>
                        <a:ext cx="297820" cy="7701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5" name="椭圆 74"/>
          <p:cNvSpPr/>
          <p:nvPr/>
        </p:nvSpPr>
        <p:spPr>
          <a:xfrm>
            <a:off x="3232013" y="3015321"/>
            <a:ext cx="58738" cy="682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6" name="TextBox 12"/>
          <p:cNvSpPr txBox="1">
            <a:spLocks noChangeArrowheads="1"/>
          </p:cNvSpPr>
          <p:nvPr/>
        </p:nvSpPr>
        <p:spPr bwMode="auto">
          <a:xfrm>
            <a:off x="2772338" y="2969741"/>
            <a:ext cx="1112044" cy="53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6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-1.25</a:t>
            </a:r>
            <a:endParaRPr lang="zh-CN" altLang="en-US" sz="26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7" name="椭圆 76"/>
          <p:cNvSpPr/>
          <p:nvPr/>
        </p:nvSpPr>
        <p:spPr>
          <a:xfrm>
            <a:off x="6372145" y="3015321"/>
            <a:ext cx="58738" cy="682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8" name="TextBox 12"/>
          <p:cNvSpPr txBox="1">
            <a:spLocks noChangeArrowheads="1"/>
          </p:cNvSpPr>
          <p:nvPr/>
        </p:nvSpPr>
        <p:spPr bwMode="auto">
          <a:xfrm>
            <a:off x="6107239" y="2969741"/>
            <a:ext cx="722313" cy="53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6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3.5</a:t>
            </a:r>
            <a:endParaRPr lang="zh-CN" altLang="en-US" sz="26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9" name="椭圆 78"/>
          <p:cNvSpPr/>
          <p:nvPr/>
        </p:nvSpPr>
        <p:spPr>
          <a:xfrm>
            <a:off x="7363857" y="3015321"/>
            <a:ext cx="58738" cy="682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0" name="TextBox 12"/>
          <p:cNvSpPr txBox="1">
            <a:spLocks noChangeArrowheads="1"/>
          </p:cNvSpPr>
          <p:nvPr/>
        </p:nvSpPr>
        <p:spPr bwMode="auto">
          <a:xfrm>
            <a:off x="7212193" y="2969741"/>
            <a:ext cx="722313" cy="53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6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endParaRPr lang="zh-CN" altLang="en-US" sz="26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1" grpId="0"/>
      <p:bldP spid="72" grpId="0" animBg="1"/>
      <p:bldP spid="73" grpId="0" animBg="1"/>
      <p:bldP spid="75" grpId="0" animBg="1"/>
      <p:bldP spid="76" grpId="0"/>
      <p:bldP spid="77" grpId="0" animBg="1"/>
      <p:bldP spid="78" grpId="0"/>
      <p:bldP spid="79" grpId="0" animBg="1"/>
      <p:bldP spid="8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8203"/>
          <p:cNvSpPr txBox="1">
            <a:spLocks noChangeArrowheads="1"/>
          </p:cNvSpPr>
          <p:nvPr/>
        </p:nvSpPr>
        <p:spPr bwMode="auto">
          <a:xfrm>
            <a:off x="282142" y="1264948"/>
            <a:ext cx="8038898" cy="49654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600" b="1">
                <a:latin typeface="+mn-lt"/>
                <a:ea typeface="黑体" panose="02010609060101010101" pitchFamily="49" charset="-122"/>
              </a:rPr>
              <a:t>你能结合实际说明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0.5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、  、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50%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的含义吗？</a:t>
            </a:r>
            <a:endParaRPr lang="zh-CN" altLang="en-US" sz="2600" b="1">
              <a:latin typeface="+mn-lt"/>
              <a:ea typeface="黑体" panose="02010609060101010101" pitchFamily="49" charset="-122"/>
            </a:endParaRPr>
          </a:p>
        </p:txBody>
      </p:sp>
      <p:pic>
        <p:nvPicPr>
          <p:cNvPr id="3" name="Picture 4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142" y="631126"/>
            <a:ext cx="1770062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对象 4"/>
          <p:cNvGraphicFramePr>
            <a:graphicFrameLocks noChangeAspect="1"/>
          </p:cNvGraphicFramePr>
          <p:nvPr/>
        </p:nvGraphicFramePr>
        <p:xfrm>
          <a:off x="3614692" y="1032208"/>
          <a:ext cx="360363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Equation" r:id="rId2" imgW="152400" imgH="405765" progId="Equation.DSMT4">
                  <p:embed/>
                </p:oleObj>
              </mc:Choice>
              <mc:Fallback>
                <p:oleObj name="Equation" r:id="rId2" imgW="152400" imgH="405765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4692" y="1032208"/>
                        <a:ext cx="360363" cy="962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6326859" y="1409878"/>
            <a:ext cx="2077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P72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做一做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FF7C80"/>
              </a:solidFill>
              <a:latin typeface="+mj-lt"/>
              <a:ea typeface="+mj-ea"/>
            </a:endParaRPr>
          </a:p>
        </p:txBody>
      </p:sp>
      <p:pic>
        <p:nvPicPr>
          <p:cNvPr id="6" name="Picture 22" descr="86副本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930" y="1837479"/>
            <a:ext cx="1142048" cy="1742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27"/>
          <p:cNvSpPr>
            <a:spLocks noChangeArrowheads="1"/>
          </p:cNvSpPr>
          <p:nvPr/>
        </p:nvSpPr>
        <p:spPr bwMode="auto">
          <a:xfrm>
            <a:off x="1650564" y="2090527"/>
            <a:ext cx="3621192" cy="450199"/>
          </a:xfrm>
          <a:prstGeom prst="wedgeRoundRectCallout">
            <a:avLst>
              <a:gd name="adj1" fmla="val -58502"/>
              <a:gd name="adj2" fmla="val -28026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>
              <a:defRPr/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小数一般表示具体的数量。</a:t>
            </a:r>
            <a:endParaRPr lang="en-US" altLang="zh-CN" sz="22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8" name="Picture 13" descr="92副本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9082" y="3062665"/>
            <a:ext cx="769937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AutoShape 27"/>
          <p:cNvSpPr>
            <a:spLocks noChangeArrowheads="1"/>
          </p:cNvSpPr>
          <p:nvPr/>
        </p:nvSpPr>
        <p:spPr bwMode="auto">
          <a:xfrm>
            <a:off x="3539537" y="2794877"/>
            <a:ext cx="4136092" cy="836667"/>
          </a:xfrm>
          <a:prstGeom prst="wedgeRoundRectCallout">
            <a:avLst>
              <a:gd name="adj1" fmla="val 56576"/>
              <a:gd name="adj2" fmla="val 28814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>
              <a:lnSpc>
                <a:spcPct val="110000"/>
              </a:lnSpc>
              <a:defRPr/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分数可以表示具体的数量，也可以表示部分与整体的关系。</a:t>
            </a:r>
            <a:endParaRPr lang="zh-CN" altLang="en-US" sz="22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492917" y="3751351"/>
            <a:ext cx="5743906" cy="654511"/>
            <a:chOff x="1492917" y="3751351"/>
            <a:chExt cx="5743906" cy="654511"/>
          </a:xfrm>
        </p:grpSpPr>
        <p:sp>
          <p:nvSpPr>
            <p:cNvPr id="11" name="文本框 10"/>
            <p:cNvSpPr txBox="1"/>
            <p:nvPr/>
          </p:nvSpPr>
          <p:spPr bwMode="auto">
            <a:xfrm>
              <a:off x="1492917" y="3878552"/>
              <a:ext cx="5743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kumimoji="0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如：</a:t>
              </a: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10</a:t>
              </a:r>
              <a:r>
                <a:rPr kumimoji="0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袋大米共重    </a:t>
              </a: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t</a:t>
              </a:r>
              <a:r>
                <a:rPr kumimoji="0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，红花朵数是黄花的    。</a:t>
              </a:r>
              <a:endParaRPr lang="zh-CN" altLang="en-US" sz="1600">
                <a:solidFill>
                  <a:srgbClr val="FF0000"/>
                </a:solidFill>
              </a:endParaRPr>
            </a:p>
          </p:txBody>
        </p:sp>
        <p:graphicFrame>
          <p:nvGraphicFramePr>
            <p:cNvPr id="12" name="对象 11"/>
            <p:cNvGraphicFramePr>
              <a:graphicFrameLocks noChangeAspect="1"/>
            </p:cNvGraphicFramePr>
            <p:nvPr/>
          </p:nvGraphicFramePr>
          <p:xfrm>
            <a:off x="3627754" y="3751351"/>
            <a:ext cx="245441" cy="6545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4" name="Equation" r:id="rId6" imgW="3657600" imgH="9753600" progId="Equation.DSMT4">
                    <p:embed/>
                  </p:oleObj>
                </mc:Choice>
                <mc:Fallback>
                  <p:oleObj name="Equation" r:id="rId6" imgW="3657600" imgH="9753600" progId="Equation.DSMT4">
                    <p:embed/>
                    <p:pic>
                      <p:nvPicPr>
                        <p:cNvPr id="0" name="图片 2053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3627754" y="3751351"/>
                          <a:ext cx="245441" cy="65451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" name="对象 12"/>
            <p:cNvGraphicFramePr>
              <a:graphicFrameLocks noChangeAspect="1"/>
            </p:cNvGraphicFramePr>
            <p:nvPr/>
          </p:nvGraphicFramePr>
          <p:xfrm>
            <a:off x="6279513" y="3751351"/>
            <a:ext cx="245441" cy="6545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5" name="Equation" r:id="rId8" imgW="3657600" imgH="9753600" progId="Equation.DSMT4">
                    <p:embed/>
                  </p:oleObj>
                </mc:Choice>
                <mc:Fallback>
                  <p:oleObj name="Equation" r:id="rId8" imgW="3657600" imgH="9753600" progId="Equation.DSMT4">
                    <p:embed/>
                    <p:pic>
                      <p:nvPicPr>
                        <p:cNvPr id="0" name="对象 11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6279513" y="3751351"/>
                          <a:ext cx="245441" cy="65451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5" name="文本框 14"/>
          <p:cNvSpPr txBox="1"/>
          <p:nvPr/>
        </p:nvSpPr>
        <p:spPr bwMode="auto">
          <a:xfrm>
            <a:off x="5271756" y="2135221"/>
            <a:ext cx="37497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如：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根木棒的长度是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0.5m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16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8203"/>
          <p:cNvSpPr txBox="1">
            <a:spLocks noChangeArrowheads="1"/>
          </p:cNvSpPr>
          <p:nvPr/>
        </p:nvSpPr>
        <p:spPr bwMode="auto">
          <a:xfrm>
            <a:off x="282142" y="1264948"/>
            <a:ext cx="8038898" cy="49654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600" b="1">
                <a:latin typeface="+mn-lt"/>
                <a:ea typeface="黑体" panose="02010609060101010101" pitchFamily="49" charset="-122"/>
              </a:rPr>
              <a:t>你能结合实际说明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0.5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、  、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50%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的含义吗？</a:t>
            </a:r>
            <a:endParaRPr lang="zh-CN" altLang="en-US" sz="2600" b="1">
              <a:latin typeface="+mn-lt"/>
              <a:ea typeface="黑体" panose="02010609060101010101" pitchFamily="49" charset="-122"/>
            </a:endParaRPr>
          </a:p>
        </p:txBody>
      </p:sp>
      <p:pic>
        <p:nvPicPr>
          <p:cNvPr id="3" name="Picture 4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142" y="631126"/>
            <a:ext cx="1770062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3614692" y="1032208"/>
          <a:ext cx="360363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Equation" r:id="rId2" imgW="152400" imgH="405765" progId="Equation.DSMT4">
                  <p:embed/>
                </p:oleObj>
              </mc:Choice>
              <mc:Fallback>
                <p:oleObj name="Equation" r:id="rId2" imgW="152400" imgH="405765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4692" y="1032208"/>
                        <a:ext cx="360363" cy="962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6326859" y="1409878"/>
            <a:ext cx="2077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P72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做一做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FF7C80"/>
              </a:solidFill>
              <a:latin typeface="+mj-lt"/>
              <a:ea typeface="+mj-ea"/>
            </a:endParaRPr>
          </a:p>
        </p:txBody>
      </p:sp>
      <p:pic>
        <p:nvPicPr>
          <p:cNvPr id="8" name="Picture 16" descr="E:\2022\6年级下册\XXSX_2B_t004_03(1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129" y="1995487"/>
            <a:ext cx="1081087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AutoShape 27"/>
          <p:cNvSpPr>
            <a:spLocks noChangeArrowheads="1"/>
          </p:cNvSpPr>
          <p:nvPr/>
        </p:nvSpPr>
        <p:spPr bwMode="auto">
          <a:xfrm>
            <a:off x="2945176" y="2263522"/>
            <a:ext cx="4136092" cy="884490"/>
          </a:xfrm>
          <a:prstGeom prst="wedgeRoundRectCallout">
            <a:avLst>
              <a:gd name="adj1" fmla="val 56418"/>
              <a:gd name="adj2" fmla="val -2583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>
              <a:lnSpc>
                <a:spcPct val="110000"/>
              </a:lnSpc>
              <a:defRPr/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百分数表示一个数量是另一个数量的百分之几。</a:t>
            </a:r>
            <a:endParaRPr lang="zh-CN" altLang="en-US" sz="22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 bwMode="auto">
          <a:xfrm>
            <a:off x="282142" y="3434596"/>
            <a:ext cx="841811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如：全班有</a:t>
            </a:r>
            <a:r>
              <a:rPr lang="en-US" altLang="zh-CN" sz="2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40</a:t>
            </a:r>
            <a:r>
              <a:rPr lang="zh-CN" altLang="en-US" sz="2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名学生，男生有</a:t>
            </a:r>
            <a:r>
              <a:rPr lang="en-US" altLang="zh-CN" sz="2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2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名，男生人数占全班人数的</a:t>
            </a:r>
            <a:r>
              <a:rPr lang="en-US" altLang="zh-CN" sz="2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50</a:t>
            </a:r>
            <a:r>
              <a:rPr lang="zh-CN" altLang="en-US" sz="2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％。</a:t>
            </a:r>
            <a:endParaRPr lang="zh-CN" altLang="en-US" sz="22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901" y="582258"/>
            <a:ext cx="6381597" cy="2738172"/>
          </a:xfrm>
          <a:prstGeom prst="rect">
            <a:avLst/>
          </a:prstGeom>
        </p:spPr>
      </p:pic>
      <p:pic>
        <p:nvPicPr>
          <p:cNvPr id="6" name="Picture 16" descr="E:\2022\6年级下册\XXSX_2B_t004_03(1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6604" y="3112473"/>
            <a:ext cx="1081087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27"/>
          <p:cNvSpPr>
            <a:spLocks noChangeArrowheads="1"/>
          </p:cNvSpPr>
          <p:nvPr/>
        </p:nvSpPr>
        <p:spPr bwMode="auto">
          <a:xfrm>
            <a:off x="679813" y="3386047"/>
            <a:ext cx="6872152" cy="483990"/>
          </a:xfrm>
          <a:prstGeom prst="wedgeRoundRectCallout">
            <a:avLst>
              <a:gd name="adj1" fmla="val 53738"/>
              <a:gd name="adj2" fmla="val 12410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>
              <a:lnSpc>
                <a:spcPct val="110000"/>
              </a:lnSpc>
              <a:defRPr/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你能将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1.9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万这个数改写成计数单位是“一”的数吗？</a:t>
            </a:r>
            <a:endParaRPr lang="zh-CN" altLang="en-US" sz="22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3433400" y="4005173"/>
            <a:ext cx="2389550" cy="461665"/>
            <a:chOff x="2958738" y="3211230"/>
            <a:chExt cx="2389550" cy="461665"/>
          </a:xfrm>
        </p:grpSpPr>
        <p:sp>
          <p:nvSpPr>
            <p:cNvPr id="9" name="文本框 8"/>
            <p:cNvSpPr txBox="1"/>
            <p:nvPr/>
          </p:nvSpPr>
          <p:spPr bwMode="auto">
            <a:xfrm>
              <a:off x="2958738" y="3211230"/>
              <a:ext cx="23895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楷体" panose="02010609060101010101" pitchFamily="49" charset="-122"/>
                  <a:cs typeface="+mn-cs"/>
                </a:rPr>
                <a:t>1.9</a:t>
              </a: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楷体" panose="02010609060101010101" pitchFamily="49" charset="-122"/>
                  <a:cs typeface="+mn-cs"/>
                </a:rPr>
                <a:t>万</a:t>
              </a: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楷体" panose="02010609060101010101" pitchFamily="49" charset="-122"/>
                </a:rPr>
                <a:t>=19000</a:t>
              </a:r>
              <a:endParaRPr lang="zh-CN" altLang="en-US">
                <a:solidFill>
                  <a:srgbClr val="FF0000"/>
                </a:solidFill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4053773" y="3252753"/>
              <a:ext cx="0" cy="378618"/>
            </a:xfrm>
            <a:prstGeom prst="line">
              <a:avLst/>
            </a:prstGeom>
            <a:ln w="1270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直接连接符 16"/>
          <p:cNvCxnSpPr/>
          <p:nvPr/>
        </p:nvCxnSpPr>
        <p:spPr>
          <a:xfrm>
            <a:off x="1028700" y="2184400"/>
            <a:ext cx="2711450" cy="0"/>
          </a:xfrm>
          <a:prstGeom prst="line">
            <a:avLst/>
          </a:prstGeom>
          <a:ln w="19050">
            <a:solidFill>
              <a:srgbClr val="33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对话气泡: 矩形 19"/>
          <p:cNvSpPr/>
          <p:nvPr/>
        </p:nvSpPr>
        <p:spPr bwMode="auto">
          <a:xfrm>
            <a:off x="6394450" y="1752600"/>
            <a:ext cx="2565400" cy="908050"/>
          </a:xfrm>
          <a:prstGeom prst="wedgeRectCallout">
            <a:avLst>
              <a:gd name="adj1" fmla="val -158268"/>
              <a:gd name="adj2" fmla="val -6976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共有</a:t>
            </a:r>
            <a:r>
              <a:rPr kumimoji="0" lang="en-US" altLang="zh-CN" sz="2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1.9</a:t>
            </a: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万名志愿者参加了志愿服务。</a:t>
            </a:r>
            <a:endParaRPr kumimoji="0" lang="zh-CN" alt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7010400" y="1876425"/>
            <a:ext cx="683624" cy="330994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</a:ln>
        </p:spPr>
        <p:txBody>
          <a:bodyPr rtlCol="0" anchor="ctr"/>
          <a:lstStyle/>
          <a:p>
            <a:pPr algn="l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+mj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2"/>
          <p:cNvSpPr txBox="1">
            <a:spLocks noChangeArrowheads="1"/>
          </p:cNvSpPr>
          <p:nvPr/>
        </p:nvSpPr>
        <p:spPr bwMode="auto">
          <a:xfrm>
            <a:off x="450851" y="326877"/>
            <a:ext cx="7066242" cy="87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什么是十进制计数法？数位和计数单位有什么区别？填写下表，你能提出什么问题？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225705" y="855273"/>
            <a:ext cx="2077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P72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第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3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FF7C80"/>
              </a:solidFill>
              <a:latin typeface="+mj-lt"/>
              <a:ea typeface="+mj-ea"/>
            </a:endParaRPr>
          </a:p>
        </p:txBody>
      </p:sp>
      <p:graphicFrame>
        <p:nvGraphicFramePr>
          <p:cNvPr id="5" name="表格 4"/>
          <p:cNvGraphicFramePr/>
          <p:nvPr/>
        </p:nvGraphicFramePr>
        <p:xfrm>
          <a:off x="372292" y="1233709"/>
          <a:ext cx="8379822" cy="3108524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315780"/>
                <a:gridCol w="673068"/>
                <a:gridCol w="349746"/>
                <a:gridCol w="349746"/>
                <a:gridCol w="349746"/>
                <a:gridCol w="349746"/>
                <a:gridCol w="398333"/>
                <a:gridCol w="398333"/>
                <a:gridCol w="398333"/>
                <a:gridCol w="398333"/>
                <a:gridCol w="395065"/>
                <a:gridCol w="395065"/>
                <a:gridCol w="395065"/>
                <a:gridCol w="740202"/>
                <a:gridCol w="484610"/>
                <a:gridCol w="395847"/>
                <a:gridCol w="395847"/>
                <a:gridCol w="395847"/>
                <a:gridCol w="801110"/>
              </a:tblGrid>
              <a:tr h="370721">
                <a:tc rowSpan="2"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zh-CN" altLang="en-US" sz="1800" b="1" i="1" dirty="0">
                        <a:latin typeface="+mn-ea"/>
                        <a:ea typeface="+mn-ea"/>
                        <a:sym typeface="Arial" panose="020B0604020202020204" pitchFamily="34" charset="0"/>
                      </a:endParaRPr>
                    </a:p>
                  </a:txBody>
                  <a:tcPr marL="89222" marR="89222" marT="44631" marB="44631">
                    <a:lnL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 gridSpan="13"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marL="0" lvl="0" indent="0" algn="ctr" defTabSz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b="1" dirty="0"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整数部分</a:t>
                      </a:r>
                      <a:endParaRPr lang="zh-CN" altLang="en-US" sz="1800" b="1" dirty="0"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</a:txBody>
                  <a:tcPr marL="89222" marR="89222" marT="44631" marB="44631">
                    <a:lnL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lvl="0" algn="ctr" defTabSz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b="1" dirty="0"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小</a:t>
                      </a:r>
                      <a:endParaRPr lang="zh-CN" altLang="en-US" sz="1800" b="1" dirty="0"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  <a:p>
                      <a:pPr lvl="0" algn="ctr" defTabSz="0" eaLnBrk="0" hangingPunct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b="1" dirty="0"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数</a:t>
                      </a:r>
                      <a:endParaRPr lang="zh-CN" altLang="en-US" sz="1800" b="1" dirty="0"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  <a:p>
                      <a:pPr lvl="0" algn="ctr" defTabSz="0" eaLnBrk="0" hangingPunct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b="1" dirty="0"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点</a:t>
                      </a:r>
                      <a:endParaRPr lang="zh-CN" altLang="en-US" sz="1800" b="1" dirty="0"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</a:txBody>
                  <a:tcPr marL="89222" marR="89222" marT="44631" marB="44631">
                    <a:lnL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 rowSpan="2" gridSpan="4"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marL="0" lvl="0" indent="0" algn="ctr" defTabSz="0" fontAlgn="ctr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b="1" dirty="0"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小数部分</a:t>
                      </a:r>
                      <a:endParaRPr lang="zh-CN" altLang="en-US" sz="1800" b="1" dirty="0"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</a:txBody>
                  <a:tcPr marL="89222" marR="89222" marT="44631" marB="44631" anchor="ctr">
                    <a:lnL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 rowSpan="2"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</a:tcPr>
                </a:tc>
                <a:tc rowSpan="2"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</a:tcPr>
                </a:tc>
                <a:tc rowSpan="2"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</a:tcPr>
                </a:tc>
              </a:tr>
              <a:tr h="570389">
                <a:tc vMerge="1"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marL="0" lvl="0" indent="0" algn="ctr" defTabSz="0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en-US" altLang="x-none" sz="1800"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…</a:t>
                      </a:r>
                      <a:r>
                        <a:rPr lang="en-US" altLang="zh-CN" sz="1800"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…</a:t>
                      </a:r>
                      <a:endParaRPr lang="en-US" altLang="x-none" sz="1800" b="1" dirty="0"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</a:txBody>
                  <a:tcPr marL="89231" marR="89231" marT="44614" marB="44614" anchor="ctr">
                    <a:lnL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 gridSpan="4"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lvl="0" algn="ctr" defTabSz="0">
                        <a:lnSpc>
                          <a:spcPct val="150000"/>
                        </a:lnSpc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( </a:t>
                      </a:r>
                      <a:r>
                        <a:rPr lang="zh-CN" altLang="en-US" sz="1800" b="1">
                          <a:solidFill>
                            <a:srgbClr val="FF0000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亿</a:t>
                      </a:r>
                      <a:r>
                        <a:rPr lang="zh-CN" altLang="en-US" sz="1800" b="1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b="1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)</a:t>
                      </a:r>
                      <a:r>
                        <a:rPr lang="zh-CN" altLang="en-US" sz="1800" b="1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级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</a:txBody>
                  <a:tcPr marL="89222" marR="89222" marT="44631" marB="44631">
                    <a:lnL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lvl="0" algn="ctr" defTabSz="0">
                        <a:lnSpc>
                          <a:spcPct val="150000"/>
                        </a:lnSpc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( </a:t>
                      </a:r>
                      <a:r>
                        <a:rPr lang="zh-CN" altLang="en-US" sz="1800" b="1">
                          <a:solidFill>
                            <a:srgbClr val="FF0000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万</a:t>
                      </a:r>
                      <a:r>
                        <a:rPr lang="zh-CN" altLang="en-US" sz="1800" b="1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b="1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)</a:t>
                      </a:r>
                      <a:r>
                        <a:rPr lang="zh-CN" altLang="en-US" sz="1800" b="1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级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</a:txBody>
                  <a:tcPr marL="89222" marR="89222" marT="44631" marB="44631">
                    <a:lnL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lvl="0" algn="ctr" defTabSz="0">
                        <a:lnSpc>
                          <a:spcPct val="150000"/>
                        </a:lnSpc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( </a:t>
                      </a:r>
                      <a:r>
                        <a:rPr lang="zh-CN" altLang="en-US" sz="1800" b="1">
                          <a:solidFill>
                            <a:srgbClr val="FF0000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个</a:t>
                      </a:r>
                      <a:r>
                        <a:rPr lang="zh-CN" altLang="en-US" sz="1800" b="1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b="1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)</a:t>
                      </a:r>
                      <a:r>
                        <a:rPr lang="zh-CN" altLang="en-US" sz="1800" b="1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级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</a:txBody>
                  <a:tcPr marL="89222" marR="89222" marT="44631" marB="44631">
                    <a:lnL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</a:tcPr>
                </a:tc>
                <a:tc vMerge="1" gridSpan="4"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B w="12700" cap="flat" cmpd="sng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</a:tcPr>
                </a:tc>
                <a:tc vMerge="1" hMerge="1">
                  <a:tcPr>
                    <a:lnB w="12700" cap="flat" cmpd="sng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</a:tcPr>
                </a:tc>
                <a:tc vMerge="1" hMerge="1">
                  <a:tcPr>
                    <a:lnB w="12700" cap="flat" cmpd="sng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</a:tcPr>
                </a:tc>
                <a:tc vMerge="1" hMerge="1">
                  <a:tcPr>
                    <a:lnB w="12700" cap="flat" cmpd="sng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</a:tcPr>
                </a:tc>
              </a:tr>
              <a:tr h="941109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lvl="0" algn="ctr" defTabSz="0">
                        <a:lnSpc>
                          <a:spcPct val="140000"/>
                        </a:lnSpc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数</a:t>
                      </a:r>
                      <a:endParaRPr lang="zh-CN" altLang="en-US" sz="1800" dirty="0"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  <a:p>
                      <a:pPr lvl="0" algn="ctr" defTabSz="0" eaLnBrk="0" hangingPunct="0">
                        <a:lnSpc>
                          <a:spcPct val="140000"/>
                        </a:lnSpc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位</a:t>
                      </a:r>
                      <a:endParaRPr lang="zh-CN" altLang="en-US" sz="1800" b="1" dirty="0"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</a:txBody>
                  <a:tcPr marL="89231" marR="89231" marT="44614" marB="44614" anchor="ctr">
                    <a:lnL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marL="0" lvl="0" indent="0" algn="ctr" defTabSz="0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en-US" altLang="zh-CN" sz="1800" b="1"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……</a:t>
                      </a:r>
                      <a:endParaRPr lang="en-US" altLang="x-none" sz="1800" b="1" dirty="0"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</a:txBody>
                  <a:tcPr marL="89231" marR="89231" marT="44614" marB="44614" anchor="ctr">
                    <a:lnL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lvl="0" algn="ctr" defTabSz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千</a:t>
                      </a:r>
                      <a:endParaRPr lang="zh-CN" altLang="en-US" sz="1800" dirty="0">
                        <a:solidFill>
                          <a:srgbClr val="FF0000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  <a:p>
                      <a:pPr lvl="0" algn="ctr" defTabSz="0" eaLnBrk="0" hangingPunct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亿</a:t>
                      </a:r>
                      <a:endParaRPr lang="zh-CN" altLang="en-US" sz="1800" dirty="0">
                        <a:solidFill>
                          <a:srgbClr val="FF0000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  <a:p>
                      <a:pPr lvl="0" algn="ctr" defTabSz="0" eaLnBrk="0" hangingPunct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位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</a:txBody>
                  <a:tcPr marL="89231" marR="89231" marT="44614" marB="44614" anchor="ctr">
                    <a:lnL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lvl="0" algn="ctr" defTabSz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百</a:t>
                      </a:r>
                      <a:endParaRPr lang="zh-CN" altLang="en-US" sz="1800" dirty="0">
                        <a:solidFill>
                          <a:srgbClr val="FF0000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  <a:p>
                      <a:pPr lvl="0" algn="ctr" defTabSz="0" eaLnBrk="0" hangingPunct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亿</a:t>
                      </a:r>
                      <a:endParaRPr lang="zh-CN" altLang="en-US" sz="1800" dirty="0">
                        <a:solidFill>
                          <a:srgbClr val="FF0000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  <a:p>
                      <a:pPr lvl="0" algn="ctr" defTabSz="0" eaLnBrk="0" hangingPunct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位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</a:txBody>
                  <a:tcPr marL="89231" marR="89231" marT="44614" marB="44614" anchor="ctr">
                    <a:lnL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lvl="0" algn="ctr" defTabSz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十</a:t>
                      </a:r>
                      <a:endParaRPr lang="zh-CN" altLang="en-US" sz="1800" dirty="0">
                        <a:solidFill>
                          <a:srgbClr val="FF0000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  <a:p>
                      <a:pPr lvl="0" algn="ctr" defTabSz="0" eaLnBrk="0" hangingPunct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亿</a:t>
                      </a:r>
                      <a:endParaRPr lang="zh-CN" altLang="en-US" sz="1800" dirty="0">
                        <a:solidFill>
                          <a:srgbClr val="FF0000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  <a:p>
                      <a:pPr lvl="0" algn="ctr" defTabSz="0" eaLnBrk="0" hangingPunct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位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</a:txBody>
                  <a:tcPr marL="89231" marR="89231" marT="44614" marB="44614" anchor="ctr">
                    <a:lnL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lvl="0" algn="ctr" defTabSz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亿</a:t>
                      </a:r>
                      <a:endParaRPr lang="en-US" altLang="zh-CN" sz="1800" dirty="0">
                        <a:solidFill>
                          <a:srgbClr val="FF0000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  <a:p>
                      <a:pPr lvl="0" algn="ctr" defTabSz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endParaRPr lang="zh-CN" altLang="en-US" sz="1800" dirty="0">
                        <a:solidFill>
                          <a:schemeClr val="tx1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  <a:p>
                      <a:pPr lvl="0" algn="ctr" defTabSz="0" eaLnBrk="0" hangingPunct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位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</a:txBody>
                  <a:tcPr marL="89231" marR="89231" marT="44614" marB="44614" anchor="ctr">
                    <a:lnL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lvl="0" algn="ctr" defTabSz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千</a:t>
                      </a:r>
                      <a:endParaRPr lang="zh-CN" altLang="en-US" sz="1800" dirty="0">
                        <a:solidFill>
                          <a:srgbClr val="FF0000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  <a:p>
                      <a:pPr lvl="0" algn="ctr" defTabSz="0" eaLnBrk="0" hangingPunct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万</a:t>
                      </a:r>
                      <a:endParaRPr lang="zh-CN" altLang="en-US" sz="1800" dirty="0">
                        <a:solidFill>
                          <a:srgbClr val="FF0000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  <a:p>
                      <a:pPr lvl="0" algn="ctr" defTabSz="0" eaLnBrk="0" hangingPunct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位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</a:txBody>
                  <a:tcPr marL="89231" marR="89231" marT="44614" marB="44614" anchor="ctr">
                    <a:lnL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lvl="0" algn="ctr" defTabSz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百</a:t>
                      </a:r>
                      <a:endParaRPr lang="zh-CN" altLang="en-US" sz="1800" dirty="0">
                        <a:solidFill>
                          <a:srgbClr val="FF0000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  <a:p>
                      <a:pPr lvl="0" algn="ctr" defTabSz="0" eaLnBrk="0" hangingPunct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万</a:t>
                      </a:r>
                      <a:endParaRPr lang="zh-CN" altLang="en-US" sz="1800" dirty="0">
                        <a:solidFill>
                          <a:srgbClr val="FF0000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  <a:p>
                      <a:pPr lvl="0" algn="ctr" defTabSz="0" eaLnBrk="0" hangingPunct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位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</a:txBody>
                  <a:tcPr marL="89231" marR="89231" marT="44614" marB="44614" anchor="ctr">
                    <a:lnL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lvl="0" algn="ctr" defTabSz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十</a:t>
                      </a:r>
                      <a:endParaRPr lang="zh-CN" altLang="en-US" sz="1800" dirty="0">
                        <a:solidFill>
                          <a:srgbClr val="FF0000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  <a:p>
                      <a:pPr lvl="0" algn="ctr" defTabSz="0" eaLnBrk="0" hangingPunct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万</a:t>
                      </a:r>
                      <a:endParaRPr lang="zh-CN" altLang="en-US" sz="1800" dirty="0">
                        <a:solidFill>
                          <a:srgbClr val="FF0000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  <a:p>
                      <a:pPr lvl="0" algn="ctr" defTabSz="0" eaLnBrk="0" hangingPunct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位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</a:txBody>
                  <a:tcPr marL="89231" marR="89231" marT="44614" marB="44614" anchor="ctr">
                    <a:lnL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lvl="0" algn="ctr" defTabSz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万</a:t>
                      </a:r>
                      <a:endParaRPr lang="en-US" altLang="zh-CN" sz="1800" dirty="0">
                        <a:solidFill>
                          <a:srgbClr val="FF0000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  <a:p>
                      <a:pPr lvl="0" algn="ctr" defTabSz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endParaRPr lang="zh-CN" altLang="en-US" sz="1800" dirty="0">
                        <a:solidFill>
                          <a:schemeClr val="tx1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  <a:p>
                      <a:pPr lvl="0" algn="ctr" defTabSz="0" eaLnBrk="0" hangingPunct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位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</a:txBody>
                  <a:tcPr marL="89231" marR="89231" marT="44614" marB="44614" anchor="ctr">
                    <a:lnL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lvl="0" algn="ctr" defTabSz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千</a:t>
                      </a:r>
                      <a:endParaRPr lang="en-US" altLang="zh-CN" sz="1800" dirty="0">
                        <a:solidFill>
                          <a:schemeClr val="tx1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  <a:p>
                      <a:pPr lvl="0" algn="ctr" defTabSz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endParaRPr lang="zh-CN" altLang="en-US" sz="1800" dirty="0">
                        <a:solidFill>
                          <a:schemeClr val="tx1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  <a:p>
                      <a:pPr lvl="0" algn="ctr" defTabSz="0" eaLnBrk="0" hangingPunct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位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</a:txBody>
                  <a:tcPr marL="89231" marR="89231" marT="44614" marB="44614" anchor="ctr">
                    <a:lnL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lvl="0" algn="ctr" defTabSz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百</a:t>
                      </a:r>
                      <a:endParaRPr lang="en-US" altLang="zh-CN" sz="1800" dirty="0">
                        <a:solidFill>
                          <a:schemeClr val="tx1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  <a:p>
                      <a:pPr lvl="0" algn="ctr" defTabSz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endParaRPr lang="zh-CN" altLang="en-US" sz="1800" dirty="0">
                        <a:solidFill>
                          <a:schemeClr val="tx1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  <a:p>
                      <a:pPr lvl="0" algn="ctr" defTabSz="0" eaLnBrk="0" hangingPunct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位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</a:txBody>
                  <a:tcPr marL="89231" marR="89231" marT="44614" marB="44614" anchor="ctr">
                    <a:lnL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lvl="0" algn="ctr" defTabSz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十</a:t>
                      </a:r>
                      <a:endParaRPr lang="en-US" altLang="zh-CN" sz="1800" dirty="0">
                        <a:solidFill>
                          <a:schemeClr val="tx1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  <a:p>
                      <a:pPr lvl="0" algn="ctr" defTabSz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endParaRPr lang="zh-CN" altLang="en-US" sz="1800" dirty="0">
                        <a:solidFill>
                          <a:schemeClr val="tx1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  <a:p>
                      <a:pPr lvl="0" algn="ctr" defTabSz="0" eaLnBrk="0" hangingPunct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位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</a:txBody>
                  <a:tcPr marL="89231" marR="89231" marT="44614" marB="44614" anchor="ctr">
                    <a:lnL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lvl="0" algn="ctr" defTabSz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个</a:t>
                      </a:r>
                      <a:endParaRPr lang="en-US" altLang="zh-CN" sz="1800" dirty="0">
                        <a:solidFill>
                          <a:schemeClr val="tx1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  <a:p>
                      <a:pPr lvl="0" algn="ctr" defTabSz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endParaRPr lang="zh-CN" altLang="en-US" sz="1800" dirty="0">
                        <a:solidFill>
                          <a:schemeClr val="tx1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  <a:p>
                      <a:pPr lvl="0" algn="ctr" defTabSz="0" eaLnBrk="0" hangingPunct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位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</a:txBody>
                  <a:tcPr marL="89231" marR="89231" marT="44614" marB="44614" anchor="ctr">
                    <a:lnL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lvl="0" algn="ctr" defTabSz="0">
                        <a:lnSpc>
                          <a:spcPct val="200000"/>
                        </a:lnSpc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en-US" altLang="x-none" sz="1800" dirty="0"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.</a:t>
                      </a:r>
                      <a:endParaRPr lang="en-US" altLang="x-none" sz="1800" b="1" dirty="0">
                        <a:solidFill>
                          <a:srgbClr val="FF0000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</a:txBody>
                  <a:tcPr marL="89231" marR="89231" marT="44614" marB="44614" anchor="ctr">
                    <a:lnL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lvl="0" defTabSz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十</a:t>
                      </a:r>
                      <a:endParaRPr lang="zh-CN" altLang="en-US" sz="1800" dirty="0">
                        <a:solidFill>
                          <a:schemeClr val="tx1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  <a:p>
                      <a:pPr lvl="0" defTabSz="0" eaLnBrk="0" hangingPunct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分</a:t>
                      </a:r>
                      <a:endParaRPr lang="zh-CN" altLang="en-US" sz="1800" dirty="0">
                        <a:solidFill>
                          <a:schemeClr val="tx1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  <a:p>
                      <a:pPr lvl="0" defTabSz="0" eaLnBrk="0" hangingPunct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位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</a:txBody>
                  <a:tcPr marL="89231" marR="89231" marT="44614" marB="44614" anchor="ctr">
                    <a:lnL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lvl="0" algn="ctr" defTabSz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百</a:t>
                      </a:r>
                      <a:endParaRPr lang="zh-CN" altLang="en-US" sz="1800" dirty="0">
                        <a:solidFill>
                          <a:srgbClr val="FF0000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  <a:p>
                      <a:pPr lvl="0" algn="ctr" defTabSz="0" eaLnBrk="0" hangingPunct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分</a:t>
                      </a:r>
                      <a:endParaRPr lang="zh-CN" altLang="en-US" sz="1800" dirty="0">
                        <a:solidFill>
                          <a:srgbClr val="FF0000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  <a:p>
                      <a:pPr lvl="0" algn="ctr" defTabSz="0" eaLnBrk="0" hangingPunct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位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</a:txBody>
                  <a:tcPr marL="89231" marR="89231" marT="44614" marB="44614" anchor="ctr">
                    <a:lnL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lvl="0" algn="ctr" defTabSz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千</a:t>
                      </a:r>
                      <a:endParaRPr lang="zh-CN" altLang="en-US" sz="1800" dirty="0">
                        <a:solidFill>
                          <a:srgbClr val="FF0000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  <a:p>
                      <a:pPr lvl="0" algn="ctr" defTabSz="0" eaLnBrk="0" hangingPunct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分</a:t>
                      </a:r>
                      <a:endParaRPr lang="zh-CN" altLang="en-US" sz="1800" dirty="0">
                        <a:solidFill>
                          <a:srgbClr val="FF0000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  <a:p>
                      <a:pPr lvl="0" algn="ctr" defTabSz="0" eaLnBrk="0" hangingPunct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位</a:t>
                      </a:r>
                      <a:endParaRPr lang="zh-CN" altLang="en-US" sz="1800" b="1" dirty="0"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</a:txBody>
                  <a:tcPr marL="89231" marR="89231" marT="44614" marB="44614" anchor="ctr">
                    <a:lnL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marL="342900" marR="0" lvl="0" indent="-342900" algn="ctr" defTabSz="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  <a:defRPr/>
                      </a:pPr>
                      <a:r>
                        <a:rPr lang="en-US" altLang="x-none" sz="1800" kern="1200" dirty="0">
                          <a:solidFill>
                            <a:schemeClr val="tx1"/>
                          </a:solidFill>
                          <a:latin typeface="+mn-ea"/>
                          <a:ea typeface="宋体" panose="02010600030101010101" pitchFamily="2" charset="-122"/>
                          <a:cs typeface="+mn-cs"/>
                          <a:sym typeface="Times New Roman" panose="02020603050405020304" pitchFamily="18" charset="0"/>
                        </a:rPr>
                        <a:t>…</a:t>
                      </a:r>
                      <a:r>
                        <a:rPr lang="en-US" altLang="x-none" sz="1800" dirty="0"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…</a:t>
                      </a:r>
                      <a:endParaRPr lang="en-US" altLang="x-none" sz="1800" b="1" i="1" dirty="0"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</a:txBody>
                  <a:tcPr marL="89231" marR="89231" marT="44614" marB="44614" anchor="ctr">
                    <a:lnL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  <a:tr h="1226305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lvl="0" algn="ctr" defTabSz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计</a:t>
                      </a:r>
                      <a:endParaRPr lang="zh-CN" altLang="en-US" sz="1800" dirty="0"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  <a:p>
                      <a:pPr lvl="0" algn="ctr" defTabSz="0" eaLnBrk="0" hangingPunct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数</a:t>
                      </a:r>
                      <a:endParaRPr lang="zh-CN" altLang="en-US" sz="1800" dirty="0"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  <a:p>
                      <a:pPr lvl="0" algn="ctr" defTabSz="0" eaLnBrk="0" hangingPunct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单</a:t>
                      </a:r>
                      <a:endParaRPr lang="zh-CN" altLang="en-US" sz="1800" dirty="0"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  <a:p>
                      <a:pPr lvl="0" algn="ctr" defTabSz="0" eaLnBrk="0" hangingPunct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位</a:t>
                      </a:r>
                      <a:endParaRPr lang="zh-CN" altLang="en-US" sz="1800" b="1" dirty="0"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</a:txBody>
                  <a:tcPr marL="89231" marR="89231" marT="44614" marB="44614">
                    <a:lnL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marL="0" lvl="0" indent="0" algn="ctr" defTabSz="0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en-US" altLang="zh-CN" sz="1800"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……</a:t>
                      </a:r>
                      <a:endParaRPr lang="en-US" altLang="x-none" sz="1800" b="1" dirty="0"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</a:txBody>
                  <a:tcPr marL="89231" marR="89231" marT="44614" marB="44614" anchor="ctr">
                    <a:lnL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lvl="0" algn="ctr" defTabSz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千</a:t>
                      </a:r>
                      <a:endParaRPr lang="zh-CN" altLang="en-US" sz="1800" dirty="0">
                        <a:solidFill>
                          <a:srgbClr val="FF0000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  <a:p>
                      <a:pPr lvl="0" algn="ctr" defTabSz="0" eaLnBrk="0" hangingPunct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亿</a:t>
                      </a:r>
                      <a:endParaRPr lang="zh-CN" altLang="en-US" sz="1800" b="1" dirty="0">
                        <a:solidFill>
                          <a:srgbClr val="FF0000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</a:txBody>
                  <a:tcPr marL="89231" marR="89231" marT="44614" marB="44614" anchor="ctr">
                    <a:lnL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lvl="0" algn="ctr" defTabSz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百</a:t>
                      </a:r>
                      <a:endParaRPr lang="zh-CN" altLang="en-US" sz="1800" dirty="0">
                        <a:solidFill>
                          <a:srgbClr val="FF0000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  <a:p>
                      <a:pPr lvl="0" algn="ctr" defTabSz="0" eaLnBrk="0" hangingPunct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亿</a:t>
                      </a:r>
                      <a:endParaRPr lang="zh-CN" altLang="en-US" sz="1800" b="1" dirty="0">
                        <a:solidFill>
                          <a:srgbClr val="FF0000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</a:txBody>
                  <a:tcPr marL="89231" marR="89231" marT="44614" marB="44614" anchor="ctr">
                    <a:lnL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lvl="0" algn="ctr" defTabSz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十</a:t>
                      </a:r>
                      <a:endParaRPr lang="zh-CN" altLang="en-US" sz="1800" dirty="0">
                        <a:solidFill>
                          <a:srgbClr val="FF0000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  <a:p>
                      <a:pPr lvl="0" algn="ctr" defTabSz="0" eaLnBrk="0" hangingPunct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亿</a:t>
                      </a:r>
                      <a:endParaRPr lang="zh-CN" altLang="en-US" sz="1800" b="1" dirty="0">
                        <a:solidFill>
                          <a:srgbClr val="FF0000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</a:txBody>
                  <a:tcPr marL="89231" marR="89231" marT="44614" marB="44614" anchor="ctr">
                    <a:lnL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lvl="0" algn="ctr" defTabSz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亿</a:t>
                      </a:r>
                      <a:endParaRPr lang="zh-CN" altLang="en-US" sz="1800" b="1" dirty="0">
                        <a:solidFill>
                          <a:srgbClr val="FF0000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</a:txBody>
                  <a:tcPr marL="89231" marR="89231" marT="44614" marB="44614" anchor="ctr">
                    <a:lnL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lvl="0" algn="ctr" defTabSz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千</a:t>
                      </a:r>
                      <a:endParaRPr lang="zh-CN" altLang="en-US" sz="1800" dirty="0">
                        <a:solidFill>
                          <a:srgbClr val="FF0000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  <a:p>
                      <a:pPr lvl="0" algn="ctr" defTabSz="0" eaLnBrk="0" hangingPunct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万</a:t>
                      </a:r>
                      <a:endParaRPr lang="zh-CN" altLang="en-US" sz="1800" b="1" dirty="0">
                        <a:solidFill>
                          <a:srgbClr val="FF0000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</a:txBody>
                  <a:tcPr marL="89231" marR="89231" marT="44614" marB="44614" anchor="ctr">
                    <a:lnL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lvl="0" algn="ctr" defTabSz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百</a:t>
                      </a:r>
                      <a:endParaRPr lang="zh-CN" altLang="en-US" sz="1800" dirty="0">
                        <a:solidFill>
                          <a:srgbClr val="FF0000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  <a:p>
                      <a:pPr lvl="0" algn="ctr" defTabSz="0" eaLnBrk="0" hangingPunct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万</a:t>
                      </a:r>
                      <a:endParaRPr lang="zh-CN" altLang="en-US" sz="1800" b="1" dirty="0">
                        <a:solidFill>
                          <a:srgbClr val="FF0000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</a:txBody>
                  <a:tcPr marL="89231" marR="89231" marT="44614" marB="44614" anchor="ctr">
                    <a:lnL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lvl="0" algn="ctr" defTabSz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十</a:t>
                      </a:r>
                      <a:endParaRPr lang="zh-CN" altLang="en-US" sz="1800" dirty="0">
                        <a:solidFill>
                          <a:srgbClr val="FF0000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  <a:p>
                      <a:pPr lvl="0" algn="ctr" defTabSz="0" eaLnBrk="0" hangingPunct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万</a:t>
                      </a:r>
                      <a:endParaRPr lang="zh-CN" altLang="en-US" sz="1800" b="1" dirty="0">
                        <a:solidFill>
                          <a:srgbClr val="FF0000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</a:txBody>
                  <a:tcPr marL="89231" marR="89231" marT="44614" marB="44614" anchor="ctr">
                    <a:lnL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lvl="0" algn="ctr" defTabSz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万</a:t>
                      </a:r>
                      <a:endParaRPr lang="zh-CN" altLang="en-US" sz="1800" b="1" dirty="0">
                        <a:solidFill>
                          <a:srgbClr val="FF0000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</a:txBody>
                  <a:tcPr marL="89231" marR="89231" marT="44614" marB="44614" anchor="ctr">
                    <a:lnL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lvl="0" algn="ctr" defTabSz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千</a:t>
                      </a:r>
                      <a:endParaRPr lang="zh-CN" altLang="en-US" sz="1800" b="1" dirty="0">
                        <a:solidFill>
                          <a:srgbClr val="FF0000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</a:txBody>
                  <a:tcPr marL="89231" marR="89231" marT="44614" marB="44614" anchor="ctr">
                    <a:lnL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lvl="0" algn="ctr" defTabSz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百</a:t>
                      </a:r>
                      <a:endParaRPr lang="zh-CN" altLang="en-US" sz="1800" b="1" dirty="0">
                        <a:solidFill>
                          <a:srgbClr val="FF0000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</a:txBody>
                  <a:tcPr marL="89231" marR="89231" marT="44614" marB="44614" anchor="ctr">
                    <a:lnL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lvl="0" algn="ctr" defTabSz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十</a:t>
                      </a:r>
                      <a:endParaRPr lang="zh-CN" altLang="en-US" sz="1800" b="1" dirty="0">
                        <a:solidFill>
                          <a:srgbClr val="FF0000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</a:txBody>
                  <a:tcPr marL="89231" marR="89231" marT="44614" marB="44614" anchor="ctr">
                    <a:lnL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lvl="0" algn="ctr" defTabSz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一</a:t>
                      </a:r>
                      <a:endParaRPr lang="zh-CN" altLang="en-US" sz="1800" dirty="0">
                        <a:solidFill>
                          <a:srgbClr val="FF0000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  <a:p>
                      <a:pPr lvl="0" algn="ctr" defTabSz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en-US" altLang="x-none" sz="1800">
                          <a:solidFill>
                            <a:srgbClr val="FF0000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(</a:t>
                      </a:r>
                      <a:r>
                        <a:rPr lang="zh-CN" altLang="en-US" sz="18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个</a:t>
                      </a:r>
                      <a:r>
                        <a:rPr lang="en-US" altLang="x-none" sz="18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)</a:t>
                      </a:r>
                      <a:endParaRPr lang="en-US" altLang="x-none" sz="1800" b="1" dirty="0">
                        <a:solidFill>
                          <a:srgbClr val="FF0000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</a:txBody>
                  <a:tcPr marL="89231" marR="89231" marT="44614" marB="44614" anchor="ctr">
                    <a:lnL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 vMerge="1">
                  <a:tcPr marL="89231" marR="89231" marT="44614" marB="44614" anchor="ctr"/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lvl="0" defTabSz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十</a:t>
                      </a:r>
                      <a:endParaRPr lang="zh-CN" altLang="en-US" sz="1800" dirty="0">
                        <a:solidFill>
                          <a:schemeClr val="tx1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  <a:p>
                      <a:pPr lvl="0" defTabSz="0" eaLnBrk="0" hangingPunct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分</a:t>
                      </a:r>
                      <a:endParaRPr lang="zh-CN" altLang="en-US" sz="1800" dirty="0">
                        <a:solidFill>
                          <a:schemeClr val="tx1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  <a:p>
                      <a:pPr lvl="0" defTabSz="0" eaLnBrk="0" hangingPunct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之</a:t>
                      </a:r>
                      <a:endParaRPr lang="zh-CN" altLang="en-US" sz="1800" dirty="0">
                        <a:solidFill>
                          <a:schemeClr val="tx1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  <a:p>
                      <a:pPr lvl="0" defTabSz="0" eaLnBrk="0" hangingPunct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一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</a:txBody>
                  <a:tcPr marL="89231" marR="89231" marT="44614" marB="44614" anchor="ctr">
                    <a:lnL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lvl="0" algn="ctr" defTabSz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百</a:t>
                      </a:r>
                      <a:endParaRPr lang="zh-CN" altLang="en-US" sz="1800" dirty="0">
                        <a:solidFill>
                          <a:srgbClr val="FF0000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  <a:p>
                      <a:pPr lvl="0" algn="ctr" defTabSz="0" eaLnBrk="0" hangingPunct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分</a:t>
                      </a:r>
                      <a:endParaRPr lang="zh-CN" altLang="en-US" sz="1800" dirty="0">
                        <a:solidFill>
                          <a:srgbClr val="FF0000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  <a:p>
                      <a:pPr lvl="0" algn="ctr" defTabSz="0" eaLnBrk="0" hangingPunct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之</a:t>
                      </a:r>
                      <a:endParaRPr lang="zh-CN" altLang="en-US" sz="1800" dirty="0">
                        <a:solidFill>
                          <a:srgbClr val="FF0000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  <a:p>
                      <a:pPr lvl="0" algn="ctr" defTabSz="0" eaLnBrk="0" hangingPunct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一</a:t>
                      </a:r>
                      <a:endParaRPr lang="zh-CN" altLang="en-US" sz="1800" b="1" dirty="0">
                        <a:solidFill>
                          <a:srgbClr val="FF0000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</a:txBody>
                  <a:tcPr marL="89231" marR="89231" marT="44614" marB="44614" anchor="ctr">
                    <a:lnL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lvl="0" algn="ctr" defTabSz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千</a:t>
                      </a:r>
                      <a:endParaRPr lang="zh-CN" altLang="en-US" sz="1800" dirty="0">
                        <a:solidFill>
                          <a:srgbClr val="FF0000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  <a:p>
                      <a:pPr lvl="0" algn="ctr" defTabSz="0" eaLnBrk="0" hangingPunct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分</a:t>
                      </a:r>
                      <a:endParaRPr lang="zh-CN" altLang="en-US" sz="1800" dirty="0">
                        <a:solidFill>
                          <a:srgbClr val="FF0000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  <a:p>
                      <a:pPr lvl="0" algn="ctr" defTabSz="0" eaLnBrk="0" hangingPunct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之</a:t>
                      </a:r>
                      <a:endParaRPr lang="zh-CN" altLang="en-US" sz="1800" dirty="0">
                        <a:solidFill>
                          <a:srgbClr val="FF0000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  <a:p>
                      <a:pPr lvl="0" algn="ctr" defTabSz="0" eaLnBrk="0" hangingPunct="0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</a:pPr>
                      <a:r>
                        <a:rPr lang="zh-CN" altLang="en-US" sz="18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sym typeface="Times New Roman" panose="02020603050405020304" pitchFamily="18" charset="0"/>
                        </a:rPr>
                        <a:t>一</a:t>
                      </a:r>
                      <a:endParaRPr lang="zh-CN" altLang="en-US" sz="1800" b="1" dirty="0">
                        <a:solidFill>
                          <a:srgbClr val="FF0000"/>
                        </a:solidFill>
                        <a:latin typeface="+mn-ea"/>
                        <a:ea typeface="+mn-ea"/>
                        <a:sym typeface="Times New Roman" panose="02020603050405020304" pitchFamily="18" charset="0"/>
                      </a:endParaRPr>
                    </a:p>
                  </a:txBody>
                  <a:tcPr marL="89231" marR="89231" marT="44614" marB="44614" anchor="ctr">
                    <a:lnL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marL="342900" marR="0" lvl="0" indent="-342900" algn="ctr" defTabSz="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>
                          <a:tab pos="6286500" algn="l"/>
                        </a:tabLst>
                        <a:defRPr/>
                      </a:pPr>
                      <a:r>
                        <a:rPr lang="en-US" altLang="x-none" sz="1800" kern="1200" dirty="0">
                          <a:solidFill>
                            <a:schemeClr val="tx1"/>
                          </a:solidFill>
                          <a:latin typeface="+mn-ea"/>
                          <a:ea typeface="宋体" panose="02010600030101010101" pitchFamily="2" charset="-122"/>
                          <a:cs typeface="+mn-cs"/>
                          <a:sym typeface="Times New Roman" panose="02020603050405020304" pitchFamily="18" charset="0"/>
                        </a:rPr>
                        <a:t>……</a:t>
                      </a:r>
                      <a:endParaRPr lang="en-US" altLang="x-none" sz="1800" b="1" i="1" kern="1200" dirty="0">
                        <a:solidFill>
                          <a:schemeClr val="tx1"/>
                        </a:solidFill>
                        <a:latin typeface="+mn-ea"/>
                        <a:ea typeface="宋体" panose="02010600030101010101" pitchFamily="2" charset="-122"/>
                        <a:cs typeface="+mn-cs"/>
                        <a:sym typeface="Times New Roman" panose="02020603050405020304" pitchFamily="18" charset="0"/>
                      </a:endParaRPr>
                    </a:p>
                  </a:txBody>
                  <a:tcPr marL="89231" marR="89231" marT="44614" marB="44614" anchor="ctr">
                    <a:lnL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</a:tbl>
          </a:graphicData>
        </a:graphic>
      </p:graphicFrame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2980" y="1706225"/>
            <a:ext cx="325450" cy="33333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2749" y="3432316"/>
            <a:ext cx="454544" cy="70861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79422" y="3432316"/>
            <a:ext cx="320039" cy="70861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2130" y="3432316"/>
            <a:ext cx="320039" cy="70861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5652" y="3432316"/>
            <a:ext cx="320039" cy="70861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78777" y="1706225"/>
            <a:ext cx="325450" cy="35430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93969" y="3432316"/>
            <a:ext cx="320039" cy="70861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93969" y="2201097"/>
            <a:ext cx="320039" cy="547076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451" y="3432316"/>
            <a:ext cx="320039" cy="70861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451" y="2201096"/>
            <a:ext cx="320039" cy="600891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95504" y="3432316"/>
            <a:ext cx="320039" cy="70861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95504" y="2201096"/>
            <a:ext cx="320039" cy="600891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2596" y="3432316"/>
            <a:ext cx="320039" cy="70861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2596" y="2201096"/>
            <a:ext cx="320039" cy="600891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74307" y="1706225"/>
            <a:ext cx="325450" cy="354307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60310" y="3432316"/>
            <a:ext cx="256763" cy="708615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60310" y="2201096"/>
            <a:ext cx="256763" cy="600891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05577" y="3438847"/>
            <a:ext cx="256763" cy="708615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05577" y="2207627"/>
            <a:ext cx="256763" cy="600891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50844" y="3438847"/>
            <a:ext cx="256763" cy="708615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50844" y="2207627"/>
            <a:ext cx="256763" cy="600891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04270" y="3438847"/>
            <a:ext cx="256763" cy="708615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04270" y="2207627"/>
            <a:ext cx="256763" cy="600891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82415" y="2207627"/>
            <a:ext cx="320039" cy="594361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82535" y="3197225"/>
            <a:ext cx="320040" cy="107378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97090" y="3197225"/>
            <a:ext cx="320040" cy="1073785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97053" y="2201095"/>
            <a:ext cx="320039" cy="586875"/>
          </a:xfrm>
          <a:prstGeom prst="rect">
            <a:avLst/>
          </a:prstGeom>
        </p:spPr>
      </p:pic>
      <p:sp>
        <p:nvSpPr>
          <p:cNvPr id="35" name="文本框 34"/>
          <p:cNvSpPr txBox="1"/>
          <p:nvPr/>
        </p:nvSpPr>
        <p:spPr bwMode="auto">
          <a:xfrm>
            <a:off x="422910" y="4406313"/>
            <a:ext cx="8265522" cy="401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rPr>
              <a:t>每相邻的两个计数单位之间的进率都是十的计数法叫</a:t>
            </a:r>
            <a:r>
              <a:rPr lang="zh-CN" altLang="en-US" sz="2000" b="1">
                <a:solidFill>
                  <a:srgbClr val="0000FF"/>
                </a:solidFill>
                <a:latin typeface="Times New Roman" panose="02020603050405020304"/>
                <a:ea typeface="黑体" panose="02010609060101010101" pitchFamily="49" charset="-122"/>
              </a:rPr>
              <a:t>作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rPr>
              <a:t>十进制计数法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rPr>
              <a:t>。</a:t>
            </a:r>
            <a:endParaRPr lang="zh-CN" altLang="en-US"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05063" y="363211"/>
            <a:ext cx="6311807" cy="2418458"/>
          </a:xfrm>
          <a:prstGeom prst="rect">
            <a:avLst/>
          </a:prstGeom>
        </p:spPr>
      </p:pic>
      <p:pic>
        <p:nvPicPr>
          <p:cNvPr id="4" name="Picture 22" descr="86副本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971" y="3037531"/>
            <a:ext cx="1142048" cy="1742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27"/>
          <p:cNvSpPr>
            <a:spLocks noChangeArrowheads="1"/>
          </p:cNvSpPr>
          <p:nvPr/>
        </p:nvSpPr>
        <p:spPr bwMode="auto">
          <a:xfrm>
            <a:off x="1736416" y="2847081"/>
            <a:ext cx="5449099" cy="843816"/>
          </a:xfrm>
          <a:prstGeom prst="wedgeRoundRectCallout">
            <a:avLst>
              <a:gd name="adj1" fmla="val -57310"/>
              <a:gd name="adj2" fmla="val 2572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>
              <a:defRPr/>
            </a:pPr>
            <a:r>
              <a:rPr lang="zh-CN" altLang="en-US" sz="2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个、十、百、千</a:t>
            </a:r>
            <a:r>
              <a:rPr lang="en-US" altLang="zh-CN" sz="2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……</a:t>
            </a:r>
            <a:r>
              <a:rPr lang="zh-CN" altLang="en-US" sz="2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以及十分之一、百分之一</a:t>
            </a:r>
            <a:r>
              <a:rPr lang="en-US" altLang="zh-CN" sz="2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……</a:t>
            </a:r>
            <a:r>
              <a:rPr lang="zh-CN" altLang="en-US" sz="2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都是计数单位。</a:t>
            </a:r>
            <a:endParaRPr lang="en-US" altLang="zh-CN" sz="22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6" name="Picture 13" descr="92副本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3092" y="3268989"/>
            <a:ext cx="769937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27"/>
          <p:cNvSpPr>
            <a:spLocks noChangeArrowheads="1"/>
          </p:cNvSpPr>
          <p:nvPr/>
        </p:nvSpPr>
        <p:spPr bwMode="auto">
          <a:xfrm>
            <a:off x="2376959" y="3799576"/>
            <a:ext cx="5105646" cy="898062"/>
          </a:xfrm>
          <a:prstGeom prst="wedgeRoundRectCallout">
            <a:avLst>
              <a:gd name="adj1" fmla="val 55041"/>
              <a:gd name="adj2" fmla="val -3664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>
              <a:lnSpc>
                <a:spcPct val="110000"/>
              </a:lnSpc>
              <a:defRPr/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各个计数单位所占的位置，叫作数位，数位是按一定顺序排列的。</a:t>
            </a:r>
            <a:endParaRPr lang="zh-CN" altLang="en-US" sz="22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8203"/>
          <p:cNvSpPr txBox="1">
            <a:spLocks noChangeArrowheads="1"/>
          </p:cNvSpPr>
          <p:nvPr/>
        </p:nvSpPr>
        <p:spPr bwMode="auto">
          <a:xfrm>
            <a:off x="282142" y="1297604"/>
            <a:ext cx="8038898" cy="49654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600" b="1">
                <a:latin typeface="+mn-lt"/>
                <a:ea typeface="黑体" panose="02010609060101010101" pitchFamily="49" charset="-122"/>
              </a:rPr>
              <a:t>说出下面各数中“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6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”表示的含义。</a:t>
            </a:r>
            <a:endParaRPr lang="zh-CN" altLang="en-US" sz="2600" b="1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231476" y="1455596"/>
            <a:ext cx="34357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P73 </a:t>
            </a:r>
            <a:r>
              <a:rPr lang="zh-CN" altLang="en-US"/>
              <a:t>练习十四 第</a:t>
            </a:r>
            <a:r>
              <a:rPr lang="en-US" altLang="zh-CN"/>
              <a:t>3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  <p:grpSp>
        <p:nvGrpSpPr>
          <p:cNvPr id="4" name="组合 2"/>
          <p:cNvGrpSpPr/>
          <p:nvPr/>
        </p:nvGrpSpPr>
        <p:grpSpPr bwMode="auto">
          <a:xfrm>
            <a:off x="766536" y="1952459"/>
            <a:ext cx="7685133" cy="857250"/>
            <a:chOff x="834392" y="1842060"/>
            <a:chExt cx="7685533" cy="857250"/>
          </a:xfrm>
        </p:grpSpPr>
        <p:sp>
          <p:nvSpPr>
            <p:cNvPr id="5" name="文本框 4"/>
            <p:cNvSpPr txBox="1"/>
            <p:nvPr/>
          </p:nvSpPr>
          <p:spPr>
            <a:xfrm>
              <a:off x="834392" y="1990383"/>
              <a:ext cx="7685533" cy="560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 hangingPunct="1">
                <a:lnSpc>
                  <a:spcPct val="130000"/>
                </a:lnSpc>
                <a:defRPr/>
              </a:pPr>
              <a:r>
                <a:rPr lang="en-US" altLang="zh-CN" sz="2600" b="1" dirty="0">
                  <a:latin typeface="+mj-lt"/>
                  <a:ea typeface="+mj-ea"/>
                </a:rPr>
                <a:t>63                   0.56                                     603.7</a:t>
              </a:r>
              <a:endParaRPr lang="zh-CN" altLang="en-US" sz="2600" b="1" dirty="0">
                <a:latin typeface="+mj-lt"/>
                <a:ea typeface="+mj-ea"/>
              </a:endParaRPr>
            </a:p>
          </p:txBody>
        </p:sp>
        <p:graphicFrame>
          <p:nvGraphicFramePr>
            <p:cNvPr id="6" name="Object 14"/>
            <p:cNvGraphicFramePr>
              <a:graphicFrameLocks noChangeAspect="1"/>
            </p:cNvGraphicFramePr>
            <p:nvPr/>
          </p:nvGraphicFramePr>
          <p:xfrm>
            <a:off x="4693116" y="1842060"/>
            <a:ext cx="330488" cy="857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0" name="Equation" r:id="rId1" imgW="3657600" imgH="9448800" progId="Equation.DSMT4">
                    <p:embed/>
                  </p:oleObj>
                </mc:Choice>
                <mc:Fallback>
                  <p:oleObj name="Equation" r:id="rId1" imgW="3657600" imgH="9448800" progId="Equation.DSMT4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93116" y="1842060"/>
                          <a:ext cx="330488" cy="8572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282142" y="2936976"/>
            <a:ext cx="2082800" cy="49314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表示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6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个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10</a:t>
            </a:r>
            <a:endParaRPr lang="en-US" altLang="zh-CN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2071753" y="2936976"/>
            <a:ext cx="2082800" cy="49314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表示</a:t>
            </a:r>
            <a:r>
              <a:rPr lang="en-US" altLang="zh-CN" sz="24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6</a:t>
            </a:r>
            <a:r>
              <a:rPr lang="zh-CN" altLang="en-US" sz="24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个</a:t>
            </a:r>
            <a:r>
              <a:rPr lang="en-US" altLang="zh-CN" sz="24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0.01</a:t>
            </a:r>
            <a:endParaRPr lang="en-US" altLang="zh-CN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4005056" y="2761584"/>
            <a:ext cx="2082800" cy="843933"/>
            <a:chOff x="4005056" y="2565644"/>
            <a:chExt cx="2082800" cy="843933"/>
          </a:xfrm>
        </p:grpSpPr>
        <p:sp>
          <p:nvSpPr>
            <p:cNvPr id="9" name="文本框 8"/>
            <p:cNvSpPr txBox="1">
              <a:spLocks noChangeArrowheads="1"/>
            </p:cNvSpPr>
            <p:nvPr/>
          </p:nvSpPr>
          <p:spPr bwMode="auto">
            <a:xfrm>
              <a:off x="4005056" y="2741036"/>
              <a:ext cx="2082800" cy="49314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defRPr/>
              </a:pPr>
              <a:r>
                <a:rPr lang="zh-CN" altLang="en-US" sz="24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表示</a:t>
              </a:r>
              <a:r>
                <a:rPr lang="en-US" altLang="zh-CN" sz="2400" b="1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6</a:t>
              </a:r>
              <a:r>
                <a:rPr lang="zh-CN" altLang="en-US" sz="2400" b="1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个</a:t>
              </a:r>
              <a:endPara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endParaRPr>
            </a:p>
          </p:txBody>
        </p:sp>
        <p:graphicFrame>
          <p:nvGraphicFramePr>
            <p:cNvPr id="10" name="对象 9"/>
            <p:cNvGraphicFramePr>
              <a:graphicFrameLocks noChangeAspect="1"/>
            </p:cNvGraphicFramePr>
            <p:nvPr/>
          </p:nvGraphicFramePr>
          <p:xfrm>
            <a:off x="5190849" y="2565644"/>
            <a:ext cx="326682" cy="8439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1" name="Equation" r:id="rId3" imgW="3657600" imgH="9448800" progId="Equation.DSMT4">
                    <p:embed/>
                  </p:oleObj>
                </mc:Choice>
                <mc:Fallback>
                  <p:oleObj name="Equation" r:id="rId3" imgW="3657600" imgH="9448800" progId="Equation.DSMT4">
                    <p:embed/>
                    <p:pic>
                      <p:nvPicPr>
                        <p:cNvPr id="0" name="图片 4100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5190849" y="2565644"/>
                          <a:ext cx="326682" cy="84393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6044565" y="2935528"/>
            <a:ext cx="2276475" cy="49314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defRPr>
            </a:lvl1pPr>
            <a:lvl2pPr marL="742950" indent="-285750">
              <a:buFont typeface="Arial" panose="020B0604020202020204" pitchFamily="34" charset="0"/>
            </a:lvl2pPr>
            <a:lvl3pPr marL="1143000" indent="-228600">
              <a:buFont typeface="Arial" panose="020B0604020202020204" pitchFamily="34" charset="0"/>
            </a:lvl3pPr>
            <a:lvl4pPr marL="1600200" indent="-228600">
              <a:buFont typeface="Arial" panose="020B0604020202020204" pitchFamily="34" charset="0"/>
            </a:lvl4pPr>
            <a:lvl5pPr marL="2057400" indent="-228600">
              <a:buFont typeface="Arial" panose="020B0604020202020204" pitchFamily="34" charset="0"/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9pPr>
          </a:lstStyle>
          <a:p>
            <a:r>
              <a:rPr lang="zh-CN" altLang="en-US"/>
              <a:t>表示</a:t>
            </a:r>
            <a:r>
              <a:rPr lang="en-US" altLang="zh-CN"/>
              <a:t>6</a:t>
            </a:r>
            <a:r>
              <a:rPr lang="zh-CN" altLang="en-US"/>
              <a:t>个</a:t>
            </a:r>
            <a:r>
              <a:rPr lang="en-US" altLang="zh-CN" dirty="0"/>
              <a:t>100</a:t>
            </a:r>
            <a:endParaRPr lang="en-US" altLang="zh-C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/>
      <p:bldP spid="8" grpId="0" bldLvl="0"/>
      <p:bldP spid="12" grpId="0" bldLvl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 bwMode="auto">
          <a:xfrm>
            <a:off x="450850" y="1117486"/>
            <a:ext cx="8242300" cy="855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E50012"/>
                </a:solidFill>
                <a:effectLst/>
                <a:uLnTx/>
                <a:uFillTx/>
                <a:latin typeface="+mn-ea"/>
                <a:ea typeface="+mn-ea"/>
                <a:cs typeface="Times New Roman" panose="02020603050405020304" pitchFamily="18" charset="0"/>
              </a:rPr>
              <a:t>分数的基本性质：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分数的分子和分母同时乘或者除以相同的数（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除外），分数的大小不变。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 bwMode="auto">
          <a:xfrm>
            <a:off x="450850" y="2788247"/>
            <a:ext cx="8242300" cy="855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E50012"/>
                </a:solidFill>
                <a:effectLst/>
                <a:uLnTx/>
                <a:uFillTx/>
                <a:latin typeface="+mn-ea"/>
                <a:ea typeface="+mn-ea"/>
                <a:cs typeface="Times New Roman" panose="02020603050405020304" pitchFamily="18" charset="0"/>
              </a:rPr>
              <a:t>小数的基本性质：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在小数的末尾添上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或者去掉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0,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小数的大小不变。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8" name="Object 14"/>
          <p:cNvGraphicFramePr>
            <a:graphicFrameLocks noChangeAspect="1"/>
          </p:cNvGraphicFramePr>
          <p:nvPr/>
        </p:nvGraphicFramePr>
        <p:xfrm>
          <a:off x="2044667" y="2026249"/>
          <a:ext cx="2160836" cy="7084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name="Equation" r:id="rId1" imgW="28956000" imgH="9448800" progId="Equation.DSMT4">
                  <p:embed/>
                </p:oleObj>
              </mc:Choice>
              <mc:Fallback>
                <p:oleObj name="Equation" r:id="rId1" imgW="28956000" imgH="94488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44667" y="2026249"/>
                        <a:ext cx="2160836" cy="7084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14"/>
          <p:cNvGraphicFramePr>
            <a:graphicFrameLocks noChangeAspect="1"/>
          </p:cNvGraphicFramePr>
          <p:nvPr/>
        </p:nvGraphicFramePr>
        <p:xfrm>
          <a:off x="4451215" y="2026471"/>
          <a:ext cx="2730500" cy="70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" name="Equation" r:id="rId3" imgW="36576000" imgH="9448800" progId="Equation.DSMT4">
                  <p:embed/>
                </p:oleObj>
              </mc:Choice>
              <mc:Fallback>
                <p:oleObj name="Equation" r:id="rId3" imgW="36576000" imgH="94488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51215" y="2026471"/>
                        <a:ext cx="2730500" cy="708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1737690" y="3252019"/>
            <a:ext cx="259388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400" b="1">
                <a:latin typeface="+mj-lt"/>
                <a:ea typeface="黑体" panose="02010609060101010101" pitchFamily="49" charset="-122"/>
              </a:rPr>
              <a:t>0.1=0.1</a:t>
            </a:r>
            <a:r>
              <a:rPr lang="en-US" altLang="zh-CN" sz="2400" b="1">
                <a:solidFill>
                  <a:srgbClr val="E50012"/>
                </a:solidFill>
                <a:latin typeface="+mj-lt"/>
                <a:ea typeface="黑体" panose="02010609060101010101" pitchFamily="49" charset="-122"/>
              </a:rPr>
              <a:t>0</a:t>
            </a:r>
            <a:r>
              <a:rPr lang="en-US" altLang="zh-CN" sz="2400" b="1">
                <a:latin typeface="+mj-lt"/>
                <a:ea typeface="黑体" panose="02010609060101010101" pitchFamily="49" charset="-122"/>
              </a:rPr>
              <a:t>=0.1</a:t>
            </a:r>
            <a:r>
              <a:rPr lang="en-US" altLang="zh-CN" sz="2400" b="1">
                <a:solidFill>
                  <a:srgbClr val="E50012"/>
                </a:solidFill>
                <a:latin typeface="+mj-lt"/>
                <a:ea typeface="黑体" panose="02010609060101010101" pitchFamily="49" charset="-122"/>
              </a:rPr>
              <a:t>00</a:t>
            </a:r>
            <a:endParaRPr lang="en-US" altLang="zh-CN" sz="2400" b="1" dirty="0">
              <a:solidFill>
                <a:srgbClr val="E50012"/>
              </a:solidFill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11" name="Picture 16" descr="E:\2022\6年级下册\XXSX_2B_t004_03(1)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2063" y="3643481"/>
            <a:ext cx="1081087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AutoShape 27"/>
          <p:cNvSpPr>
            <a:spLocks noChangeArrowheads="1"/>
          </p:cNvSpPr>
          <p:nvPr/>
        </p:nvSpPr>
        <p:spPr bwMode="auto">
          <a:xfrm>
            <a:off x="4426767" y="3729693"/>
            <a:ext cx="3090103" cy="881497"/>
          </a:xfrm>
          <a:prstGeom prst="wedgeRoundRectCallout">
            <a:avLst>
              <a:gd name="adj1" fmla="val 56880"/>
              <a:gd name="adj2" fmla="val -36804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>
              <a:lnSpc>
                <a:spcPct val="110000"/>
              </a:lnSpc>
              <a:defRPr/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分数的基本性质和小数的性质有什么联系？</a:t>
            </a:r>
            <a:endParaRPr lang="zh-CN" altLang="en-US" sz="22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TextBox 12"/>
          <p:cNvSpPr txBox="1">
            <a:spLocks noChangeArrowheads="1"/>
          </p:cNvSpPr>
          <p:nvPr/>
        </p:nvSpPr>
        <p:spPr bwMode="auto">
          <a:xfrm>
            <a:off x="450850" y="432193"/>
            <a:ext cx="6556375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分数的基本性质和小数的基本性质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850209" y="3713684"/>
            <a:ext cx="388916" cy="1009311"/>
            <a:chOff x="1850209" y="3772465"/>
            <a:chExt cx="388916" cy="1009311"/>
          </a:xfrm>
        </p:grpSpPr>
        <p:cxnSp>
          <p:nvCxnSpPr>
            <p:cNvPr id="16" name="直接箭头连接符 15"/>
            <p:cNvCxnSpPr/>
            <p:nvPr/>
          </p:nvCxnSpPr>
          <p:spPr>
            <a:xfrm>
              <a:off x="2044667" y="3772465"/>
              <a:ext cx="0" cy="300111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7" name="对象 16"/>
            <p:cNvGraphicFramePr>
              <a:graphicFrameLocks noChangeAspect="1"/>
            </p:cNvGraphicFramePr>
            <p:nvPr/>
          </p:nvGraphicFramePr>
          <p:xfrm>
            <a:off x="1850209" y="4072576"/>
            <a:ext cx="388916" cy="709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9" name="Equation" r:id="rId6" imgW="5181600" imgH="9448800" progId="Equation.DSMT4">
                    <p:embed/>
                  </p:oleObj>
                </mc:Choice>
                <mc:Fallback>
                  <p:oleObj name="Equation" r:id="rId6" imgW="5181600" imgH="9448800" progId="Equation.DSMT4">
                    <p:embed/>
                    <p:pic>
                      <p:nvPicPr>
                        <p:cNvPr id="0" name="图片 5128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1850209" y="4072576"/>
                          <a:ext cx="388916" cy="7092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3" name="组合 22"/>
          <p:cNvGrpSpPr/>
          <p:nvPr/>
        </p:nvGrpSpPr>
        <p:grpSpPr>
          <a:xfrm>
            <a:off x="2398713" y="3713684"/>
            <a:ext cx="527050" cy="1009085"/>
            <a:chOff x="2398713" y="3772465"/>
            <a:chExt cx="527050" cy="1009085"/>
          </a:xfrm>
        </p:grpSpPr>
        <p:cxnSp>
          <p:nvCxnSpPr>
            <p:cNvPr id="18" name="直接箭头连接符 17"/>
            <p:cNvCxnSpPr/>
            <p:nvPr/>
          </p:nvCxnSpPr>
          <p:spPr>
            <a:xfrm>
              <a:off x="2661028" y="3772465"/>
              <a:ext cx="0" cy="300111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9" name="对象 18"/>
            <p:cNvGraphicFramePr>
              <a:graphicFrameLocks noChangeAspect="1"/>
            </p:cNvGraphicFramePr>
            <p:nvPr/>
          </p:nvGraphicFramePr>
          <p:xfrm>
            <a:off x="2398713" y="4071938"/>
            <a:ext cx="527050" cy="7096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30" name="Equation" r:id="rId8" imgW="7010400" imgH="9448800" progId="Equation.DSMT4">
                    <p:embed/>
                  </p:oleObj>
                </mc:Choice>
                <mc:Fallback>
                  <p:oleObj name="Equation" r:id="rId8" imgW="7010400" imgH="9448800" progId="Equation.DSMT4">
                    <p:embed/>
                    <p:pic>
                      <p:nvPicPr>
                        <p:cNvPr id="0" name="对象 16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2398713" y="4071938"/>
                          <a:ext cx="527050" cy="70961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4" name="组合 23"/>
          <p:cNvGrpSpPr/>
          <p:nvPr/>
        </p:nvGrpSpPr>
        <p:grpSpPr>
          <a:xfrm>
            <a:off x="3082925" y="3713684"/>
            <a:ext cx="663575" cy="1009085"/>
            <a:chOff x="3082925" y="3772465"/>
            <a:chExt cx="663575" cy="1009085"/>
          </a:xfrm>
        </p:grpSpPr>
        <p:cxnSp>
          <p:nvCxnSpPr>
            <p:cNvPr id="20" name="直接箭头连接符 19"/>
            <p:cNvCxnSpPr/>
            <p:nvPr/>
          </p:nvCxnSpPr>
          <p:spPr>
            <a:xfrm>
              <a:off x="3412740" y="3772465"/>
              <a:ext cx="0" cy="300111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1" name="对象 20"/>
            <p:cNvGraphicFramePr>
              <a:graphicFrameLocks noChangeAspect="1"/>
            </p:cNvGraphicFramePr>
            <p:nvPr/>
          </p:nvGraphicFramePr>
          <p:xfrm>
            <a:off x="3082925" y="4071938"/>
            <a:ext cx="663575" cy="7096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31" name="Equation" r:id="rId10" imgW="8839200" imgH="9448800" progId="Equation.DSMT4">
                    <p:embed/>
                  </p:oleObj>
                </mc:Choice>
                <mc:Fallback>
                  <p:oleObj name="Equation" r:id="rId10" imgW="8839200" imgH="9448800" progId="Equation.DSMT4">
                    <p:embed/>
                    <p:pic>
                      <p:nvPicPr>
                        <p:cNvPr id="0" name="对象 18"/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3082925" y="4071938"/>
                          <a:ext cx="663575" cy="70961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5" name="TextBox 12"/>
          <p:cNvSpPr txBox="1">
            <a:spLocks noChangeArrowheads="1"/>
          </p:cNvSpPr>
          <p:nvPr/>
        </p:nvSpPr>
        <p:spPr bwMode="auto">
          <a:xfrm>
            <a:off x="5842589" y="432193"/>
            <a:ext cx="257782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E5001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是一致的</a:t>
            </a:r>
            <a:endParaRPr lang="zh-CN" altLang="en-US" sz="2800" b="1">
              <a:solidFill>
                <a:srgbClr val="E50012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 bldLvl="0"/>
      <p:bldP spid="12" grpId="0" animBg="1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3421564" y="740669"/>
            <a:ext cx="936625" cy="49244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6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0.35</a:t>
            </a:r>
            <a:endParaRPr lang="en-US" altLang="zh-CN" sz="26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3421564" y="1286878"/>
            <a:ext cx="936625" cy="49244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6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3.5</a:t>
            </a:r>
            <a:endParaRPr lang="en-US" altLang="zh-CN" sz="26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3421564" y="1833424"/>
            <a:ext cx="936625" cy="49244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6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35</a:t>
            </a:r>
            <a:endParaRPr lang="en-US" altLang="zh-CN" sz="26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 bwMode="auto">
          <a:xfrm>
            <a:off x="1156062" y="740670"/>
            <a:ext cx="2378347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/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0.035</a:t>
            </a:r>
            <a:r>
              <a:rPr kumimoji="0" lang="zh-CN" altLang="zh-CN" sz="2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10=</a:t>
            </a:r>
            <a:endParaRPr lang="zh-CN" altLang="en-US"/>
          </a:p>
        </p:txBody>
      </p:sp>
      <p:sp>
        <p:nvSpPr>
          <p:cNvPr id="16" name="文本框 15"/>
          <p:cNvSpPr txBox="1"/>
          <p:nvPr/>
        </p:nvSpPr>
        <p:spPr bwMode="auto">
          <a:xfrm>
            <a:off x="1156062" y="1286878"/>
            <a:ext cx="2378347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/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0.035</a:t>
            </a:r>
            <a:r>
              <a:rPr kumimoji="0" lang="zh-CN" altLang="zh-CN" sz="2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100=</a:t>
            </a:r>
            <a:endParaRPr lang="zh-CN" altLang="en-US"/>
          </a:p>
        </p:txBody>
      </p:sp>
      <p:sp>
        <p:nvSpPr>
          <p:cNvPr id="17" name="文本框 16"/>
          <p:cNvSpPr txBox="1"/>
          <p:nvPr/>
        </p:nvSpPr>
        <p:spPr bwMode="auto">
          <a:xfrm>
            <a:off x="1156062" y="1833085"/>
            <a:ext cx="2378347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/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0.035</a:t>
            </a:r>
            <a:r>
              <a:rPr kumimoji="0" lang="zh-CN" altLang="zh-CN" sz="2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1000=</a:t>
            </a:r>
            <a:endParaRPr lang="zh-CN" altLang="en-US"/>
          </a:p>
        </p:txBody>
      </p:sp>
      <p:sp>
        <p:nvSpPr>
          <p:cNvPr id="18" name="文本框 17"/>
          <p:cNvSpPr txBox="1"/>
          <p:nvPr/>
        </p:nvSpPr>
        <p:spPr bwMode="auto">
          <a:xfrm>
            <a:off x="4095205" y="740670"/>
            <a:ext cx="2378347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/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42÷10=</a:t>
            </a:r>
            <a:endParaRPr lang="zh-CN" altLang="en-US"/>
          </a:p>
        </p:txBody>
      </p:sp>
      <p:sp>
        <p:nvSpPr>
          <p:cNvPr id="19" name="文本框 18"/>
          <p:cNvSpPr txBox="1"/>
          <p:nvPr/>
        </p:nvSpPr>
        <p:spPr bwMode="auto">
          <a:xfrm>
            <a:off x="4095205" y="1286878"/>
            <a:ext cx="2378347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/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42÷100=</a:t>
            </a:r>
            <a:endParaRPr lang="zh-CN" altLang="en-US"/>
          </a:p>
        </p:txBody>
      </p:sp>
      <p:sp>
        <p:nvSpPr>
          <p:cNvPr id="20" name="文本框 19"/>
          <p:cNvSpPr txBox="1"/>
          <p:nvPr/>
        </p:nvSpPr>
        <p:spPr bwMode="auto">
          <a:xfrm>
            <a:off x="4095205" y="1833085"/>
            <a:ext cx="2378347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/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42÷1000=</a:t>
            </a:r>
            <a:endParaRPr lang="zh-CN" altLang="en-US"/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6357937" y="740669"/>
            <a:ext cx="936625" cy="49244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6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4.2</a:t>
            </a:r>
            <a:endParaRPr lang="en-US" altLang="zh-CN" sz="26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6357937" y="1286878"/>
            <a:ext cx="936625" cy="49244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6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0.42</a:t>
            </a:r>
            <a:endParaRPr lang="en-US" altLang="zh-CN" sz="26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3" name="文本框 22"/>
          <p:cNvSpPr txBox="1">
            <a:spLocks noChangeArrowheads="1"/>
          </p:cNvSpPr>
          <p:nvPr/>
        </p:nvSpPr>
        <p:spPr bwMode="auto">
          <a:xfrm>
            <a:off x="6357937" y="1833424"/>
            <a:ext cx="1538560" cy="49244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6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0.042</a:t>
            </a:r>
            <a:endParaRPr lang="en-US" altLang="zh-CN" sz="26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24" name="Picture 16" descr="E:\2022\6年级下册\XXSX_2B_t004_03(1)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0621" y="2241371"/>
            <a:ext cx="1081087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AutoShape 27"/>
          <p:cNvSpPr>
            <a:spLocks noChangeArrowheads="1"/>
          </p:cNvSpPr>
          <p:nvPr/>
        </p:nvSpPr>
        <p:spPr bwMode="auto">
          <a:xfrm>
            <a:off x="2600162" y="2435015"/>
            <a:ext cx="5090459" cy="472604"/>
          </a:xfrm>
          <a:prstGeom prst="wedgeRoundRectCallout">
            <a:avLst>
              <a:gd name="adj1" fmla="val 54013"/>
              <a:gd name="adj2" fmla="val 33693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仔细观察这组算式，你发现了什么？</a:t>
            </a:r>
            <a:endParaRPr lang="en-US" altLang="zh-CN" sz="22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AutoShape 27"/>
          <p:cNvSpPr>
            <a:spLocks noChangeArrowheads="1"/>
          </p:cNvSpPr>
          <p:nvPr/>
        </p:nvSpPr>
        <p:spPr bwMode="auto">
          <a:xfrm>
            <a:off x="1156063" y="2435015"/>
            <a:ext cx="6534558" cy="472604"/>
          </a:xfrm>
          <a:prstGeom prst="wedgeRoundRectCallout">
            <a:avLst>
              <a:gd name="adj1" fmla="val 54013"/>
              <a:gd name="adj2" fmla="val 33693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移动小数点的位置，小数的大小会发生什么变化？</a:t>
            </a:r>
            <a:endParaRPr lang="en-US" altLang="zh-CN" sz="22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372292" y="3260963"/>
            <a:ext cx="7608704" cy="1271832"/>
            <a:chOff x="372292" y="3162853"/>
            <a:chExt cx="7608704" cy="1271832"/>
          </a:xfrm>
        </p:grpSpPr>
        <p:sp>
          <p:nvSpPr>
            <p:cNvPr id="28" name="文本框 27"/>
            <p:cNvSpPr txBox="1"/>
            <p:nvPr/>
          </p:nvSpPr>
          <p:spPr bwMode="auto">
            <a:xfrm>
              <a:off x="372292" y="3162853"/>
              <a:ext cx="7608704" cy="11791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楷体" panose="02010609060101010101" pitchFamily="49" charset="-122"/>
                  <a:cs typeface="+mn-cs"/>
                </a:rPr>
                <a:t>        小数点向</a:t>
              </a:r>
              <a:r>
                <a:rPr kumimoji="0" lang="zh-CN" altLang="en-US" sz="2200" b="1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panose="02020603050405020304"/>
                  <a:ea typeface="楷体" panose="02010609060101010101" pitchFamily="49" charset="-122"/>
                  <a:cs typeface="+mn-cs"/>
                </a:rPr>
                <a:t>右</a:t>
              </a:r>
              <a:r>
                <a:rPr kumimoji="0" lang="zh-CN" altLang="en-US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楷体" panose="02010609060101010101" pitchFamily="49" charset="-122"/>
                  <a:cs typeface="+mn-cs"/>
                </a:rPr>
                <a:t>移动一位、两位、三位</a:t>
              </a:r>
              <a:r>
                <a:rPr kumimoji="0" lang="en-US" altLang="zh-CN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宋体" panose="02010600030101010101" pitchFamily="2" charset="-122"/>
                  <a:cs typeface="+mn-cs"/>
                </a:rPr>
                <a:t>……</a:t>
              </a:r>
              <a:r>
                <a:rPr kumimoji="0" lang="zh-CN" altLang="en-US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楷体" panose="02010609060101010101" pitchFamily="49" charset="-122"/>
                  <a:cs typeface="+mn-cs"/>
                </a:rPr>
                <a:t>小数就</a:t>
              </a:r>
              <a:r>
                <a:rPr kumimoji="0" lang="zh-CN" altLang="en-US" sz="2200" b="1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panose="02020603050405020304"/>
                  <a:ea typeface="楷体" panose="02010609060101010101" pitchFamily="49" charset="-122"/>
                  <a:cs typeface="+mn-cs"/>
                </a:rPr>
                <a:t>扩大</a:t>
              </a:r>
              <a:r>
                <a:rPr kumimoji="0" lang="zh-CN" altLang="en-US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楷体" panose="02010609060101010101" pitchFamily="49" charset="-122"/>
                  <a:cs typeface="+mn-cs"/>
                </a:rPr>
                <a:t>到原来的</a:t>
              </a:r>
              <a:r>
                <a:rPr kumimoji="0" lang="en-US" altLang="zh-CN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楷体" panose="02010609060101010101" pitchFamily="49" charset="-122"/>
                  <a:cs typeface="+mn-cs"/>
                </a:rPr>
                <a:t>10</a:t>
              </a:r>
              <a:r>
                <a:rPr kumimoji="0" lang="zh-CN" altLang="en-US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楷体" panose="02010609060101010101" pitchFamily="49" charset="-122"/>
                  <a:cs typeface="+mn-cs"/>
                </a:rPr>
                <a:t>倍、</a:t>
              </a:r>
              <a:r>
                <a:rPr kumimoji="0" lang="en-US" altLang="zh-CN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楷体" panose="02010609060101010101" pitchFamily="49" charset="-122"/>
                  <a:cs typeface="+mn-cs"/>
                </a:rPr>
                <a:t>100</a:t>
              </a:r>
              <a:r>
                <a:rPr kumimoji="0" lang="zh-CN" altLang="en-US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楷体" panose="02010609060101010101" pitchFamily="49" charset="-122"/>
                  <a:cs typeface="+mn-cs"/>
                </a:rPr>
                <a:t>倍、</a:t>
              </a:r>
              <a:r>
                <a:rPr kumimoji="0" lang="en-US" altLang="zh-CN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楷体" panose="02010609060101010101" pitchFamily="49" charset="-122"/>
                  <a:cs typeface="+mn-cs"/>
                </a:rPr>
                <a:t>1000</a:t>
              </a:r>
              <a:r>
                <a:rPr kumimoji="0" lang="zh-CN" altLang="en-US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楷体" panose="02010609060101010101" pitchFamily="49" charset="-122"/>
                  <a:cs typeface="+mn-cs"/>
                </a:rPr>
                <a:t>倍</a:t>
              </a:r>
              <a:r>
                <a:rPr kumimoji="0" lang="en-US" altLang="zh-CN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宋体" panose="02010600030101010101" pitchFamily="2" charset="-122"/>
                  <a:cs typeface="+mn-cs"/>
                </a:rPr>
                <a:t>……</a:t>
              </a:r>
              <a:r>
                <a:rPr kumimoji="0" lang="zh-CN" altLang="en-US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楷体" panose="02010609060101010101" pitchFamily="49" charset="-122"/>
                  <a:cs typeface="+mn-cs"/>
                </a:rPr>
                <a:t>小数点向</a:t>
              </a:r>
              <a:r>
                <a:rPr kumimoji="0" lang="zh-CN" altLang="en-US" sz="2200" b="1" i="0" u="none" strike="noStrike" kern="1200" cap="none" spc="0" normalizeH="0" baseline="0" noProof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anose="02020603050405020304"/>
                  <a:ea typeface="楷体" panose="02010609060101010101" pitchFamily="49" charset="-122"/>
                  <a:cs typeface="+mn-cs"/>
                </a:rPr>
                <a:t>左</a:t>
              </a:r>
              <a:r>
                <a:rPr kumimoji="0" lang="zh-CN" altLang="en-US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楷体" panose="02010609060101010101" pitchFamily="49" charset="-122"/>
                  <a:cs typeface="+mn-cs"/>
                </a:rPr>
                <a:t>移动一位、两位、三位</a:t>
              </a:r>
              <a:r>
                <a:rPr kumimoji="0" lang="en-US" altLang="zh-CN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宋体" panose="02010600030101010101" pitchFamily="2" charset="-122"/>
                  <a:cs typeface="+mn-cs"/>
                </a:rPr>
                <a:t>……</a:t>
              </a:r>
              <a:r>
                <a:rPr kumimoji="0" lang="zh-CN" altLang="en-US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楷体" panose="02010609060101010101" pitchFamily="49" charset="-122"/>
                  <a:cs typeface="+mn-cs"/>
                </a:rPr>
                <a:t>小数就</a:t>
              </a:r>
              <a:r>
                <a:rPr kumimoji="0" lang="zh-CN" altLang="en-US" sz="2200" b="1" i="0" u="none" strike="noStrike" kern="1200" cap="none" spc="0" normalizeH="0" baseline="0" noProof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anose="02020603050405020304"/>
                  <a:ea typeface="楷体" panose="02010609060101010101" pitchFamily="49" charset="-122"/>
                  <a:cs typeface="+mn-cs"/>
                </a:rPr>
                <a:t>缩小</a:t>
              </a:r>
              <a:r>
                <a:rPr kumimoji="0" lang="zh-CN" altLang="en-US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楷体" panose="02010609060101010101" pitchFamily="49" charset="-122"/>
                  <a:cs typeface="+mn-cs"/>
                </a:rPr>
                <a:t>到原数的     、    、      </a:t>
              </a:r>
              <a:r>
                <a:rPr kumimoji="0" lang="en-US" altLang="zh-CN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宋体" panose="02010600030101010101" pitchFamily="2" charset="-122"/>
                  <a:cs typeface="+mn-cs"/>
                </a:rPr>
                <a:t>……</a:t>
              </a:r>
              <a:r>
                <a:rPr kumimoji="0" lang="zh-CN" altLang="en-US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楷体" panose="02010609060101010101" pitchFamily="49" charset="-122"/>
                  <a:cs typeface="+mn-cs"/>
                </a:rPr>
                <a:t>  </a:t>
              </a:r>
              <a:endPara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endParaRPr>
            </a:p>
          </p:txBody>
        </p:sp>
        <p:graphicFrame>
          <p:nvGraphicFramePr>
            <p:cNvPr id="29" name="Object 14"/>
            <p:cNvGraphicFramePr>
              <a:graphicFrameLocks noChangeAspect="1"/>
            </p:cNvGraphicFramePr>
            <p:nvPr/>
          </p:nvGraphicFramePr>
          <p:xfrm>
            <a:off x="4103301" y="3853849"/>
            <a:ext cx="368138" cy="5806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49" name="Equation" r:id="rId2" imgW="215900" imgH="393065" progId="Equation.DSMT4">
                    <p:embed/>
                  </p:oleObj>
                </mc:Choice>
                <mc:Fallback>
                  <p:oleObj name="Equation" r:id="rId2" imgW="215900" imgH="393065" progId="Equation.DSMT4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03301" y="3853849"/>
                          <a:ext cx="368138" cy="58069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" name="Object 14"/>
            <p:cNvGraphicFramePr>
              <a:graphicFrameLocks noChangeAspect="1"/>
            </p:cNvGraphicFramePr>
            <p:nvPr/>
          </p:nvGraphicFramePr>
          <p:xfrm>
            <a:off x="4572000" y="3853849"/>
            <a:ext cx="498365" cy="5808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50" name="Equation" r:id="rId4" imgW="292100" imgH="393700" progId="Equation.DSMT4">
                    <p:embed/>
                  </p:oleObj>
                </mc:Choice>
                <mc:Fallback>
                  <p:oleObj name="Equation" r:id="rId4" imgW="292100" imgH="393700" progId="Equation.DSMT4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72000" y="3853849"/>
                          <a:ext cx="498365" cy="5808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" name="Object 14"/>
            <p:cNvGraphicFramePr>
              <a:graphicFrameLocks noChangeAspect="1"/>
            </p:cNvGraphicFramePr>
            <p:nvPr/>
          </p:nvGraphicFramePr>
          <p:xfrm>
            <a:off x="5145391" y="3853849"/>
            <a:ext cx="628590" cy="5808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51" name="Equation" r:id="rId6" imgW="368300" imgH="393700" progId="Equation.DSMT4">
                    <p:embed/>
                  </p:oleObj>
                </mc:Choice>
                <mc:Fallback>
                  <p:oleObj name="Equation" r:id="rId6" imgW="368300" imgH="393700" progId="Equation.DSMT4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45391" y="3853849"/>
                          <a:ext cx="628590" cy="5808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" name="文本框 1"/>
          <p:cNvSpPr txBox="1"/>
          <p:nvPr/>
        </p:nvSpPr>
        <p:spPr>
          <a:xfrm>
            <a:off x="1078096" y="2922070"/>
            <a:ext cx="2077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P72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第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5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FF7C80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/>
      <p:bldP spid="12" grpId="0" bldLvl="0"/>
      <p:bldP spid="13" grpId="0" bldLvl="0"/>
      <p:bldP spid="21" grpId="0" bldLvl="0"/>
      <p:bldP spid="22" grpId="0" bldLvl="0"/>
      <p:bldP spid="23" grpId="0" bldLvl="0"/>
      <p:bldP spid="25" grpId="0" animBg="1"/>
      <p:bldP spid="25" grpId="1" animBg="1"/>
      <p:bldP spid="26" grpId="0" animBg="1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8203"/>
          <p:cNvSpPr txBox="1">
            <a:spLocks noChangeArrowheads="1"/>
          </p:cNvSpPr>
          <p:nvPr/>
        </p:nvSpPr>
        <p:spPr bwMode="auto">
          <a:xfrm>
            <a:off x="282142" y="788155"/>
            <a:ext cx="8038898" cy="49654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600" b="1">
                <a:latin typeface="+mn-lt"/>
                <a:ea typeface="黑体" panose="02010609060101010101" pitchFamily="49" charset="-122"/>
              </a:rPr>
              <a:t>填空，使每横行的各数相等。</a:t>
            </a:r>
            <a:endParaRPr lang="zh-CN" altLang="en-US" sz="2600" b="1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441173" y="926554"/>
            <a:ext cx="34357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P74 </a:t>
            </a:r>
            <a:r>
              <a:rPr lang="zh-CN" altLang="en-US"/>
              <a:t>练习十四 第</a:t>
            </a:r>
            <a:r>
              <a:rPr lang="en-US" altLang="zh-CN"/>
              <a:t>4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1103313" y="1423100"/>
          <a:ext cx="6910386" cy="28194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303462"/>
                <a:gridCol w="2303462"/>
                <a:gridCol w="2303462"/>
              </a:tblGrid>
              <a:tr h="70485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dirty="0">
                          <a:solidFill>
                            <a:schemeClr val="tx1"/>
                          </a:solidFill>
                          <a:latin typeface="+mn-lt"/>
                          <a:ea typeface="楷体" panose="02010609060101010101" pitchFamily="49" charset="-122"/>
                        </a:rPr>
                        <a:t>小数</a:t>
                      </a:r>
                      <a:endParaRPr lang="zh-CN" altLang="en-US" sz="2600" b="1" dirty="0">
                        <a:solidFill>
                          <a:schemeClr val="tx1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51" marR="91451" marT="45722" marB="45722" anchor="ctr" anchorCtr="1">
                    <a:lnL w="12700" cap="flat" cmpd="sng" algn="ctr">
                      <a:solidFill>
                        <a:srgbClr val="E087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87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87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87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EA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dirty="0">
                          <a:solidFill>
                            <a:schemeClr val="tx1"/>
                          </a:solidFill>
                          <a:latin typeface="+mn-lt"/>
                          <a:ea typeface="楷体" panose="02010609060101010101" pitchFamily="49" charset="-122"/>
                        </a:rPr>
                        <a:t>分数</a:t>
                      </a:r>
                      <a:endParaRPr lang="zh-CN" altLang="en-US" sz="2600" b="1" dirty="0">
                        <a:solidFill>
                          <a:schemeClr val="tx1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51" marR="91451" marT="45722" marB="45722" anchor="ctr" anchorCtr="1">
                    <a:lnL w="12700" cap="flat" cmpd="sng" algn="ctr">
                      <a:solidFill>
                        <a:srgbClr val="E087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87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87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87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EA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dirty="0">
                          <a:solidFill>
                            <a:schemeClr val="tx1"/>
                          </a:solidFill>
                          <a:latin typeface="+mn-lt"/>
                          <a:ea typeface="楷体" panose="02010609060101010101" pitchFamily="49" charset="-122"/>
                        </a:rPr>
                        <a:t>百分数</a:t>
                      </a:r>
                      <a:endParaRPr lang="zh-CN" altLang="en-US" sz="2600" b="1" dirty="0">
                        <a:solidFill>
                          <a:schemeClr val="tx1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51" marR="91451" marT="45722" marB="45722" anchor="ctr" anchorCtr="1">
                    <a:lnL w="12700" cap="flat" cmpd="sng" algn="ctr">
                      <a:solidFill>
                        <a:srgbClr val="E087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87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87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87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EADD"/>
                    </a:solidFill>
                  </a:tcPr>
                </a:tc>
              </a:tr>
              <a:tr h="70485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 dirty="0">
                          <a:solidFill>
                            <a:schemeClr val="tx1"/>
                          </a:solidFill>
                          <a:latin typeface="+mn-lt"/>
                          <a:ea typeface="楷体" panose="02010609060101010101" pitchFamily="49" charset="-122"/>
                        </a:rPr>
                        <a:t>0.4</a:t>
                      </a:r>
                      <a:endParaRPr lang="zh-CN" altLang="en-US" sz="2600" b="1" dirty="0">
                        <a:solidFill>
                          <a:schemeClr val="tx1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51" marR="91451" marT="45722" marB="45722" anchor="ctr" anchorCtr="1">
                    <a:lnL w="12700" cap="flat" cmpd="sng" algn="ctr">
                      <a:solidFill>
                        <a:srgbClr val="E087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87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87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87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00" b="1">
                        <a:solidFill>
                          <a:schemeClr val="tx1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51" marR="91451" marT="45722" marB="45722" anchor="ctr" anchorCtr="1">
                    <a:lnL w="12700" cap="flat" cmpd="sng" algn="ctr">
                      <a:solidFill>
                        <a:srgbClr val="E087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87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87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87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00" b="1">
                        <a:solidFill>
                          <a:schemeClr val="tx1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51" marR="91451" marT="45722" marB="45722" anchor="ctr" anchorCtr="1">
                    <a:lnL w="12700" cap="flat" cmpd="sng" algn="ctr">
                      <a:solidFill>
                        <a:srgbClr val="E087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87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87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87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704850">
                <a:tc>
                  <a:txBody>
                    <a:bodyPr/>
                    <a:lstStyle/>
                    <a:p>
                      <a:pPr algn="ctr"/>
                      <a:endParaRPr lang="zh-CN" altLang="en-US" sz="2600" b="1">
                        <a:solidFill>
                          <a:schemeClr val="tx1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51" marR="91451" marT="45722" marB="45722" anchor="ctr" anchorCtr="1">
                    <a:lnL w="12700" cap="flat" cmpd="sng" algn="ctr">
                      <a:solidFill>
                        <a:srgbClr val="E087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87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87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87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00" b="1">
                        <a:solidFill>
                          <a:schemeClr val="tx1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51" marR="91451" marT="45722" marB="45722" anchor="ctr" anchorCtr="1">
                    <a:lnL w="12700" cap="flat" cmpd="sng" algn="ctr">
                      <a:solidFill>
                        <a:srgbClr val="E087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87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87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87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00" b="1">
                        <a:solidFill>
                          <a:schemeClr val="tx1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51" marR="91451" marT="45722" marB="45722" anchor="ctr" anchorCtr="1">
                    <a:lnL w="12700" cap="flat" cmpd="sng" algn="ctr">
                      <a:solidFill>
                        <a:srgbClr val="E087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87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87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87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704850">
                <a:tc>
                  <a:txBody>
                    <a:bodyPr/>
                    <a:lstStyle/>
                    <a:p>
                      <a:pPr algn="ctr"/>
                      <a:endParaRPr lang="zh-CN" altLang="en-US" sz="2600" b="1">
                        <a:solidFill>
                          <a:schemeClr val="tx1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51" marR="91451" marT="45722" marB="45722" anchor="ctr" anchorCtr="1">
                    <a:lnL w="12700" cap="flat" cmpd="sng" algn="ctr">
                      <a:solidFill>
                        <a:srgbClr val="E087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87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87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87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00" b="1" dirty="0">
                        <a:solidFill>
                          <a:schemeClr val="tx1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51" marR="91451" marT="45722" marB="45722" anchor="ctr" anchorCtr="1">
                    <a:lnL w="12700" cap="flat" cmpd="sng" algn="ctr">
                      <a:solidFill>
                        <a:srgbClr val="E087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87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87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87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 dirty="0">
                          <a:solidFill>
                            <a:schemeClr val="tx1"/>
                          </a:solidFill>
                          <a:latin typeface="+mn-lt"/>
                          <a:ea typeface="楷体" panose="02010609060101010101" pitchFamily="49" charset="-122"/>
                        </a:rPr>
                        <a:t>80%</a:t>
                      </a:r>
                      <a:endParaRPr lang="zh-CN" altLang="en-US" sz="2600" b="1" dirty="0">
                        <a:solidFill>
                          <a:schemeClr val="tx1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51" marR="91451" marT="45722" marB="45722" anchor="ctr" anchorCtr="1">
                    <a:lnL w="12700" cap="flat" cmpd="sng" algn="ctr">
                      <a:solidFill>
                        <a:srgbClr val="E087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87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87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875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Object 14"/>
          <p:cNvGraphicFramePr>
            <a:graphicFrameLocks noChangeAspect="1"/>
          </p:cNvGraphicFramePr>
          <p:nvPr/>
        </p:nvGraphicFramePr>
        <p:xfrm>
          <a:off x="4441173" y="2852393"/>
          <a:ext cx="255836" cy="6612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3" name="Equation" r:id="rId1" imgW="152400" imgH="393700" progId="Equation.DSMT4">
                  <p:embed/>
                </p:oleObj>
              </mc:Choice>
              <mc:Fallback>
                <p:oleObj name="Equation" r:id="rId1" imgW="152400" imgH="3937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1173" y="2852393"/>
                        <a:ext cx="255836" cy="6612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文本框 7"/>
          <p:cNvSpPr txBox="1"/>
          <p:nvPr/>
        </p:nvSpPr>
        <p:spPr bwMode="auto">
          <a:xfrm>
            <a:off x="6420395" y="2235722"/>
            <a:ext cx="11430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E50012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40%</a:t>
            </a:r>
            <a:endParaRPr kumimoji="0" lang="zh-CN" altLang="en-US" sz="2600" b="1" i="0" u="none" strike="noStrike" kern="1200" cap="none" spc="0" normalizeH="0" baseline="0" noProof="0">
              <a:ln>
                <a:noFill/>
              </a:ln>
              <a:solidFill>
                <a:srgbClr val="E50012"/>
              </a:solidFill>
              <a:effectLst/>
              <a:uLnTx/>
              <a:uFillTx/>
              <a:latin typeface="Times New Roman" panose="02020603050405020304"/>
              <a:ea typeface="楷体" panose="02010609060101010101" pitchFamily="49" charset="-122"/>
              <a:cs typeface="+mn-cs"/>
            </a:endParaRPr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4440596" y="2137681"/>
          <a:ext cx="256413" cy="66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" name="Equation" r:id="rId3" imgW="3657600" imgH="9448800" progId="Equation.DSMT4">
                  <p:embed/>
                </p:oleObj>
              </mc:Choice>
              <mc:Fallback>
                <p:oleObj name="Equation" r:id="rId3" imgW="3657600" imgH="9448800" progId="Equation.DSMT4">
                  <p:embed/>
                  <p:pic>
                    <p:nvPicPr>
                      <p:cNvPr id="0" name="图片 717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40596" y="2137681"/>
                        <a:ext cx="256413" cy="662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文本框 9"/>
          <p:cNvSpPr txBox="1"/>
          <p:nvPr/>
        </p:nvSpPr>
        <p:spPr bwMode="auto">
          <a:xfrm>
            <a:off x="1946366" y="2936791"/>
            <a:ext cx="11430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E50012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0.75</a:t>
            </a:r>
            <a:endParaRPr kumimoji="0" lang="zh-CN" altLang="en-US" sz="2600" b="1" i="0" u="none" strike="noStrike" kern="1200" cap="none" spc="0" normalizeH="0" baseline="0" noProof="0">
              <a:ln>
                <a:noFill/>
              </a:ln>
              <a:solidFill>
                <a:srgbClr val="E50012"/>
              </a:solidFill>
              <a:effectLst/>
              <a:uLnTx/>
              <a:uFillTx/>
              <a:latin typeface="Times New Roman" panose="02020603050405020304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 bwMode="auto">
          <a:xfrm>
            <a:off x="6420395" y="2936791"/>
            <a:ext cx="11430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E50012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75%</a:t>
            </a:r>
            <a:endParaRPr kumimoji="0" lang="zh-CN" altLang="en-US" sz="2600" b="1" i="0" u="none" strike="noStrike" kern="1200" cap="none" spc="0" normalizeH="0" baseline="0" noProof="0">
              <a:ln>
                <a:noFill/>
              </a:ln>
              <a:solidFill>
                <a:srgbClr val="E50012"/>
              </a:solidFill>
              <a:effectLst/>
              <a:uLnTx/>
              <a:uFillTx/>
              <a:latin typeface="Times New Roman" panose="02020603050405020304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2" name="文本框 11"/>
          <p:cNvSpPr txBox="1"/>
          <p:nvPr/>
        </p:nvSpPr>
        <p:spPr bwMode="auto">
          <a:xfrm>
            <a:off x="1946366" y="3648717"/>
            <a:ext cx="11430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E50012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0.8</a:t>
            </a:r>
            <a:endParaRPr kumimoji="0" lang="zh-CN" altLang="en-US" sz="2600" b="1" i="0" u="none" strike="noStrike" kern="1200" cap="none" spc="0" normalizeH="0" baseline="0" noProof="0">
              <a:ln>
                <a:noFill/>
              </a:ln>
              <a:solidFill>
                <a:srgbClr val="E50012"/>
              </a:solidFill>
              <a:effectLst/>
              <a:uLnTx/>
              <a:uFillTx/>
              <a:latin typeface="Times New Roman" panose="02020603050405020304"/>
              <a:ea typeface="楷体" panose="02010609060101010101" pitchFamily="49" charset="-122"/>
              <a:cs typeface="+mn-cs"/>
            </a:endParaRPr>
          </a:p>
        </p:txBody>
      </p:sp>
      <p:graphicFrame>
        <p:nvGraphicFramePr>
          <p:cNvPr id="13" name="对象 12"/>
          <p:cNvGraphicFramePr>
            <a:graphicFrameLocks noChangeAspect="1"/>
          </p:cNvGraphicFramePr>
          <p:nvPr/>
        </p:nvGraphicFramePr>
        <p:xfrm>
          <a:off x="4451350" y="3552825"/>
          <a:ext cx="234950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5" name="Equation" r:id="rId5" imgW="3352800" imgH="9448800" progId="Equation.DSMT4">
                  <p:embed/>
                </p:oleObj>
              </mc:Choice>
              <mc:Fallback>
                <p:oleObj name="Equation" r:id="rId5" imgW="3352800" imgH="9448800" progId="Equation.DSMT4">
                  <p:embed/>
                  <p:pic>
                    <p:nvPicPr>
                      <p:cNvPr id="0" name="对象 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451350" y="3552825"/>
                        <a:ext cx="234950" cy="663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12"/>
          <p:cNvSpPr txBox="1">
            <a:spLocks noChangeArrowheads="1"/>
          </p:cNvSpPr>
          <p:nvPr/>
        </p:nvSpPr>
        <p:spPr bwMode="auto">
          <a:xfrm>
            <a:off x="1174750" y="504202"/>
            <a:ext cx="679450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小数、分数和百分数相互转化的方法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 bwMode="auto">
          <a:xfrm>
            <a:off x="1638300" y="1428206"/>
            <a:ext cx="1066800" cy="558800"/>
          </a:xfrm>
          <a:prstGeom prst="rect">
            <a:avLst/>
          </a:prstGeom>
          <a:solidFill>
            <a:srgbClr val="FFFFFF"/>
          </a:solidFill>
          <a:ln w="3810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kern="0" dirty="0">
                <a:solidFill>
                  <a:srgbClr val="1C1C1C"/>
                </a:solidFill>
                <a:latin typeface="+mj-lt"/>
                <a:ea typeface="黑体" panose="02010609060101010101" pitchFamily="49" charset="-122"/>
              </a:rPr>
              <a:t>小数</a:t>
            </a:r>
            <a:endParaRPr lang="zh-CN" altLang="en-US" sz="3200" b="1" kern="0" dirty="0">
              <a:solidFill>
                <a:srgbClr val="1C1C1C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 bwMode="auto">
          <a:xfrm>
            <a:off x="6129338" y="1428206"/>
            <a:ext cx="1492250" cy="558800"/>
          </a:xfrm>
          <a:prstGeom prst="rect">
            <a:avLst/>
          </a:prstGeom>
          <a:solidFill>
            <a:srgbClr val="FFFFFF"/>
          </a:solidFill>
          <a:ln w="3810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kern="0" dirty="0">
                <a:solidFill>
                  <a:srgbClr val="1C1C1C"/>
                </a:solidFill>
                <a:latin typeface="+mj-lt"/>
                <a:ea typeface="黑体" panose="02010609060101010101" pitchFamily="49" charset="-122"/>
              </a:rPr>
              <a:t>百分数</a:t>
            </a:r>
            <a:endParaRPr lang="zh-CN" altLang="en-US" sz="3200" b="1" kern="0" dirty="0">
              <a:solidFill>
                <a:srgbClr val="1C1C1C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 bwMode="auto">
          <a:xfrm>
            <a:off x="3940307" y="4074568"/>
            <a:ext cx="1082675" cy="558800"/>
          </a:xfrm>
          <a:prstGeom prst="rect">
            <a:avLst/>
          </a:prstGeom>
          <a:solidFill>
            <a:srgbClr val="FFFFFF"/>
          </a:solidFill>
          <a:ln w="3810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kern="0" dirty="0">
                <a:solidFill>
                  <a:srgbClr val="1C1C1C"/>
                </a:solidFill>
                <a:latin typeface="+mj-lt"/>
                <a:ea typeface="黑体" panose="02010609060101010101" pitchFamily="49" charset="-122"/>
              </a:rPr>
              <a:t>分数</a:t>
            </a:r>
            <a:endParaRPr lang="zh-CN" altLang="en-US" sz="3200" b="1" kern="0" dirty="0">
              <a:solidFill>
                <a:srgbClr val="1C1C1C"/>
              </a:solidFill>
              <a:latin typeface="+mj-lt"/>
              <a:ea typeface="黑体" panose="02010609060101010101" pitchFamily="49" charset="-122"/>
            </a:endParaRPr>
          </a:p>
        </p:txBody>
      </p:sp>
      <p:grpSp>
        <p:nvGrpSpPr>
          <p:cNvPr id="43" name="组合 42"/>
          <p:cNvGrpSpPr/>
          <p:nvPr/>
        </p:nvGrpSpPr>
        <p:grpSpPr bwMode="auto">
          <a:xfrm>
            <a:off x="2705100" y="1150394"/>
            <a:ext cx="3479800" cy="463550"/>
            <a:chOff x="2763520" y="1297746"/>
            <a:chExt cx="3480132" cy="462331"/>
          </a:xfrm>
        </p:grpSpPr>
        <p:cxnSp>
          <p:nvCxnSpPr>
            <p:cNvPr id="9" name="直接箭头连接符 8"/>
            <p:cNvCxnSpPr/>
            <p:nvPr/>
          </p:nvCxnSpPr>
          <p:spPr>
            <a:xfrm>
              <a:off x="2834965" y="1760077"/>
              <a:ext cx="3332480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6"/>
            <p:cNvSpPr txBox="1"/>
            <p:nvPr/>
          </p:nvSpPr>
          <p:spPr bwMode="auto">
            <a:xfrm>
              <a:off x="2763520" y="1297746"/>
              <a:ext cx="3480132" cy="44966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just" eaLnBrk="1" hangingPunct="1">
                <a:lnSpc>
                  <a:spcPct val="130000"/>
                </a:lnSpc>
                <a:defRPr/>
              </a:pPr>
              <a:r>
                <a:rPr lang="zh-CN" altLang="en-US" sz="2000" b="1" kern="800" spc="-100" dirty="0">
                  <a:solidFill>
                    <a:srgbClr val="000000"/>
                  </a:solidFill>
                  <a:latin typeface="+mn-lt"/>
                  <a:ea typeface="楷体" panose="02010609060101010101" pitchFamily="49" charset="-122"/>
                </a:rPr>
                <a:t>小数点向右移动两位，添上</a:t>
              </a:r>
              <a:r>
                <a:rPr lang="en-US" altLang="zh-CN" sz="2000" b="1" kern="800" spc="-100" dirty="0">
                  <a:solidFill>
                    <a:srgbClr val="000000"/>
                  </a:solidFill>
                  <a:latin typeface="+mn-lt"/>
                  <a:ea typeface="楷体" panose="02010609060101010101" pitchFamily="49" charset="-122"/>
                </a:rPr>
                <a:t>%</a:t>
              </a:r>
              <a:endParaRPr lang="zh-CN" altLang="en-US" sz="2000" b="1" kern="800" spc="-100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 bwMode="auto">
          <a:xfrm>
            <a:off x="2705100" y="1723481"/>
            <a:ext cx="3479800" cy="449263"/>
            <a:chOff x="2763520" y="1869611"/>
            <a:chExt cx="3480132" cy="449418"/>
          </a:xfrm>
        </p:grpSpPr>
        <p:cxnSp>
          <p:nvCxnSpPr>
            <p:cNvPr id="10" name="直接箭头连接符 9"/>
            <p:cNvCxnSpPr/>
            <p:nvPr/>
          </p:nvCxnSpPr>
          <p:spPr>
            <a:xfrm flipH="1">
              <a:off x="2763520" y="1922017"/>
              <a:ext cx="3383286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文本框 37"/>
            <p:cNvSpPr txBox="1"/>
            <p:nvPr/>
          </p:nvSpPr>
          <p:spPr bwMode="auto">
            <a:xfrm>
              <a:off x="2763520" y="1869611"/>
              <a:ext cx="3480132" cy="44941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just" eaLnBrk="1" hangingPunct="1">
                <a:lnSpc>
                  <a:spcPct val="130000"/>
                </a:lnSpc>
                <a:defRPr/>
              </a:pPr>
              <a:r>
                <a:rPr lang="zh-CN" altLang="en-US" sz="2000" b="1" kern="800" spc="-100" dirty="0">
                  <a:solidFill>
                    <a:srgbClr val="000000"/>
                  </a:solidFill>
                  <a:latin typeface="+mn-lt"/>
                  <a:ea typeface="楷体" panose="02010609060101010101" pitchFamily="49" charset="-122"/>
                </a:rPr>
                <a:t>去掉</a:t>
              </a:r>
              <a:r>
                <a:rPr lang="en-US" altLang="zh-CN" sz="2000" b="1" kern="800" spc="-100" dirty="0">
                  <a:solidFill>
                    <a:srgbClr val="000000"/>
                  </a:solidFill>
                  <a:latin typeface="+mn-lt"/>
                  <a:ea typeface="楷体" panose="02010609060101010101" pitchFamily="49" charset="-122"/>
                </a:rPr>
                <a:t>%</a:t>
              </a:r>
              <a:r>
                <a:rPr lang="zh-CN" altLang="en-US" sz="2000" b="1" kern="800" spc="-100" dirty="0">
                  <a:solidFill>
                    <a:srgbClr val="000000"/>
                  </a:solidFill>
                  <a:latin typeface="+mn-lt"/>
                  <a:ea typeface="楷体" panose="02010609060101010101" pitchFamily="49" charset="-122"/>
                </a:rPr>
                <a:t>，小数点向左移动两位</a:t>
              </a:r>
              <a:endParaRPr lang="zh-CN" altLang="en-US" sz="2000" b="1" kern="800" spc="-100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 bwMode="auto">
          <a:xfrm>
            <a:off x="2260600" y="1701256"/>
            <a:ext cx="1641475" cy="2727325"/>
            <a:chOff x="2319023" y="1848475"/>
            <a:chExt cx="1641412" cy="2726596"/>
          </a:xfrm>
        </p:grpSpPr>
        <p:cxnSp>
          <p:nvCxnSpPr>
            <p:cNvPr id="12" name="直接箭头连接符 11"/>
            <p:cNvCxnSpPr/>
            <p:nvPr/>
          </p:nvCxnSpPr>
          <p:spPr>
            <a:xfrm>
              <a:off x="2319023" y="2253180"/>
              <a:ext cx="1641412" cy="205685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文本框 38"/>
            <p:cNvSpPr txBox="1"/>
            <p:nvPr/>
          </p:nvSpPr>
          <p:spPr bwMode="auto">
            <a:xfrm rot="3110821">
              <a:off x="2047883" y="2986357"/>
              <a:ext cx="2726596" cy="45083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just" eaLnBrk="1" hangingPunct="1">
                <a:lnSpc>
                  <a:spcPct val="130000"/>
                </a:lnSpc>
                <a:defRPr/>
              </a:pPr>
              <a:r>
                <a:rPr lang="zh-CN" altLang="en-US" sz="2000" b="1" kern="800" spc="-100" dirty="0">
                  <a:solidFill>
                    <a:srgbClr val="000000"/>
                  </a:solidFill>
                  <a:latin typeface="+mn-lt"/>
                  <a:ea typeface="楷体" panose="02010609060101010101" pitchFamily="49" charset="-122"/>
                </a:rPr>
                <a:t>先用分数表示，再约分</a:t>
              </a:r>
              <a:endParaRPr lang="zh-CN" altLang="en-US" sz="2000" b="1" kern="800" spc="-100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 bwMode="auto">
          <a:xfrm>
            <a:off x="2105025" y="2201319"/>
            <a:ext cx="1635125" cy="2046287"/>
            <a:chOff x="2163041" y="2348180"/>
            <a:chExt cx="1635096" cy="2046060"/>
          </a:xfrm>
        </p:grpSpPr>
        <p:cxnSp>
          <p:nvCxnSpPr>
            <p:cNvPr id="13" name="直接箭头连接符 12"/>
            <p:cNvCxnSpPr/>
            <p:nvPr/>
          </p:nvCxnSpPr>
          <p:spPr>
            <a:xfrm flipH="1" flipV="1">
              <a:off x="2163041" y="2348180"/>
              <a:ext cx="1635096" cy="204606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文本框 39"/>
            <p:cNvSpPr txBox="1"/>
            <p:nvPr/>
          </p:nvSpPr>
          <p:spPr bwMode="auto">
            <a:xfrm rot="3110821">
              <a:off x="1863885" y="3196584"/>
              <a:ext cx="1768279" cy="44925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just" eaLnBrk="1" hangingPunct="1">
                <a:lnSpc>
                  <a:spcPct val="130000"/>
                </a:lnSpc>
                <a:defRPr/>
              </a:pPr>
              <a:r>
                <a:rPr lang="zh-CN" altLang="en-US" sz="2000" b="1" kern="800" spc="-100" dirty="0">
                  <a:solidFill>
                    <a:srgbClr val="000000"/>
                  </a:solidFill>
                  <a:latin typeface="+mn-lt"/>
                  <a:ea typeface="楷体" panose="02010609060101010101" pitchFamily="49" charset="-122"/>
                </a:rPr>
                <a:t>分子除以分母</a:t>
              </a:r>
              <a:endParaRPr lang="zh-CN" altLang="en-US" sz="2000" b="1" kern="800" spc="-100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 bwMode="auto">
          <a:xfrm>
            <a:off x="5035550" y="1901281"/>
            <a:ext cx="1782763" cy="2189163"/>
            <a:chOff x="5094000" y="2048383"/>
            <a:chExt cx="1783080" cy="2188507"/>
          </a:xfrm>
        </p:grpSpPr>
        <p:cxnSp>
          <p:nvCxnSpPr>
            <p:cNvPr id="30" name="直接箭头连接符 29"/>
            <p:cNvCxnSpPr/>
            <p:nvPr/>
          </p:nvCxnSpPr>
          <p:spPr>
            <a:xfrm flipV="1">
              <a:off x="5094000" y="2192803"/>
              <a:ext cx="1783080" cy="2044087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文本框 40"/>
            <p:cNvSpPr txBox="1"/>
            <p:nvPr/>
          </p:nvSpPr>
          <p:spPr bwMode="auto">
            <a:xfrm rot="18664313">
              <a:off x="4858635" y="2575900"/>
              <a:ext cx="1763184" cy="70815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just" eaLnBrk="1" hangingPunct="1">
                <a:defRPr/>
              </a:pPr>
              <a:r>
                <a:rPr lang="zh-CN" altLang="en-US" sz="2000" b="1" kern="800" spc="-100" dirty="0">
                  <a:solidFill>
                    <a:srgbClr val="000000"/>
                  </a:solidFill>
                  <a:latin typeface="+mn-lt"/>
                  <a:ea typeface="楷体" panose="02010609060101010101" pitchFamily="49" charset="-122"/>
                </a:rPr>
                <a:t>先化成小数，</a:t>
              </a:r>
              <a:endParaRPr lang="en-US" altLang="zh-CN" sz="2000" b="1" kern="800" spc="-100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endParaRPr>
            </a:p>
            <a:p>
              <a:pPr algn="just" eaLnBrk="1" hangingPunct="1">
                <a:defRPr/>
              </a:pPr>
              <a:r>
                <a:rPr lang="zh-CN" altLang="en-US" sz="2000" b="1" kern="800" spc="-100" dirty="0">
                  <a:solidFill>
                    <a:srgbClr val="000000"/>
                  </a:solidFill>
                  <a:latin typeface="+mn-lt"/>
                  <a:ea typeface="楷体" panose="02010609060101010101" pitchFamily="49" charset="-122"/>
                </a:rPr>
                <a:t>再化成百分数</a:t>
              </a:r>
              <a:endParaRPr lang="zh-CN" altLang="en-US" sz="2000" b="1" kern="800" spc="-100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 bwMode="auto">
          <a:xfrm>
            <a:off x="5092700" y="1925094"/>
            <a:ext cx="1889125" cy="2513012"/>
            <a:chOff x="5151120" y="2071351"/>
            <a:chExt cx="1889760" cy="2514127"/>
          </a:xfrm>
        </p:grpSpPr>
        <p:cxnSp>
          <p:nvCxnSpPr>
            <p:cNvPr id="27" name="直接箭头连接符 26"/>
            <p:cNvCxnSpPr/>
            <p:nvPr/>
          </p:nvCxnSpPr>
          <p:spPr>
            <a:xfrm flipH="1">
              <a:off x="5151120" y="2269876"/>
              <a:ext cx="1889760" cy="2150429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文本框 41"/>
            <p:cNvSpPr txBox="1"/>
            <p:nvPr/>
          </p:nvSpPr>
          <p:spPr bwMode="auto">
            <a:xfrm rot="18688744">
              <a:off x="5154162" y="3103707"/>
              <a:ext cx="2514127" cy="44941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just" eaLnBrk="1" hangingPunct="1">
                <a:lnSpc>
                  <a:spcPct val="130000"/>
                </a:lnSpc>
                <a:defRPr/>
              </a:pPr>
              <a:r>
                <a:rPr lang="zh-CN" altLang="en-US" sz="2000" b="1" kern="800" spc="-100" dirty="0">
                  <a:solidFill>
                    <a:srgbClr val="000000"/>
                  </a:solidFill>
                  <a:latin typeface="+mn-lt"/>
                  <a:ea typeface="楷体" panose="02010609060101010101" pitchFamily="49" charset="-122"/>
                </a:rPr>
                <a:t>先写成分数，再约分</a:t>
              </a:r>
              <a:endParaRPr lang="en-US" altLang="zh-CN" sz="2000" b="1" kern="800" spc="-100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6" descr="E:\2022\6年级下册\XXSX_2B_t004_03(1)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75421" y="840856"/>
            <a:ext cx="1081087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utoShape 27"/>
          <p:cNvSpPr>
            <a:spLocks noChangeArrowheads="1"/>
          </p:cNvSpPr>
          <p:nvPr/>
        </p:nvSpPr>
        <p:spPr bwMode="auto">
          <a:xfrm>
            <a:off x="1547005" y="840856"/>
            <a:ext cx="5449099" cy="490479"/>
          </a:xfrm>
          <a:prstGeom prst="wedgeRoundRectCallout">
            <a:avLst>
              <a:gd name="adj1" fmla="val -54913"/>
              <a:gd name="adj2" fmla="val 27059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>
              <a:defRPr/>
            </a:pPr>
            <a:r>
              <a:rPr lang="zh-CN" altLang="en-US" sz="2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你能举例说明</a:t>
            </a:r>
            <a:r>
              <a:rPr lang="en-US" altLang="zh-CN" sz="2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万有多大、</a:t>
            </a:r>
            <a:r>
              <a:rPr lang="en-US" altLang="zh-CN" sz="2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亿有多大吗？</a:t>
            </a:r>
            <a:endParaRPr lang="zh-CN" altLang="en-US" sz="2200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Picture 16" descr="88副本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818120" y="1671734"/>
            <a:ext cx="799783" cy="166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27"/>
          <p:cNvSpPr>
            <a:spLocks noChangeArrowheads="1"/>
          </p:cNvSpPr>
          <p:nvPr/>
        </p:nvSpPr>
        <p:spPr bwMode="auto">
          <a:xfrm>
            <a:off x="3794673" y="1727934"/>
            <a:ext cx="3716941" cy="843816"/>
          </a:xfrm>
          <a:prstGeom prst="wedgeRoundRectCallout">
            <a:avLst>
              <a:gd name="adj1" fmla="val 55716"/>
              <a:gd name="adj2" fmla="val 8253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一亿张纸约有一万米高，比珠穆朗玛峰还高。</a:t>
            </a:r>
            <a:endParaRPr lang="zh-CN" altLang="en-US" sz="22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6" name="Picture 22" descr="86副本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421" y="2690354"/>
            <a:ext cx="1142048" cy="1742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27"/>
          <p:cNvSpPr>
            <a:spLocks noChangeArrowheads="1"/>
          </p:cNvSpPr>
          <p:nvPr/>
        </p:nvSpPr>
        <p:spPr bwMode="auto">
          <a:xfrm>
            <a:off x="1612317" y="2968350"/>
            <a:ext cx="5449099" cy="843816"/>
          </a:xfrm>
          <a:prstGeom prst="wedgeRoundRectCallout">
            <a:avLst>
              <a:gd name="adj1" fmla="val -55752"/>
              <a:gd name="adj2" fmla="val -41614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>
              <a:defRPr/>
            </a:pPr>
            <a:r>
              <a:rPr lang="zh-CN" altLang="en-US" sz="2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一节硬座车厢一般有</a:t>
            </a:r>
            <a:r>
              <a:rPr lang="en-US" altLang="zh-CN" sz="2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118</a:t>
            </a:r>
            <a:r>
              <a:rPr lang="zh-CN" altLang="en-US" sz="2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个座位，</a:t>
            </a:r>
            <a:r>
              <a:rPr lang="en-US" altLang="zh-CN" sz="2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万人乘坐的话，大约需要</a:t>
            </a:r>
            <a:r>
              <a:rPr lang="en-US" altLang="zh-CN" sz="2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85</a:t>
            </a:r>
            <a:r>
              <a:rPr lang="zh-CN" altLang="en-US" sz="2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节硬座车厢。</a:t>
            </a:r>
            <a:endParaRPr lang="en-US" altLang="zh-CN" sz="22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672456" y="1393715"/>
            <a:ext cx="2077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P72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第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6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FF7C80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文本框 2"/>
          <p:cNvSpPr txBox="1">
            <a:spLocks noChangeArrowheads="1"/>
          </p:cNvSpPr>
          <p:nvPr/>
        </p:nvSpPr>
        <p:spPr bwMode="auto">
          <a:xfrm>
            <a:off x="395333" y="1512945"/>
            <a:ext cx="8353334" cy="2637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填空。</a:t>
            </a:r>
            <a:endParaRPr lang="en-US" altLang="zh-CN" sz="26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algn="just" eaLnBrk="1" hangingPunct="1">
              <a:lnSpc>
                <a:spcPct val="130000"/>
              </a:lnSpc>
            </a:pP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2008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年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月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日，气象部门在新疆吐鲁番盆地的艾丁湖观测到的最高气温是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49.7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℃，可记作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______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℃。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1969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年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月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13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日，气象部门在黑龙江漠河观测到的最低气温是零下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52.3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℃，可记作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______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℃。</a:t>
            </a:r>
            <a:endParaRPr lang="zh-CN" altLang="en-US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6384170" y="2566214"/>
            <a:ext cx="768159" cy="53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49.7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3460563" y="3606195"/>
            <a:ext cx="878767" cy="53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/>
              <a:t>-52.3</a:t>
            </a:r>
            <a:endParaRPr lang="zh-CN" altLang="en-US"/>
          </a:p>
        </p:txBody>
      </p:sp>
      <p:grpSp>
        <p:nvGrpSpPr>
          <p:cNvPr id="28678" name="组合 8"/>
          <p:cNvGrpSpPr/>
          <p:nvPr/>
        </p:nvGrpSpPr>
        <p:grpSpPr bwMode="auto">
          <a:xfrm>
            <a:off x="215900" y="593725"/>
            <a:ext cx="2033588" cy="588963"/>
            <a:chOff x="361271" y="295613"/>
            <a:chExt cx="2033586" cy="589758"/>
          </a:xfrm>
        </p:grpSpPr>
        <p:sp>
          <p:nvSpPr>
            <p:cNvPr id="10" name="圆角矩形 9"/>
            <p:cNvSpPr/>
            <p:nvPr/>
          </p:nvSpPr>
          <p:spPr>
            <a:xfrm>
              <a:off x="361271" y="355861"/>
              <a:ext cx="2033586" cy="529510"/>
            </a:xfrm>
            <a:prstGeom prst="roundRect">
              <a:avLst>
                <a:gd name="adj" fmla="val 33113"/>
              </a:avLst>
            </a:prstGeom>
            <a:solidFill>
              <a:srgbClr val="9CD1F3"/>
            </a:solidFill>
            <a:ln w="25400">
              <a:gradFill flip="none" rotWithShape="1">
                <a:gsLst>
                  <a:gs pos="0">
                    <a:srgbClr val="E6DCAC"/>
                  </a:gs>
                  <a:gs pos="12000">
                    <a:srgbClr val="E6D78A"/>
                  </a:gs>
                  <a:gs pos="30000">
                    <a:srgbClr val="C7AC4C"/>
                  </a:gs>
                  <a:gs pos="45000">
                    <a:srgbClr val="E6D78A"/>
                  </a:gs>
                  <a:gs pos="77000">
                    <a:srgbClr val="C7AC4C"/>
                  </a:gs>
                  <a:gs pos="100000">
                    <a:srgbClr val="E6DCAC"/>
                  </a:gs>
                </a:gsLst>
                <a:lin ang="81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100">
                <a:cs typeface="+mn-ea"/>
                <a:sym typeface="+mn-lt"/>
              </a:endParaRPr>
            </a:p>
          </p:txBody>
        </p:sp>
        <p:sp>
          <p:nvSpPr>
            <p:cNvPr id="11" name="Rectangle 16"/>
            <p:cNvSpPr>
              <a:spLocks noChangeArrowheads="1"/>
            </p:cNvSpPr>
            <p:nvPr/>
          </p:nvSpPr>
          <p:spPr bwMode="auto">
            <a:xfrm>
              <a:off x="432877" y="295613"/>
              <a:ext cx="1890373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随堂练习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1482436" y="1716857"/>
            <a:ext cx="34357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P73 </a:t>
            </a:r>
            <a:r>
              <a:rPr lang="zh-CN" altLang="en-US"/>
              <a:t>练习十四 第</a:t>
            </a:r>
            <a:r>
              <a:rPr lang="en-US" altLang="zh-CN"/>
              <a:t>1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"/>
          <p:cNvSpPr txBox="1">
            <a:spLocks noChangeArrowheads="1"/>
          </p:cNvSpPr>
          <p:nvPr/>
        </p:nvSpPr>
        <p:spPr bwMode="auto">
          <a:xfrm>
            <a:off x="395333" y="1493350"/>
            <a:ext cx="8353334" cy="1596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）一种商品打七折销售，“七折”表示现价是原价的（        ）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%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。如果这种商品原价是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100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元，付款时要少付（        ）元。</a:t>
            </a:r>
            <a:endParaRPr lang="zh-CN" altLang="en-US" sz="26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904242" y="2026476"/>
            <a:ext cx="518091" cy="53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70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904242" y="2559602"/>
            <a:ext cx="595313" cy="53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30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"/>
          <p:cNvSpPr txBox="1">
            <a:spLocks noChangeArrowheads="1"/>
          </p:cNvSpPr>
          <p:nvPr/>
        </p:nvSpPr>
        <p:spPr bwMode="auto">
          <a:xfrm>
            <a:off x="419735" y="291567"/>
            <a:ext cx="7424511" cy="1486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下面是我国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2017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年、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2019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年、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2021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年全国城镇常住人口数量、全年粮食产量和全年消费品零售总额的相关数据。</a:t>
            </a:r>
            <a:endParaRPr lang="zh-CN" altLang="en-US" sz="26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792000" y="1845066"/>
          <a:ext cx="7560000" cy="2700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000"/>
                <a:gridCol w="1800000"/>
                <a:gridCol w="1800000"/>
                <a:gridCol w="2160000"/>
              </a:tblGrid>
              <a:tr h="83077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+mn-lt"/>
                          <a:ea typeface="宋体" panose="02010600030101010101" pitchFamily="2" charset="-122"/>
                        </a:rPr>
                        <a:t>年份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+mn-lt"/>
                          <a:ea typeface="宋体" panose="02010600030101010101" pitchFamily="2" charset="-122"/>
                        </a:rPr>
                        <a:t>全国城镇常住</a:t>
                      </a:r>
                      <a:endParaRPr lang="en-US" altLang="zh-CN" sz="2000" b="1" dirty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+mn-lt"/>
                          <a:ea typeface="宋体" panose="02010600030101010101" pitchFamily="2" charset="-122"/>
                        </a:rPr>
                        <a:t>人口数量</a:t>
                      </a:r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+mn-lt"/>
                          <a:ea typeface="宋体" panose="02010600030101010101" pitchFamily="2" charset="-122"/>
                        </a:rPr>
                        <a:t>/</a:t>
                      </a: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+mn-lt"/>
                          <a:ea typeface="宋体" panose="02010600030101010101" pitchFamily="2" charset="-122"/>
                        </a:rPr>
                        <a:t>万人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+mn-lt"/>
                          <a:ea typeface="宋体" panose="02010600030101010101" pitchFamily="2" charset="-122"/>
                        </a:rPr>
                        <a:t>全年粮食</a:t>
                      </a:r>
                      <a:endParaRPr lang="en-US" altLang="zh-CN" sz="2000" b="1" dirty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+mn-lt"/>
                          <a:ea typeface="宋体" panose="02010600030101010101" pitchFamily="2" charset="-122"/>
                        </a:rPr>
                        <a:t>产量</a:t>
                      </a:r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+mn-lt"/>
                          <a:ea typeface="宋体" panose="02010600030101010101" pitchFamily="2" charset="-122"/>
                        </a:rPr>
                        <a:t>/</a:t>
                      </a: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+mn-lt"/>
                          <a:ea typeface="宋体" panose="02010600030101010101" pitchFamily="2" charset="-122"/>
                        </a:rPr>
                        <a:t>万吨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+mn-lt"/>
                          <a:ea typeface="宋体" panose="02010600030101010101" pitchFamily="2" charset="-122"/>
                        </a:rPr>
                        <a:t>全年消费品零售</a:t>
                      </a:r>
                      <a:endParaRPr lang="en-US" altLang="zh-CN" sz="2000" b="1" dirty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+mn-lt"/>
                          <a:ea typeface="宋体" panose="02010600030101010101" pitchFamily="2" charset="-122"/>
                        </a:rPr>
                        <a:t>总额</a:t>
                      </a:r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+mn-lt"/>
                          <a:ea typeface="宋体" panose="02010600030101010101" pitchFamily="2" charset="-122"/>
                        </a:rPr>
                        <a:t>/</a:t>
                      </a: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+mn-lt"/>
                          <a:ea typeface="宋体" panose="02010600030101010101" pitchFamily="2" charset="-122"/>
                        </a:rPr>
                        <a:t>亿元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62307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+mn-lt"/>
                          <a:ea typeface="宋体" panose="02010600030101010101" pitchFamily="2" charset="-122"/>
                        </a:rPr>
                        <a:t>2017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+mn-lt"/>
                          <a:ea typeface="宋体" panose="02010600030101010101" pitchFamily="2" charset="-122"/>
                        </a:rPr>
                        <a:t>81347</a:t>
                      </a:r>
                      <a:endParaRPr lang="zh-CN" altLang="en-US" sz="2000" dirty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+mn-lt"/>
                          <a:ea typeface="宋体" panose="02010600030101010101" pitchFamily="2" charset="-122"/>
                        </a:rPr>
                        <a:t>61791</a:t>
                      </a:r>
                      <a:endParaRPr lang="zh-CN" altLang="en-US" sz="2000" dirty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+mn-lt"/>
                          <a:ea typeface="宋体" panose="02010600030101010101" pitchFamily="2" charset="-122"/>
                        </a:rPr>
                        <a:t>366262</a:t>
                      </a:r>
                      <a:endParaRPr lang="zh-CN" altLang="en-US" sz="2000" dirty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62307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+mn-lt"/>
                          <a:ea typeface="宋体" panose="02010600030101010101" pitchFamily="2" charset="-122"/>
                        </a:rPr>
                        <a:t>2019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+mn-lt"/>
                          <a:ea typeface="宋体" panose="02010600030101010101" pitchFamily="2" charset="-122"/>
                        </a:rPr>
                        <a:t>84843</a:t>
                      </a:r>
                      <a:endParaRPr lang="zh-CN" altLang="en-US" sz="2000" dirty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+mn-lt"/>
                          <a:ea typeface="宋体" panose="02010600030101010101" pitchFamily="2" charset="-122"/>
                        </a:rPr>
                        <a:t>66384</a:t>
                      </a:r>
                      <a:endParaRPr lang="zh-CN" altLang="en-US" sz="2000" dirty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+mn-lt"/>
                          <a:ea typeface="宋体" panose="02010600030101010101" pitchFamily="2" charset="-122"/>
                        </a:rPr>
                        <a:t>411649</a:t>
                      </a:r>
                      <a:endParaRPr lang="zh-CN" altLang="en-US" sz="2000" dirty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62307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+mn-lt"/>
                          <a:ea typeface="宋体" panose="02010600030101010101" pitchFamily="2" charset="-122"/>
                        </a:rPr>
                        <a:t>2021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+mn-lt"/>
                          <a:ea typeface="宋体" panose="02010600030101010101" pitchFamily="2" charset="-122"/>
                        </a:rPr>
                        <a:t>91425</a:t>
                      </a:r>
                      <a:endParaRPr lang="zh-CN" altLang="en-US" sz="2000" dirty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+mn-lt"/>
                          <a:ea typeface="宋体" panose="02010600030101010101" pitchFamily="2" charset="-122"/>
                        </a:rPr>
                        <a:t>68285</a:t>
                      </a:r>
                      <a:endParaRPr lang="zh-CN" altLang="en-US" sz="2000" dirty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+mn-lt"/>
                          <a:ea typeface="宋体" panose="02010600030101010101" pitchFamily="2" charset="-122"/>
                        </a:rPr>
                        <a:t>440823</a:t>
                      </a:r>
                      <a:endParaRPr lang="zh-CN" altLang="en-US" sz="2000" dirty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2579716" y="1377222"/>
            <a:ext cx="34357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P73 </a:t>
            </a:r>
            <a:r>
              <a:rPr lang="zh-CN" altLang="en-US"/>
              <a:t>练习十四 第</a:t>
            </a:r>
            <a:r>
              <a:rPr lang="en-US" altLang="zh-CN"/>
              <a:t>2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"/>
          <p:cNvSpPr txBox="1">
            <a:spLocks noChangeArrowheads="1"/>
          </p:cNvSpPr>
          <p:nvPr/>
        </p:nvSpPr>
        <p:spPr bwMode="auto">
          <a:xfrm>
            <a:off x="395333" y="2741567"/>
            <a:ext cx="8353334" cy="1966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2017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年，全国城镇常住人口约为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______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亿人。（结果保留两位小数。）</a:t>
            </a:r>
            <a:endParaRPr lang="en-US" altLang="zh-CN" sz="26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algn="just" eaLnBrk="1" hangingPunct="1">
              <a:lnSpc>
                <a:spcPct val="120000"/>
              </a:lnSpc>
            </a:pP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2019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年，全年粮食产量约为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_______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亿吨。（结果保留两位小数。）</a:t>
            </a:r>
            <a:endParaRPr lang="zh-CN" altLang="en-US" sz="26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52683" y="434984"/>
            <a:ext cx="6272875" cy="2252188"/>
          </a:xfrm>
          <a:prstGeom prst="rect">
            <a:avLst/>
          </a:prstGeom>
        </p:spPr>
      </p:pic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6109480" y="2729797"/>
            <a:ext cx="768159" cy="53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8.13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5637332" y="3676377"/>
            <a:ext cx="768159" cy="53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 dirty="0"/>
              <a:t>6.64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52683" y="434984"/>
            <a:ext cx="6272875" cy="2252188"/>
          </a:xfrm>
          <a:prstGeom prst="rect">
            <a:avLst/>
          </a:prstGeom>
        </p:spPr>
      </p:pic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95333" y="2780756"/>
            <a:ext cx="8353334" cy="1486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2021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年，全国消费品零售总额约为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_______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万亿元。（结果保留两位小数。）</a:t>
            </a:r>
            <a:endParaRPr lang="en-US" altLang="zh-CN" sz="26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algn="just" eaLnBrk="1" hangingPunct="1">
              <a:lnSpc>
                <a:spcPct val="120000"/>
              </a:lnSpc>
            </a:pP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）根据上表，你还能提出什么数学问题？</a:t>
            </a:r>
            <a:endParaRPr lang="zh-CN" altLang="en-US" sz="26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6587437" y="2767693"/>
            <a:ext cx="1093524" cy="53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44.08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 bwMode="auto">
          <a:xfrm>
            <a:off x="413612" y="2746249"/>
            <a:ext cx="8316775" cy="1006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eaLnBrk="1" hangingPunct="1"/>
            <a:r>
              <a:rPr lang="zh-CN" altLang="en-US"/>
              <a:t>提问不唯一，如：</a:t>
            </a:r>
            <a:r>
              <a:rPr lang="en-US" altLang="zh-CN"/>
              <a:t>2021</a:t>
            </a:r>
            <a:r>
              <a:rPr lang="zh-CN" altLang="en-US"/>
              <a:t>年全年粮食产量约为多少亿吨？</a:t>
            </a:r>
            <a:r>
              <a:rPr lang="en-US" altLang="zh-CN"/>
              <a:t> </a:t>
            </a:r>
            <a:r>
              <a:rPr lang="zh-CN" altLang="en-US"/>
              <a:t>（结果保留两位小数。）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52683" y="434984"/>
            <a:ext cx="6272875" cy="2252188"/>
          </a:xfrm>
          <a:prstGeom prst="rect">
            <a:avLst/>
          </a:prstGeom>
        </p:spPr>
      </p:pic>
      <p:pic>
        <p:nvPicPr>
          <p:cNvPr id="5" name="Picture 13" descr="92副本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3092" y="3268989"/>
            <a:ext cx="769937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27"/>
          <p:cNvSpPr>
            <a:spLocks noChangeArrowheads="1"/>
          </p:cNvSpPr>
          <p:nvPr/>
        </p:nvSpPr>
        <p:spPr bwMode="auto">
          <a:xfrm>
            <a:off x="2750603" y="3812012"/>
            <a:ext cx="4774955" cy="478510"/>
          </a:xfrm>
          <a:prstGeom prst="wedgeRoundRectCallout">
            <a:avLst>
              <a:gd name="adj1" fmla="val 55041"/>
              <a:gd name="adj2" fmla="val -3664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>
              <a:lnSpc>
                <a:spcPct val="110000"/>
              </a:lnSpc>
              <a:defRPr/>
            </a:pP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2021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年全年粮食产量约为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6.83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亿吨。</a:t>
            </a:r>
            <a:endParaRPr lang="zh-CN" altLang="en-US" sz="22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4" name="组合 12"/>
          <p:cNvGrpSpPr/>
          <p:nvPr/>
        </p:nvGrpSpPr>
        <p:grpSpPr bwMode="auto">
          <a:xfrm>
            <a:off x="215900" y="593725"/>
            <a:ext cx="2033588" cy="588963"/>
            <a:chOff x="361271" y="295613"/>
            <a:chExt cx="2033586" cy="589758"/>
          </a:xfrm>
        </p:grpSpPr>
        <p:sp>
          <p:nvSpPr>
            <p:cNvPr id="14" name="圆角矩形 13"/>
            <p:cNvSpPr/>
            <p:nvPr/>
          </p:nvSpPr>
          <p:spPr>
            <a:xfrm>
              <a:off x="361271" y="355861"/>
              <a:ext cx="2033586" cy="529510"/>
            </a:xfrm>
            <a:prstGeom prst="roundRect">
              <a:avLst>
                <a:gd name="adj" fmla="val 33113"/>
              </a:avLst>
            </a:prstGeom>
            <a:solidFill>
              <a:srgbClr val="9CD1F3"/>
            </a:solidFill>
            <a:ln w="25400">
              <a:gradFill flip="none" rotWithShape="1">
                <a:gsLst>
                  <a:gs pos="0">
                    <a:srgbClr val="E6DCAC"/>
                  </a:gs>
                  <a:gs pos="12000">
                    <a:srgbClr val="E6D78A"/>
                  </a:gs>
                  <a:gs pos="30000">
                    <a:srgbClr val="C7AC4C"/>
                  </a:gs>
                  <a:gs pos="45000">
                    <a:srgbClr val="E6D78A"/>
                  </a:gs>
                  <a:gs pos="77000">
                    <a:srgbClr val="C7AC4C"/>
                  </a:gs>
                  <a:gs pos="100000">
                    <a:srgbClr val="E6DCAC"/>
                  </a:gs>
                </a:gsLst>
                <a:lin ang="81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100">
                <a:cs typeface="+mn-ea"/>
                <a:sym typeface="+mn-lt"/>
              </a:endParaRPr>
            </a:p>
          </p:txBody>
        </p:sp>
        <p:sp>
          <p:nvSpPr>
            <p:cNvPr id="15" name="Rectangle 16"/>
            <p:cNvSpPr>
              <a:spLocks noChangeArrowheads="1"/>
            </p:cNvSpPr>
            <p:nvPr/>
          </p:nvSpPr>
          <p:spPr bwMode="auto">
            <a:xfrm>
              <a:off x="432877" y="295613"/>
              <a:ext cx="1890373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课堂小结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2" name="矩形 2"/>
          <p:cNvSpPr>
            <a:spLocks noChangeArrowheads="1"/>
          </p:cNvSpPr>
          <p:nvPr/>
        </p:nvSpPr>
        <p:spPr bwMode="auto">
          <a:xfrm>
            <a:off x="277813" y="1301894"/>
            <a:ext cx="824966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同学们，今天的数学课你们有哪些收获呢？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83319" y="2435569"/>
            <a:ext cx="2444154" cy="138557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724" y="1944319"/>
            <a:ext cx="5475131" cy="25573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3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3399FF"/>
          </a:solidFill>
          <a:miter lim="800000"/>
        </a:ln>
      </a:spPr>
      <a:bodyPr anchor="ctr"/>
      <a:lstStyle>
        <a:defPPr algn="l" eaLnBrk="1" fontAlgn="auto" hangingPunct="1">
          <a:lnSpc>
            <a:spcPct val="120000"/>
          </a:lnSpc>
          <a:spcBef>
            <a:spcPts val="0"/>
          </a:spcBef>
          <a:spcAft>
            <a:spcPts val="0"/>
          </a:spcAft>
          <a:defRPr sz="3200" b="1" kern="0" dirty="0" smtClean="0">
            <a:solidFill>
              <a:srgbClr val="1C1C1C"/>
            </a:solidFill>
            <a:latin typeface="+mj-lt"/>
            <a:ea typeface="黑体" panose="02010609060101010101" pitchFamily="49" charset="-122"/>
          </a:defRPr>
        </a:defPPr>
      </a:lstStyle>
    </a:spDef>
    <a:txDef>
      <a:spPr bwMode="auto">
        <a:noFill/>
        <a:ln>
          <a:noFill/>
        </a:ln>
      </a:spPr>
      <a:bodyPr wrap="square" rtlCol="0">
        <a:spAutoFit/>
      </a:bodyPr>
      <a:lstStyle>
        <a:defPPr algn="just" hangingPunct="1">
          <a:lnSpc>
            <a:spcPct val="130000"/>
          </a:lnSpc>
          <a:defRPr sz="3200" b="1" dirty="0" smtClean="0">
            <a:solidFill>
              <a:srgbClr val="000000"/>
            </a:solidFill>
            <a:latin typeface="+mn-lt"/>
            <a:ea typeface="黑体" panose="02010609060101010101" pitchFamily="49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2705</Words>
  <Application>WPS 演示</Application>
  <PresentationFormat>全屏显示(16:9)</PresentationFormat>
  <Paragraphs>491</Paragraphs>
  <Slides>25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19</vt:i4>
      </vt:variant>
      <vt:variant>
        <vt:lpstr>幻灯片标题</vt:lpstr>
      </vt:variant>
      <vt:variant>
        <vt:i4>25</vt:i4>
      </vt:variant>
    </vt:vector>
  </HeadingPairs>
  <TitlesOfParts>
    <vt:vector size="58" baseType="lpstr">
      <vt:lpstr>Arial</vt:lpstr>
      <vt:lpstr>宋体</vt:lpstr>
      <vt:lpstr>Wingdings</vt:lpstr>
      <vt:lpstr>黑体</vt:lpstr>
      <vt:lpstr>Times New Roman</vt:lpstr>
      <vt:lpstr>等线</vt:lpstr>
      <vt:lpstr>楷体</vt:lpstr>
      <vt:lpstr>幼圆</vt:lpstr>
      <vt:lpstr>Cambria Math</vt:lpstr>
      <vt:lpstr>Times New Roman</vt:lpstr>
      <vt:lpstr>Calibri</vt:lpstr>
      <vt:lpstr>微软雅黑</vt:lpstr>
      <vt:lpstr>Arial Unicode MS</vt:lpstr>
      <vt:lpstr>3_Office 主题​​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数的认识（1）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冰氷</cp:lastModifiedBy>
  <cp:revision>436</cp:revision>
  <dcterms:created xsi:type="dcterms:W3CDTF">2016-01-14T07:05:00Z</dcterms:created>
  <dcterms:modified xsi:type="dcterms:W3CDTF">2023-10-26T10:28:47Z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A40BF6E76C8B4C9FA79366614E017FD8_12</vt:lpwstr>
  </property>
</Properties>
</file>