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348" r:id="rId5"/>
    <p:sldId id="385" r:id="rId6"/>
    <p:sldId id="373" r:id="rId7"/>
    <p:sldId id="374" r:id="rId8"/>
    <p:sldId id="375" r:id="rId9"/>
    <p:sldId id="350" r:id="rId10"/>
    <p:sldId id="376" r:id="rId11"/>
    <p:sldId id="377" r:id="rId12"/>
    <p:sldId id="359" r:id="rId13"/>
    <p:sldId id="361" r:id="rId14"/>
    <p:sldId id="328" r:id="rId15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B4CA"/>
    <a:srgbClr val="DFF4F7"/>
    <a:srgbClr val="F4FEFD"/>
    <a:srgbClr val="0066FF"/>
    <a:srgbClr val="F25C7C"/>
    <a:srgbClr val="F3F666"/>
    <a:srgbClr val="2879F0"/>
    <a:srgbClr val="F3994F"/>
    <a:srgbClr val="52EC6F"/>
    <a:srgbClr val="F26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5" autoAdjust="0"/>
    <p:restoredTop sz="94618" autoAdjust="0"/>
  </p:normalViewPr>
  <p:slideViewPr>
    <p:cSldViewPr snapToGrid="0">
      <p:cViewPr>
        <p:scale>
          <a:sx n="110" d="100"/>
          <a:sy n="110" d="100"/>
        </p:scale>
        <p:origin x="1560" y="702"/>
      </p:cViewPr>
      <p:guideLst>
        <p:guide orient="horz" pos="1620"/>
        <p:guide pos="28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4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5851DAB-CEFC-4511-AA0C-60134B7FE224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二级</a:t>
            </a:r>
            <a:endParaRPr lang="zh-CN" altLang="en-US" noProof="0"/>
          </a:p>
          <a:p>
            <a:pPr lvl="2"/>
            <a:r>
              <a:rPr lang="zh-CN" altLang="en-US" noProof="0"/>
              <a:t>三级</a:t>
            </a:r>
            <a:endParaRPr lang="zh-CN" altLang="en-US" noProof="0"/>
          </a:p>
          <a:p>
            <a:pPr lvl="3"/>
            <a:r>
              <a:rPr lang="zh-CN" altLang="en-US" noProof="0"/>
              <a:t>四级</a:t>
            </a:r>
            <a:endParaRPr lang="zh-CN" altLang="en-US" noProof="0"/>
          </a:p>
          <a:p>
            <a:pPr lvl="4"/>
            <a:r>
              <a:rPr lang="zh-CN" altLang="en-US" noProof="0"/>
              <a:t>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0C61C384-59AC-4C9A-9EC0-3682C6500AF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D859A49D-8359-43D6-A7D7-76D70BCAE81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B6D10CB-7B1C-42A5-AB75-DCF6CA656F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B6D10CB-7B1C-42A5-AB75-DCF6CA656F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tags" Target="../tags/tag2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-9525"/>
            <a:ext cx="9167813" cy="5170488"/>
            <a:chOff x="0" y="-8964"/>
            <a:chExt cx="12192000" cy="6875928"/>
          </a:xfrm>
        </p:grpSpPr>
        <p:cxnSp>
          <p:nvCxnSpPr>
            <p:cNvPr id="3" name="直线连接符 1"/>
            <p:cNvCxnSpPr/>
            <p:nvPr userDrawn="1"/>
          </p:nvCxnSpPr>
          <p:spPr>
            <a:xfrm>
              <a:off x="0" y="550484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线连接符 2"/>
            <p:cNvCxnSpPr/>
            <p:nvPr userDrawn="1"/>
          </p:nvCxnSpPr>
          <p:spPr>
            <a:xfrm>
              <a:off x="0" y="1147931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线连接符 3"/>
            <p:cNvCxnSpPr/>
            <p:nvPr userDrawn="1"/>
          </p:nvCxnSpPr>
          <p:spPr>
            <a:xfrm>
              <a:off x="0" y="1686268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线连接符 4"/>
            <p:cNvCxnSpPr/>
            <p:nvPr userDrawn="1"/>
          </p:nvCxnSpPr>
          <p:spPr>
            <a:xfrm>
              <a:off x="0" y="2281605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5"/>
            <p:cNvCxnSpPr/>
            <p:nvPr userDrawn="1"/>
          </p:nvCxnSpPr>
          <p:spPr>
            <a:xfrm>
              <a:off x="0" y="2841052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6"/>
            <p:cNvCxnSpPr/>
            <p:nvPr userDrawn="1"/>
          </p:nvCxnSpPr>
          <p:spPr>
            <a:xfrm>
              <a:off x="0" y="3438500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7"/>
            <p:cNvCxnSpPr/>
            <p:nvPr userDrawn="1"/>
          </p:nvCxnSpPr>
          <p:spPr>
            <a:xfrm>
              <a:off x="0" y="3976836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8"/>
            <p:cNvCxnSpPr/>
            <p:nvPr userDrawn="1"/>
          </p:nvCxnSpPr>
          <p:spPr>
            <a:xfrm>
              <a:off x="0" y="4572173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9"/>
            <p:cNvCxnSpPr/>
            <p:nvPr userDrawn="1"/>
          </p:nvCxnSpPr>
          <p:spPr>
            <a:xfrm>
              <a:off x="0" y="5146398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0"/>
            <p:cNvCxnSpPr/>
            <p:nvPr userDrawn="1"/>
          </p:nvCxnSpPr>
          <p:spPr>
            <a:xfrm>
              <a:off x="0" y="5682623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1"/>
            <p:cNvCxnSpPr/>
            <p:nvPr userDrawn="1"/>
          </p:nvCxnSpPr>
          <p:spPr>
            <a:xfrm>
              <a:off x="0" y="6280072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2"/>
            <p:cNvCxnSpPr/>
            <p:nvPr userDrawn="1"/>
          </p:nvCxnSpPr>
          <p:spPr>
            <a:xfrm>
              <a:off x="591127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3"/>
            <p:cNvCxnSpPr/>
            <p:nvPr userDrawn="1"/>
          </p:nvCxnSpPr>
          <p:spPr>
            <a:xfrm>
              <a:off x="1213923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4"/>
            <p:cNvCxnSpPr/>
            <p:nvPr userDrawn="1"/>
          </p:nvCxnSpPr>
          <p:spPr>
            <a:xfrm>
              <a:off x="183249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5"/>
            <p:cNvCxnSpPr/>
            <p:nvPr userDrawn="1"/>
          </p:nvCxnSpPr>
          <p:spPr>
            <a:xfrm>
              <a:off x="245529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6"/>
            <p:cNvCxnSpPr/>
            <p:nvPr userDrawn="1"/>
          </p:nvCxnSpPr>
          <p:spPr>
            <a:xfrm>
              <a:off x="3056972" y="-8964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7"/>
            <p:cNvCxnSpPr/>
            <p:nvPr userDrawn="1"/>
          </p:nvCxnSpPr>
          <p:spPr>
            <a:xfrm>
              <a:off x="3679768" y="-8964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8"/>
            <p:cNvCxnSpPr/>
            <p:nvPr userDrawn="1"/>
          </p:nvCxnSpPr>
          <p:spPr>
            <a:xfrm>
              <a:off x="4298340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19"/>
            <p:cNvCxnSpPr/>
            <p:nvPr userDrawn="1"/>
          </p:nvCxnSpPr>
          <p:spPr>
            <a:xfrm>
              <a:off x="4921135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0"/>
            <p:cNvCxnSpPr/>
            <p:nvPr userDrawn="1"/>
          </p:nvCxnSpPr>
          <p:spPr>
            <a:xfrm>
              <a:off x="5562930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1"/>
            <p:cNvCxnSpPr/>
            <p:nvPr userDrawn="1"/>
          </p:nvCxnSpPr>
          <p:spPr>
            <a:xfrm>
              <a:off x="6185724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2"/>
            <p:cNvCxnSpPr/>
            <p:nvPr userDrawn="1"/>
          </p:nvCxnSpPr>
          <p:spPr>
            <a:xfrm>
              <a:off x="6804297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3"/>
            <p:cNvCxnSpPr/>
            <p:nvPr userDrawn="1"/>
          </p:nvCxnSpPr>
          <p:spPr>
            <a:xfrm>
              <a:off x="7427092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4"/>
            <p:cNvCxnSpPr/>
            <p:nvPr userDrawn="1"/>
          </p:nvCxnSpPr>
          <p:spPr>
            <a:xfrm>
              <a:off x="8041442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5"/>
            <p:cNvCxnSpPr/>
            <p:nvPr userDrawn="1"/>
          </p:nvCxnSpPr>
          <p:spPr>
            <a:xfrm>
              <a:off x="8664236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6"/>
            <p:cNvCxnSpPr/>
            <p:nvPr userDrawn="1"/>
          </p:nvCxnSpPr>
          <p:spPr>
            <a:xfrm>
              <a:off x="928281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7"/>
            <p:cNvCxnSpPr/>
            <p:nvPr userDrawn="1"/>
          </p:nvCxnSpPr>
          <p:spPr>
            <a:xfrm>
              <a:off x="990560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8"/>
            <p:cNvCxnSpPr/>
            <p:nvPr userDrawn="1"/>
          </p:nvCxnSpPr>
          <p:spPr>
            <a:xfrm>
              <a:off x="10471397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29"/>
            <p:cNvCxnSpPr/>
            <p:nvPr userDrawn="1"/>
          </p:nvCxnSpPr>
          <p:spPr>
            <a:xfrm>
              <a:off x="1108997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0"/>
            <p:cNvCxnSpPr/>
            <p:nvPr userDrawn="1"/>
          </p:nvCxnSpPr>
          <p:spPr>
            <a:xfrm>
              <a:off x="1171276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5"/>
          <p:cNvGrpSpPr/>
          <p:nvPr userDrawn="1"/>
        </p:nvGrpSpPr>
        <p:grpSpPr bwMode="auto">
          <a:xfrm>
            <a:off x="0" y="-9525"/>
            <a:ext cx="9144000" cy="5273675"/>
            <a:chOff x="0" y="0"/>
            <a:chExt cx="12192000" cy="7031909"/>
          </a:xfrm>
        </p:grpSpPr>
        <p:sp>
          <p:nvSpPr>
            <p:cNvPr id="34" name="矩形 33"/>
            <p:cNvSpPr/>
            <p:nvPr userDrawn="1"/>
          </p:nvSpPr>
          <p:spPr>
            <a:xfrm>
              <a:off x="0" y="0"/>
              <a:ext cx="2175933" cy="6858334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5" name="矩形 34"/>
            <p:cNvSpPr/>
            <p:nvPr userDrawn="1"/>
          </p:nvSpPr>
          <p:spPr>
            <a:xfrm>
              <a:off x="2175933" y="5842284"/>
              <a:ext cx="10016067" cy="1016049"/>
            </a:xfrm>
            <a:prstGeom prst="rect">
              <a:avLst/>
            </a:prstGeom>
            <a:solidFill>
              <a:srgbClr val="A9D18E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2175933" y="0"/>
              <a:ext cx="10016067" cy="533426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7" name="矩形 36"/>
            <p:cNvSpPr/>
            <p:nvPr userDrawn="1"/>
          </p:nvSpPr>
          <p:spPr>
            <a:xfrm>
              <a:off x="10850033" y="533426"/>
              <a:ext cx="1341967" cy="2271295"/>
            </a:xfrm>
            <a:prstGeom prst="rect">
              <a:avLst/>
            </a:prstGeom>
            <a:solidFill>
              <a:srgbClr val="A9D18E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8" name="矩形 37"/>
            <p:cNvSpPr/>
            <p:nvPr userDrawn="1"/>
          </p:nvSpPr>
          <p:spPr>
            <a:xfrm>
              <a:off x="10850033" y="2804721"/>
              <a:ext cx="1341967" cy="2271293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9" name="矩形 38"/>
            <p:cNvSpPr/>
            <p:nvPr userDrawn="1"/>
          </p:nvSpPr>
          <p:spPr>
            <a:xfrm>
              <a:off x="10850033" y="5076014"/>
              <a:ext cx="1341967" cy="178232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pic>
          <p:nvPicPr>
            <p:cNvPr id="40" name="图片 4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50447" y="5291570"/>
              <a:ext cx="1321847" cy="132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图片 4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3977" y="2697879"/>
              <a:ext cx="1498243" cy="1498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图片 4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40858" y="2088487"/>
              <a:ext cx="741024" cy="628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图片 4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2470" y="2919095"/>
              <a:ext cx="1912657" cy="191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图片 4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1744" y="4269436"/>
              <a:ext cx="2762473" cy="2762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图片 47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800" y="0"/>
              <a:ext cx="2267191" cy="2267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8" name="文本框 4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6" name="图片 45" descr="状元成才路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/>
          <p:nvPr userDrawn="1"/>
        </p:nvGrpSpPr>
        <p:grpSpPr bwMode="auto">
          <a:xfrm>
            <a:off x="0" y="-9525"/>
            <a:ext cx="9167813" cy="5170488"/>
            <a:chOff x="0" y="-8964"/>
            <a:chExt cx="12192000" cy="6875928"/>
          </a:xfrm>
        </p:grpSpPr>
        <p:cxnSp>
          <p:nvCxnSpPr>
            <p:cNvPr id="3" name="直线连接符 1"/>
            <p:cNvCxnSpPr/>
            <p:nvPr userDrawn="1"/>
          </p:nvCxnSpPr>
          <p:spPr>
            <a:xfrm>
              <a:off x="0" y="550484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线连接符 2"/>
            <p:cNvCxnSpPr/>
            <p:nvPr userDrawn="1"/>
          </p:nvCxnSpPr>
          <p:spPr>
            <a:xfrm>
              <a:off x="0" y="1147931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线连接符 3"/>
            <p:cNvCxnSpPr/>
            <p:nvPr userDrawn="1"/>
          </p:nvCxnSpPr>
          <p:spPr>
            <a:xfrm>
              <a:off x="0" y="1686268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线连接符 4"/>
            <p:cNvCxnSpPr/>
            <p:nvPr userDrawn="1"/>
          </p:nvCxnSpPr>
          <p:spPr>
            <a:xfrm>
              <a:off x="0" y="2281605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线连接符 5"/>
            <p:cNvCxnSpPr/>
            <p:nvPr userDrawn="1"/>
          </p:nvCxnSpPr>
          <p:spPr>
            <a:xfrm>
              <a:off x="0" y="2841052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线连接符 6"/>
            <p:cNvCxnSpPr/>
            <p:nvPr userDrawn="1"/>
          </p:nvCxnSpPr>
          <p:spPr>
            <a:xfrm>
              <a:off x="0" y="3438500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线连接符 7"/>
            <p:cNvCxnSpPr/>
            <p:nvPr userDrawn="1"/>
          </p:nvCxnSpPr>
          <p:spPr>
            <a:xfrm>
              <a:off x="0" y="3976836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线连接符 8"/>
            <p:cNvCxnSpPr/>
            <p:nvPr userDrawn="1"/>
          </p:nvCxnSpPr>
          <p:spPr>
            <a:xfrm>
              <a:off x="0" y="4572173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线连接符 9"/>
            <p:cNvCxnSpPr/>
            <p:nvPr userDrawn="1"/>
          </p:nvCxnSpPr>
          <p:spPr>
            <a:xfrm>
              <a:off x="0" y="5146398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线连接符 10"/>
            <p:cNvCxnSpPr/>
            <p:nvPr userDrawn="1"/>
          </p:nvCxnSpPr>
          <p:spPr>
            <a:xfrm>
              <a:off x="0" y="5682623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线连接符 11"/>
            <p:cNvCxnSpPr/>
            <p:nvPr userDrawn="1"/>
          </p:nvCxnSpPr>
          <p:spPr>
            <a:xfrm>
              <a:off x="0" y="6280072"/>
              <a:ext cx="12192000" cy="0"/>
            </a:xfrm>
            <a:prstGeom prst="line">
              <a:avLst/>
            </a:prstGeom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线连接符 12"/>
            <p:cNvCxnSpPr/>
            <p:nvPr userDrawn="1"/>
          </p:nvCxnSpPr>
          <p:spPr>
            <a:xfrm>
              <a:off x="591127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线连接符 13"/>
            <p:cNvCxnSpPr/>
            <p:nvPr userDrawn="1"/>
          </p:nvCxnSpPr>
          <p:spPr>
            <a:xfrm>
              <a:off x="1213923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线连接符 14"/>
            <p:cNvCxnSpPr/>
            <p:nvPr userDrawn="1"/>
          </p:nvCxnSpPr>
          <p:spPr>
            <a:xfrm>
              <a:off x="183249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线连接符 15"/>
            <p:cNvCxnSpPr/>
            <p:nvPr userDrawn="1"/>
          </p:nvCxnSpPr>
          <p:spPr>
            <a:xfrm>
              <a:off x="245529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线连接符 16"/>
            <p:cNvCxnSpPr/>
            <p:nvPr userDrawn="1"/>
          </p:nvCxnSpPr>
          <p:spPr>
            <a:xfrm>
              <a:off x="3056972" y="-8964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线连接符 17"/>
            <p:cNvCxnSpPr/>
            <p:nvPr userDrawn="1"/>
          </p:nvCxnSpPr>
          <p:spPr>
            <a:xfrm>
              <a:off x="3679768" y="-8964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线连接符 18"/>
            <p:cNvCxnSpPr/>
            <p:nvPr userDrawn="1"/>
          </p:nvCxnSpPr>
          <p:spPr>
            <a:xfrm>
              <a:off x="4298340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线连接符 19"/>
            <p:cNvCxnSpPr/>
            <p:nvPr userDrawn="1"/>
          </p:nvCxnSpPr>
          <p:spPr>
            <a:xfrm>
              <a:off x="4921135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线连接符 20"/>
            <p:cNvCxnSpPr/>
            <p:nvPr userDrawn="1"/>
          </p:nvCxnSpPr>
          <p:spPr>
            <a:xfrm>
              <a:off x="5562930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线连接符 21"/>
            <p:cNvCxnSpPr/>
            <p:nvPr userDrawn="1"/>
          </p:nvCxnSpPr>
          <p:spPr>
            <a:xfrm>
              <a:off x="6185724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线连接符 22"/>
            <p:cNvCxnSpPr/>
            <p:nvPr userDrawn="1"/>
          </p:nvCxnSpPr>
          <p:spPr>
            <a:xfrm>
              <a:off x="6804297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线连接符 23"/>
            <p:cNvCxnSpPr/>
            <p:nvPr userDrawn="1"/>
          </p:nvCxnSpPr>
          <p:spPr>
            <a:xfrm>
              <a:off x="7427092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线连接符 24"/>
            <p:cNvCxnSpPr/>
            <p:nvPr userDrawn="1"/>
          </p:nvCxnSpPr>
          <p:spPr>
            <a:xfrm>
              <a:off x="8041442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5"/>
            <p:cNvCxnSpPr/>
            <p:nvPr userDrawn="1"/>
          </p:nvCxnSpPr>
          <p:spPr>
            <a:xfrm>
              <a:off x="8664236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线连接符 26"/>
            <p:cNvCxnSpPr/>
            <p:nvPr userDrawn="1"/>
          </p:nvCxnSpPr>
          <p:spPr>
            <a:xfrm>
              <a:off x="928281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线连接符 27"/>
            <p:cNvCxnSpPr/>
            <p:nvPr userDrawn="1"/>
          </p:nvCxnSpPr>
          <p:spPr>
            <a:xfrm>
              <a:off x="990560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线连接符 28"/>
            <p:cNvCxnSpPr/>
            <p:nvPr userDrawn="1"/>
          </p:nvCxnSpPr>
          <p:spPr>
            <a:xfrm>
              <a:off x="10471397" y="-520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线连接符 29"/>
            <p:cNvCxnSpPr/>
            <p:nvPr userDrawn="1"/>
          </p:nvCxnSpPr>
          <p:spPr>
            <a:xfrm>
              <a:off x="11089970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线连接符 30"/>
            <p:cNvCxnSpPr/>
            <p:nvPr userDrawn="1"/>
          </p:nvCxnSpPr>
          <p:spPr>
            <a:xfrm>
              <a:off x="11712764" y="7925"/>
              <a:ext cx="0" cy="6859039"/>
            </a:xfrm>
            <a:prstGeom prst="line">
              <a:avLst/>
            </a:prstGeom>
            <a:ln w="31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5"/>
          <p:cNvGrpSpPr/>
          <p:nvPr userDrawn="1"/>
        </p:nvGrpSpPr>
        <p:grpSpPr bwMode="auto">
          <a:xfrm>
            <a:off x="-160338" y="-9525"/>
            <a:ext cx="9304338" cy="5167313"/>
            <a:chOff x="-213407" y="0"/>
            <a:chExt cx="12405407" cy="6888409"/>
          </a:xfrm>
        </p:grpSpPr>
        <p:sp>
          <p:nvSpPr>
            <p:cNvPr id="34" name="矩形 33"/>
            <p:cNvSpPr/>
            <p:nvPr userDrawn="1"/>
          </p:nvSpPr>
          <p:spPr>
            <a:xfrm>
              <a:off x="371" y="0"/>
              <a:ext cx="2175867" cy="6858781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5" name="矩形 34"/>
            <p:cNvSpPr/>
            <p:nvPr userDrawn="1"/>
          </p:nvSpPr>
          <p:spPr>
            <a:xfrm>
              <a:off x="2176238" y="5842979"/>
              <a:ext cx="10015762" cy="1015802"/>
            </a:xfrm>
            <a:prstGeom prst="rect">
              <a:avLst/>
            </a:prstGeom>
            <a:solidFill>
              <a:srgbClr val="A9D18E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6" name="矩形 35"/>
            <p:cNvSpPr/>
            <p:nvPr userDrawn="1"/>
          </p:nvSpPr>
          <p:spPr>
            <a:xfrm>
              <a:off x="2176238" y="0"/>
              <a:ext cx="10015762" cy="535413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7" name="矩形 36"/>
            <p:cNvSpPr/>
            <p:nvPr userDrawn="1"/>
          </p:nvSpPr>
          <p:spPr>
            <a:xfrm>
              <a:off x="10850074" y="535413"/>
              <a:ext cx="1341926" cy="2270740"/>
            </a:xfrm>
            <a:prstGeom prst="rect">
              <a:avLst/>
            </a:prstGeom>
            <a:solidFill>
              <a:srgbClr val="A9D18E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 dirty="0"/>
            </a:p>
          </p:txBody>
        </p:sp>
        <p:sp>
          <p:nvSpPr>
            <p:cNvPr id="38" name="矩形 37"/>
            <p:cNvSpPr/>
            <p:nvPr userDrawn="1"/>
          </p:nvSpPr>
          <p:spPr>
            <a:xfrm>
              <a:off x="10850074" y="2806153"/>
              <a:ext cx="1341926" cy="2270742"/>
            </a:xfrm>
            <a:prstGeom prst="rect">
              <a:avLst/>
            </a:prstGeom>
            <a:solidFill>
              <a:srgbClr val="FFC00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39" name="矩形 38"/>
            <p:cNvSpPr/>
            <p:nvPr userDrawn="1"/>
          </p:nvSpPr>
          <p:spPr>
            <a:xfrm>
              <a:off x="10850074" y="5076895"/>
              <a:ext cx="1341926" cy="1781886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pic>
          <p:nvPicPr>
            <p:cNvPr id="40" name="图片 4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50447" y="5291570"/>
              <a:ext cx="1321847" cy="13218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" name="图片 43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9451" y="2633251"/>
              <a:ext cx="1498243" cy="1498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" name="图片 44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40858" y="2088487"/>
              <a:ext cx="741024" cy="628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3" name="图片 45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82470" y="2919095"/>
              <a:ext cx="1912657" cy="191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" name="图片 46"/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13407" y="4975752"/>
              <a:ext cx="1912657" cy="1912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5" name="图片 47"/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05" y="172563"/>
              <a:ext cx="1341549" cy="1341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圆角矩形 49"/>
          <p:cNvSpPr>
            <a:spLocks noChangeArrowheads="1"/>
          </p:cNvSpPr>
          <p:nvPr userDrawn="1"/>
        </p:nvSpPr>
        <p:spPr bwMode="auto">
          <a:xfrm>
            <a:off x="209550" y="199231"/>
            <a:ext cx="8724900" cy="4745038"/>
          </a:xfrm>
          <a:prstGeom prst="roundRect">
            <a:avLst>
              <a:gd name="adj" fmla="val 6222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9" name="文本框 48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6" name="图片 45" descr="状元成才路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7261225" y="-1588"/>
            <a:ext cx="1882775" cy="646113"/>
          </a:xfrm>
          <a:prstGeom prst="rect">
            <a:avLst/>
          </a:prstGeom>
          <a:solidFill>
            <a:srgbClr val="A9D18E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3" name="矩形 2"/>
          <p:cNvSpPr/>
          <p:nvPr userDrawn="1"/>
        </p:nvSpPr>
        <p:spPr>
          <a:xfrm>
            <a:off x="0" y="4799013"/>
            <a:ext cx="7180263" cy="342900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cxnSp>
        <p:nvCxnSpPr>
          <p:cNvPr id="4" name="直线连接符 10"/>
          <p:cNvCxnSpPr/>
          <p:nvPr userDrawn="1"/>
        </p:nvCxnSpPr>
        <p:spPr>
          <a:xfrm>
            <a:off x="0" y="649288"/>
            <a:ext cx="8877300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 userDrawn="1"/>
        </p:nvSpPr>
        <p:spPr>
          <a:xfrm>
            <a:off x="7180263" y="4794250"/>
            <a:ext cx="1963737" cy="342900"/>
          </a:xfrm>
          <a:prstGeom prst="rect">
            <a:avLst/>
          </a:prstGeom>
          <a:solidFill>
            <a:srgbClr val="00B0F0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6996113" y="-1588"/>
            <a:ext cx="263525" cy="646113"/>
          </a:xfrm>
          <a:prstGeom prst="rect">
            <a:avLst/>
          </a:prstGeom>
          <a:solidFill>
            <a:srgbClr val="FFC000"/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6727825" y="-6350"/>
            <a:ext cx="265113" cy="64611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/>
          </a:p>
        </p:txBody>
      </p:sp>
      <p:sp>
        <p:nvSpPr>
          <p:cNvPr id="9" name="文本框 8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 descr="状元成才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9FE95DB-E3E2-4590-9101-226597F7270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5.wmf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5.wmf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8"/>
          <p:cNvGrpSpPr/>
          <p:nvPr/>
        </p:nvGrpSpPr>
        <p:grpSpPr bwMode="auto">
          <a:xfrm>
            <a:off x="2638425" y="1646752"/>
            <a:ext cx="4751388" cy="1390136"/>
            <a:chOff x="2625621" y="1445713"/>
            <a:chExt cx="4752210" cy="1391304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2625621" y="2382611"/>
              <a:ext cx="437590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副标题 6"/>
            <p:cNvSpPr txBox="1">
              <a:spLocks noChangeArrowheads="1"/>
            </p:cNvSpPr>
            <p:nvPr/>
          </p:nvSpPr>
          <p:spPr bwMode="auto">
            <a:xfrm>
              <a:off x="3640209" y="2336534"/>
              <a:ext cx="2348318" cy="500483"/>
            </a:xfrm>
            <a:prstGeom prst="rect">
              <a:avLst/>
            </a:prstGeom>
          </p:spPr>
          <p:txBody>
            <a:bodyPr/>
            <a:lstStyle>
              <a:lvl1pPr algn="l" rtl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dirty="0">
                  <a:ea typeface="楷体" panose="02010609060101010101" pitchFamily="49" charset="-122"/>
                </a:rPr>
                <a:t>R</a:t>
              </a:r>
              <a:r>
                <a:rPr lang="zh-CN" altLang="en-US" dirty="0">
                  <a:latin typeface="+mn-ea"/>
                </a:rPr>
                <a:t>·</a:t>
              </a:r>
              <a:r>
                <a:rPr lang="zh-CN" altLang="en-US" dirty="0">
                  <a:ea typeface="楷体" panose="02010609060101010101" pitchFamily="49" charset="-122"/>
                </a:rPr>
                <a:t>六年级下册</a:t>
              </a:r>
              <a:endParaRPr lang="zh-CN" altLang="en-US" dirty="0">
                <a:ea typeface="楷体" panose="02010609060101010101" pitchFamily="49" charset="-122"/>
              </a:endParaRPr>
            </a:p>
          </p:txBody>
        </p:sp>
        <p:sp>
          <p:nvSpPr>
            <p:cNvPr id="9222" name="标题 5"/>
            <p:cNvSpPr txBox="1">
              <a:spLocks noChangeArrowheads="1"/>
            </p:cNvSpPr>
            <p:nvPr/>
          </p:nvSpPr>
          <p:spPr bwMode="auto">
            <a:xfrm>
              <a:off x="3494676" y="1445713"/>
              <a:ext cx="3883155" cy="7950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4400" b="1">
                  <a:latin typeface="幼圆" panose="02010509060101010101" pitchFamily="49" charset="-122"/>
                  <a:ea typeface="幼圆" panose="02010509060101010101" pitchFamily="49" charset="-122"/>
                </a:rPr>
                <a:t>比和比例（</a:t>
              </a:r>
              <a:r>
                <a:rPr lang="en-US" altLang="zh-CN" sz="4400" b="1">
                  <a:latin typeface="幼圆" panose="02010509060101010101" pitchFamily="49" charset="-122"/>
                  <a:ea typeface="幼圆" panose="02010509060101010101" pitchFamily="49" charset="-122"/>
                </a:rPr>
                <a:t>2</a:t>
              </a:r>
              <a:r>
                <a:rPr lang="zh-CN" altLang="en-US" sz="4400" b="1">
                  <a:latin typeface="幼圆" panose="02010509060101010101" pitchFamily="49" charset="-122"/>
                  <a:ea typeface="幼圆" panose="02010509060101010101" pitchFamily="49" charset="-122"/>
                </a:rPr>
                <a:t>）</a:t>
              </a:r>
              <a:endParaRPr lang="zh-CN" altLang="en-US" sz="4400" b="1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7" name="Picture 10" descr="E:\完全共享\标\6.png6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684145" y="1610360"/>
            <a:ext cx="862965" cy="8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543560" y="2033270"/>
            <a:ext cx="318516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两种相关联的量。</a:t>
            </a:r>
            <a:endParaRPr lang="zh-CN" altLang="en-US" sz="32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269" name="文本框 1"/>
          <p:cNvSpPr txBox="1">
            <a:spLocks noChangeArrowheads="1"/>
          </p:cNvSpPr>
          <p:nvPr/>
        </p:nvSpPr>
        <p:spPr bwMode="auto">
          <a:xfrm>
            <a:off x="390843" y="1271270"/>
            <a:ext cx="8362315" cy="681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latinLnBrk="0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什么样的两种量才可能组成比例关系？</a:t>
            </a:r>
            <a:endParaRPr lang="zh-CN" altLang="en-US" sz="32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1272" name="组合 13"/>
          <p:cNvGrpSpPr/>
          <p:nvPr/>
        </p:nvGrpSpPr>
        <p:grpSpPr bwMode="auto">
          <a:xfrm>
            <a:off x="147638" y="-50800"/>
            <a:ext cx="2209800" cy="614363"/>
            <a:chOff x="159665" y="15252"/>
            <a:chExt cx="2209349" cy="613157"/>
          </a:xfrm>
        </p:grpSpPr>
        <p:grpSp>
          <p:nvGrpSpPr>
            <p:cNvPr id="11273" name="组合 14"/>
            <p:cNvGrpSpPr/>
            <p:nvPr/>
          </p:nvGrpSpPr>
          <p:grpSpPr bwMode="auto">
            <a:xfrm>
              <a:off x="159665" y="115958"/>
              <a:ext cx="2209349" cy="512451"/>
              <a:chOff x="5319234" y="3882575"/>
              <a:chExt cx="2232341" cy="906049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5476396" y="4026670"/>
                <a:ext cx="2073575" cy="7619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5319234" y="3883803"/>
                <a:ext cx="2073575" cy="76195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cxnSp>
            <p:nvCxnSpPr>
              <p:cNvPr id="19" name="直线连接符 4"/>
              <p:cNvCxnSpPr/>
              <p:nvPr/>
            </p:nvCxnSpPr>
            <p:spPr>
              <a:xfrm flipH="1" flipV="1">
                <a:off x="5319234" y="4645757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5"/>
              <p:cNvCxnSpPr/>
              <p:nvPr/>
            </p:nvCxnSpPr>
            <p:spPr>
              <a:xfrm flipH="1" flipV="1">
                <a:off x="7391206" y="3883803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6"/>
              <p:cNvCxnSpPr/>
              <p:nvPr/>
            </p:nvCxnSpPr>
            <p:spPr>
              <a:xfrm flipH="1" flipV="1">
                <a:off x="7383187" y="4637354"/>
                <a:ext cx="160369" cy="142865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220602" y="15252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问题导入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114" y="2951798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2701925" y="2721610"/>
            <a:ext cx="3554730" cy="895985"/>
          </a:xfrm>
          <a:prstGeom prst="wedgeRoundRectCallout">
            <a:avLst>
              <a:gd name="adj1" fmla="val 54187"/>
              <a:gd name="adj2" fmla="val 2547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两种相关联的量是不是都能组成比例关系呢？</a:t>
            </a:r>
            <a:endParaRPr lang="zh-CN" sz="24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4" grpId="0" bldLvl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82"/>
          <p:cNvSpPr txBox="1">
            <a:spLocks noChangeArrowheads="1"/>
          </p:cNvSpPr>
          <p:nvPr/>
        </p:nvSpPr>
        <p:spPr bwMode="auto">
          <a:xfrm>
            <a:off x="273209" y="1981518"/>
            <a:ext cx="8597582" cy="22688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/>
            </a:pPr>
            <a:r>
              <a:rPr 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⑴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圆柱体积一定，圆柱的底面积与高。</a:t>
            </a:r>
            <a:endParaRPr lang="zh-CN" alt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/>
            </a:pPr>
            <a:r>
              <a:rPr 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⑵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一个人的身高与他的年龄。</a:t>
            </a:r>
            <a:endParaRPr lang="zh-CN" alt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/>
            </a:pPr>
            <a:r>
              <a:rPr 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⑶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小麦每亩产量一定，小麦的总产量与亩数。</a:t>
            </a:r>
            <a:endParaRPr lang="zh-CN" alt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00000"/>
              </a:lnSpc>
              <a:spcBef>
                <a:spcPts val="1500"/>
              </a:spcBef>
              <a:buFont typeface="Arial" panose="020B0604020202020204" pitchFamily="34" charset="0"/>
              <a:buNone/>
              <a:defRPr/>
            </a:pPr>
            <a:r>
              <a:rPr 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⑷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书的总页数一定，未读的页数与已读的页数。</a:t>
            </a:r>
            <a:endParaRPr lang="zh-CN" alt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5902325" y="1989455"/>
            <a:ext cx="248348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成反比例关系</a:t>
            </a:r>
            <a:endParaRPr lang="en-US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4571999" y="2586355"/>
            <a:ext cx="249999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buClrTx/>
              <a:buSzTx/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不成比例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1269" name="文本框 1"/>
          <p:cNvSpPr txBox="1">
            <a:spLocks noChangeArrowheads="1"/>
          </p:cNvSpPr>
          <p:nvPr/>
        </p:nvSpPr>
        <p:spPr bwMode="auto">
          <a:xfrm>
            <a:off x="390843" y="793750"/>
            <a:ext cx="8362315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latinLnBrk="0" hangingPunct="1">
              <a:lnSpc>
                <a:spcPct val="12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判断下面各题中的两种量是否成比例关系，如果成比例关系，成什么比例关系？</a:t>
            </a:r>
            <a:endParaRPr lang="zh-CN" altLang="en-US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767195" y="3176270"/>
            <a:ext cx="237680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buClrTx/>
              <a:buSzTx/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成正比例关系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571683" y="4250690"/>
            <a:ext cx="171926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l" eaLnBrk="1" hangingPunct="1">
              <a:buClrTx/>
              <a:buSzTx/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不成比例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11272" name="组合 13"/>
          <p:cNvGrpSpPr/>
          <p:nvPr/>
        </p:nvGrpSpPr>
        <p:grpSpPr bwMode="auto">
          <a:xfrm>
            <a:off x="147638" y="-50800"/>
            <a:ext cx="2209800" cy="614363"/>
            <a:chOff x="159665" y="15252"/>
            <a:chExt cx="2209349" cy="613157"/>
          </a:xfrm>
        </p:grpSpPr>
        <p:grpSp>
          <p:nvGrpSpPr>
            <p:cNvPr id="11273" name="组合 14"/>
            <p:cNvGrpSpPr/>
            <p:nvPr/>
          </p:nvGrpSpPr>
          <p:grpSpPr bwMode="auto">
            <a:xfrm>
              <a:off x="159665" y="115958"/>
              <a:ext cx="2209349" cy="512451"/>
              <a:chOff x="5319234" y="3882575"/>
              <a:chExt cx="2232341" cy="906049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5476396" y="4026670"/>
                <a:ext cx="2073575" cy="7619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5319234" y="3883803"/>
                <a:ext cx="2073575" cy="76195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cxnSp>
            <p:nvCxnSpPr>
              <p:cNvPr id="19" name="直线连接符 4"/>
              <p:cNvCxnSpPr/>
              <p:nvPr/>
            </p:nvCxnSpPr>
            <p:spPr>
              <a:xfrm flipH="1" flipV="1">
                <a:off x="5319234" y="4645757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5"/>
              <p:cNvCxnSpPr/>
              <p:nvPr/>
            </p:nvCxnSpPr>
            <p:spPr>
              <a:xfrm flipH="1" flipV="1">
                <a:off x="7391206" y="3883803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线连接符 6"/>
              <p:cNvCxnSpPr/>
              <p:nvPr/>
            </p:nvCxnSpPr>
            <p:spPr>
              <a:xfrm flipH="1" flipV="1">
                <a:off x="7383187" y="4637354"/>
                <a:ext cx="160369" cy="142865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220602" y="15252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回顾旧知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5039" y="896303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1678940" y="769620"/>
            <a:ext cx="6156325" cy="895985"/>
          </a:xfrm>
          <a:prstGeom prst="wedgeRoundRectCallout">
            <a:avLst>
              <a:gd name="adj1" fmla="val -56095"/>
              <a:gd name="adj2" fmla="val 2114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怎</a:t>
            </a: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样</a:t>
            </a:r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判断相关联的两种量成正比例关系</a:t>
            </a:r>
            <a:r>
              <a:rPr lang="zh-CN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还是</a:t>
            </a:r>
            <a:r>
              <a:rPr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成反比例关系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Picture 20" descr="95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65" y="2179320"/>
            <a:ext cx="1293972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818005" y="1900555"/>
            <a:ext cx="4232275" cy="880745"/>
          </a:xfrm>
          <a:prstGeom prst="wedgeRoundRectCallout">
            <a:avLst>
              <a:gd name="adj1" fmla="val -56770"/>
              <a:gd name="adj2" fmla="val 2586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楷体" panose="02010609060101010101" pitchFamily="49" charset="-122"/>
              </a:rPr>
              <a:t>两种</a:t>
            </a:r>
            <a:r>
              <a:rPr lang="zh-CN" altLang="en-US" sz="2400" b="1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相关联的量</a:t>
            </a:r>
            <a:r>
              <a:rPr lang="zh-CN" altLang="en-US" sz="2400" b="1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z="2400" b="1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比值一定</a:t>
            </a:r>
            <a:r>
              <a:rPr lang="zh-CN" altLang="en-US" sz="2400" b="1">
                <a:latin typeface="+mn-lt"/>
                <a:ea typeface="楷体" panose="02010609060101010101" pitchFamily="49" charset="-122"/>
              </a:rPr>
              <a:t>，这两种量就成正比例关系。</a:t>
            </a:r>
            <a:endParaRPr lang="en-US" altLang="zh-CN" b="1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6" name="Picture 30" descr="94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690" y="2997200"/>
            <a:ext cx="1158240" cy="160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2479651" y="3122545"/>
            <a:ext cx="5222289" cy="880880"/>
          </a:xfrm>
          <a:prstGeom prst="wedgeRoundRectCallout">
            <a:avLst>
              <a:gd name="adj1" fmla="val 55142"/>
              <a:gd name="adj2" fmla="val 281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楷体" panose="02010609060101010101" pitchFamily="49" charset="-122"/>
              </a:rPr>
              <a:t>两种</a:t>
            </a:r>
            <a:r>
              <a:rPr lang="zh-CN" altLang="en-US" sz="2400" b="1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相关联的量</a:t>
            </a:r>
            <a:r>
              <a:rPr lang="zh-CN" altLang="en-US" sz="2400" b="1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z="2400" b="1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乘积一定</a:t>
            </a:r>
            <a:r>
              <a:rPr lang="zh-CN" altLang="en-US" sz="2400" b="1">
                <a:latin typeface="+mn-lt"/>
                <a:ea typeface="楷体" panose="02010609060101010101" pitchFamily="49" charset="-122"/>
              </a:rPr>
              <a:t>，这两种量就成反比例关系。</a:t>
            </a:r>
            <a:endParaRPr lang="en-US" altLang="zh-CN" b="1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315275" y="1930835"/>
            <a:ext cx="2053590" cy="864000"/>
            <a:chOff x="4182146" y="3985488"/>
            <a:chExt cx="2053590" cy="864000"/>
          </a:xfrm>
        </p:grpSpPr>
        <p:pic>
          <p:nvPicPr>
            <p:cNvPr id="0" name="图片 -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2146" y="3985488"/>
              <a:ext cx="779708" cy="86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文本框 7"/>
            <p:cNvSpPr txBox="1"/>
            <p:nvPr/>
          </p:nvSpPr>
          <p:spPr>
            <a:xfrm>
              <a:off x="4741581" y="4186783"/>
              <a:ext cx="1494155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（一定）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7" name="Text Box 78"/>
          <p:cNvSpPr txBox="1">
            <a:spLocks noChangeArrowheads="1"/>
          </p:cNvSpPr>
          <p:nvPr/>
        </p:nvSpPr>
        <p:spPr bwMode="auto">
          <a:xfrm>
            <a:off x="3124994" y="4134158"/>
            <a:ext cx="2894013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xy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一定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5" grpId="0" bldLvl="0" animBg="1"/>
      <p:bldP spid="5" grpId="1" animBg="1"/>
      <p:bldP spid="16" grpId="0" animBg="1"/>
      <p:bldP spid="16" grpId="1" animBg="1"/>
      <p:bldP spid="7" grpId="0" animBg="1"/>
      <p:bldP spid="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59" name="文本框 2"/>
          <p:cNvSpPr txBox="1">
            <a:spLocks noChangeArrowheads="1"/>
          </p:cNvSpPr>
          <p:nvPr/>
        </p:nvSpPr>
        <p:spPr bwMode="auto">
          <a:xfrm>
            <a:off x="2000568" y="309880"/>
            <a:ext cx="514286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latinLnBrk="0" hangingPunct="1">
              <a:lnSpc>
                <a:spcPct val="100000"/>
              </a:lnSpc>
            </a:pPr>
            <a:r>
              <a:rPr lang="zh-CN" altLang="en-US" sz="3200" b="1">
                <a:solidFill>
                  <a:srgbClr val="00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正比例、反比例的异同点</a:t>
            </a:r>
            <a:endParaRPr lang="zh-CN" altLang="en-US" sz="3200" b="1">
              <a:solidFill>
                <a:srgbClr val="0066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表格 3"/>
          <p:cNvGraphicFramePr>
            <a:graphicFrameLocks noGrp="1"/>
          </p:cNvGraphicFramePr>
          <p:nvPr/>
        </p:nvGraphicFramePr>
        <p:xfrm>
          <a:off x="424815" y="936625"/>
          <a:ext cx="8294686" cy="386016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2880"/>
                <a:gridCol w="3403600"/>
                <a:gridCol w="3438206"/>
              </a:tblGrid>
              <a:tr h="795020">
                <a:tc>
                  <a:txBody>
                    <a:bodyPr/>
                    <a:p>
                      <a:endParaRPr lang="zh-CN" altLang="en-US" sz="1800" dirty="0"/>
                    </a:p>
                  </a:txBody>
                  <a:tcPr marL="91441" marR="91441" marT="45707" marB="45707">
                    <a:lnL w="12700" cmpd="sng">
                      <a:solidFill>
                        <a:srgbClr val="3AB4CA"/>
                      </a:solidFill>
                      <a:prstDash val="solid"/>
                    </a:lnL>
                    <a:lnR w="12700" cmpd="sng">
                      <a:solidFill>
                        <a:srgbClr val="3AB4CA"/>
                      </a:solidFill>
                      <a:prstDash val="solid"/>
                    </a:lnR>
                    <a:lnT w="12700" cmpd="sng">
                      <a:solidFill>
                        <a:srgbClr val="3AB4CA"/>
                      </a:solidFill>
                      <a:prstDash val="solid"/>
                    </a:lnT>
                    <a:lnB w="12700" cmpd="sng">
                      <a:solidFill>
                        <a:srgbClr val="3AB4CA"/>
                      </a:solidFill>
                      <a:prstDash val="solid"/>
                    </a:lnB>
                    <a:solidFill>
                      <a:srgbClr val="DFF4F7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1" kern="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正比例</a:t>
                      </a:r>
                      <a:endParaRPr lang="zh-CN" altLang="zh-CN" sz="2800" b="1" kern="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1" marR="91441" marT="45707" marB="45707" anchor="ctr">
                    <a:lnL w="12700" cmpd="sng">
                      <a:solidFill>
                        <a:srgbClr val="3AB4CA"/>
                      </a:solidFill>
                      <a:prstDash val="solid"/>
                    </a:lnL>
                    <a:lnR w="12700" cmpd="sng">
                      <a:solidFill>
                        <a:srgbClr val="3AB4CA"/>
                      </a:solidFill>
                      <a:prstDash val="solid"/>
                    </a:lnR>
                    <a:lnT w="12700" cmpd="sng">
                      <a:solidFill>
                        <a:srgbClr val="3AB4CA"/>
                      </a:solidFill>
                      <a:prstDash val="solid"/>
                    </a:lnT>
                    <a:lnB w="12700" cmpd="sng">
                      <a:solidFill>
                        <a:srgbClr val="3AB4CA"/>
                      </a:solidFill>
                      <a:prstDash val="solid"/>
                    </a:lnB>
                    <a:solidFill>
                      <a:srgbClr val="DFF4F7"/>
                    </a:solidFill>
                  </a:tcPr>
                </a:tc>
                <a:tc>
                  <a:txBody>
                    <a:bodyPr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1" kern="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反比例</a:t>
                      </a:r>
                      <a:endParaRPr lang="zh-CN" altLang="zh-CN" sz="2800" b="1" kern="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1" marR="91441" marT="45707" marB="45707" anchor="ctr">
                    <a:lnL w="12700" cmpd="sng">
                      <a:solidFill>
                        <a:srgbClr val="3AB4CA"/>
                      </a:solidFill>
                      <a:prstDash val="solid"/>
                    </a:lnL>
                    <a:lnR w="12700" cmpd="sng">
                      <a:solidFill>
                        <a:srgbClr val="3AB4CA"/>
                      </a:solidFill>
                      <a:prstDash val="solid"/>
                    </a:lnR>
                    <a:lnT w="12700" cmpd="sng">
                      <a:solidFill>
                        <a:srgbClr val="3AB4CA"/>
                      </a:solidFill>
                      <a:prstDash val="solid"/>
                    </a:lnT>
                    <a:lnB w="12700" cmpd="sng">
                      <a:solidFill>
                        <a:srgbClr val="3AB4CA"/>
                      </a:solidFill>
                      <a:prstDash val="solid"/>
                    </a:lnB>
                    <a:solidFill>
                      <a:srgbClr val="DFF4F7"/>
                    </a:solidFill>
                  </a:tcPr>
                </a:tc>
              </a:tr>
              <a:tr h="963930">
                <a:tc>
                  <a:txBody>
                    <a:bodyPr/>
                    <a:p>
                      <a:pPr marL="0" marR="0" lvl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1" kern="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相同点</a:t>
                      </a:r>
                      <a:endParaRPr lang="zh-CN" altLang="zh-CN" sz="2800" b="1" kern="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1" marR="91441" marT="45707" marB="45707" anchor="ctr">
                    <a:lnL w="12700" cmpd="sng">
                      <a:solidFill>
                        <a:srgbClr val="3AB4CA"/>
                      </a:solidFill>
                      <a:prstDash val="solid"/>
                    </a:lnL>
                    <a:lnR w="12700" cmpd="sng">
                      <a:solidFill>
                        <a:srgbClr val="3AB4CA"/>
                      </a:solidFill>
                      <a:prstDash val="solid"/>
                    </a:lnR>
                    <a:lnT w="12700" cmpd="sng">
                      <a:solidFill>
                        <a:srgbClr val="3AB4CA"/>
                      </a:solidFill>
                      <a:prstDash val="solid"/>
                    </a:lnT>
                    <a:lnB w="12700" cmpd="sng">
                      <a:solidFill>
                        <a:srgbClr val="3AB4CA"/>
                      </a:solidFill>
                      <a:prstDash val="solid"/>
                    </a:lnB>
                    <a:solidFill>
                      <a:srgbClr val="DFF4F7"/>
                    </a:solidFill>
                  </a:tcPr>
                </a:tc>
                <a:tc gridSpan="2">
                  <a:txBody>
                    <a:bodyPr/>
                    <a:p>
                      <a:pPr algn="just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zh-CN" sz="2200" b="1" kern="0" dirty="0">
                          <a:solidFill>
                            <a:srgbClr val="FF0000"/>
                          </a:solidFill>
                          <a:ea typeface="楷体" panose="02010609060101010101" pitchFamily="49" charset="-122"/>
                          <a:sym typeface="+mn-ea"/>
                        </a:rPr>
                        <a:t>1.</a:t>
                      </a:r>
                      <a:r>
                        <a:rPr lang="zh-CN" altLang="en-US" sz="2200" b="1" kern="0" dirty="0">
                          <a:solidFill>
                            <a:srgbClr val="FF0000"/>
                          </a:solidFill>
                          <a:ea typeface="楷体" panose="02010609060101010101" pitchFamily="49" charset="-122"/>
                          <a:sym typeface="+mn-ea"/>
                        </a:rPr>
                        <a:t>都有两种相关联的量。</a:t>
                      </a:r>
                      <a:endParaRPr lang="zh-CN" altLang="en-US" sz="2200" b="1" kern="100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just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zh-CN" sz="2200" b="1" kern="0" dirty="0">
                          <a:solidFill>
                            <a:srgbClr val="FF0000"/>
                          </a:solidFill>
                          <a:ea typeface="楷体" panose="02010609060101010101" pitchFamily="49" charset="-122"/>
                          <a:sym typeface="+mn-ea"/>
                        </a:rPr>
                        <a:t>2.</a:t>
                      </a:r>
                      <a:r>
                        <a:rPr lang="zh-CN" altLang="en-US" sz="2200" b="1" kern="0" dirty="0">
                          <a:solidFill>
                            <a:srgbClr val="FF0000"/>
                          </a:solidFill>
                          <a:ea typeface="楷体" panose="02010609060101010101" pitchFamily="49" charset="-122"/>
                          <a:sym typeface="+mn-ea"/>
                        </a:rPr>
                        <a:t>一种量随着另一种量变化。</a:t>
                      </a:r>
                      <a:endParaRPr lang="zh-CN" altLang="en-US" sz="22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1" marR="91441" marT="45707" marB="45707" anchor="ctr" anchorCtr="0">
                    <a:lnL w="12700" cmpd="sng">
                      <a:solidFill>
                        <a:srgbClr val="3AB4CA"/>
                      </a:solidFill>
                      <a:prstDash val="solid"/>
                    </a:lnL>
                    <a:lnR w="12700" cmpd="sng">
                      <a:solidFill>
                        <a:srgbClr val="3AB4CA"/>
                      </a:solidFill>
                      <a:prstDash val="solid"/>
                    </a:lnR>
                    <a:lnT w="12700" cmpd="sng">
                      <a:solidFill>
                        <a:srgbClr val="3AB4CA"/>
                      </a:solidFill>
                      <a:prstDash val="solid"/>
                    </a:lnT>
                    <a:lnB w="12700" cmpd="sng">
                      <a:solidFill>
                        <a:srgbClr val="3AB4CA"/>
                      </a:solidFill>
                      <a:prstDash val="solid"/>
                    </a:lnB>
                    <a:solidFill>
                      <a:srgbClr val="F4FEFD"/>
                    </a:solidFill>
                  </a:tcPr>
                </a:tc>
                <a:tc hMerge="1">
                  <a:tcPr>
                    <a:lnR w="12700" cmpd="sng">
                      <a:solidFill>
                        <a:srgbClr val="3AB4CA"/>
                      </a:solidFill>
                      <a:prstDash val="solid"/>
                    </a:lnR>
                    <a:lnT w="12700" cmpd="sng">
                      <a:solidFill>
                        <a:srgbClr val="3AB4CA"/>
                      </a:solidFill>
                      <a:prstDash val="solid"/>
                    </a:lnT>
                    <a:lnB w="12700" cmpd="sng">
                      <a:solidFill>
                        <a:srgbClr val="3AB4CA"/>
                      </a:solidFill>
                      <a:prstDash val="solid"/>
                    </a:lnB>
                  </a:tcPr>
                </a:tc>
              </a:tr>
              <a:tr h="1949060">
                <a:tc>
                  <a:txBody>
                    <a:bodyPr/>
                    <a:p>
                      <a:pPr marL="0" marR="0" lvl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zh-CN" sz="2800" b="1" kern="0" dirty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不同点</a:t>
                      </a:r>
                      <a:endParaRPr lang="zh-CN" altLang="zh-CN" sz="2800" b="1" kern="0" dirty="0"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91441" marR="91441" marT="45707" marB="45707" anchor="ctr">
                    <a:lnL w="12700" cmpd="sng">
                      <a:solidFill>
                        <a:srgbClr val="3AB4CA"/>
                      </a:solidFill>
                      <a:prstDash val="solid"/>
                    </a:lnL>
                    <a:lnR w="12700" cmpd="sng">
                      <a:solidFill>
                        <a:srgbClr val="3AB4CA"/>
                      </a:solidFill>
                      <a:prstDash val="solid"/>
                    </a:lnR>
                    <a:lnT w="12700" cmpd="sng">
                      <a:solidFill>
                        <a:srgbClr val="3AB4CA"/>
                      </a:solidFill>
                      <a:prstDash val="solid"/>
                    </a:lnT>
                    <a:lnB w="12700" cmpd="sng">
                      <a:solidFill>
                        <a:srgbClr val="3AB4CA"/>
                      </a:solidFill>
                      <a:prstDash val="solid"/>
                    </a:lnB>
                    <a:solidFill>
                      <a:srgbClr val="DFF4F7"/>
                    </a:solidFill>
                  </a:tcPr>
                </a:tc>
                <a:tc>
                  <a:txBody>
                    <a:bodyPr/>
                    <a:p>
                      <a:pPr indent="0" algn="just" defTabSz="914400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en-US" altLang="zh-CN" sz="2200" b="1" kern="0" dirty="0">
                          <a:solidFill>
                            <a:srgbClr val="FF0000"/>
                          </a:solidFill>
                          <a:ea typeface="楷体" panose="02010609060101010101" pitchFamily="49" charset="-122"/>
                          <a:sym typeface="+mn-ea"/>
                        </a:rPr>
                        <a:t>1.变化方向相同，一种量扩大或缩小，另一种量也扩大或缩小。</a:t>
                      </a:r>
                      <a:endParaRPr lang="en-US" altLang="zh-CN" sz="2200" b="1" kern="0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indent="0" algn="just" defTabSz="914400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28600" algn="l"/>
                        </a:tabLst>
                        <a:defRPr/>
                      </a:pPr>
                      <a:r>
                        <a:rPr lang="en-US" altLang="zh-CN" sz="2200" b="1" kern="0" dirty="0">
                          <a:solidFill>
                            <a:srgbClr val="FF0000"/>
                          </a:solidFill>
                          <a:ea typeface="楷体" panose="02010609060101010101" pitchFamily="49" charset="-122"/>
                          <a:sym typeface="+mn-ea"/>
                        </a:rPr>
                        <a:t>2.相对应的每两个数的比值（商）是一定的。</a:t>
                      </a:r>
                      <a:endParaRPr lang="en-US" altLang="zh-CN" sz="2200" b="1" kern="0" dirty="0">
                        <a:solidFill>
                          <a:srgbClr val="FF0000"/>
                        </a:solidFill>
                        <a:ea typeface="楷体" panose="02010609060101010101" pitchFamily="49" charset="-122"/>
                      </a:endParaRPr>
                    </a:p>
                  </a:txBody>
                  <a:tcPr marL="91441" marR="91441" marT="45707" marB="45707" anchor="ctr" anchorCtr="0">
                    <a:lnL w="12700" cmpd="sng">
                      <a:solidFill>
                        <a:srgbClr val="3AB4CA"/>
                      </a:solidFill>
                      <a:prstDash val="solid"/>
                    </a:lnL>
                    <a:lnR w="12700" cmpd="sng">
                      <a:solidFill>
                        <a:srgbClr val="3AB4CA"/>
                      </a:solidFill>
                      <a:prstDash val="solid"/>
                    </a:lnR>
                    <a:lnT w="12700" cmpd="sng">
                      <a:solidFill>
                        <a:srgbClr val="3AB4CA"/>
                      </a:solidFill>
                      <a:prstDash val="solid"/>
                    </a:lnT>
                    <a:lnB w="12700" cmpd="sng">
                      <a:solidFill>
                        <a:srgbClr val="3AB4CA"/>
                      </a:solidFill>
                      <a:prstDash val="solid"/>
                    </a:lnB>
                    <a:solidFill>
                      <a:srgbClr val="F4FEFD"/>
                    </a:solidFill>
                  </a:tcPr>
                </a:tc>
                <a:tc>
                  <a:txBody>
                    <a:bodyPr/>
                    <a:p>
                      <a:pPr algn="just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zh-CN" sz="2200" b="1" kern="0" dirty="0">
                          <a:solidFill>
                            <a:srgbClr val="FF0000"/>
                          </a:solidFill>
                          <a:ea typeface="楷体" panose="02010609060101010101" pitchFamily="49" charset="-122"/>
                          <a:sym typeface="+mn-ea"/>
                        </a:rPr>
                        <a:t>1.变化方向相反，一 种量扩大（或缩小），另一种量反而缩小（或扩大）。</a:t>
                      </a:r>
                      <a:endParaRPr lang="en-US" altLang="zh-CN" sz="2200" b="1" kern="0" dirty="0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endParaRPr>
                    </a:p>
                    <a:p>
                      <a:pPr algn="just" fontAlgn="auto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lang="en-US" altLang="zh-CN" sz="2200" b="1" kern="0" dirty="0">
                          <a:solidFill>
                            <a:srgbClr val="FF0000"/>
                          </a:solidFill>
                          <a:ea typeface="楷体" panose="02010609060101010101" pitchFamily="49" charset="-122"/>
                          <a:sym typeface="+mn-ea"/>
                        </a:rPr>
                        <a:t>2.相对应的每两个数的乘积是一定的。</a:t>
                      </a:r>
                      <a:endParaRPr lang="en-US" altLang="zh-CN" sz="2200" b="1" kern="0" dirty="0">
                        <a:solidFill>
                          <a:srgbClr val="FF0000"/>
                        </a:solidFill>
                        <a:ea typeface="楷体" panose="02010609060101010101" pitchFamily="49" charset="-122"/>
                      </a:endParaRPr>
                    </a:p>
                  </a:txBody>
                  <a:tcPr marL="91441" marR="91441" marT="45707" marB="45707" anchor="ctr" anchorCtr="0">
                    <a:lnL w="12700" cmpd="sng">
                      <a:solidFill>
                        <a:srgbClr val="3AB4CA"/>
                      </a:solidFill>
                      <a:prstDash val="solid"/>
                    </a:lnL>
                    <a:lnR w="12700" cmpd="sng">
                      <a:solidFill>
                        <a:srgbClr val="3AB4CA"/>
                      </a:solidFill>
                      <a:prstDash val="solid"/>
                    </a:lnR>
                    <a:lnT w="12700" cmpd="sng">
                      <a:solidFill>
                        <a:srgbClr val="3AB4CA"/>
                      </a:solidFill>
                      <a:prstDash val="solid"/>
                    </a:lnT>
                    <a:lnB w="12700" cmpd="sng">
                      <a:solidFill>
                        <a:srgbClr val="3AB4CA"/>
                      </a:solidFill>
                      <a:prstDash val="solid"/>
                    </a:lnB>
                    <a:solidFill>
                      <a:srgbClr val="F4FEFD"/>
                    </a:solidFill>
                  </a:tcPr>
                </a:tc>
              </a:tr>
            </a:tbl>
          </a:graphicData>
        </a:graphic>
      </p:graphicFrame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4525" y="1772920"/>
            <a:ext cx="4624705" cy="8661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4525" y="2748915"/>
            <a:ext cx="3330575" cy="2005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13680" y="2748915"/>
            <a:ext cx="3330575" cy="2005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0" name="组合 9"/>
          <p:cNvGrpSpPr/>
          <p:nvPr/>
        </p:nvGrpSpPr>
        <p:grpSpPr bwMode="auto">
          <a:xfrm>
            <a:off x="228447" y="41255"/>
            <a:ext cx="2060992" cy="561915"/>
            <a:chOff x="142093" y="495444"/>
            <a:chExt cx="2060621" cy="681111"/>
          </a:xfrm>
        </p:grpSpPr>
        <p:sp>
          <p:nvSpPr>
            <p:cNvPr id="11" name="圆角矩形 34"/>
            <p:cNvSpPr/>
            <p:nvPr/>
          </p:nvSpPr>
          <p:spPr>
            <a:xfrm>
              <a:off x="238327" y="534623"/>
              <a:ext cx="1868152" cy="641932"/>
            </a:xfrm>
            <a:prstGeom prst="roundRect">
              <a:avLst>
                <a:gd name="adj" fmla="val 17501"/>
              </a:avLst>
            </a:prstGeom>
            <a:noFill/>
            <a:ln>
              <a:solidFill>
                <a:srgbClr val="ABD6BC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142093" y="495444"/>
              <a:ext cx="2060621" cy="655043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hangingPunct="1"/>
              <a:r>
                <a:rPr lang="zh-CN" altLang="en-US" sz="3200" b="1" dirty="0">
                  <a:solidFill>
                    <a:srgbClr val="000000"/>
                  </a:solidFill>
                  <a:latin typeface="宋体" panose="02010600030101010101" pitchFamily="2" charset="-122"/>
                </a:rPr>
                <a:t>练与学</a:t>
              </a:r>
              <a:endParaRPr lang="zh-CN" altLang="en-US" sz="3200" b="1" dirty="0">
                <a:solidFill>
                  <a:srgbClr val="000000"/>
                </a:solidFill>
                <a:latin typeface="宋体" panose="02010600030101010101" pitchFamily="2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95910" y="842010"/>
            <a:ext cx="8565515" cy="371221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判断下面各题中的两个量是否成正比例或反比例关系。</a:t>
            </a:r>
            <a:endParaRPr lang="en-US" altLang="zh-CN" sz="26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）全班人数一定，出勤人数与缺勤人数。</a:t>
            </a:r>
            <a:endParaRPr lang="en-US" altLang="zh-CN" sz="26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）已知    </a:t>
            </a: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=3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，</a:t>
            </a:r>
            <a:r>
              <a:rPr lang="en-US" altLang="zh-CN" sz="2600" b="1" i="1" dirty="0">
                <a:latin typeface="+mj-lt"/>
                <a:ea typeface="黑体" panose="02010609060101010101" pitchFamily="49" charset="-122"/>
              </a:rPr>
              <a:t>y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与</a:t>
            </a:r>
            <a:r>
              <a:rPr lang="en-US" altLang="zh-CN" sz="26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6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6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）三角形的面积一定，它的底与高。</a:t>
            </a:r>
            <a:endParaRPr lang="zh-CN" altLang="en-US" sz="26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（4）正方体的表面积与它的一个面的面积。</a:t>
            </a:r>
            <a:endParaRPr lang="zh-CN" altLang="en-US" sz="26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（5）已知</a:t>
            </a:r>
            <a:r>
              <a:rPr lang="zh-CN" altLang="en-US" sz="2600" b="1" i="1" dirty="0">
                <a:latin typeface="+mj-lt"/>
                <a:ea typeface="黑体" panose="02010609060101010101" pitchFamily="49" charset="-122"/>
              </a:rPr>
              <a:t>xy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=1，</a:t>
            </a:r>
            <a:r>
              <a:rPr lang="zh-CN" altLang="en-US" sz="2600" b="1" i="1" dirty="0">
                <a:latin typeface="+mj-lt"/>
                <a:ea typeface="黑体" panose="02010609060101010101" pitchFamily="49" charset="-122"/>
              </a:rPr>
              <a:t>y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与</a:t>
            </a:r>
            <a:r>
              <a:rPr lang="zh-CN" altLang="en-US" sz="2600" b="1" i="1" dirty="0">
                <a:latin typeface="+mj-lt"/>
                <a:ea typeface="黑体" panose="02010609060101010101" pitchFamily="49" charset="-122"/>
              </a:rPr>
              <a:t>x</a:t>
            </a: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6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  <a:defRPr/>
            </a:pP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（6）出油率一定，花生油的质量与花生的质量。</a:t>
            </a:r>
            <a:endParaRPr lang="zh-CN" altLang="en-US" sz="2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3976" y="67463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【教材P84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七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第2题】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  <p:graphicFrame>
        <p:nvGraphicFramePr>
          <p:cNvPr id="16391" name="对象 1"/>
          <p:cNvGraphicFramePr>
            <a:graphicFrameLocks noChangeAspect="1"/>
          </p:cNvGraphicFramePr>
          <p:nvPr/>
        </p:nvGraphicFramePr>
        <p:xfrm>
          <a:off x="1876425" y="1800225"/>
          <a:ext cx="330200" cy="784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0" name="Equation" r:id="rId1" imgW="165100" imgH="393065" progId="Equation.DSMT4">
                  <p:embed/>
                </p:oleObj>
              </mc:Choice>
              <mc:Fallback>
                <p:oleObj name="Equation" r:id="rId1" imgW="165100" imgH="393065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6425" y="1800225"/>
                        <a:ext cx="330200" cy="784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文本框 16"/>
          <p:cNvSpPr txBox="1"/>
          <p:nvPr/>
        </p:nvSpPr>
        <p:spPr>
          <a:xfrm>
            <a:off x="6743065" y="1476375"/>
            <a:ext cx="239966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0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不成比例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739515" y="1962150"/>
            <a:ext cx="273113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 eaLnBrk="1" hangingPunct="1">
              <a:buClrTx/>
              <a:buSzTx/>
              <a:buFontTx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成正比例关系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094095" y="2468245"/>
            <a:ext cx="25253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 eaLnBrk="1" hangingPunct="1">
              <a:buClrTx/>
              <a:buSzTx/>
              <a:buFontTx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成反比例关系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717665" y="3023870"/>
            <a:ext cx="26035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 eaLnBrk="1" hangingPunct="1">
              <a:buClrTx/>
              <a:buSzTx/>
              <a:buFontTx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成正比例关系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80790" y="3531870"/>
            <a:ext cx="252539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 eaLnBrk="1" hangingPunct="1">
              <a:buClrTx/>
              <a:buSzTx/>
              <a:buFontTx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成反比例关系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17665" y="4370070"/>
            <a:ext cx="26035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lvl="0" algn="l" eaLnBrk="1" hangingPunct="1">
              <a:buClrTx/>
              <a:buSzTx/>
              <a:buFontTx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成正比例关系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0035" y="713105"/>
            <a:ext cx="8583930" cy="3013710"/>
          </a:xfrm>
          <a:prstGeom prst="rect">
            <a:avLst/>
          </a:prstGeom>
        </p:spPr>
        <p:txBody>
          <a:bodyPr/>
          <a:lstStyle/>
          <a:p>
            <a:pPr algn="just" latinLnBrk="0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甲地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到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乙地的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高速公路大约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长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200km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，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乙地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到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丙地的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高速公路大约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长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280km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。一辆汽车从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甲地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出发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经乙地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开往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丙地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，当行驶到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乙地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时用了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2.5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小时。按照这个速度，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该车从甲地到丙地大约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需要多少小时？</a:t>
            </a:r>
            <a:endParaRPr lang="zh-CN" altLang="zh-CN" sz="2600" b="1" kern="100" dirty="0">
              <a:latin typeface="+mn-lt"/>
              <a:ea typeface="+mn-ea"/>
              <a:cs typeface="Times New Roman" panose="02020603050405020304" pitchFamily="18" charset="0"/>
            </a:endParaRPr>
          </a:p>
          <a:p>
            <a:pPr algn="just" latinLnBrk="0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2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）青山村挖一条水渠，原计划每天挖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50m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，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36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天可以挖完。实际每天挖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60m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，实际多少天可以完成</a:t>
            </a:r>
            <a:r>
              <a:rPr lang="zh-CN" altLang="en-US" sz="2600" b="1" kern="100" dirty="0">
                <a:latin typeface="+mn-ea"/>
                <a:ea typeface="+mn-ea"/>
                <a:cs typeface="Times New Roman" panose="02020603050405020304" pitchFamily="18" charset="0"/>
              </a:rPr>
              <a:t>？</a:t>
            </a:r>
            <a:endParaRPr lang="zh-CN" altLang="zh-CN" sz="2600" b="1" kern="1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0" y="0"/>
            <a:ext cx="3068638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0066FF"/>
                </a:solidFill>
                <a:latin typeface="+mj-lt"/>
                <a:ea typeface="黑体" panose="02010609060101010101" pitchFamily="49" charset="-122"/>
              </a:rPr>
              <a:t>用比例解决问题</a:t>
            </a:r>
            <a:endParaRPr lang="zh-CN" altLang="en-US" sz="3200" b="1" dirty="0">
              <a:solidFill>
                <a:srgbClr val="0066FF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3" name="Picture 16" descr="E:\2022\6年级下册\XXSX_2B_t004_03(1).pn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1989" y="3455988"/>
            <a:ext cx="108108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2979420" y="3726815"/>
            <a:ext cx="4373245" cy="880745"/>
          </a:xfrm>
          <a:prstGeom prst="wedgeRoundRectCallout">
            <a:avLst>
              <a:gd name="adj1" fmla="val 55142"/>
              <a:gd name="adj2" fmla="val 281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楷体" panose="02010609060101010101" pitchFamily="49" charset="-122"/>
              </a:rPr>
              <a:t>这两道题有什么不同？能用比例的知识解答吗？</a:t>
            </a:r>
            <a:endParaRPr lang="zh-CN" altLang="en-US" sz="2400" b="1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57850" y="2239010"/>
            <a:ext cx="3007360" cy="300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rgbClr val="FF7C80"/>
                </a:solidFill>
                <a:latin typeface="+mj-lt"/>
                <a:ea typeface="+mj-ea"/>
              </a:defRPr>
            </a:lvl1pPr>
          </a:lstStyle>
          <a:p>
            <a:pPr>
              <a:lnSpc>
                <a:spcPct val="85000"/>
              </a:lnSpc>
              <a:spcAft>
                <a:spcPts val="0"/>
              </a:spcAft>
            </a:pPr>
            <a:r>
              <a:rPr lang="en-US" altLang="zh-CN"/>
              <a:t>【</a:t>
            </a:r>
            <a:r>
              <a:rPr lang="zh-CN" altLang="en-US"/>
              <a:t>教材</a:t>
            </a:r>
            <a:r>
              <a:rPr lang="en-US" altLang="zh-CN"/>
              <a:t>P84 </a:t>
            </a:r>
            <a:r>
              <a:rPr lang="zh-CN" altLang="en-US"/>
              <a:t>练习十七 第</a:t>
            </a:r>
            <a:r>
              <a:rPr lang="en-US" altLang="zh-CN"/>
              <a:t>5</a:t>
            </a:r>
            <a:r>
              <a:rPr lang="zh-CN" altLang="en-US"/>
              <a:t>题</a:t>
            </a:r>
            <a:r>
              <a:rPr lang="en-US" altLang="zh-CN"/>
              <a:t>】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矩形 1"/>
          <p:cNvSpPr/>
          <p:nvPr/>
        </p:nvSpPr>
        <p:spPr>
          <a:xfrm>
            <a:off x="280035" y="713105"/>
            <a:ext cx="8583930" cy="2003425"/>
          </a:xfrm>
          <a:prstGeom prst="rect">
            <a:avLst/>
          </a:prstGeom>
        </p:spPr>
        <p:txBody>
          <a:bodyPr/>
          <a:p>
            <a:pPr algn="just" latinLnBrk="0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1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甲地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到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乙地的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高速公路大约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长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200km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，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乙地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到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丙地的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高速公路大约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长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280km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。一辆汽车从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甲地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出发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经乙地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开往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丙地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，当行驶到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乙地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时用了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2.5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小时。按照这个速度，</a:t>
            </a:r>
            <a:r>
              <a:rPr lang="zh-CN" altLang="en-US" sz="2600" b="1" kern="100" dirty="0">
                <a:latin typeface="+mn-lt"/>
                <a:ea typeface="+mn-ea"/>
                <a:cs typeface="Times New Roman" panose="02020603050405020304" pitchFamily="18" charset="0"/>
              </a:rPr>
              <a:t>该车从甲地到丙地大约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</a:rPr>
              <a:t>需要多少小时？</a:t>
            </a:r>
            <a:endParaRPr lang="zh-CN" altLang="zh-CN" sz="2600" b="1" kern="100" dirty="0">
              <a:latin typeface="+mn-lt"/>
              <a:ea typeface="+mn-ea"/>
              <a:cs typeface="Times New Roman" panose="02020603050405020304" pitchFamily="18" charset="0"/>
            </a:endParaRPr>
          </a:p>
          <a:p>
            <a:pPr algn="just" latinLnBrk="0" hangingPunct="1">
              <a:lnSpc>
                <a:spcPct val="120000"/>
              </a:lnSpc>
              <a:spcAft>
                <a:spcPts val="0"/>
              </a:spcAft>
              <a:defRPr/>
            </a:pPr>
            <a:endParaRPr lang="zh-CN" altLang="zh-CN" sz="2600" b="1" kern="1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458" name="文本框 1"/>
          <p:cNvSpPr txBox="1">
            <a:spLocks noChangeArrowheads="1"/>
          </p:cNvSpPr>
          <p:nvPr/>
        </p:nvSpPr>
        <p:spPr bwMode="auto">
          <a:xfrm>
            <a:off x="1326515" y="2695575"/>
            <a:ext cx="65151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latinLnBrk="0" hangingPunct="1">
              <a:lnSpc>
                <a:spcPct val="10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解：设该车从甲地到丙地大约需要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小时。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460" name="组合 2"/>
          <p:cNvGrpSpPr/>
          <p:nvPr/>
        </p:nvGrpSpPr>
        <p:grpSpPr bwMode="auto">
          <a:xfrm>
            <a:off x="2486661" y="3000058"/>
            <a:ext cx="2569210" cy="933447"/>
            <a:chOff x="986865" y="1829168"/>
            <a:chExt cx="2570604" cy="933656"/>
          </a:xfrm>
        </p:grpSpPr>
        <p:sp>
          <p:nvSpPr>
            <p:cNvPr id="5" name="文本框 4"/>
            <p:cNvSpPr txBox="1"/>
            <p:nvPr/>
          </p:nvSpPr>
          <p:spPr>
            <a:xfrm>
              <a:off x="986865" y="1829168"/>
              <a:ext cx="1334223" cy="534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200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274040" y="2291869"/>
              <a:ext cx="692526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文本框 6"/>
            <p:cNvSpPr txBox="1"/>
            <p:nvPr/>
          </p:nvSpPr>
          <p:spPr>
            <a:xfrm>
              <a:off x="1113616" y="2228669"/>
              <a:ext cx="1011787" cy="534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2.5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28448" y="1996844"/>
              <a:ext cx="418057" cy="534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=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133662" y="1829168"/>
              <a:ext cx="1423807" cy="534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200+280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>
              <a:off x="2234364" y="2291869"/>
              <a:ext cx="120207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文本框 10"/>
            <p:cNvSpPr txBox="1"/>
            <p:nvPr/>
          </p:nvSpPr>
          <p:spPr>
            <a:xfrm>
              <a:off x="2617160" y="2228037"/>
              <a:ext cx="437117" cy="53415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24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x</a:t>
              </a:r>
              <a:endParaRPr lang="en-US" altLang="zh-CN" sz="24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12" name="文本框 11"/>
          <p:cNvSpPr txBox="1"/>
          <p:nvPr/>
        </p:nvSpPr>
        <p:spPr bwMode="auto">
          <a:xfrm>
            <a:off x="3199130" y="3817620"/>
            <a:ext cx="102679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hangingPunct="1">
              <a:buClrTx/>
              <a:buSzTx/>
              <a:buFontTx/>
            </a:pP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x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= 6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 bwMode="auto">
          <a:xfrm>
            <a:off x="1326198" y="4250055"/>
            <a:ext cx="70215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hangingPunct="1">
              <a:buClrTx/>
              <a:buSzTx/>
              <a:buFontTx/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答：该车从甲地到丙地大约需要6小时。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0" y="0"/>
            <a:ext cx="3068638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0066FF"/>
                </a:solidFill>
                <a:latin typeface="+mj-lt"/>
                <a:ea typeface="黑体" panose="02010609060101010101" pitchFamily="49" charset="-122"/>
              </a:rPr>
              <a:t>用比例解决问题</a:t>
            </a:r>
            <a:endParaRPr lang="zh-CN" altLang="en-US" sz="3200" b="1" dirty="0">
              <a:solidFill>
                <a:srgbClr val="0066FF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2" grpId="0"/>
      <p:bldP spid="13" grpId="0"/>
      <p:bldP spid="19458" grpId="1"/>
      <p:bldP spid="12" grpId="1"/>
      <p:bldP spid="1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0" y="0"/>
            <a:ext cx="3068638" cy="6254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0066FF"/>
                </a:solidFill>
                <a:latin typeface="+mj-lt"/>
                <a:ea typeface="黑体" panose="02010609060101010101" pitchFamily="49" charset="-122"/>
              </a:rPr>
              <a:t>用比例解决问题</a:t>
            </a:r>
            <a:endParaRPr lang="zh-CN" altLang="en-US" sz="3200" b="1" dirty="0">
              <a:solidFill>
                <a:srgbClr val="0066FF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80035" y="713105"/>
            <a:ext cx="8583930" cy="1128395"/>
          </a:xfrm>
          <a:prstGeom prst="rect">
            <a:avLst/>
          </a:prstGeom>
        </p:spPr>
        <p:txBody>
          <a:bodyPr/>
          <a:p>
            <a:pPr algn="just" latinLnBrk="0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）青山村挖一条水渠，原计划每天挖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50m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36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天可以挖完。实际每天挖</a:t>
            </a:r>
            <a:r>
              <a:rPr lang="en-US" altLang="zh-CN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60m</a:t>
            </a:r>
            <a:r>
              <a:rPr lang="zh-CN" altLang="zh-CN" sz="2600" b="1" kern="100" dirty="0">
                <a:latin typeface="+mn-lt"/>
                <a:ea typeface="+mn-ea"/>
                <a:cs typeface="Times New Roman" panose="02020603050405020304" pitchFamily="18" charset="0"/>
                <a:sym typeface="+mn-ea"/>
              </a:rPr>
              <a:t>，实际多少天可以完成</a:t>
            </a:r>
            <a:r>
              <a:rPr lang="zh-CN" altLang="en-US" sz="2600" b="1" kern="100" dirty="0">
                <a:latin typeface="+mn-ea"/>
                <a:ea typeface="+mn-ea"/>
                <a:cs typeface="Times New Roman" panose="02020603050405020304" pitchFamily="18" charset="0"/>
                <a:sym typeface="+mn-ea"/>
              </a:rPr>
              <a:t>？</a:t>
            </a:r>
            <a:endParaRPr lang="zh-CN" altLang="zh-CN" sz="2600" b="1" kern="1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9464" name="文本框 13"/>
          <p:cNvSpPr txBox="1">
            <a:spLocks noChangeArrowheads="1"/>
          </p:cNvSpPr>
          <p:nvPr/>
        </p:nvSpPr>
        <p:spPr bwMode="auto">
          <a:xfrm>
            <a:off x="1670685" y="1834515"/>
            <a:ext cx="4242435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latinLnBrk="0" hangingPunct="1">
              <a:lnSpc>
                <a:spcPct val="100000"/>
              </a:lnSpc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解：设实际</a:t>
            </a:r>
            <a:r>
              <a:rPr lang="en-US" altLang="zh-CN" sz="26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天可以完成。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721610" y="2332990"/>
            <a:ext cx="3050540" cy="15297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50</a:t>
            </a:r>
            <a:r>
              <a:rPr lang="zh-CN" altLang="en-US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36 = 60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</a:t>
            </a:r>
            <a:endParaRPr lang="en-US" altLang="zh-CN" sz="2600" b="1" i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     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60</a:t>
            </a: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 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 1800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26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         x</a:t>
            </a:r>
            <a:r>
              <a:rPr lang="en-US" altLang="zh-CN" sz="26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= 30</a:t>
            </a:r>
            <a:endParaRPr lang="en-US" altLang="zh-CN" sz="26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 bwMode="auto">
          <a:xfrm>
            <a:off x="1670685" y="3870007"/>
            <a:ext cx="4603750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just" hangingPunct="1">
              <a:buClrTx/>
              <a:buSzTx/>
              <a:buFontTx/>
            </a:pPr>
            <a:r>
              <a:rPr lang="zh-CN" altLang="en-US" sz="2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答：实际30天可以完成。</a:t>
            </a:r>
            <a:endParaRPr lang="zh-CN" altLang="en-US" sz="2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4" grpId="0"/>
      <p:bldP spid="23" grpId="0"/>
      <p:bldP spid="24" grpId="0"/>
      <p:bldP spid="19464" grpId="1"/>
      <p:bldP spid="23" grpId="1"/>
      <p:bldP spid="2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25"/>
          <p:cNvSpPr txBox="1">
            <a:spLocks noChangeArrowheads="1"/>
          </p:cNvSpPr>
          <p:nvPr/>
        </p:nvSpPr>
        <p:spPr bwMode="auto">
          <a:xfrm>
            <a:off x="363538" y="395288"/>
            <a:ext cx="7672387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用比例解答应用题的步骤和关键是什么？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TextBox 30"/>
          <p:cNvSpPr txBox="1">
            <a:spLocks noChangeArrowheads="1"/>
          </p:cNvSpPr>
          <p:nvPr/>
        </p:nvSpPr>
        <p:spPr bwMode="auto">
          <a:xfrm>
            <a:off x="969963" y="1128713"/>
            <a:ext cx="7705725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根据不变量，判断题中哪两种相关联的量成正比例或反比例。</a:t>
            </a:r>
            <a:endParaRPr lang="en-US" altLang="zh-CN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77838" y="1231900"/>
            <a:ext cx="457200" cy="457200"/>
          </a:xfrm>
          <a:prstGeom prst="rect">
            <a:avLst/>
          </a:prstGeom>
          <a:solidFill>
            <a:srgbClr val="00B0F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b="1" noProof="1"/>
              <a:t>1.</a:t>
            </a:r>
            <a:endParaRPr lang="en-US" altLang="zh-CN" sz="2800" b="1" noProof="1"/>
          </a:p>
        </p:txBody>
      </p:sp>
      <p:sp>
        <p:nvSpPr>
          <p:cNvPr id="30" name="矩形 29"/>
          <p:cNvSpPr/>
          <p:nvPr/>
        </p:nvSpPr>
        <p:spPr>
          <a:xfrm>
            <a:off x="477838" y="2346325"/>
            <a:ext cx="460375" cy="457200"/>
          </a:xfrm>
          <a:prstGeom prst="rect">
            <a:avLst/>
          </a:prstGeom>
          <a:solidFill>
            <a:srgbClr val="37A7D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b="1" noProof="1"/>
              <a:t>2.</a:t>
            </a:r>
            <a:endParaRPr lang="en-US" altLang="zh-CN" sz="2800" b="1" noProof="1"/>
          </a:p>
        </p:txBody>
      </p:sp>
      <p:sp>
        <p:nvSpPr>
          <p:cNvPr id="31" name="矩形 30"/>
          <p:cNvSpPr/>
          <p:nvPr/>
        </p:nvSpPr>
        <p:spPr>
          <a:xfrm>
            <a:off x="501650" y="3494088"/>
            <a:ext cx="460375" cy="457200"/>
          </a:xfrm>
          <a:prstGeom prst="rect">
            <a:avLst/>
          </a:prstGeom>
          <a:solidFill>
            <a:srgbClr val="F69E08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b="1" noProof="1"/>
              <a:t>3.</a:t>
            </a:r>
            <a:endParaRPr lang="en-US" altLang="zh-CN" sz="2800" b="1" noProof="1"/>
          </a:p>
        </p:txBody>
      </p:sp>
      <p:sp>
        <p:nvSpPr>
          <p:cNvPr id="32" name="TextBox 30"/>
          <p:cNvSpPr txBox="1">
            <a:spLocks noChangeArrowheads="1"/>
          </p:cNvSpPr>
          <p:nvPr/>
        </p:nvSpPr>
        <p:spPr bwMode="auto">
          <a:xfrm>
            <a:off x="969963" y="2274888"/>
            <a:ext cx="7834313" cy="11245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找出两组相对应的数，并设出未知数，列出比例方程。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TextBox 30"/>
          <p:cNvSpPr txBox="1">
            <a:spLocks noChangeArrowheads="1"/>
          </p:cNvSpPr>
          <p:nvPr/>
        </p:nvSpPr>
        <p:spPr bwMode="auto">
          <a:xfrm>
            <a:off x="970280" y="3444240"/>
            <a:ext cx="2229485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解比例。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01650" y="4184650"/>
            <a:ext cx="460375" cy="457200"/>
          </a:xfrm>
          <a:prstGeom prst="rect">
            <a:avLst/>
          </a:prstGeom>
          <a:solidFill>
            <a:schemeClr val="accent5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en-US" altLang="zh-CN" sz="2800" b="1" noProof="1"/>
              <a:t>4.</a:t>
            </a:r>
            <a:endParaRPr lang="en-US" altLang="zh-CN" sz="2800" b="1" noProof="1"/>
          </a:p>
        </p:txBody>
      </p:sp>
      <p:sp>
        <p:nvSpPr>
          <p:cNvPr id="36" name="TextBox 30"/>
          <p:cNvSpPr txBox="1">
            <a:spLocks noChangeArrowheads="1"/>
          </p:cNvSpPr>
          <p:nvPr/>
        </p:nvSpPr>
        <p:spPr bwMode="auto">
          <a:xfrm>
            <a:off x="969963" y="4124325"/>
            <a:ext cx="3402012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检验并写出答语。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/>
      <p:bldP spid="29" grpId="0" bldLvl="0" animBg="1"/>
      <p:bldP spid="30" grpId="0" bldLvl="0" animBg="1"/>
      <p:bldP spid="31" grpId="0" bldLvl="0" animBg="1"/>
      <p:bldP spid="32" grpId="0" bldLvl="0"/>
      <p:bldP spid="33" grpId="0" bldLvl="0"/>
      <p:bldP spid="35" grpId="0" bldLvl="0" animBg="1"/>
      <p:bldP spid="36" grpId="0" bldLvl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1310" y="648970"/>
            <a:ext cx="8470900" cy="166878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algn="just" eaLnBrk="1" latinLnBrk="0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在同一幅地图上，量得甲、乙两地的距离是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20cm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，甲、丙两地的距离是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12cm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。如果甲、乙两地的实际距离是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1600km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，那么甲、丙两地的实际距离是多少？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79550" y="2438718"/>
            <a:ext cx="7067550" cy="5588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解：设</a:t>
            </a:r>
            <a:r>
              <a:rPr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甲、丙两地的实际距离是 </a:t>
            </a:r>
            <a:r>
              <a:rPr lang="en-US" altLang="zh-CN" sz="28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 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km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5" name="组合 2"/>
          <p:cNvGrpSpPr/>
          <p:nvPr/>
        </p:nvGrpSpPr>
        <p:grpSpPr bwMode="auto">
          <a:xfrm>
            <a:off x="3005772" y="2797174"/>
            <a:ext cx="2503488" cy="1058228"/>
            <a:chOff x="837692" y="1718687"/>
            <a:chExt cx="2503860" cy="1058435"/>
          </a:xfrm>
        </p:grpSpPr>
        <p:sp>
          <p:nvSpPr>
            <p:cNvPr id="6" name="文本框 5"/>
            <p:cNvSpPr txBox="1"/>
            <p:nvPr/>
          </p:nvSpPr>
          <p:spPr>
            <a:xfrm>
              <a:off x="837692" y="1772041"/>
              <a:ext cx="1490883" cy="5636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1600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177468" y="2319838"/>
              <a:ext cx="88436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文本框 7"/>
            <p:cNvSpPr txBox="1"/>
            <p:nvPr/>
          </p:nvSpPr>
          <p:spPr>
            <a:xfrm>
              <a:off x="996464" y="2213449"/>
              <a:ext cx="1243201" cy="5636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20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2083112" y="1989887"/>
              <a:ext cx="532209" cy="60781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=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320638" y="2212815"/>
              <a:ext cx="1020914" cy="5636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2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12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2479093" y="2324915"/>
              <a:ext cx="733534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2669304" y="1718687"/>
              <a:ext cx="485212" cy="60781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2800" b="1" i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x</a:t>
              </a:r>
              <a:endParaRPr lang="zh-CN" altLang="en-US" sz="28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1479550" y="4179888"/>
            <a:ext cx="6940550" cy="5588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答：甲、丙两地的实际距离是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960km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97642" y="3664268"/>
            <a:ext cx="1957387" cy="5635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x 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 960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21511" name="组合 16"/>
          <p:cNvGrpSpPr/>
          <p:nvPr/>
        </p:nvGrpSpPr>
        <p:grpSpPr bwMode="auto">
          <a:xfrm>
            <a:off x="147638" y="-50800"/>
            <a:ext cx="2209800" cy="614363"/>
            <a:chOff x="159665" y="15252"/>
            <a:chExt cx="2209349" cy="613157"/>
          </a:xfrm>
        </p:grpSpPr>
        <p:grpSp>
          <p:nvGrpSpPr>
            <p:cNvPr id="21512" name="组合 17"/>
            <p:cNvGrpSpPr/>
            <p:nvPr/>
          </p:nvGrpSpPr>
          <p:grpSpPr bwMode="auto">
            <a:xfrm>
              <a:off x="159665" y="115958"/>
              <a:ext cx="2209349" cy="512451"/>
              <a:chOff x="5319234" y="3882575"/>
              <a:chExt cx="2232341" cy="906049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5476396" y="4026670"/>
                <a:ext cx="2073575" cy="7619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5319234" y="3883803"/>
                <a:ext cx="2073575" cy="76195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cxnSp>
            <p:nvCxnSpPr>
              <p:cNvPr id="22" name="直线连接符 4"/>
              <p:cNvCxnSpPr/>
              <p:nvPr/>
            </p:nvCxnSpPr>
            <p:spPr>
              <a:xfrm flipH="1" flipV="1">
                <a:off x="5319234" y="4645757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线连接符 5"/>
              <p:cNvCxnSpPr/>
              <p:nvPr/>
            </p:nvCxnSpPr>
            <p:spPr>
              <a:xfrm flipH="1" flipV="1">
                <a:off x="7391206" y="3883803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线连接符 6"/>
              <p:cNvCxnSpPr/>
              <p:nvPr/>
            </p:nvCxnSpPr>
            <p:spPr>
              <a:xfrm flipH="1" flipV="1">
                <a:off x="7383187" y="4637354"/>
                <a:ext cx="160369" cy="142865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ectangle 16"/>
            <p:cNvSpPr>
              <a:spLocks noChangeArrowheads="1"/>
            </p:cNvSpPr>
            <p:nvPr/>
          </p:nvSpPr>
          <p:spPr bwMode="auto">
            <a:xfrm>
              <a:off x="220602" y="15252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03976" y="220308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【教材P84 练习十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七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 第6题】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6" name="组合 12"/>
          <p:cNvGrpSpPr/>
          <p:nvPr/>
        </p:nvGrpSpPr>
        <p:grpSpPr bwMode="auto">
          <a:xfrm>
            <a:off x="147638" y="-50800"/>
            <a:ext cx="2209800" cy="614363"/>
            <a:chOff x="159665" y="15252"/>
            <a:chExt cx="2209349" cy="613157"/>
          </a:xfrm>
        </p:grpSpPr>
        <p:grpSp>
          <p:nvGrpSpPr>
            <p:cNvPr id="23557" name="组合 13"/>
            <p:cNvGrpSpPr/>
            <p:nvPr/>
          </p:nvGrpSpPr>
          <p:grpSpPr bwMode="auto">
            <a:xfrm>
              <a:off x="159665" y="115958"/>
              <a:ext cx="2209349" cy="512451"/>
              <a:chOff x="5319234" y="3882575"/>
              <a:chExt cx="2232341" cy="906049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5476396" y="4026670"/>
                <a:ext cx="2073575" cy="76195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75000"/>
                    <a:lumOff val="25000"/>
                    <a:alpha val="99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5319234" y="3883803"/>
                <a:ext cx="2073575" cy="761954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kumimoji="1" lang="zh-CN" altLang="en-US"/>
              </a:p>
            </p:txBody>
          </p:sp>
          <p:cxnSp>
            <p:nvCxnSpPr>
              <p:cNvPr id="18" name="直线连接符 4"/>
              <p:cNvCxnSpPr/>
              <p:nvPr/>
            </p:nvCxnSpPr>
            <p:spPr>
              <a:xfrm flipH="1" flipV="1">
                <a:off x="5319234" y="4645757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线连接符 5"/>
              <p:cNvCxnSpPr/>
              <p:nvPr/>
            </p:nvCxnSpPr>
            <p:spPr>
              <a:xfrm flipH="1" flipV="1">
                <a:off x="7391206" y="3883803"/>
                <a:ext cx="160369" cy="142867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线连接符 6"/>
              <p:cNvCxnSpPr/>
              <p:nvPr/>
            </p:nvCxnSpPr>
            <p:spPr>
              <a:xfrm flipH="1" flipV="1">
                <a:off x="7383187" y="4637354"/>
                <a:ext cx="160369" cy="142865"/>
              </a:xfrm>
              <a:prstGeom prst="line">
                <a:avLst/>
              </a:prstGeom>
              <a:ln w="1270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20602" y="15252"/>
              <a:ext cx="189037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2" name="矩形 2"/>
          <p:cNvSpPr>
            <a:spLocks noChangeArrowheads="1"/>
          </p:cNvSpPr>
          <p:nvPr/>
        </p:nvSpPr>
        <p:spPr bwMode="auto">
          <a:xfrm>
            <a:off x="362715" y="1019185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Picture 20" descr="95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65" y="2007870"/>
            <a:ext cx="1293972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818005" y="1729105"/>
            <a:ext cx="4232275" cy="880745"/>
          </a:xfrm>
          <a:prstGeom prst="wedgeRoundRectCallout">
            <a:avLst>
              <a:gd name="adj1" fmla="val -56770"/>
              <a:gd name="adj2" fmla="val 2586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楷体" panose="02010609060101010101" pitchFamily="49" charset="-122"/>
              </a:rPr>
              <a:t>两种</a:t>
            </a:r>
            <a:r>
              <a:rPr lang="zh-CN" altLang="en-US" sz="2400" b="1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相关联的量</a:t>
            </a:r>
            <a:r>
              <a:rPr lang="zh-CN" altLang="en-US" sz="2400" b="1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z="2400" b="1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比值一定</a:t>
            </a:r>
            <a:r>
              <a:rPr lang="zh-CN" altLang="en-US" sz="2400" b="1">
                <a:latin typeface="+mn-lt"/>
                <a:ea typeface="楷体" panose="02010609060101010101" pitchFamily="49" charset="-122"/>
              </a:rPr>
              <a:t>，这两种量就成正比例关系。</a:t>
            </a:r>
            <a:endParaRPr lang="en-US" altLang="zh-CN" b="1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6" name="Picture 30" descr="94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690" y="2825750"/>
            <a:ext cx="1158240" cy="1604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7"/>
          <p:cNvSpPr>
            <a:spLocks noChangeArrowheads="1"/>
          </p:cNvSpPr>
          <p:nvPr/>
        </p:nvSpPr>
        <p:spPr bwMode="auto">
          <a:xfrm>
            <a:off x="2479651" y="2951095"/>
            <a:ext cx="5222289" cy="880880"/>
          </a:xfrm>
          <a:prstGeom prst="wedgeRoundRectCallout">
            <a:avLst>
              <a:gd name="adj1" fmla="val 55142"/>
              <a:gd name="adj2" fmla="val 281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+mn-lt"/>
                <a:ea typeface="楷体" panose="02010609060101010101" pitchFamily="49" charset="-122"/>
              </a:rPr>
              <a:t>两种</a:t>
            </a:r>
            <a:r>
              <a:rPr lang="zh-CN" altLang="en-US" sz="2400" b="1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相关联的量</a:t>
            </a:r>
            <a:r>
              <a:rPr lang="zh-CN" altLang="en-US" sz="2400" b="1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z="2400" b="1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乘积一定</a:t>
            </a:r>
            <a:r>
              <a:rPr lang="zh-CN" altLang="en-US" sz="2400" b="1">
                <a:latin typeface="+mn-lt"/>
                <a:ea typeface="楷体" panose="02010609060101010101" pitchFamily="49" charset="-122"/>
              </a:rPr>
              <a:t>，这两种量就成反比例关系。</a:t>
            </a:r>
            <a:endParaRPr lang="en-US" altLang="zh-CN" b="1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315275" y="1759385"/>
            <a:ext cx="2053590" cy="864000"/>
            <a:chOff x="4182146" y="3985488"/>
            <a:chExt cx="2053590" cy="864000"/>
          </a:xfrm>
        </p:grpSpPr>
        <p:pic>
          <p:nvPicPr>
            <p:cNvPr id="0" name="图片 -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2146" y="3985488"/>
              <a:ext cx="779708" cy="864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文本框 7"/>
            <p:cNvSpPr txBox="1"/>
            <p:nvPr/>
          </p:nvSpPr>
          <p:spPr>
            <a:xfrm>
              <a:off x="4741581" y="4186783"/>
              <a:ext cx="1494155" cy="4603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（一定）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7" name="Text Box 78"/>
          <p:cNvSpPr txBox="1">
            <a:spLocks noChangeArrowheads="1"/>
          </p:cNvSpPr>
          <p:nvPr/>
        </p:nvSpPr>
        <p:spPr bwMode="auto">
          <a:xfrm>
            <a:off x="3124994" y="3962708"/>
            <a:ext cx="2894013" cy="460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xy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=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一定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2" grpId="0" bldLvl="0" animBg="1"/>
      <p:bldP spid="2" grpId="1" animBg="1"/>
      <p:bldP spid="7" grpId="0" bldLvl="0" animBg="1"/>
      <p:bldP spid="7" grpId="1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1448</Words>
  <Application>WPS 演示</Application>
  <PresentationFormat>全屏显示(16:9)</PresentationFormat>
  <Paragraphs>179</Paragraphs>
  <Slides>14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微软雅黑</vt:lpstr>
      <vt:lpstr>Arial Unicode MS</vt:lpstr>
      <vt:lpstr>3_Office 主题​​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dc:description>声  明_x000d__x000d__x000d__x000d_
_x000d__x000d__x000d__x000d_
本文件仅用于个人学习、研究或欣赏，以及其他非商业性或非盈利性用途，但同时应遵守著作权法及其他相关法律的规定，不得侵犯本司及相关权利人的合法权利。_x000d__x000d__x000d__x000d_
除此以外，将本文件任何内容用于其他用途时，应获得授权，如发现未经授权用于商业或盈利用途将追加侵权者的法律责任。_x000d__x000d__x000d__x000d_
_x000d__x000d__x000d__x000d_
武汉天成贵龙文化传播有限公司_x000d__x000d__x000d__x000d_
湖北山河律师事务所</dc:description>
  <cp:lastModifiedBy>冰氷</cp:lastModifiedBy>
  <cp:revision>249</cp:revision>
  <dcterms:created xsi:type="dcterms:W3CDTF">2017-09-12T01:24:00Z</dcterms:created>
  <dcterms:modified xsi:type="dcterms:W3CDTF">2023-10-26T09:49:18Z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78D5E133C81845A582F033BBC430EDC9</vt:lpwstr>
  </property>
</Properties>
</file>