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3"/>
    <p:sldId id="365" r:id="rId4"/>
    <p:sldId id="366" r:id="rId5"/>
    <p:sldId id="368" r:id="rId6"/>
    <p:sldId id="388" r:id="rId7"/>
    <p:sldId id="369" r:id="rId8"/>
    <p:sldId id="367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64" r:id="rId21"/>
    <p:sldId id="328" r:id="rId22"/>
    <p:sldId id="359" r:id="rId23"/>
    <p:sldId id="360" r:id="rId25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D7C36D"/>
    <a:srgbClr val="FFFF99"/>
    <a:srgbClr val="ECFBFE"/>
    <a:srgbClr val="E7F8FF"/>
    <a:srgbClr val="01A0E9"/>
    <a:srgbClr val="6AD0FE"/>
    <a:srgbClr val="3FC6E1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75" autoAdjust="0"/>
    <p:restoredTop sz="36772" autoAdjust="0"/>
  </p:normalViewPr>
  <p:slideViewPr>
    <p:cSldViewPr snapToGrid="0">
      <p:cViewPr>
        <p:scale>
          <a:sx n="150" d="100"/>
          <a:sy n="150" d="100"/>
        </p:scale>
        <p:origin x="690" y="-24"/>
      </p:cViewPr>
      <p:guideLst>
        <p:guide orient="horz" pos="1680"/>
        <p:guide pos="29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6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7" Type="http://schemas.openxmlformats.org/officeDocument/2006/relationships/image" Target="../media/image27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31.wmf"/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385EDD-B87D-4437-A88C-7676E90629EE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F751814-D1F6-4329-B59B-0C55763135D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07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0CF664F-C578-49B3-BA0B-96F19E1A086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87084" y="218184"/>
            <a:ext cx="8570459" cy="4700696"/>
            <a:chOff x="287084" y="1784388"/>
            <a:chExt cx="8570459" cy="4700696"/>
          </a:xfrm>
          <a:effectLst>
            <a:outerShdw blurRad="50800" dist="38100" dir="8100000" algn="tr" rotWithShape="0">
              <a:prstClr val="black">
                <a:alpha val="42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287084" y="1784388"/>
              <a:ext cx="8570459" cy="2350348"/>
            </a:xfrm>
            <a:prstGeom prst="rect">
              <a:avLst/>
            </a:prstGeom>
            <a:solidFill>
              <a:srgbClr val="9CD1F3"/>
            </a:solidFill>
            <a:ln w="381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gradFill flip="none" rotWithShape="1">
                  <a:gsLst>
                    <a:gs pos="0">
                      <a:srgbClr val="FBE4AE"/>
                    </a:gs>
                    <a:gs pos="17000">
                      <a:srgbClr val="BD922A"/>
                    </a:gs>
                    <a:gs pos="38000">
                      <a:srgbClr val="BD922A"/>
                    </a:gs>
                    <a:gs pos="87000">
                      <a:srgbClr val="A28949"/>
                    </a:gs>
                    <a:gs pos="61000">
                      <a:srgbClr val="CEB680"/>
                    </a:gs>
                    <a:gs pos="100000">
                      <a:srgbClr val="FAE3B7"/>
                    </a:gs>
                  </a:gsLst>
                  <a:lin ang="18900000" scaled="1"/>
                  <a:tileRect/>
                </a:gradFill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084" y="4134736"/>
              <a:ext cx="8570459" cy="2350348"/>
            </a:xfrm>
            <a:prstGeom prst="rect">
              <a:avLst/>
            </a:prstGeom>
            <a:solidFill>
              <a:srgbClr val="FFD5D5"/>
            </a:solidFill>
            <a:ln w="381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gradFill flip="none" rotWithShape="1">
                  <a:gsLst>
                    <a:gs pos="0">
                      <a:srgbClr val="FBE4AE"/>
                    </a:gs>
                    <a:gs pos="17000">
                      <a:srgbClr val="BD922A"/>
                    </a:gs>
                    <a:gs pos="38000">
                      <a:srgbClr val="BD922A"/>
                    </a:gs>
                    <a:gs pos="87000">
                      <a:srgbClr val="A28949"/>
                    </a:gs>
                    <a:gs pos="61000">
                      <a:srgbClr val="CEB680"/>
                    </a:gs>
                    <a:gs pos="100000">
                      <a:srgbClr val="FAE3B7"/>
                    </a:gs>
                  </a:gsLst>
                  <a:lin ang="18900000" scaled="1"/>
                  <a:tileRect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6" name="组合 8"/>
          <p:cNvGrpSpPr/>
          <p:nvPr userDrawn="1"/>
        </p:nvGrpSpPr>
        <p:grpSpPr bwMode="auto">
          <a:xfrm>
            <a:off x="2052638" y="1533525"/>
            <a:ext cx="4997450" cy="2081213"/>
            <a:chOff x="2052079" y="1534217"/>
            <a:chExt cx="4997307" cy="2080852"/>
          </a:xfrm>
        </p:grpSpPr>
        <p:sp>
          <p:nvSpPr>
            <p:cNvPr id="7" name="矩形 6"/>
            <p:cNvSpPr/>
            <p:nvPr/>
          </p:nvSpPr>
          <p:spPr>
            <a:xfrm>
              <a:off x="2052084" y="2561117"/>
              <a:ext cx="4997302" cy="1053952"/>
            </a:xfrm>
            <a:prstGeom prst="rect">
              <a:avLst/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52079" y="1534217"/>
              <a:ext cx="4997302" cy="1016095"/>
            </a:xfrm>
            <a:prstGeom prst="rect">
              <a:avLst/>
            </a:prstGeom>
            <a:solidFill>
              <a:srgbClr val="FFD5D5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110563" y="1587382"/>
              <a:ext cx="4901609" cy="1972042"/>
              <a:chOff x="2052084" y="1902677"/>
              <a:chExt cx="4997302" cy="1746832"/>
            </a:xfrm>
            <a:effectLst>
              <a:outerShdw blurRad="63500" sx="102000" sy="102000" algn="ctr" rotWithShape="0">
                <a:prstClr val="black">
                  <a:alpha val="24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>
                <a:off x="2052084" y="1905209"/>
                <a:ext cx="4997302" cy="174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52084" y="1902677"/>
                <a:ext cx="4997302" cy="1744300"/>
              </a:xfrm>
              <a:prstGeom prst="rect">
                <a:avLst/>
              </a:prstGeom>
              <a:blipFill dpi="0" rotWithShape="1">
                <a:blip r:embed="rId3">
                  <a:alphaModFix amt="22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03225"/>
            <a:ext cx="9144000" cy="4337050"/>
          </a:xfrm>
          <a:prstGeom prst="rect">
            <a:avLst/>
          </a:prstGeom>
          <a:solidFill>
            <a:schemeClr val="lt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03225"/>
            <a:ext cx="9144000" cy="90488"/>
          </a:xfrm>
          <a:prstGeom prst="rect">
            <a:avLst/>
          </a:prstGeom>
          <a:solidFill>
            <a:srgbClr val="D7C36D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649788"/>
            <a:ext cx="9144000" cy="90487"/>
          </a:xfrm>
          <a:prstGeom prst="rect">
            <a:avLst/>
          </a:prstGeom>
          <a:solidFill>
            <a:srgbClr val="D7C36D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228600" y="238125"/>
            <a:ext cx="8686800" cy="4667250"/>
          </a:xfrm>
          <a:prstGeom prst="roundRect">
            <a:avLst>
              <a:gd name="adj" fmla="val 3953"/>
            </a:avLst>
          </a:prstGeom>
          <a:solidFill>
            <a:schemeClr val="lt1"/>
          </a:solidFill>
          <a:ln w="50800">
            <a:solidFill>
              <a:srgbClr val="D7C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228600" y="238125"/>
            <a:ext cx="8686800" cy="4667250"/>
          </a:xfrm>
          <a:prstGeom prst="roundRect">
            <a:avLst>
              <a:gd name="adj" fmla="val 3953"/>
            </a:avLst>
          </a:prstGeom>
          <a:solidFill>
            <a:schemeClr val="lt1"/>
          </a:solidFill>
          <a:ln w="50800">
            <a:solidFill>
              <a:srgbClr val="D7C3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2381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A0B993E-EF05-42F5-A2C1-B466FC10C5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8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w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3.xml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9.wmf"/><Relationship Id="rId1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21.wmf"/><Relationship Id="rId16" Type="http://schemas.openxmlformats.org/officeDocument/2006/relationships/vmlDrawing" Target="../drawings/vmlDrawing2.v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27.wmf"/><Relationship Id="rId13" Type="http://schemas.openxmlformats.org/officeDocument/2006/relationships/oleObject" Target="../embeddings/oleObject13.bin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w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28.wmf"/><Relationship Id="rId10" Type="http://schemas.openxmlformats.org/officeDocument/2006/relationships/vmlDrawing" Target="../drawings/vmlDrawing3.vml"/><Relationship Id="rId1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418" y="1749123"/>
            <a:ext cx="1057778" cy="10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373313" y="2984500"/>
            <a:ext cx="41878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3292475" y="301942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5" name="标题 5"/>
          <p:cNvSpPr txBox="1">
            <a:spLocks noChangeArrowheads="1"/>
          </p:cNvSpPr>
          <p:nvPr/>
        </p:nvSpPr>
        <p:spPr bwMode="auto">
          <a:xfrm>
            <a:off x="3627438" y="2179638"/>
            <a:ext cx="3236912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数的认识（</a:t>
            </a:r>
            <a:r>
              <a:rPr lang="en-US" altLang="zh-CN" sz="3600" b="1"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  <a:endParaRPr lang="zh-CN" altLang="en-US" sz="36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246" name="标题 5"/>
          <p:cNvSpPr txBox="1">
            <a:spLocks noChangeArrowheads="1"/>
          </p:cNvSpPr>
          <p:nvPr/>
        </p:nvSpPr>
        <p:spPr bwMode="auto">
          <a:xfrm>
            <a:off x="3248025" y="1565275"/>
            <a:ext cx="36639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000" b="1">
                <a:latin typeface="幼圆" panose="02010509060101010101" pitchFamily="49" charset="-122"/>
                <a:ea typeface="幼圆" panose="02010509060101010101" pitchFamily="49" charset="-122"/>
              </a:rPr>
              <a:t>1.</a:t>
            </a:r>
            <a:r>
              <a:rPr lang="zh-CN" altLang="en-US" sz="4000" b="1">
                <a:latin typeface="幼圆" panose="02010509060101010101" pitchFamily="49" charset="-122"/>
                <a:ea typeface="幼圆" panose="02010509060101010101" pitchFamily="49" charset="-122"/>
              </a:rPr>
              <a:t>数与代数</a:t>
            </a:r>
            <a:endParaRPr lang="zh-CN" altLang="en-US" sz="40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3" name="圆角矩形 9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情境导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入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8641" y="1820172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555699" y="1398678"/>
            <a:ext cx="4879738" cy="942338"/>
          </a:xfrm>
          <a:prstGeom prst="wedgeRoundRectCallout">
            <a:avLst>
              <a:gd name="adj1" fmla="val -56358"/>
              <a:gd name="adj2" fmla="val 4134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某小学有一位张老师，请你猜一猜张老师今年多少岁。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9482" y="1177138"/>
            <a:ext cx="14176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 bwMode="auto">
          <a:xfrm>
            <a:off x="7197436" y="2848341"/>
            <a:ext cx="12261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张老师</a:t>
            </a:r>
            <a:endParaRPr lang="zh-CN" altLang="en-US" sz="1400"/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39860" y="3356219"/>
            <a:ext cx="8264280" cy="934679"/>
          </a:xfrm>
          <a:prstGeom prst="rect">
            <a:avLst/>
          </a:prstGeom>
          <a:solidFill>
            <a:srgbClr val="ECFBFE"/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提示：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张老师年龄的十位上的数字是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的最大因数也是它最小的倍数，个位上的数字是最小的质数。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3" name="圆角矩形 9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回顾整理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282142" y="1328327"/>
            <a:ext cx="8579716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你能根据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a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÷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b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均为整数，且 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b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≠0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）说明因数与倍数的含义吗？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04523" y="1875282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7" name="Picture 22" descr="86副本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98" y="2391226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444473" y="2391226"/>
            <a:ext cx="6112184" cy="473066"/>
          </a:xfrm>
          <a:prstGeom prst="wedgeRoundRectCallout">
            <a:avLst>
              <a:gd name="adj1" fmla="val -54363"/>
              <a:gd name="adj2" fmla="val 359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15÷3=5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的因数，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en-US" altLang="zh-CN" sz="22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365" y="2990524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804523" y="3100418"/>
            <a:ext cx="4848186" cy="473066"/>
          </a:xfrm>
          <a:prstGeom prst="wedgeRoundRectCallout">
            <a:avLst>
              <a:gd name="adj1" fmla="val 55613"/>
              <a:gd name="adj2" fmla="val 102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都是</a:t>
            </a: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的因数，</a:t>
            </a: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2249488" y="3809610"/>
            <a:ext cx="4677785" cy="46166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因数和倍数是相互依存的。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0235" y="66331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749662" y="663318"/>
            <a:ext cx="5870337" cy="944039"/>
          </a:xfrm>
          <a:prstGeom prst="wedgeRoundRectCallout">
            <a:avLst>
              <a:gd name="adj1" fmla="val -54887"/>
              <a:gd name="adj2" fmla="val 177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一个数的倍数有什么特征？你想到哪些数的倍数的特征？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11" descr="6B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338" y="1546891"/>
            <a:ext cx="1253808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929246" y="1789711"/>
            <a:ext cx="5396347" cy="878866"/>
          </a:xfrm>
          <a:prstGeom prst="wedgeRoundRectCallout">
            <a:avLst>
              <a:gd name="adj1" fmla="val 56292"/>
              <a:gd name="adj2" fmla="val -344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一个数的倍数的个数是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无限的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，最小的倍数是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它本身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没有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最大的倍数。</a:t>
            </a:r>
            <a:endParaRPr lang="en-US" altLang="zh-CN" sz="22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495854" y="2850931"/>
            <a:ext cx="703118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的倍数特征是</a:t>
            </a:r>
            <a:r>
              <a:rPr lang="zh-CN" altLang="en-US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个位上是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6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或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8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95854" y="3400493"/>
            <a:ext cx="523701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的倍数特征是：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个位上是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或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492916" y="3950055"/>
            <a:ext cx="736022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的倍数特征是：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各个数位上的数字之和是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的倍数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492916" y="2881745"/>
            <a:ext cx="1848502" cy="462334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l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1" grpId="0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0235" y="66331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749662" y="663318"/>
            <a:ext cx="5870337" cy="944039"/>
          </a:xfrm>
          <a:prstGeom prst="wedgeRoundRectCallout">
            <a:avLst>
              <a:gd name="adj1" fmla="val -54887"/>
              <a:gd name="adj2" fmla="val 177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什么是偶数？偶数的个位有什么特征？什么是奇数？奇数的个位有什么特征？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11" descr="6B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338" y="1546891"/>
            <a:ext cx="1253808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4233545" y="1789430"/>
            <a:ext cx="3091815" cy="2152015"/>
          </a:xfrm>
          <a:prstGeom prst="wedgeRoundRectCallout">
            <a:avLst>
              <a:gd name="adj1" fmla="val 56292"/>
              <a:gd name="adj2" fmla="val -344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latinLnBrk="0" hangingPunct="1">
              <a:lnSpc>
                <a:spcPct val="110000"/>
              </a:lnSpc>
              <a:defRPr/>
            </a:pP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能被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整除的数是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偶数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，其个位上是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；不能被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整除的数是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奇数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，其个位上是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0525" y="2152015"/>
            <a:ext cx="3470275" cy="1616075"/>
            <a:chOff x="615" y="3389"/>
            <a:chExt cx="5465" cy="2545"/>
          </a:xfrm>
        </p:grpSpPr>
        <p:sp>
          <p:nvSpPr>
            <p:cNvPr id="15" name="文本框 14"/>
            <p:cNvSpPr txBox="1"/>
            <p:nvPr/>
          </p:nvSpPr>
          <p:spPr bwMode="auto">
            <a:xfrm>
              <a:off x="615" y="4278"/>
              <a:ext cx="3949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/>
                <a:t>2</a:t>
              </a:r>
              <a:r>
                <a:rPr lang="zh-CN" altLang="en-US"/>
                <a:t>的倍数特征</a:t>
              </a:r>
              <a:endParaRPr lang="zh-CN" altLang="en-US"/>
            </a:p>
          </p:txBody>
        </p:sp>
        <p:sp>
          <p:nvSpPr>
            <p:cNvPr id="18" name="左大括号 17"/>
            <p:cNvSpPr/>
            <p:nvPr/>
          </p:nvSpPr>
          <p:spPr>
            <a:xfrm>
              <a:off x="3833" y="3777"/>
              <a:ext cx="404" cy="1778"/>
            </a:xfrm>
            <a:prstGeom prst="leftBrace">
              <a:avLst>
                <a:gd name="adj1" fmla="val 30208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 bwMode="auto">
            <a:xfrm>
              <a:off x="4236" y="3389"/>
              <a:ext cx="1844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defRPr>
              </a:lvl1pPr>
            </a:lstStyle>
            <a:p>
              <a:r>
                <a:rPr lang="zh-CN" altLang="en-US"/>
                <a:t>偶数</a:t>
              </a:r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 bwMode="auto">
            <a:xfrm>
              <a:off x="4236" y="5158"/>
              <a:ext cx="1844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defRPr>
              </a:lvl1pPr>
            </a:lstStyle>
            <a:p>
              <a:r>
                <a:rPr lang="zh-CN" altLang="en-US"/>
                <a:t>奇数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0235" y="66331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749662" y="663318"/>
            <a:ext cx="5870337" cy="944039"/>
          </a:xfrm>
          <a:prstGeom prst="wedgeRoundRectCallout">
            <a:avLst>
              <a:gd name="adj1" fmla="val -54887"/>
              <a:gd name="adj2" fmla="val 177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一个数的因数有什么特征？你想到哪些数的因数的特征？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144" y="1601612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199133" y="1815843"/>
            <a:ext cx="5358521" cy="865012"/>
          </a:xfrm>
          <a:prstGeom prst="wedgeRoundRectCallout">
            <a:avLst>
              <a:gd name="adj1" fmla="val 55013"/>
              <a:gd name="adj2" fmla="val -2878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一个数的因数的个数是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有限的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，最小的因数是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，最大的因数是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它本身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2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495854" y="2850931"/>
            <a:ext cx="703118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质数只有</a:t>
            </a: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和它本身两个因数。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495854" y="3400493"/>
            <a:ext cx="523701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2400" b="1">
                <a:latin typeface="Times New Roman" panose="02020603050405020304"/>
                <a:ea typeface="黑体" panose="02010609060101010101" pitchFamily="49" charset="-122"/>
              </a:rPr>
              <a:t>合数有两个以上的因数。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492916" y="3950055"/>
            <a:ext cx="736022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</a:t>
            </a:r>
            <a:r>
              <a:rPr lang="zh-CN" altLang="en-US" sz="2400" b="1">
                <a:latin typeface="Times New Roman" panose="02020603050405020304"/>
                <a:ea typeface="黑体" panose="02010609060101010101" pitchFamily="49" charset="-122"/>
              </a:rPr>
              <a:t>既不是质数也不是合数。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 bwMode="auto">
          <a:xfrm>
            <a:off x="214746" y="2411381"/>
            <a:ext cx="120534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倍数</a:t>
            </a:r>
            <a:endParaRPr lang="zh-CN" altLang="en-US" sz="2600"/>
          </a:p>
        </p:txBody>
      </p:sp>
      <p:sp>
        <p:nvSpPr>
          <p:cNvPr id="12" name="左大括号 11"/>
          <p:cNvSpPr/>
          <p:nvPr/>
        </p:nvSpPr>
        <p:spPr>
          <a:xfrm>
            <a:off x="1066800" y="1905000"/>
            <a:ext cx="256309" cy="1537855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 bwMode="auto">
          <a:xfrm>
            <a:off x="1323109" y="1703623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2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 bwMode="auto">
          <a:xfrm>
            <a:off x="1323109" y="2411381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5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 bwMode="auto">
          <a:xfrm>
            <a:off x="1323109" y="3116676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18" name="左大括号 17"/>
          <p:cNvSpPr/>
          <p:nvPr/>
        </p:nvSpPr>
        <p:spPr>
          <a:xfrm>
            <a:off x="3366654" y="1385271"/>
            <a:ext cx="256309" cy="1129146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 bwMode="auto">
          <a:xfrm>
            <a:off x="3622963" y="1139049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偶数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 bwMode="auto">
          <a:xfrm>
            <a:off x="3622963" y="2262352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奇数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 bwMode="auto">
          <a:xfrm>
            <a:off x="4689764" y="2411381"/>
            <a:ext cx="31311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因数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（非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自然数）</a:t>
            </a:r>
            <a:endParaRPr lang="zh-CN" altLang="en-US" sz="2600"/>
          </a:p>
        </p:txBody>
      </p:sp>
      <p:sp>
        <p:nvSpPr>
          <p:cNvPr id="22" name="左大括号 21"/>
          <p:cNvSpPr/>
          <p:nvPr/>
        </p:nvSpPr>
        <p:spPr>
          <a:xfrm>
            <a:off x="7509164" y="1905000"/>
            <a:ext cx="256309" cy="1537855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 bwMode="auto">
          <a:xfrm>
            <a:off x="7716983" y="1765958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 bwMode="auto">
          <a:xfrm>
            <a:off x="7716983" y="2422199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质数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 bwMode="auto">
          <a:xfrm>
            <a:off x="7716983" y="3078440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合数</a:t>
            </a:r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578926" y="713509"/>
            <a:ext cx="0" cy="3754582"/>
          </a:xfrm>
          <a:prstGeom prst="line">
            <a:avLst/>
          </a:prstGeom>
          <a:ln w="19050">
            <a:solidFill>
              <a:srgbClr val="D7C36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244621" y="624754"/>
            <a:ext cx="8199725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请你在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1~20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的自然数中，选择合适的数填入圈内。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194256" y="1282926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" name="椭圆 3"/>
          <p:cNvSpPr/>
          <p:nvPr/>
        </p:nvSpPr>
        <p:spPr bwMode="auto">
          <a:xfrm>
            <a:off x="3235036" y="1282926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" name="椭圆 4"/>
          <p:cNvSpPr/>
          <p:nvPr/>
        </p:nvSpPr>
        <p:spPr bwMode="auto">
          <a:xfrm>
            <a:off x="6275816" y="1282926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6" name="椭圆 5"/>
          <p:cNvSpPr/>
          <p:nvPr/>
        </p:nvSpPr>
        <p:spPr bwMode="auto">
          <a:xfrm>
            <a:off x="194256" y="3007817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7" name="椭圆 6"/>
          <p:cNvSpPr/>
          <p:nvPr/>
        </p:nvSpPr>
        <p:spPr bwMode="auto">
          <a:xfrm>
            <a:off x="3235036" y="3007817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" name="椭圆 7"/>
          <p:cNvSpPr/>
          <p:nvPr/>
        </p:nvSpPr>
        <p:spPr bwMode="auto">
          <a:xfrm>
            <a:off x="6275816" y="3007817"/>
            <a:ext cx="2673928" cy="118318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1074381" y="2429742"/>
            <a:ext cx="913678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质数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115161" y="2429742"/>
            <a:ext cx="913678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合数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7155941" y="2429742"/>
            <a:ext cx="913678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偶数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1074381" y="4142510"/>
            <a:ext cx="913678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奇数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152235" y="4142510"/>
            <a:ext cx="2839530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既是质数又是偶数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6193015" y="4146414"/>
            <a:ext cx="2839530" cy="4126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既是合数又是奇数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 Box 9"/>
          <p:cNvSpPr>
            <a:spLocks noChangeArrowheads="1"/>
          </p:cNvSpPr>
          <p:nvPr/>
        </p:nvSpPr>
        <p:spPr bwMode="auto">
          <a:xfrm>
            <a:off x="775319" y="1442252"/>
            <a:ext cx="2030812" cy="875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2,3,5,7,11,</a:t>
            </a:r>
            <a:endParaRPr lang="en-US" altLang="zh-CN" sz="2400" b="1">
              <a:solidFill>
                <a:srgbClr val="FF0000"/>
              </a:solidFill>
              <a:latin typeface="+mj-lt"/>
              <a:ea typeface="华文新魏" panose="02010800040101010101" pitchFamily="2" charset="-122"/>
              <a:sym typeface="华文新魏" panose="0201080004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13,17,19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华文新魏" panose="02010800040101010101" pitchFamily="2" charset="-122"/>
              <a:sym typeface="华文新魏" panose="0201080004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547019" y="1436801"/>
            <a:ext cx="2767013" cy="875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/>
              <a:t>4,6,8,9,10,12,</a:t>
            </a:r>
            <a:endParaRPr lang="en-US" altLang="zh-CN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/>
              <a:t>14,15,16,18,20</a:t>
            </a:r>
            <a:endParaRPr lang="en-US" altLang="zh-CN" dirty="0"/>
          </a:p>
        </p:txBody>
      </p:sp>
      <p:sp>
        <p:nvSpPr>
          <p:cNvPr id="17" name="Text Box 9"/>
          <p:cNvSpPr>
            <a:spLocks noChangeArrowheads="1"/>
          </p:cNvSpPr>
          <p:nvPr/>
        </p:nvSpPr>
        <p:spPr bwMode="auto">
          <a:xfrm>
            <a:off x="6713712" y="1436801"/>
            <a:ext cx="2318833" cy="875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2,4,6,8,10,12,</a:t>
            </a:r>
            <a:endParaRPr lang="en-US" altLang="zh-CN" sz="2400" b="1">
              <a:solidFill>
                <a:srgbClr val="FF0000"/>
              </a:solidFill>
              <a:latin typeface="+mj-lt"/>
              <a:ea typeface="华文新魏" panose="02010800040101010101" pitchFamily="2" charset="-122"/>
              <a:sym typeface="华文新魏" panose="02010800040101010101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14,16,18,20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华文新魏" panose="02010800040101010101" pitchFamily="2" charset="-122"/>
              <a:sym typeface="华文新魏" panose="02010800040101010101" pitchFamily="2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14884" y="3161692"/>
            <a:ext cx="2091247" cy="8754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spcBef>
                <a:spcPts val="0"/>
              </a:spcBef>
              <a:defRPr sz="2400" b="1">
                <a:solidFill>
                  <a:srgbClr val="FF0000"/>
                </a:solidFill>
                <a:latin typeface="+mj-lt"/>
                <a:ea typeface="华文新魏" panose="02010800040101010101" pitchFamily="2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1,3,5,7,9,11,</a:t>
            </a:r>
            <a:endParaRPr lang="en-US" altLang="zh-CN"/>
          </a:p>
          <a:p>
            <a:r>
              <a:rPr lang="en-US" altLang="zh-CN"/>
              <a:t>13,15,17,19</a:t>
            </a:r>
            <a:endParaRPr lang="en-US" altLang="zh-CN" dirty="0"/>
          </a:p>
        </p:txBody>
      </p:sp>
      <p:sp>
        <p:nvSpPr>
          <p:cNvPr id="19" name="Text Box 9"/>
          <p:cNvSpPr>
            <a:spLocks noChangeArrowheads="1"/>
          </p:cNvSpPr>
          <p:nvPr/>
        </p:nvSpPr>
        <p:spPr bwMode="auto">
          <a:xfrm>
            <a:off x="4397125" y="3368427"/>
            <a:ext cx="533400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华文新魏" panose="02010800040101010101" pitchFamily="2" charset="-122"/>
            </a:endParaRPr>
          </a:p>
        </p:txBody>
      </p:sp>
      <p:sp>
        <p:nvSpPr>
          <p:cNvPr id="20" name="Text Box 9"/>
          <p:cNvSpPr>
            <a:spLocks noChangeArrowheads="1"/>
          </p:cNvSpPr>
          <p:nvPr/>
        </p:nvSpPr>
        <p:spPr bwMode="auto">
          <a:xfrm>
            <a:off x="7193030" y="3359535"/>
            <a:ext cx="876589" cy="4797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华文新魏" panose="02010800040101010101" pitchFamily="2" charset="-122"/>
                <a:sym typeface="华文新魏" panose="02010800040101010101" pitchFamily="2" charset="-122"/>
              </a:rPr>
              <a:t>9,15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华文新魏" panose="02010800040101010101" pitchFamily="2" charset="-122"/>
              <a:sym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/>
      <p:bldP spid="16" grpId="0" bldLvl="0"/>
      <p:bldP spid="17" grpId="0" bldLvl="0"/>
      <p:bldP spid="18" grpId="0" bldLvl="0"/>
      <p:bldP spid="19" grpId="0" bldLvl="0"/>
      <p:bldP spid="20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244621" y="867209"/>
            <a:ext cx="8899379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写出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36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的公因数、最大公因数、公倍数和最小公倍数。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689698" y="1515629"/>
            <a:ext cx="5087648" cy="977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的因数：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1, 2, 3, 4, 6, 9, 12, 18, 36</a:t>
            </a:r>
            <a:endParaRPr lang="en-US" altLang="zh-CN" sz="2400" b="1" dirty="0">
              <a:latin typeface="+mj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54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的因数：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1, 2, 3, 6, 9, 18, 27, 54</a:t>
            </a:r>
            <a:endParaRPr lang="zh-CN" altLang="en-US" sz="24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219975" y="1515629"/>
            <a:ext cx="4578926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1  2  3      6  9        18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2219975" y="1955109"/>
            <a:ext cx="260602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1  2  3  6  9  18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689698" y="2460692"/>
            <a:ext cx="4739552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54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的最大公因数是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89698" y="3086555"/>
            <a:ext cx="7527925" cy="977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36</a:t>
            </a:r>
            <a:r>
              <a:rPr lang="zh-CN" altLang="en-US" dirty="0"/>
              <a:t>的倍数：</a:t>
            </a:r>
            <a:r>
              <a:rPr lang="en-US" altLang="zh-CN" dirty="0"/>
              <a:t>36, 72, 108, 144, 180, 216</a:t>
            </a:r>
            <a:r>
              <a:rPr lang="en-US" altLang="zh-CN" dirty="0">
                <a:latin typeface="楷体" panose="02010609060101010101" pitchFamily="49" charset="-122"/>
              </a:rPr>
              <a:t>……</a:t>
            </a:r>
            <a:endParaRPr lang="en-US" altLang="zh-CN" dirty="0">
              <a:latin typeface="楷体" panose="02010609060101010101" pitchFamily="49" charset="-122"/>
            </a:endParaRPr>
          </a:p>
          <a:p>
            <a:r>
              <a:rPr lang="en-US" altLang="zh-CN" dirty="0"/>
              <a:t>54</a:t>
            </a:r>
            <a:r>
              <a:rPr lang="zh-CN" altLang="en-US" dirty="0"/>
              <a:t>的倍数：</a:t>
            </a:r>
            <a:r>
              <a:rPr lang="en-US" altLang="zh-CN" dirty="0"/>
              <a:t>54, 108, 162, 216, 270, 324</a:t>
            </a:r>
            <a:r>
              <a:rPr lang="en-US" altLang="zh-CN" dirty="0">
                <a:latin typeface="楷体" panose="02010609060101010101" pitchFamily="49" charset="-122"/>
              </a:rPr>
              <a:t>……</a:t>
            </a:r>
            <a:endParaRPr lang="zh-CN" altLang="en-US" dirty="0">
              <a:latin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3134375" y="3083136"/>
            <a:ext cx="296797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108                  216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676382" y="3525242"/>
            <a:ext cx="260602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108          216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689698" y="4045458"/>
            <a:ext cx="5184775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2400" b="1">
                <a:latin typeface="+mj-lt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36</a:t>
            </a:r>
            <a:r>
              <a:rPr lang="zh-CN" altLang="en-US"/>
              <a:t>、</a:t>
            </a:r>
            <a:r>
              <a:rPr lang="en-US" altLang="zh-CN" dirty="0"/>
              <a:t>54</a:t>
            </a:r>
            <a:r>
              <a:rPr lang="zh-CN" altLang="en-US" dirty="0"/>
              <a:t>的</a:t>
            </a:r>
            <a:r>
              <a:rPr lang="zh-CN" altLang="en-US"/>
              <a:t>最小公倍数是</a:t>
            </a:r>
            <a:r>
              <a:rPr lang="en-US" altLang="zh-CN" dirty="0">
                <a:solidFill>
                  <a:srgbClr val="0000FF"/>
                </a:solidFill>
              </a:rPr>
              <a:t>108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17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25" y="3525242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5615241" y="1564741"/>
            <a:ext cx="2962742" cy="1550375"/>
          </a:xfrm>
          <a:prstGeom prst="wedgeRoundRectCallout">
            <a:avLst>
              <a:gd name="adj1" fmla="val 31508"/>
              <a:gd name="adj2" fmla="val 728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均为正整数</a:t>
            </a:r>
            <a:r>
              <a:rPr lang="en-US" altLang="zh-CN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b="1" i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的最大公因数是什么？最小公倍数是什么？</a:t>
            </a:r>
            <a:endParaRPr lang="en-US" altLang="zh-CN" sz="20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/>
      <p:bldP spid="11" grpId="0"/>
      <p:bldP spid="12" grpId="0" build="p"/>
      <p:bldP spid="13" grpId="0" build="p"/>
      <p:bldP spid="14" grpId="0"/>
      <p:bldP spid="15" grpId="0"/>
      <p:bldP spid="16" grpId="0" build="p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11792"/>
            <a:ext cx="8208000" cy="15297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      “六一”儿童节，张老师买来苹果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64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个，水果糖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96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颗，平均分给全班同学，都刚好分完。你知道这个班最多有多少人吗？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594230" y="1938762"/>
            <a:ext cx="2334754" cy="2702910"/>
            <a:chOff x="1218811" y="2300126"/>
            <a:chExt cx="2334754" cy="2702910"/>
          </a:xfrm>
        </p:grpSpPr>
        <p:grpSp>
          <p:nvGrpSpPr>
            <p:cNvPr id="64" name="组合 63"/>
            <p:cNvGrpSpPr/>
            <p:nvPr/>
          </p:nvGrpSpPr>
          <p:grpSpPr>
            <a:xfrm>
              <a:off x="1218811" y="2300126"/>
              <a:ext cx="2334754" cy="2283378"/>
              <a:chOff x="1218811" y="2300126"/>
              <a:chExt cx="2334754" cy="2283378"/>
            </a:xfrm>
          </p:grpSpPr>
          <p:sp>
            <p:nvSpPr>
              <p:cNvPr id="31" name="TextBox 12"/>
              <p:cNvSpPr txBox="1">
                <a:spLocks noChangeArrowheads="1"/>
              </p:cNvSpPr>
              <p:nvPr/>
            </p:nvSpPr>
            <p:spPr bwMode="auto">
              <a:xfrm>
                <a:off x="1662546" y="2300127"/>
                <a:ext cx="155098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64      96</a:t>
                </a:r>
                <a:endParaRPr lang="zh-CN" altLang="en-US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 bwMode="auto">
              <a:xfrm>
                <a:off x="1602731" y="2326479"/>
                <a:ext cx="1452195" cy="439738"/>
                <a:chOff x="5103286" y="2556933"/>
                <a:chExt cx="1453094" cy="441002"/>
              </a:xfrm>
            </p:grpSpPr>
            <p:cxnSp>
              <p:nvCxnSpPr>
                <p:cNvPr id="33" name="直接连接符 32"/>
                <p:cNvCxnSpPr/>
                <p:nvPr/>
              </p:nvCxnSpPr>
              <p:spPr>
                <a:xfrm>
                  <a:off x="5112817" y="2556933"/>
                  <a:ext cx="0" cy="44100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>
                  <a:off x="5103286" y="2988383"/>
                  <a:ext cx="14530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TextBox 12"/>
              <p:cNvSpPr txBox="1">
                <a:spLocks noChangeArrowheads="1"/>
              </p:cNvSpPr>
              <p:nvPr/>
            </p:nvSpPr>
            <p:spPr bwMode="auto">
              <a:xfrm>
                <a:off x="1218811" y="2300126"/>
                <a:ext cx="35877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buFont typeface="Arial" panose="020B0604020202020204" pitchFamily="34" charset="0"/>
                  <a:buNone/>
                  <a:defRPr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/>
                  <a:t>2</a:t>
                </a:r>
                <a:endParaRPr lang="zh-CN" altLang="en-US"/>
              </a:p>
            </p:txBody>
          </p:sp>
          <p:sp>
            <p:nvSpPr>
              <p:cNvPr id="37" name="TextBox 12"/>
              <p:cNvSpPr txBox="1">
                <a:spLocks noChangeArrowheads="1"/>
              </p:cNvSpPr>
              <p:nvPr/>
            </p:nvSpPr>
            <p:spPr bwMode="auto">
              <a:xfrm>
                <a:off x="1738102" y="2766217"/>
                <a:ext cx="155098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32      48</a:t>
                </a:r>
                <a:endParaRPr lang="zh-CN" altLang="en-US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38" name="组合 37"/>
              <p:cNvGrpSpPr/>
              <p:nvPr/>
            </p:nvGrpSpPr>
            <p:grpSpPr bwMode="auto">
              <a:xfrm>
                <a:off x="1662546" y="2776359"/>
                <a:ext cx="1452195" cy="439738"/>
                <a:chOff x="5103286" y="2556933"/>
                <a:chExt cx="1453094" cy="441002"/>
              </a:xfrm>
            </p:grpSpPr>
            <p:cxnSp>
              <p:nvCxnSpPr>
                <p:cNvPr id="39" name="直接连接符 38"/>
                <p:cNvCxnSpPr/>
                <p:nvPr/>
              </p:nvCxnSpPr>
              <p:spPr>
                <a:xfrm>
                  <a:off x="5112817" y="2556933"/>
                  <a:ext cx="0" cy="44100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5103286" y="2988383"/>
                  <a:ext cx="14530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12"/>
              <p:cNvSpPr txBox="1">
                <a:spLocks noChangeArrowheads="1"/>
              </p:cNvSpPr>
              <p:nvPr/>
            </p:nvSpPr>
            <p:spPr bwMode="auto">
              <a:xfrm>
                <a:off x="1285287" y="2771223"/>
                <a:ext cx="35877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buFont typeface="Arial" panose="020B0604020202020204" pitchFamily="34" charset="0"/>
                  <a:buNone/>
                  <a:defRPr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/>
                  <a:t>2</a:t>
                </a:r>
                <a:endParaRPr lang="zh-CN" altLang="en-US"/>
              </a:p>
            </p:txBody>
          </p:sp>
          <p:sp>
            <p:nvSpPr>
              <p:cNvPr id="42" name="TextBox 12"/>
              <p:cNvSpPr txBox="1">
                <a:spLocks noChangeArrowheads="1"/>
              </p:cNvSpPr>
              <p:nvPr/>
            </p:nvSpPr>
            <p:spPr bwMode="auto">
              <a:xfrm>
                <a:off x="1770363" y="3206572"/>
                <a:ext cx="155098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16      24</a:t>
                </a:r>
                <a:endParaRPr lang="zh-CN" altLang="en-US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 bwMode="auto">
              <a:xfrm>
                <a:off x="1756576" y="3213258"/>
                <a:ext cx="1452195" cy="439738"/>
                <a:chOff x="5103286" y="2556933"/>
                <a:chExt cx="1453094" cy="441002"/>
              </a:xfrm>
            </p:grpSpPr>
            <p:cxnSp>
              <p:nvCxnSpPr>
                <p:cNvPr id="45" name="直接连接符 44"/>
                <p:cNvCxnSpPr/>
                <p:nvPr/>
              </p:nvCxnSpPr>
              <p:spPr>
                <a:xfrm>
                  <a:off x="5112817" y="2556933"/>
                  <a:ext cx="0" cy="44100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5103286" y="2988383"/>
                  <a:ext cx="14530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TextBox 12"/>
              <p:cNvSpPr txBox="1">
                <a:spLocks noChangeArrowheads="1"/>
              </p:cNvSpPr>
              <p:nvPr/>
            </p:nvSpPr>
            <p:spPr bwMode="auto">
              <a:xfrm>
                <a:off x="1393540" y="3207535"/>
                <a:ext cx="35877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buFont typeface="Arial" panose="020B0604020202020204" pitchFamily="34" charset="0"/>
                  <a:buNone/>
                  <a:defRPr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/>
                  <a:t>2</a:t>
                </a:r>
                <a:endParaRPr lang="zh-CN" altLang="en-US"/>
              </a:p>
            </p:txBody>
          </p:sp>
          <p:sp>
            <p:nvSpPr>
              <p:cNvPr id="51" name="TextBox 12"/>
              <p:cNvSpPr txBox="1">
                <a:spLocks noChangeArrowheads="1"/>
              </p:cNvSpPr>
              <p:nvPr/>
            </p:nvSpPr>
            <p:spPr bwMode="auto">
              <a:xfrm>
                <a:off x="1924499" y="3639078"/>
                <a:ext cx="155098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8      12</a:t>
                </a:r>
                <a:endParaRPr lang="zh-CN" altLang="en-US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 bwMode="auto">
              <a:xfrm>
                <a:off x="1836895" y="3660848"/>
                <a:ext cx="1452195" cy="439738"/>
                <a:chOff x="5103286" y="2556933"/>
                <a:chExt cx="1453094" cy="441002"/>
              </a:xfrm>
            </p:grpSpPr>
            <p:cxnSp>
              <p:nvCxnSpPr>
                <p:cNvPr id="54" name="直接连接符 53"/>
                <p:cNvCxnSpPr/>
                <p:nvPr/>
              </p:nvCxnSpPr>
              <p:spPr>
                <a:xfrm>
                  <a:off x="5112817" y="2556933"/>
                  <a:ext cx="0" cy="44100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>
                <a:xfrm>
                  <a:off x="5103286" y="2988383"/>
                  <a:ext cx="14530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TextBox 12"/>
              <p:cNvSpPr txBox="1">
                <a:spLocks noChangeArrowheads="1"/>
              </p:cNvSpPr>
              <p:nvPr/>
            </p:nvSpPr>
            <p:spPr bwMode="auto">
              <a:xfrm>
                <a:off x="1469597" y="3634495"/>
                <a:ext cx="35877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buFont typeface="Arial" panose="020B0604020202020204" pitchFamily="34" charset="0"/>
                  <a:buNone/>
                  <a:defRPr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/>
                  <a:t>2</a:t>
                </a:r>
                <a:endParaRPr lang="zh-CN" altLang="en-US"/>
              </a:p>
            </p:txBody>
          </p:sp>
          <p:sp>
            <p:nvSpPr>
              <p:cNvPr id="57" name="TextBox 12"/>
              <p:cNvSpPr txBox="1">
                <a:spLocks noChangeArrowheads="1"/>
              </p:cNvSpPr>
              <p:nvPr/>
            </p:nvSpPr>
            <p:spPr bwMode="auto">
              <a:xfrm>
                <a:off x="2002577" y="4091061"/>
                <a:ext cx="155098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4      6</a:t>
                </a:r>
                <a:endParaRPr lang="zh-CN" altLang="en-US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 bwMode="auto">
              <a:xfrm>
                <a:off x="1924499" y="4099139"/>
                <a:ext cx="1452195" cy="439738"/>
                <a:chOff x="5103286" y="2556933"/>
                <a:chExt cx="1453094" cy="441002"/>
              </a:xfrm>
            </p:grpSpPr>
            <p:cxnSp>
              <p:nvCxnSpPr>
                <p:cNvPr id="60" name="直接连接符 59"/>
                <p:cNvCxnSpPr/>
                <p:nvPr/>
              </p:nvCxnSpPr>
              <p:spPr>
                <a:xfrm>
                  <a:off x="5112817" y="2556933"/>
                  <a:ext cx="0" cy="44100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5103286" y="2988383"/>
                  <a:ext cx="14530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" name="TextBox 12"/>
              <p:cNvSpPr txBox="1">
                <a:spLocks noChangeArrowheads="1"/>
              </p:cNvSpPr>
              <p:nvPr/>
            </p:nvSpPr>
            <p:spPr bwMode="auto">
              <a:xfrm>
                <a:off x="1595738" y="4091061"/>
                <a:ext cx="35877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buFont typeface="Arial" panose="020B0604020202020204" pitchFamily="34" charset="0"/>
                  <a:buNone/>
                  <a:defRPr sz="26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/>
                  <a:t>2</a:t>
                </a:r>
                <a:endParaRPr lang="zh-CN" altLang="en-US"/>
              </a:p>
            </p:txBody>
          </p:sp>
        </p:grpSp>
        <p:sp>
          <p:nvSpPr>
            <p:cNvPr id="63" name="TextBox 12"/>
            <p:cNvSpPr txBox="1">
              <a:spLocks noChangeArrowheads="1"/>
            </p:cNvSpPr>
            <p:nvPr/>
          </p:nvSpPr>
          <p:spPr bwMode="auto">
            <a:xfrm>
              <a:off x="2002577" y="4510593"/>
              <a:ext cx="155098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2      3</a:t>
              </a:r>
              <a:endPara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7213600" y="1803400"/>
            <a:ext cx="14605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68000" y="2267017"/>
            <a:ext cx="18161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 bwMode="auto">
          <a:xfrm>
            <a:off x="275215" y="2298609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求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64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96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的最大公因数。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74" name="TextBox 12"/>
          <p:cNvSpPr txBox="1">
            <a:spLocks noChangeArrowheads="1"/>
          </p:cNvSpPr>
          <p:nvPr/>
        </p:nvSpPr>
        <p:spPr bwMode="auto">
          <a:xfrm>
            <a:off x="1215016" y="2897296"/>
            <a:ext cx="4367546" cy="141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96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的最大公因数是：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2×2×2×2×2=32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答：这个班最多有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18142"/>
            <a:ext cx="820800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一箱苹果，如果每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个装一盒，还剩余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个；如果每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个装一盒，也剩余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个。这箱苹果至少有多少个？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8000" y="182482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9*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468000" y="2230412"/>
            <a:ext cx="8208000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分析：根据题意可知，这箱苹果的个数减去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的差正好是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的公倍数。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468000" y="3128439"/>
            <a:ext cx="7777163" cy="13087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8=2×2×2     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10=2×5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的最小公倍数是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2×2×2×5=40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40+6=46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（个）。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这箱苹果至少有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个。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215900" y="498475"/>
            <a:ext cx="2033588" cy="588963"/>
            <a:chOff x="361271" y="295613"/>
            <a:chExt cx="2033586" cy="589758"/>
          </a:xfrm>
        </p:grpSpPr>
        <p:sp>
          <p:nvSpPr>
            <p:cNvPr id="3" name="圆角矩形 7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468000" y="1167455"/>
            <a:ext cx="8208000" cy="31845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判断下面的说法是否正确，并说一说你的理由。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spcBef>
                <a:spcPts val="1680"/>
              </a:spcBef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）把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0.56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扩大到它的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倍是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560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是正数。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）假分数的倒数一定都是真分数。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）所有的偶数都是合数。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600" b="1" i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 i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为整数，</a:t>
            </a:r>
            <a:r>
              <a:rPr lang="en-US" altLang="zh-CN" sz="2600" b="1" i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＞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）的所有因数都小于</a:t>
            </a:r>
            <a:r>
              <a:rPr lang="en-US" altLang="zh-CN" sz="2600" b="1" i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8650" y="1602578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15900" y="1801590"/>
            <a:ext cx="6223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99050" y="2171700"/>
            <a:ext cx="55245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 bwMode="auto">
          <a:xfrm>
            <a:off x="5099050" y="1539307"/>
            <a:ext cx="492443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15900" y="2256081"/>
            <a:ext cx="6223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2779301" y="2411454"/>
            <a:ext cx="39555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/>
            <a:r>
              <a:rPr lang="en-US" altLang="zh-CN" sz="2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既不是正数，也不是负数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15900" y="2749256"/>
            <a:ext cx="6223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5872934" y="2691884"/>
            <a:ext cx="3055166" cy="74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分子、分母相同的假分数的倒数依然是假分数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15900" y="3217434"/>
            <a:ext cx="6223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4572000" y="3362064"/>
            <a:ext cx="133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 hangingPunct="1">
              <a:defRPr sz="20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是质数</a:t>
            </a:r>
            <a:endParaRPr lang="zh-CN" altLang="en-US" dirty="0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15900" y="3710609"/>
            <a:ext cx="6223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5743319" y="4175674"/>
            <a:ext cx="3314316" cy="40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>
              <a:lnSpc>
                <a:spcPct val="110000"/>
              </a:lnSpc>
            </a:pP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的因数还包括它本身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62655"/>
            <a:ext cx="8542650" cy="2009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数字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能组成多少个没有重复数字的两位数？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）这些两位数中，哪些是奇数？哪些是偶数？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650" y="52410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37519" y="1426210"/>
            <a:ext cx="56689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688944" y="2909940"/>
            <a:ext cx="6100762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600" dirty="0"/>
              <a:t>奇数：</a:t>
            </a:r>
            <a:r>
              <a:rPr lang="en-US" altLang="zh-CN" sz="2600" dirty="0"/>
              <a:t>23</a:t>
            </a:r>
            <a:r>
              <a:rPr lang="zh-CN" altLang="en-US" sz="2600" dirty="0"/>
              <a:t>，</a:t>
            </a:r>
            <a:r>
              <a:rPr lang="en-US" altLang="zh-CN" sz="2600" dirty="0"/>
              <a:t>25</a:t>
            </a:r>
            <a:r>
              <a:rPr lang="zh-CN" altLang="en-US" sz="2600" dirty="0"/>
              <a:t>，</a:t>
            </a:r>
            <a:r>
              <a:rPr lang="en-US" altLang="zh-CN" sz="2600" dirty="0"/>
              <a:t>35</a:t>
            </a:r>
            <a:r>
              <a:rPr lang="zh-CN" altLang="en-US" sz="2600" dirty="0"/>
              <a:t>，</a:t>
            </a:r>
            <a:r>
              <a:rPr lang="en-US" altLang="zh-CN" sz="2600" dirty="0"/>
              <a:t>43</a:t>
            </a:r>
            <a:r>
              <a:rPr lang="zh-CN" altLang="en-US" sz="2600" dirty="0"/>
              <a:t>，</a:t>
            </a:r>
            <a:r>
              <a:rPr lang="en-US" altLang="zh-CN" sz="2600" dirty="0"/>
              <a:t>45</a:t>
            </a:r>
            <a:r>
              <a:rPr lang="zh-CN" altLang="en-US" sz="2600" dirty="0"/>
              <a:t>，</a:t>
            </a:r>
            <a:r>
              <a:rPr lang="en-US" altLang="zh-CN" sz="2600" dirty="0"/>
              <a:t>53</a:t>
            </a:r>
            <a:endParaRPr lang="zh-CN" altLang="en-US" sz="2600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88944" y="3481858"/>
            <a:ext cx="6218237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600" dirty="0"/>
              <a:t>偶数：</a:t>
            </a:r>
            <a:r>
              <a:rPr lang="en-US" altLang="zh-CN" sz="2600" dirty="0"/>
              <a:t>24</a:t>
            </a:r>
            <a:r>
              <a:rPr lang="zh-CN" altLang="en-US" sz="2600" dirty="0"/>
              <a:t>，</a:t>
            </a:r>
            <a:r>
              <a:rPr lang="en-US" altLang="zh-CN" sz="2600" dirty="0"/>
              <a:t>32</a:t>
            </a:r>
            <a:r>
              <a:rPr lang="zh-CN" altLang="en-US" sz="2600" dirty="0"/>
              <a:t>，</a:t>
            </a:r>
            <a:r>
              <a:rPr lang="en-US" altLang="zh-CN" sz="2600" dirty="0"/>
              <a:t>34</a:t>
            </a:r>
            <a:r>
              <a:rPr lang="zh-CN" altLang="en-US" sz="2600" dirty="0"/>
              <a:t>，</a:t>
            </a:r>
            <a:r>
              <a:rPr lang="en-US" altLang="zh-CN" sz="2600" dirty="0"/>
              <a:t>42</a:t>
            </a:r>
            <a:r>
              <a:rPr lang="zh-CN" altLang="en-US" sz="2600" dirty="0"/>
              <a:t>，</a:t>
            </a:r>
            <a:r>
              <a:rPr lang="en-US" altLang="zh-CN" sz="2600" dirty="0"/>
              <a:t>52</a:t>
            </a:r>
            <a:r>
              <a:rPr lang="zh-CN" altLang="en-US" sz="2600" dirty="0"/>
              <a:t>，</a:t>
            </a:r>
            <a:r>
              <a:rPr lang="en-US" altLang="zh-CN" sz="2600" dirty="0"/>
              <a:t>54</a:t>
            </a:r>
            <a:endParaRPr lang="zh-CN" alt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62655"/>
            <a:ext cx="8542650" cy="2009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数字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能组成多少个没有重复数字的两位数？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）这些两位数中，哪些是质数？哪些是合数？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650" y="52410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37519" y="1426210"/>
            <a:ext cx="56689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263650" y="2906713"/>
            <a:ext cx="4073525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质数：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63650" y="3510376"/>
            <a:ext cx="739775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合数：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62655"/>
            <a:ext cx="8542650" cy="2489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数字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能组成多少个没有重复数字的两位数？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）这些两位数中，哪些是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的倍数？哪些是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的倍数？哪些是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的倍数？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650" y="52410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37519" y="1426210"/>
            <a:ext cx="56689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737519" y="3290245"/>
            <a:ext cx="679450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的倍数：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737519" y="3785545"/>
            <a:ext cx="679450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的倍数：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737519" y="4280845"/>
            <a:ext cx="452755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的倍数：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862655"/>
            <a:ext cx="8542650" cy="2489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数字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能组成多少个没有重复数字的两位数？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）这些两位数中，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的公倍数有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___________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的公倍数是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______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650" y="52410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37519" y="1426210"/>
            <a:ext cx="566896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041910" y="2263267"/>
            <a:ext cx="183769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956505" y="2761476"/>
            <a:ext cx="685800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1167455"/>
            <a:ext cx="8208000" cy="27305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找规律，填数。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0.9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0.99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0.999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0.9999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               )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，这列数越来越大，越来越接近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）  ，  ，  ，    ，    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，这列数越来越小，越来越接近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1259572" y="2522520"/>
          <a:ext cx="3304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572" y="2522520"/>
                        <a:ext cx="3304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1768295" y="2522520"/>
          <a:ext cx="30306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295" y="2522520"/>
                        <a:ext cx="30306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2294045" y="2522520"/>
          <a:ext cx="30306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5" imgW="139700" imgH="393700" progId="Equation.DSMT4">
                  <p:embed/>
                </p:oleObj>
              </mc:Choice>
              <mc:Fallback>
                <p:oleObj name="Equation" r:id="rId5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4045" y="2522520"/>
                        <a:ext cx="30306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2775131" y="2522520"/>
          <a:ext cx="46903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7" imgW="215900" imgH="393065" progId="Equation.DSMT4">
                  <p:embed/>
                </p:oleObj>
              </mc:Choice>
              <mc:Fallback>
                <p:oleObj name="Equation" r:id="rId7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5131" y="2522520"/>
                        <a:ext cx="46903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/>
        </p:nvGraphicFramePr>
        <p:xfrm>
          <a:off x="3422184" y="2522520"/>
          <a:ext cx="49645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9" imgW="228600" imgH="393700" progId="Equation.DSMT4">
                  <p:embed/>
                </p:oleObj>
              </mc:Choice>
              <mc:Fallback>
                <p:oleObj name="Equation" r:id="rId9" imgW="2286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184" y="2522520"/>
                        <a:ext cx="49645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854135" y="128610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7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457719" y="1715547"/>
            <a:ext cx="1727200" cy="4914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0.99999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441929" y="2116455"/>
            <a:ext cx="520700" cy="5708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359199" y="2522520"/>
          <a:ext cx="46903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Equation" r:id="rId11" imgW="215900" imgH="393065" progId="Equation.DSMT4">
                  <p:embed/>
                </p:oleObj>
              </mc:Choice>
              <mc:Fallback>
                <p:oleObj name="Equation" r:id="rId11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199" y="2522520"/>
                        <a:ext cx="469035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444029" y="3306987"/>
            <a:ext cx="433387" cy="5708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defRPr sz="2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</a:lvl2pPr>
            <a:lvl3pPr marL="1143000" indent="-228600">
              <a:buFont typeface="Arial" panose="020B0604020202020204" pitchFamily="34" charset="0"/>
            </a:lvl3pPr>
            <a:lvl4pPr marL="1600200" indent="-228600">
              <a:buFont typeface="Arial" panose="020B0604020202020204" pitchFamily="34" charset="0"/>
            </a:lvl4pPr>
            <a:lvl5pPr marL="2057400" indent="-228600">
              <a:buFont typeface="Arial" panose="020B0604020202020204" pitchFamily="34" charset="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0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68000" y="654916"/>
            <a:ext cx="8208000" cy="15316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80000"/>
              </a:lnSpc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4.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比较    、  、   、  的大小。你能发现什么？根据你发现的规律猜一下     与     哪个更大，并设法验证。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1506334" y="731116"/>
          <a:ext cx="300444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334" y="731116"/>
                        <a:ext cx="300444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1993290" y="731116"/>
          <a:ext cx="300444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290" y="731116"/>
                        <a:ext cx="300444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2543638" y="731116"/>
          <a:ext cx="300444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638" y="731116"/>
                        <a:ext cx="300444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3093986" y="731116"/>
          <a:ext cx="275516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7" imgW="139700" imgH="393700" progId="Equation.DSMT4">
                  <p:embed/>
                </p:oleObj>
              </mc:Choice>
              <mc:Fallback>
                <p:oleObj name="Equation" r:id="rId7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3986" y="731116"/>
                        <a:ext cx="275516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4"/>
          <p:cNvGraphicFramePr>
            <a:graphicFrameLocks noChangeAspect="1"/>
          </p:cNvGraphicFramePr>
          <p:nvPr/>
        </p:nvGraphicFramePr>
        <p:xfrm>
          <a:off x="2880788" y="1486729"/>
          <a:ext cx="426395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9" imgW="215900" imgH="393065" progId="Equation.DSMT4">
                  <p:embed/>
                </p:oleObj>
              </mc:Choice>
              <mc:Fallback>
                <p:oleObj name="Equation" r:id="rId9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0788" y="1486729"/>
                        <a:ext cx="426395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4"/>
          <p:cNvGraphicFramePr>
            <a:graphicFrameLocks noChangeAspect="1"/>
          </p:cNvGraphicFramePr>
          <p:nvPr/>
        </p:nvGraphicFramePr>
        <p:xfrm>
          <a:off x="3619406" y="1486729"/>
          <a:ext cx="451323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Equation" r:id="rId11" imgW="228600" imgH="393700" progId="Equation.DSMT4">
                  <p:embed/>
                </p:oleObj>
              </mc:Choice>
              <mc:Fallback>
                <p:oleObj name="Equation" r:id="rId11" imgW="2286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406" y="1486729"/>
                        <a:ext cx="451323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409338" y="2233196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8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645739" y="2523871"/>
          <a:ext cx="1852521" cy="779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Equation" r:id="rId13" imgW="939165" imgH="393700" progId="Equation.DSMT4">
                  <p:embed/>
                </p:oleObj>
              </mc:Choice>
              <mc:Fallback>
                <p:oleObj name="Equation" r:id="rId13" imgW="939165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739" y="2523871"/>
                        <a:ext cx="1852521" cy="779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468000" y="3444917"/>
            <a:ext cx="8208001" cy="977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313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</a:rPr>
              <a:t>发现：分母与分子的差相等的真分数相比较，分母越大这个分数就越大。</a:t>
            </a:r>
            <a:endParaRPr lang="zh-CN" altLang="en-US" sz="2400" b="1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674813" y="765175"/>
            <a:ext cx="2654300" cy="942975"/>
            <a:chOff x="3785509" y="2432667"/>
            <a:chExt cx="2654979" cy="942975"/>
          </a:xfrm>
        </p:grpSpPr>
        <p:sp>
          <p:nvSpPr>
            <p:cNvPr id="3" name="文本框 7"/>
            <p:cNvSpPr txBox="1">
              <a:spLocks noChangeArrowheads="1"/>
            </p:cNvSpPr>
            <p:nvPr/>
          </p:nvSpPr>
          <p:spPr bwMode="auto">
            <a:xfrm>
              <a:off x="3785509" y="2591417"/>
              <a:ext cx="1421175" cy="625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defTabSz="91313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>
                  <a:solidFill>
                    <a:srgbClr val="FF0000"/>
                  </a:solidFill>
                </a:rPr>
                <a:t>猜想：</a:t>
              </a:r>
              <a:endParaRPr lang="zh-CN" altLang="en-US" sz="3200" b="1" kern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8683" name="Object 14"/>
            <p:cNvGraphicFramePr>
              <a:graphicFrameLocks noChangeAspect="1"/>
            </p:cNvGraphicFramePr>
            <p:nvPr/>
          </p:nvGraphicFramePr>
          <p:xfrm>
            <a:off x="5108575" y="2432667"/>
            <a:ext cx="1331913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Equation" r:id="rId1" imgW="558800" imgH="393700" progId="Equation.DSMT4">
                    <p:embed/>
                  </p:oleObj>
                </mc:Choice>
                <mc:Fallback>
                  <p:oleObj name="Equation" r:id="rId1" imgW="558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8575" y="2432667"/>
                          <a:ext cx="1331913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 bwMode="auto">
          <a:xfrm>
            <a:off x="1674813" y="2043113"/>
            <a:ext cx="5080000" cy="942975"/>
            <a:chOff x="915309" y="3602222"/>
            <a:chExt cx="5080941" cy="942975"/>
          </a:xfrm>
        </p:grpSpPr>
        <p:sp>
          <p:nvSpPr>
            <p:cNvPr id="6" name="文本框 11"/>
            <p:cNvSpPr txBox="1">
              <a:spLocks noChangeArrowheads="1"/>
            </p:cNvSpPr>
            <p:nvPr/>
          </p:nvSpPr>
          <p:spPr bwMode="auto">
            <a:xfrm>
              <a:off x="915309" y="3772084"/>
              <a:ext cx="1421075" cy="62706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defTabSz="91313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>
                  <a:solidFill>
                    <a:srgbClr val="FF0000"/>
                  </a:solidFill>
                </a:rPr>
                <a:t>证明：</a:t>
              </a:r>
              <a:endParaRPr lang="zh-CN" altLang="en-US" sz="3200" b="1" kern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8681" name="Object 14"/>
            <p:cNvGraphicFramePr>
              <a:graphicFrameLocks noChangeAspect="1"/>
            </p:cNvGraphicFramePr>
            <p:nvPr/>
          </p:nvGraphicFramePr>
          <p:xfrm>
            <a:off x="2238193" y="3602222"/>
            <a:ext cx="3758057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3" imgW="1574800" imgH="393700" progId="Equation.DSMT4">
                    <p:embed/>
                  </p:oleObj>
                </mc:Choice>
                <mc:Fallback>
                  <p:oleObj name="Equation" r:id="rId3" imgW="1574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8193" y="3602222"/>
                          <a:ext cx="3758057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 bwMode="auto">
          <a:xfrm>
            <a:off x="1674813" y="3322638"/>
            <a:ext cx="5529262" cy="942975"/>
            <a:chOff x="1263252" y="3209938"/>
            <a:chExt cx="5529078" cy="942976"/>
          </a:xfrm>
        </p:grpSpPr>
        <p:graphicFrame>
          <p:nvGraphicFramePr>
            <p:cNvPr id="28677" name="Object 14"/>
            <p:cNvGraphicFramePr>
              <a:graphicFrameLocks noChangeAspect="1"/>
            </p:cNvGraphicFramePr>
            <p:nvPr/>
          </p:nvGraphicFramePr>
          <p:xfrm>
            <a:off x="2178050" y="3209939"/>
            <a:ext cx="130175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5" imgW="546100" imgH="393700" progId="Equation.DSMT4">
                    <p:embed/>
                  </p:oleObj>
                </mc:Choice>
                <mc:Fallback>
                  <p:oleObj name="Equation" r:id="rId5" imgW="5461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8050" y="3209939"/>
                          <a:ext cx="130175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文本框 11"/>
            <p:cNvSpPr txBox="1">
              <a:spLocks noChangeArrowheads="1"/>
            </p:cNvSpPr>
            <p:nvPr/>
          </p:nvSpPr>
          <p:spPr bwMode="auto">
            <a:xfrm>
              <a:off x="1263252" y="3368688"/>
              <a:ext cx="5529078" cy="62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defTabSz="91313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dirty="0">
                  <a:solidFill>
                    <a:srgbClr val="FF0000"/>
                  </a:solidFill>
                </a:rPr>
                <a:t>因为             ，所以             。</a:t>
              </a:r>
              <a:endParaRPr lang="zh-CN" altLang="en-US" sz="3200" b="1" kern="0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8679" name="Object 14"/>
            <p:cNvGraphicFramePr>
              <a:graphicFrameLocks noChangeAspect="1"/>
            </p:cNvGraphicFramePr>
            <p:nvPr/>
          </p:nvGraphicFramePr>
          <p:xfrm>
            <a:off x="4719580" y="3209938"/>
            <a:ext cx="1331912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Equation" r:id="rId7" imgW="558800" imgH="393700" progId="Equation.DSMT4">
                    <p:embed/>
                  </p:oleObj>
                </mc:Choice>
                <mc:Fallback>
                  <p:oleObj name="Equation" r:id="rId7" imgW="558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9580" y="3209938"/>
                          <a:ext cx="1331912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2" name="组合 12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14" name="圆角矩形 13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 bwMode="auto">
          <a:xfrm>
            <a:off x="214746" y="2411381"/>
            <a:ext cx="120534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倍数</a:t>
            </a:r>
            <a:endParaRPr lang="zh-CN" altLang="en-US" sz="2600"/>
          </a:p>
        </p:txBody>
      </p:sp>
      <p:sp>
        <p:nvSpPr>
          <p:cNvPr id="3" name="左大括号 2"/>
          <p:cNvSpPr/>
          <p:nvPr/>
        </p:nvSpPr>
        <p:spPr>
          <a:xfrm>
            <a:off x="1066800" y="1905000"/>
            <a:ext cx="256309" cy="1537855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 bwMode="auto">
          <a:xfrm>
            <a:off x="1323109" y="1703623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2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 bwMode="auto">
          <a:xfrm>
            <a:off x="1323109" y="2411381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5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 bwMode="auto">
          <a:xfrm>
            <a:off x="1323109" y="3116676"/>
            <a:ext cx="250767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</a:t>
            </a:r>
            <a:r>
              <a:rPr lang="zh-CN" altLang="en-US"/>
              <a:t>的倍数特征</a:t>
            </a:r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>
            <a:off x="3366654" y="1385271"/>
            <a:ext cx="256309" cy="1129146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 bwMode="auto">
          <a:xfrm>
            <a:off x="3622963" y="1139049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偶数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 bwMode="auto">
          <a:xfrm>
            <a:off x="3622963" y="2262352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奇数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 bwMode="auto">
          <a:xfrm>
            <a:off x="4689764" y="2411381"/>
            <a:ext cx="31311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因数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（非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自然数）</a:t>
            </a:r>
            <a:endParaRPr lang="zh-CN" altLang="en-US" sz="2600"/>
          </a:p>
        </p:txBody>
      </p:sp>
      <p:sp>
        <p:nvSpPr>
          <p:cNvPr id="11" name="左大括号 10"/>
          <p:cNvSpPr/>
          <p:nvPr/>
        </p:nvSpPr>
        <p:spPr>
          <a:xfrm>
            <a:off x="7509164" y="1905000"/>
            <a:ext cx="256309" cy="1537855"/>
          </a:xfrm>
          <a:prstGeom prst="leftBrace">
            <a:avLst>
              <a:gd name="adj1" fmla="val 3020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 bwMode="auto">
          <a:xfrm>
            <a:off x="7716983" y="1765958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1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 bwMode="auto">
          <a:xfrm>
            <a:off x="7716983" y="2422199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质数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 bwMode="auto">
          <a:xfrm>
            <a:off x="7716983" y="3078440"/>
            <a:ext cx="11707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合数</a:t>
            </a:r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4578926" y="713509"/>
            <a:ext cx="0" cy="3754582"/>
          </a:xfrm>
          <a:prstGeom prst="line">
            <a:avLst/>
          </a:prstGeom>
          <a:ln w="19050">
            <a:solidFill>
              <a:srgbClr val="D7C36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84150" y="1274763"/>
            <a:ext cx="8945563" cy="22726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一、判断。（对的画“√”，错的画“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”）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514350" indent="-514350" algn="just">
              <a:lnSpc>
                <a:spcPct val="130000"/>
              </a:lnSpc>
              <a:buFont typeface="+mj-lt"/>
              <a:buAutoNum type="arabicPeriod"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20÷4=5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，那么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叫因数，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叫倍数。            （      ）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514350" indent="-514350" algn="just">
              <a:lnSpc>
                <a:spcPct val="130000"/>
              </a:lnSpc>
              <a:buFont typeface="+mj-lt"/>
              <a:buAutoNum type="arabicPeriod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两个质数一定是互质数，两个合数一定不是互质数。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                                                                           （      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945304" y="1776413"/>
            <a:ext cx="669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8010255" y="2901179"/>
            <a:ext cx="669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702" name="文本框 2"/>
          <p:cNvSpPr txBox="1">
            <a:spLocks noChangeArrowheads="1"/>
          </p:cNvSpPr>
          <p:nvPr/>
        </p:nvSpPr>
        <p:spPr bwMode="auto">
          <a:xfrm>
            <a:off x="2625725" y="4335463"/>
            <a:ext cx="406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9703" name="组合 10"/>
          <p:cNvGrpSpPr/>
          <p:nvPr/>
        </p:nvGrpSpPr>
        <p:grpSpPr bwMode="auto">
          <a:xfrm>
            <a:off x="215900" y="593725"/>
            <a:ext cx="2033588" cy="588963"/>
            <a:chOff x="361271" y="295613"/>
            <a:chExt cx="2033586" cy="589758"/>
          </a:xfrm>
        </p:grpSpPr>
        <p:sp>
          <p:nvSpPr>
            <p:cNvPr id="12" name="圆角矩形 11"/>
            <p:cNvSpPr/>
            <p:nvPr/>
          </p:nvSpPr>
          <p:spPr>
            <a:xfrm>
              <a:off x="361271" y="355861"/>
              <a:ext cx="2033586" cy="529510"/>
            </a:xfrm>
            <a:prstGeom prst="roundRect">
              <a:avLst>
                <a:gd name="adj" fmla="val 33113"/>
              </a:avLst>
            </a:prstGeom>
            <a:solidFill>
              <a:srgbClr val="9CD1F3"/>
            </a:solidFill>
            <a:ln w="25400"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432877" y="295613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 bwMode="auto">
          <a:xfrm>
            <a:off x="184149" y="3564181"/>
            <a:ext cx="8945563" cy="59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514350" indent="-514350" algn="just">
              <a:lnSpc>
                <a:spcPct val="130000"/>
              </a:lnSpc>
              <a:buFont typeface="+mj-lt"/>
              <a:buAutoNum type="arabicPeriod" startAt="3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三个连续自然数的和一定是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的倍数。           （      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8010254" y="3508792"/>
            <a:ext cx="669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198438" y="1597025"/>
            <a:ext cx="8747125" cy="2273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所有偶数（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除外）的最大公因数是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。             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                                                                           （     ）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两个不同数的最小公倍数一定大于最大公因数。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                                                                            （    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927975" y="2058988"/>
            <a:ext cx="101758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927975" y="3163888"/>
            <a:ext cx="10175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560513" y="-73025"/>
            <a:ext cx="881062" cy="212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600" b="1" dirty="0">
                <a:solidFill>
                  <a:srgbClr val="B7E9FF"/>
                </a:solidFill>
                <a:latin typeface="+mj-lt"/>
                <a:ea typeface="+mj-ea"/>
              </a:rPr>
              <a:t>状元成才路</a:t>
            </a:r>
            <a:endParaRPr lang="zh-CN" altLang="en-US" sz="600" b="1" dirty="0">
              <a:solidFill>
                <a:srgbClr val="B7E9FF"/>
              </a:solidFill>
              <a:latin typeface="+mj-lt"/>
              <a:ea typeface="+mj-ea"/>
            </a:endParaRPr>
          </a:p>
        </p:txBody>
      </p:sp>
      <p:pic>
        <p:nvPicPr>
          <p:cNvPr id="31750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-98425"/>
            <a:ext cx="884237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文本框 2"/>
          <p:cNvSpPr txBox="1">
            <a:spLocks noChangeArrowheads="1"/>
          </p:cNvSpPr>
          <p:nvPr/>
        </p:nvSpPr>
        <p:spPr bwMode="auto">
          <a:xfrm>
            <a:off x="2625725" y="4335463"/>
            <a:ext cx="406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ISLIDE.ADDREMOVEWATERMARK" val="QNpRsdTpyW"/>
</p:tagLst>
</file>

<file path=ppt/tags/tag5.xml><?xml version="1.0" encoding="utf-8"?>
<p:tagLst xmlns:p="http://schemas.openxmlformats.org/presentationml/2006/main">
  <p:tag name="ISLIDE.ADDREMOVEWATERMARK" val="JfSaudG9GO"/>
</p:tagLst>
</file>

<file path=ppt/tags/tag6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algn="l"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 smtClean="0">
            <a:solidFill>
              <a:srgbClr val="1C1C1C"/>
            </a:solidFill>
            <a:latin typeface="+mj-lt"/>
            <a:ea typeface="黑体" panose="02010609060101010101" pitchFamily="49" charset="-122"/>
          </a:defRPr>
        </a:defPPr>
      </a:lstStyle>
    </a:spDef>
    <a:txDef>
      <a:spPr bwMode="auto">
        <a:noFill/>
        <a:ln>
          <a:noFill/>
        </a:ln>
      </a:spPr>
      <a:bodyPr wrap="square" rtlCol="0">
        <a:spAutoFit/>
      </a:bodyPr>
      <a:lstStyle>
        <a:defPPr algn="just" hangingPunct="1">
          <a:lnSpc>
            <a:spcPct val="130000"/>
          </a:lnSpc>
          <a:defRPr sz="3200" b="1" dirty="0" smtClean="0">
            <a:solidFill>
              <a:srgbClr val="000000"/>
            </a:solidFill>
            <a:latin typeface="+mn-lt"/>
            <a:ea typeface="黑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2974</Words>
  <Application>WPS 演示</Application>
  <PresentationFormat>全屏显示(16:9)</PresentationFormat>
  <Paragraphs>330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17</vt:i4>
      </vt:variant>
      <vt:variant>
        <vt:lpstr>幻灯片标题</vt:lpstr>
      </vt:variant>
      <vt:variant>
        <vt:i4>24</vt:i4>
      </vt:variant>
    </vt:vector>
  </HeadingPairs>
  <TitlesOfParts>
    <vt:vector size="54" baseType="lpstr">
      <vt:lpstr>Arial</vt:lpstr>
      <vt:lpstr>宋体</vt:lpstr>
      <vt:lpstr>Wingdings</vt:lpstr>
      <vt:lpstr>黑体</vt:lpstr>
      <vt:lpstr>Times New Roman</vt:lpstr>
      <vt:lpstr>等线</vt:lpstr>
      <vt:lpstr>楷体</vt:lpstr>
      <vt:lpstr>幼圆</vt:lpstr>
      <vt:lpstr>Times New Roman</vt:lpstr>
      <vt:lpstr>华文新魏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361</cp:revision>
  <dcterms:created xsi:type="dcterms:W3CDTF">2016-01-14T07:05:00Z</dcterms:created>
  <dcterms:modified xsi:type="dcterms:W3CDTF">2023-10-30T08:41:46Z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CA74BC53A36D485A8B039718FE784405_12</vt:lpwstr>
  </property>
</Properties>
</file>