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wmf" ContentType="image/x-wmf"/>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41" r:id="rId5"/>
    <p:sldId id="342" r:id="rId6"/>
    <p:sldId id="343" r:id="rId7"/>
    <p:sldId id="344" r:id="rId8"/>
    <p:sldId id="345" r:id="rId9"/>
    <p:sldId id="346" r:id="rId10"/>
    <p:sldId id="347" r:id="rId11"/>
    <p:sldId id="348" r:id="rId12"/>
    <p:sldId id="349" r:id="rId13"/>
    <p:sldId id="337" r:id="rId14"/>
    <p:sldId id="338" r:id="rId15"/>
    <p:sldId id="339" r:id="rId16"/>
    <p:sldId id="340" r:id="rId17"/>
    <p:sldId id="317" r:id="rId18"/>
    <p:sldId id="328" r:id="rId19"/>
  </p:sldIdLst>
  <p:sldSz cx="9144000" cy="5143500" type="screen16x9"/>
  <p:notesSz cx="6858000" cy="9144000"/>
  <p:custDataLst>
    <p:tags r:id="rId25"/>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567" userDrawn="1">
          <p15:clr>
            <a:srgbClr val="A4A3A4"/>
          </p15:clr>
        </p15:guide>
        <p15:guide id="2" pos="289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BFC"/>
    <a:srgbClr val="0000FF"/>
    <a:srgbClr val="0372BA"/>
    <a:srgbClr val="65BDCD"/>
    <a:srgbClr val="E1F3F7"/>
    <a:srgbClr val="ABD6BC"/>
    <a:srgbClr val="FFFFFF"/>
    <a:srgbClr val="2879F0"/>
    <a:srgbClr val="F25C7C"/>
    <a:srgbClr val="F399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4245" autoAdjust="0"/>
  </p:normalViewPr>
  <p:slideViewPr>
    <p:cSldViewPr snapToGrid="0">
      <p:cViewPr varScale="1">
        <p:scale>
          <a:sx n="137" d="100"/>
          <a:sy n="137" d="100"/>
        </p:scale>
        <p:origin x="972" y="120"/>
      </p:cViewPr>
      <p:guideLst>
        <p:guide orient="horz" pos="1567"/>
        <p:guide pos="2897"/>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gs" Target="tags/tag4.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AEA79D84-98FE-4515-86CE-89249741BBD9}"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二级</a:t>
            </a:r>
            <a:endParaRPr lang="zh-CN" altLang="en-US" noProof="0"/>
          </a:p>
          <a:p>
            <a:pPr lvl="2"/>
            <a:r>
              <a:rPr lang="zh-CN" altLang="en-US" noProof="0"/>
              <a:t>三级</a:t>
            </a:r>
            <a:endParaRPr lang="zh-CN" altLang="en-US" noProof="0"/>
          </a:p>
          <a:p>
            <a:pPr lvl="3"/>
            <a:r>
              <a:rPr lang="zh-CN" altLang="en-US" noProof="0"/>
              <a:t>四级</a:t>
            </a:r>
            <a:endParaRPr lang="zh-CN" altLang="en-US" noProof="0"/>
          </a:p>
          <a:p>
            <a:pPr lvl="4"/>
            <a:r>
              <a:rPr lang="zh-CN" altLang="en-US" noProof="0"/>
              <a:t>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pPr>
              <a:defRPr/>
            </a:pPr>
            <a:fld id="{03DE89D3-2520-46ED-882E-C1A6F44E36DC}"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477B395-F57C-48B8-842C-2F28DA5AB9B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2.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3.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solidFill>
          <a:schemeClr val="bg1"/>
        </a:solidFill>
        <a:effectLst/>
      </p:bgPr>
    </p:bg>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506888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89388" y="0"/>
            <a:ext cx="5165725"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00500" y="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userDrawn="1"/>
        </p:nvSpPr>
        <p:spPr>
          <a:xfrm>
            <a:off x="1020763" y="1042988"/>
            <a:ext cx="7286625" cy="27940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7" name="组合 9"/>
          <p:cNvGrpSpPr/>
          <p:nvPr userDrawn="1"/>
        </p:nvGrpSpPr>
        <p:grpSpPr bwMode="auto">
          <a:xfrm>
            <a:off x="1239838" y="1198563"/>
            <a:ext cx="6883400" cy="412750"/>
            <a:chOff x="2257425" y="1552575"/>
            <a:chExt cx="3829050" cy="852487"/>
          </a:xfrm>
        </p:grpSpPr>
        <p:cxnSp>
          <p:nvCxnSpPr>
            <p:cNvPr id="8" name="直接连接符 7"/>
            <p:cNvCxnSpPr/>
            <p:nvPr/>
          </p:nvCxnSpPr>
          <p:spPr>
            <a:xfrm>
              <a:off x="2271554" y="1552575"/>
              <a:ext cx="0" cy="849207"/>
            </a:xfrm>
            <a:prstGeom prst="line">
              <a:avLst/>
            </a:prstGeom>
            <a:ln w="25400">
              <a:solidFill>
                <a:srgbClr val="77BCA5"/>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2257425" y="1572248"/>
              <a:ext cx="3829050" cy="0"/>
            </a:xfrm>
            <a:prstGeom prst="line">
              <a:avLst/>
            </a:prstGeom>
            <a:ln w="25400">
              <a:solidFill>
                <a:srgbClr val="77BCA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67047" y="1555853"/>
              <a:ext cx="0" cy="849209"/>
            </a:xfrm>
            <a:prstGeom prst="line">
              <a:avLst/>
            </a:prstGeom>
            <a:ln w="25400">
              <a:solidFill>
                <a:srgbClr val="77BCA5"/>
              </a:solidFill>
            </a:ln>
          </p:spPr>
          <p:style>
            <a:lnRef idx="1">
              <a:schemeClr val="accent1"/>
            </a:lnRef>
            <a:fillRef idx="0">
              <a:schemeClr val="accent1"/>
            </a:fillRef>
            <a:effectRef idx="0">
              <a:schemeClr val="accent1"/>
            </a:effectRef>
            <a:fontRef idx="minor">
              <a:schemeClr val="tx1"/>
            </a:fontRef>
          </p:style>
        </p:cxnSp>
      </p:grpSp>
      <p:grpSp>
        <p:nvGrpSpPr>
          <p:cNvPr id="11" name="组合 13"/>
          <p:cNvGrpSpPr/>
          <p:nvPr userDrawn="1"/>
        </p:nvGrpSpPr>
        <p:grpSpPr bwMode="auto">
          <a:xfrm flipV="1">
            <a:off x="1239838" y="3132138"/>
            <a:ext cx="6883400" cy="411162"/>
            <a:chOff x="2257425" y="1552575"/>
            <a:chExt cx="3829050" cy="852487"/>
          </a:xfrm>
        </p:grpSpPr>
        <p:cxnSp>
          <p:nvCxnSpPr>
            <p:cNvPr id="12" name="直接连接符 11"/>
            <p:cNvCxnSpPr/>
            <p:nvPr/>
          </p:nvCxnSpPr>
          <p:spPr>
            <a:xfrm>
              <a:off x="2271554" y="1552575"/>
              <a:ext cx="0" cy="849197"/>
            </a:xfrm>
            <a:prstGeom prst="line">
              <a:avLst/>
            </a:prstGeom>
            <a:ln w="25400">
              <a:solidFill>
                <a:srgbClr val="77BCA5"/>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2257425" y="1572324"/>
              <a:ext cx="3829050" cy="0"/>
            </a:xfrm>
            <a:prstGeom prst="line">
              <a:avLst/>
            </a:prstGeom>
            <a:ln w="25400">
              <a:solidFill>
                <a:srgbClr val="77BCA5"/>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067047" y="1555865"/>
              <a:ext cx="0" cy="849197"/>
            </a:xfrm>
            <a:prstGeom prst="line">
              <a:avLst/>
            </a:prstGeom>
            <a:ln w="25400">
              <a:solidFill>
                <a:srgbClr val="77BCA5"/>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17" name="图片 16" descr="状元成才路"/>
          <p:cNvPicPr>
            <a:picLocks noChangeAspect="1"/>
          </p:cNvPicPr>
          <p:nvPr userDrawn="1">
            <p:custDataLst>
              <p:tags r:id="rId4"/>
            </p:custDataLst>
          </p:nvPr>
        </p:nvPicPr>
        <p:blipFill>
          <a:blip r:embed="rId5"/>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506888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89388" y="0"/>
            <a:ext cx="5165725"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00500" y="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userDrawn="1"/>
        </p:nvSpPr>
        <p:spPr>
          <a:xfrm>
            <a:off x="0" y="377825"/>
            <a:ext cx="9155113" cy="4365625"/>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7" name="矩形 6"/>
          <p:cNvSpPr/>
          <p:nvPr userDrawn="1"/>
        </p:nvSpPr>
        <p:spPr>
          <a:xfrm>
            <a:off x="0" y="368300"/>
            <a:ext cx="9155113" cy="92075"/>
          </a:xfrm>
          <a:prstGeom prst="rect">
            <a:avLst/>
          </a:prstGeom>
          <a:solidFill>
            <a:srgbClr val="ABD6B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8" name="矩形 7"/>
          <p:cNvSpPr/>
          <p:nvPr userDrawn="1"/>
        </p:nvSpPr>
        <p:spPr>
          <a:xfrm>
            <a:off x="0" y="4660900"/>
            <a:ext cx="9155113" cy="93663"/>
          </a:xfrm>
          <a:prstGeom prst="rect">
            <a:avLst/>
          </a:prstGeom>
          <a:solidFill>
            <a:srgbClr val="ABD6B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10" name="文本框 9"/>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11" name="图片 10" descr="状元成才路"/>
          <p:cNvPicPr>
            <a:picLocks noChangeAspect="1"/>
          </p:cNvPicPr>
          <p:nvPr userDrawn="1">
            <p:custDataLst>
              <p:tags r:id="rId4"/>
            </p:custDataLst>
          </p:nvPr>
        </p:nvPicPr>
        <p:blipFill>
          <a:blip r:embed="rId5"/>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3_自定义版式">
    <p:bg>
      <p:bgPr>
        <a:solidFill>
          <a:schemeClr val="bg1"/>
        </a:solidFill>
        <a:effectLst/>
      </p:bgPr>
    </p:bg>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506888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89388" y="0"/>
            <a:ext cx="5165725"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00500" y="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圆角矩形 8"/>
          <p:cNvSpPr/>
          <p:nvPr userDrawn="1"/>
        </p:nvSpPr>
        <p:spPr>
          <a:xfrm>
            <a:off x="207963" y="200025"/>
            <a:ext cx="8724900" cy="4743450"/>
          </a:xfrm>
          <a:prstGeom prst="roundRect">
            <a:avLst>
              <a:gd name="adj" fmla="val 6508"/>
            </a:avLst>
          </a:prstGeom>
          <a:solidFill>
            <a:schemeClr val="bg1"/>
          </a:solidFill>
          <a:ln w="50800">
            <a:solidFill>
              <a:srgbClr val="ABD6B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8" name="文本框 7"/>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9" name="图片 8" descr="状元成才路"/>
          <p:cNvPicPr>
            <a:picLocks noChangeAspect="1"/>
          </p:cNvPicPr>
          <p:nvPr userDrawn="1">
            <p:custDataLst>
              <p:tags r:id="rId4"/>
            </p:custDataLst>
          </p:nvPr>
        </p:nvPicPr>
        <p:blipFill>
          <a:blip r:embed="rId5"/>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7924E775-1B43-4717-82C7-A4343F28E3ED}"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1026" name="图片 7"/>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6"/>
          <p:cNvSpPr>
            <a:spLocks noChangeArrowheads="1"/>
          </p:cNvSpPr>
          <p:nvPr userDrawn="1"/>
        </p:nvSpPr>
        <p:spPr bwMode="auto">
          <a:xfrm>
            <a:off x="0" y="0"/>
            <a:ext cx="9144000" cy="5143500"/>
          </a:xfrm>
          <a:prstGeom prst="rect">
            <a:avLst/>
          </a:prstGeom>
          <a:solidFill>
            <a:schemeClr val="bg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pic>
        <p:nvPicPr>
          <p:cNvPr id="1028" name="图片 1"/>
          <p:cNvPicPr>
            <a:picLocks noChangeAspect="1"/>
          </p:cNvPicPr>
          <p:nvPr userDrawn="1"/>
        </p:nvPicPr>
        <p:blipFill>
          <a:blip r:embed="rId7">
            <a:extLst>
              <a:ext uri="{28A0092B-C50C-407E-A947-70E740481C1C}">
                <a14:useLocalDpi xmlns:a14="http://schemas.microsoft.com/office/drawing/2010/main" val="0"/>
              </a:ext>
            </a:extLst>
          </a:blip>
          <a:srcRect l="3419" t="23634" r="3419" b="23878"/>
          <a:stretch>
            <a:fillRect/>
          </a:stretch>
        </p:blipFill>
        <p:spPr bwMode="auto">
          <a:xfrm>
            <a:off x="-9525" y="-9525"/>
            <a:ext cx="916305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rtl="0" eaLnBrk="0" fontAlgn="base" hangingPunct="0">
        <a:spcBef>
          <a:spcPct val="0"/>
        </a:spcBef>
        <a:spcAft>
          <a:spcPct val="0"/>
        </a:spcAft>
        <a:defRPr sz="2800" b="1" kern="1200">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5pPr>
      <a:lvl6pPr marL="4572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6pPr>
      <a:lvl7pPr marL="9144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7pPr>
      <a:lvl8pPr marL="13716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8pPr>
      <a:lvl9pPr marL="18288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9pPr>
    </p:titleStyle>
    <p:bodyStyle>
      <a:lvl1pPr algn="l" rtl="0" eaLnBrk="0" fontAlgn="base" hangingPunct="0">
        <a:lnSpc>
          <a:spcPct val="120000"/>
        </a:lnSpc>
        <a:spcBef>
          <a:spcPct val="0"/>
        </a:spcBef>
        <a:spcAft>
          <a:spcPct val="0"/>
        </a:spcAft>
        <a:defRPr sz="2400" b="1" kern="1200">
          <a:solidFill>
            <a:schemeClr val="tx1"/>
          </a:solidFill>
          <a:latin typeface="+mj-lt"/>
          <a:ea typeface="+mn-ea"/>
          <a:cs typeface="+mn-cs"/>
        </a:defRPr>
      </a:lvl1pPr>
      <a:lvl2pPr marL="457200" algn="l" rtl="0" eaLnBrk="0" fontAlgn="base" hangingPunct="0">
        <a:lnSpc>
          <a:spcPct val="120000"/>
        </a:lnSpc>
        <a:spcBef>
          <a:spcPct val="20000"/>
        </a:spcBef>
        <a:spcAft>
          <a:spcPct val="0"/>
        </a:spcAft>
        <a:defRPr sz="2000" kern="1200">
          <a:solidFill>
            <a:schemeClr val="tx1"/>
          </a:solidFill>
          <a:latin typeface="+mn-lt"/>
          <a:ea typeface="+mn-ea"/>
          <a:cs typeface="+mn-cs"/>
        </a:defRPr>
      </a:lvl2pPr>
      <a:lvl3pPr marL="914400" algn="l" rtl="0" eaLnBrk="0" fontAlgn="base" hangingPunct="0">
        <a:lnSpc>
          <a:spcPct val="120000"/>
        </a:lnSpc>
        <a:spcBef>
          <a:spcPct val="20000"/>
        </a:spcBef>
        <a:spcAft>
          <a:spcPct val="0"/>
        </a:spcAft>
        <a:defRPr sz="2000" kern="1200">
          <a:solidFill>
            <a:schemeClr val="tx1"/>
          </a:solidFill>
          <a:latin typeface="+mn-lt"/>
          <a:ea typeface="+mn-ea"/>
          <a:cs typeface="+mn-cs"/>
        </a:defRPr>
      </a:lvl3pPr>
      <a:lvl4pPr marL="1371600" algn="l" rtl="0" eaLnBrk="0" fontAlgn="base" hangingPunct="0">
        <a:lnSpc>
          <a:spcPct val="120000"/>
        </a:lnSpc>
        <a:spcBef>
          <a:spcPct val="20000"/>
        </a:spcBef>
        <a:spcAft>
          <a:spcPct val="0"/>
        </a:spcAft>
        <a:defRPr sz="1600" kern="1200">
          <a:solidFill>
            <a:schemeClr val="tx1"/>
          </a:solidFill>
          <a:latin typeface="+mn-lt"/>
          <a:ea typeface="+mn-ea"/>
          <a:cs typeface="+mn-cs"/>
        </a:defRPr>
      </a:lvl4pPr>
      <a:lvl5pPr marL="1828800" algn="l" rtl="0" eaLnBrk="0" fontAlgn="base" hangingPunct="0">
        <a:lnSpc>
          <a:spcPct val="120000"/>
        </a:lnSpc>
        <a:spcBef>
          <a:spcPct val="20000"/>
        </a:spcBef>
        <a:spcAft>
          <a:spcPct val="0"/>
        </a:spcAf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jpeg"/></Relationships>
</file>

<file path=ppt/slides/_rels/slide2.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12.wmf"/><Relationship Id="rId7" Type="http://schemas.openxmlformats.org/officeDocument/2006/relationships/oleObject" Target="../embeddings/oleObject4.bin"/><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image" Target="../media/image10.wmf"/><Relationship Id="rId3" Type="http://schemas.openxmlformats.org/officeDocument/2006/relationships/oleObject" Target="../embeddings/oleObject2.bin"/><Relationship Id="rId2" Type="http://schemas.openxmlformats.org/officeDocument/2006/relationships/image" Target="../media/image9.wmf"/><Relationship Id="rId14" Type="http://schemas.openxmlformats.org/officeDocument/2006/relationships/vmlDrawing" Target="../drawings/vmlDrawing1.vml"/><Relationship Id="rId13" Type="http://schemas.openxmlformats.org/officeDocument/2006/relationships/slideLayout" Target="../slideLayouts/slideLayout2.xml"/><Relationship Id="rId12" Type="http://schemas.openxmlformats.org/officeDocument/2006/relationships/image" Target="../media/image14.wmf"/><Relationship Id="rId11" Type="http://schemas.openxmlformats.org/officeDocument/2006/relationships/oleObject" Target="../embeddings/oleObject6.bin"/><Relationship Id="rId10" Type="http://schemas.openxmlformats.org/officeDocument/2006/relationships/image" Target="../media/image13.wmf"/><Relationship Id="rId1"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wmf"/><Relationship Id="rId3" Type="http://schemas.openxmlformats.org/officeDocument/2006/relationships/oleObject" Target="../embeddings/oleObject8.bin"/><Relationship Id="rId2" Type="http://schemas.openxmlformats.org/officeDocument/2006/relationships/image" Target="../media/image16.wmf"/><Relationship Id="rId1"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0.png"/><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9" Type="http://schemas.openxmlformats.org/officeDocument/2006/relationships/image" Target="../media/image25.wmf"/><Relationship Id="rId8" Type="http://schemas.openxmlformats.org/officeDocument/2006/relationships/oleObject" Target="../embeddings/oleObject12.bin"/><Relationship Id="rId7" Type="http://schemas.openxmlformats.org/officeDocument/2006/relationships/image" Target="../media/image24.wmf"/><Relationship Id="rId6" Type="http://schemas.openxmlformats.org/officeDocument/2006/relationships/oleObject" Target="../embeddings/oleObject11.bin"/><Relationship Id="rId5" Type="http://schemas.openxmlformats.org/officeDocument/2006/relationships/image" Target="../media/image23.wmf"/><Relationship Id="rId4" Type="http://schemas.openxmlformats.org/officeDocument/2006/relationships/oleObject" Target="../embeddings/oleObject10.bin"/><Relationship Id="rId3" Type="http://schemas.openxmlformats.org/officeDocument/2006/relationships/image" Target="../media/image22.wmf"/><Relationship Id="rId2" Type="http://schemas.openxmlformats.org/officeDocument/2006/relationships/oleObject" Target="../embeddings/oleObject9.bin"/><Relationship Id="rId16" Type="http://schemas.openxmlformats.org/officeDocument/2006/relationships/vmlDrawing" Target="../drawings/vmlDrawing3.vml"/><Relationship Id="rId15" Type="http://schemas.openxmlformats.org/officeDocument/2006/relationships/slideLayout" Target="../slideLayouts/slideLayout3.xml"/><Relationship Id="rId14" Type="http://schemas.openxmlformats.org/officeDocument/2006/relationships/image" Target="../media/image18.png"/><Relationship Id="rId13" Type="http://schemas.openxmlformats.org/officeDocument/2006/relationships/image" Target="../media/image27.wmf"/><Relationship Id="rId12" Type="http://schemas.openxmlformats.org/officeDocument/2006/relationships/oleObject" Target="../embeddings/oleObject14.bin"/><Relationship Id="rId11" Type="http://schemas.openxmlformats.org/officeDocument/2006/relationships/image" Target="../media/image26.wmf"/><Relationship Id="rId10" Type="http://schemas.openxmlformats.org/officeDocument/2006/relationships/oleObject" Target="../embeddings/oleObject13.bin"/><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xml"/><Relationship Id="rId2" Type="http://schemas.openxmlformats.org/officeDocument/2006/relationships/image" Target="../media/image28.wmf"/><Relationship Id="rId1"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pic>
        <p:nvPicPr>
          <p:cNvPr id="7" name="Picture 10" descr="https://docimg5.docs.qq.com/image/AgAABsfO-eVuNsLQ97NFJo9kPCW4F0eR.png?w=904&amp;h=9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6681" y="1664737"/>
            <a:ext cx="961616" cy="970125"/>
          </a:xfrm>
          <a:prstGeom prst="rect">
            <a:avLst/>
          </a:prstGeom>
          <a:noFill/>
          <a:extLst>
            <a:ext uri="{909E8E84-426E-40DD-AFC4-6F175D3DCCD1}">
              <a14:hiddenFill xmlns:a14="http://schemas.microsoft.com/office/drawing/2010/main">
                <a:solidFill>
                  <a:srgbClr val="FFFFFF"/>
                </a:solidFill>
              </a14:hiddenFill>
            </a:ext>
          </a:extLst>
        </p:spPr>
      </p:pic>
      <p:grpSp>
        <p:nvGrpSpPr>
          <p:cNvPr id="11266" name="组合 2"/>
          <p:cNvGrpSpPr/>
          <p:nvPr/>
        </p:nvGrpSpPr>
        <p:grpSpPr bwMode="auto">
          <a:xfrm>
            <a:off x="2668587" y="1809751"/>
            <a:ext cx="4634738" cy="1227138"/>
            <a:chOff x="2128538" y="1740941"/>
            <a:chExt cx="4634594" cy="1227306"/>
          </a:xfrm>
        </p:grpSpPr>
        <p:sp>
          <p:nvSpPr>
            <p:cNvPr id="4" name="TextBox 1"/>
            <p:cNvSpPr txBox="1"/>
            <p:nvPr/>
          </p:nvSpPr>
          <p:spPr>
            <a:xfrm>
              <a:off x="2879402" y="1740941"/>
              <a:ext cx="3883730" cy="708122"/>
            </a:xfrm>
            <a:prstGeom prst="rect">
              <a:avLst/>
            </a:prstGeom>
            <a:noFill/>
          </p:spPr>
          <p:txBody>
            <a:bodyPr wrap="square">
              <a:spAutoFit/>
            </a:bodyPr>
            <a:lstStyle/>
            <a:p>
              <a:pPr>
                <a:buFont typeface="Arial" panose="020B0604020202020204" pitchFamily="34" charset="0"/>
                <a:buNone/>
                <a:defRPr/>
              </a:pPr>
              <a:r>
                <a:rPr lang="zh-CN" altLang="en-US" sz="4000" b="1" dirty="0">
                  <a:latin typeface="幼圆" panose="02010509060101010101" pitchFamily="49" charset="-122"/>
                  <a:ea typeface="幼圆" panose="02010509060101010101" pitchFamily="49" charset="-122"/>
                  <a:cs typeface="+mj-cs"/>
                </a:rPr>
                <a:t>数的运算（</a:t>
              </a:r>
              <a:r>
                <a:rPr lang="en-US" altLang="zh-CN" sz="4000" b="1" dirty="0">
                  <a:latin typeface="幼圆" panose="02010509060101010101" pitchFamily="49" charset="-122"/>
                  <a:ea typeface="幼圆" panose="02010509060101010101" pitchFamily="49" charset="-122"/>
                  <a:cs typeface="+mj-cs"/>
                </a:rPr>
                <a:t>1</a:t>
              </a:r>
              <a:r>
                <a:rPr lang="zh-CN" altLang="en-US" sz="4000" b="1" dirty="0">
                  <a:latin typeface="幼圆" panose="02010509060101010101" pitchFamily="49" charset="-122"/>
                  <a:ea typeface="幼圆" panose="02010509060101010101" pitchFamily="49" charset="-122"/>
                  <a:cs typeface="+mj-cs"/>
                </a:rPr>
                <a:t>）</a:t>
              </a:r>
              <a:endParaRPr lang="zh-CN" altLang="en-US" sz="4000" b="1" dirty="0">
                <a:latin typeface="幼圆" panose="02010509060101010101" pitchFamily="49" charset="-122"/>
                <a:ea typeface="幼圆" panose="02010509060101010101" pitchFamily="49" charset="-122"/>
                <a:cs typeface="+mj-cs"/>
              </a:endParaRPr>
            </a:p>
          </p:txBody>
        </p:sp>
        <p:sp>
          <p:nvSpPr>
            <p:cNvPr id="2054" name="副标题 6"/>
            <p:cNvSpPr txBox="1">
              <a:spLocks noChangeArrowheads="1"/>
            </p:cNvSpPr>
            <p:nvPr/>
          </p:nvSpPr>
          <p:spPr bwMode="auto">
            <a:xfrm>
              <a:off x="3027035" y="2496694"/>
              <a:ext cx="2406101" cy="471553"/>
            </a:xfrm>
            <a:prstGeom prst="rect">
              <a:avLst/>
            </a:prstGeom>
            <a:noFill/>
            <a:ln>
              <a:noFil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defRPr/>
              </a:pPr>
              <a:r>
                <a:rPr lang="en-US" altLang="zh-CN" sz="2400" b="1" dirty="0">
                  <a:latin typeface="+mj-lt"/>
                  <a:ea typeface="楷体" panose="02010609060101010101" pitchFamily="49" charset="-122"/>
                </a:rPr>
                <a:t>R</a:t>
              </a:r>
              <a:r>
                <a:rPr lang="zh-CN" altLang="en-US" sz="2400" b="1" dirty="0">
                  <a:latin typeface="+mj-lt"/>
                  <a:ea typeface="楷体" panose="02010609060101010101" pitchFamily="49" charset="-122"/>
                </a:rPr>
                <a:t>·六年级下册</a:t>
              </a:r>
              <a:endParaRPr lang="zh-CN" altLang="en-US" sz="2400" b="1" dirty="0">
                <a:latin typeface="+mj-lt"/>
                <a:ea typeface="楷体" panose="02010609060101010101" pitchFamily="49" charset="-122"/>
              </a:endParaRPr>
            </a:p>
          </p:txBody>
        </p:sp>
        <p:cxnSp>
          <p:nvCxnSpPr>
            <p:cNvPr id="6" name="直接连接符 5"/>
            <p:cNvCxnSpPr/>
            <p:nvPr/>
          </p:nvCxnSpPr>
          <p:spPr>
            <a:xfrm>
              <a:off x="2128538" y="2530037"/>
              <a:ext cx="395433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bwMode="auto">
          <a:xfrm>
            <a:off x="-19977" y="533699"/>
            <a:ext cx="2406918" cy="595011"/>
            <a:chOff x="-19729" y="533334"/>
            <a:chExt cx="2406485" cy="596059"/>
          </a:xfrm>
        </p:grpSpPr>
        <p:sp>
          <p:nvSpPr>
            <p:cNvPr id="4" name="圆角矩形 34"/>
            <p:cNvSpPr/>
            <p:nvPr/>
          </p:nvSpPr>
          <p:spPr>
            <a:xfrm>
              <a:off x="238327" y="556887"/>
              <a:ext cx="1868152" cy="572506"/>
            </a:xfrm>
            <a:prstGeom prst="roundRect">
              <a:avLst>
                <a:gd name="adj" fmla="val 17501"/>
              </a:avLst>
            </a:prstGeom>
            <a:solidFill>
              <a:srgbClr val="ABD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5" name="Rectangle 16"/>
            <p:cNvSpPr>
              <a:spLocks noChangeArrowheads="1"/>
            </p:cNvSpPr>
            <p:nvPr/>
          </p:nvSpPr>
          <p:spPr bwMode="auto">
            <a:xfrm>
              <a:off x="-19729" y="533334"/>
              <a:ext cx="2406485"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solidFill>
                    <a:schemeClr val="bg1"/>
                  </a:solidFill>
                  <a:latin typeface="黑体" panose="02010609060101010101" pitchFamily="49" charset="-122"/>
                  <a:ea typeface="黑体" panose="02010609060101010101" pitchFamily="49" charset="-122"/>
                </a:rPr>
                <a:t>口算比赛</a:t>
              </a:r>
              <a:endParaRPr lang="zh-CN" altLang="en-US" sz="3200" b="1" dirty="0">
                <a:solidFill>
                  <a:schemeClr val="bg1"/>
                </a:solidFill>
                <a:latin typeface="黑体" panose="02010609060101010101" pitchFamily="49" charset="-122"/>
                <a:ea typeface="黑体" panose="02010609060101010101" pitchFamily="49" charset="-122"/>
              </a:endParaRPr>
            </a:p>
          </p:txBody>
        </p:sp>
      </p:grpSp>
      <p:sp>
        <p:nvSpPr>
          <p:cNvPr id="6" name="文本框 5"/>
          <p:cNvSpPr txBox="1"/>
          <p:nvPr/>
        </p:nvSpPr>
        <p:spPr>
          <a:xfrm>
            <a:off x="238125" y="1339734"/>
            <a:ext cx="3435729" cy="338554"/>
          </a:xfrm>
          <a:prstGeom prst="rect">
            <a:avLst/>
          </a:prstGeom>
          <a:noFill/>
        </p:spPr>
        <p:txBody>
          <a:bodyPr wrap="square" rtlCol="0">
            <a:spAutoFit/>
          </a:bodyPr>
          <a:lstStyle>
            <a:defPPr>
              <a:defRPr lang="zh-CN"/>
            </a:defPPr>
            <a:lvl1pPr>
              <a:defRPr sz="1600" b="1">
                <a:solidFill>
                  <a:srgbClr val="FF7C80"/>
                </a:solidFill>
                <a:latin typeface="+mj-lt"/>
                <a:ea typeface="+mj-ea"/>
              </a:defRPr>
            </a:lvl1pPr>
          </a:lstStyle>
          <a:p>
            <a:r>
              <a:rPr lang="en-US" altLang="zh-CN"/>
              <a:t>【</a:t>
            </a:r>
            <a:r>
              <a:rPr lang="zh-CN" altLang="en-US"/>
              <a:t>教材</a:t>
            </a:r>
            <a:r>
              <a:rPr lang="en-US" altLang="zh-CN"/>
              <a:t>P78 </a:t>
            </a:r>
            <a:r>
              <a:rPr lang="zh-CN" altLang="en-US"/>
              <a:t>练习十五 第</a:t>
            </a:r>
            <a:r>
              <a:rPr lang="en-US" altLang="zh-CN"/>
              <a:t>1</a:t>
            </a:r>
            <a:r>
              <a:rPr lang="zh-CN" altLang="en-US"/>
              <a:t>题</a:t>
            </a:r>
            <a:r>
              <a:rPr lang="en-US" altLang="zh-CN"/>
              <a:t>】</a:t>
            </a:r>
            <a:endParaRPr lang="zh-CN" altLang="en-US" dirty="0"/>
          </a:p>
        </p:txBody>
      </p:sp>
      <p:sp>
        <p:nvSpPr>
          <p:cNvPr id="7" name="文本框 2"/>
          <p:cNvSpPr txBox="1">
            <a:spLocks noChangeArrowheads="1"/>
          </p:cNvSpPr>
          <p:nvPr/>
        </p:nvSpPr>
        <p:spPr bwMode="auto">
          <a:xfrm>
            <a:off x="490360" y="1751208"/>
            <a:ext cx="1464439"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dirty="0">
                <a:latin typeface="Times New Roman" panose="02020603050405020304" pitchFamily="18" charset="0"/>
                <a:ea typeface="黑体" panose="02010609060101010101" pitchFamily="49" charset="-122"/>
              </a:rPr>
              <a:t>27+68=</a:t>
            </a:r>
            <a:endParaRPr lang="zh-CN" altLang="en-US" sz="2400" b="1" dirty="0">
              <a:latin typeface="Times New Roman" panose="02020603050405020304" pitchFamily="18" charset="0"/>
              <a:ea typeface="黑体" panose="02010609060101010101" pitchFamily="49" charset="-122"/>
            </a:endParaRPr>
          </a:p>
        </p:txBody>
      </p:sp>
      <p:sp>
        <p:nvSpPr>
          <p:cNvPr id="8" name="文本框 2"/>
          <p:cNvSpPr txBox="1">
            <a:spLocks noChangeArrowheads="1"/>
          </p:cNvSpPr>
          <p:nvPr/>
        </p:nvSpPr>
        <p:spPr bwMode="auto">
          <a:xfrm>
            <a:off x="2406943" y="1751208"/>
            <a:ext cx="176270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910</a:t>
            </a:r>
            <a:r>
              <a:rPr lang="zh-CN" altLang="en-US" sz="2400" b="1">
                <a:latin typeface="Times New Roman" panose="02020603050405020304" pitchFamily="18" charset="0"/>
                <a:ea typeface="黑体" panose="02010609060101010101" pitchFamily="49" charset="-122"/>
              </a:rPr>
              <a:t>－</a:t>
            </a:r>
            <a:r>
              <a:rPr lang="en-US" altLang="zh-CN" sz="2400" b="1">
                <a:latin typeface="Times New Roman" panose="02020603050405020304" pitchFamily="18" charset="0"/>
                <a:ea typeface="黑体" panose="02010609060101010101" pitchFamily="49" charset="-122"/>
              </a:rPr>
              <a:t>540=</a:t>
            </a:r>
            <a:endParaRPr lang="zh-CN" altLang="en-US" sz="2400" b="1" dirty="0">
              <a:latin typeface="Times New Roman" panose="02020603050405020304" pitchFamily="18" charset="0"/>
              <a:ea typeface="黑体" panose="02010609060101010101" pitchFamily="49" charset="-122"/>
            </a:endParaRPr>
          </a:p>
        </p:txBody>
      </p:sp>
      <p:sp>
        <p:nvSpPr>
          <p:cNvPr id="9" name="文本框 2"/>
          <p:cNvSpPr txBox="1">
            <a:spLocks noChangeArrowheads="1"/>
          </p:cNvSpPr>
          <p:nvPr/>
        </p:nvSpPr>
        <p:spPr bwMode="auto">
          <a:xfrm>
            <a:off x="4504773" y="1751208"/>
            <a:ext cx="176270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18×40=</a:t>
            </a:r>
            <a:endParaRPr lang="zh-CN" altLang="en-US" sz="2400" b="1" dirty="0">
              <a:latin typeface="Times New Roman" panose="02020603050405020304" pitchFamily="18" charset="0"/>
              <a:ea typeface="黑体" panose="02010609060101010101" pitchFamily="49" charset="-122"/>
            </a:endParaRPr>
          </a:p>
        </p:txBody>
      </p:sp>
      <p:sp>
        <p:nvSpPr>
          <p:cNvPr id="10" name="文本框 2"/>
          <p:cNvSpPr txBox="1">
            <a:spLocks noChangeArrowheads="1"/>
          </p:cNvSpPr>
          <p:nvPr/>
        </p:nvSpPr>
        <p:spPr bwMode="auto">
          <a:xfrm>
            <a:off x="6494473" y="1751208"/>
            <a:ext cx="1762708"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910÷70=</a:t>
            </a:r>
            <a:endParaRPr lang="zh-CN" altLang="en-US" sz="2400" b="1" dirty="0">
              <a:latin typeface="Times New Roman" panose="02020603050405020304" pitchFamily="18" charset="0"/>
              <a:ea typeface="黑体" panose="02010609060101010101" pitchFamily="49" charset="-122"/>
            </a:endParaRPr>
          </a:p>
        </p:txBody>
      </p:sp>
      <p:sp>
        <p:nvSpPr>
          <p:cNvPr id="11" name="文本框 2"/>
          <p:cNvSpPr txBox="1">
            <a:spLocks noChangeArrowheads="1"/>
          </p:cNvSpPr>
          <p:nvPr/>
        </p:nvSpPr>
        <p:spPr bwMode="auto">
          <a:xfrm>
            <a:off x="192091" y="2309356"/>
            <a:ext cx="176270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78</a:t>
            </a:r>
            <a:r>
              <a:rPr lang="zh-CN" altLang="en-US" sz="2400" b="1">
                <a:latin typeface="Times New Roman" panose="02020603050405020304" pitchFamily="18" charset="0"/>
                <a:ea typeface="黑体" panose="02010609060101010101" pitchFamily="49" charset="-122"/>
              </a:rPr>
              <a:t>－</a:t>
            </a:r>
            <a:r>
              <a:rPr lang="en-US" altLang="zh-CN" sz="2400" b="1">
                <a:latin typeface="Times New Roman" panose="02020603050405020304" pitchFamily="18" charset="0"/>
                <a:ea typeface="黑体" panose="02010609060101010101" pitchFamily="49" charset="-122"/>
              </a:rPr>
              <a:t>0.8=</a:t>
            </a:r>
            <a:endParaRPr lang="zh-CN" altLang="en-US" sz="2400" b="1" dirty="0">
              <a:latin typeface="Times New Roman" panose="02020603050405020304" pitchFamily="18" charset="0"/>
              <a:ea typeface="黑体" panose="02010609060101010101" pitchFamily="49" charset="-122"/>
            </a:endParaRPr>
          </a:p>
        </p:txBody>
      </p:sp>
      <p:sp>
        <p:nvSpPr>
          <p:cNvPr id="12" name="文本框 2"/>
          <p:cNvSpPr txBox="1">
            <a:spLocks noChangeArrowheads="1"/>
          </p:cNvSpPr>
          <p:nvPr/>
        </p:nvSpPr>
        <p:spPr bwMode="auto">
          <a:xfrm>
            <a:off x="2406943" y="2309356"/>
            <a:ext cx="1762708"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3÷12=</a:t>
            </a:r>
            <a:endParaRPr lang="zh-CN" altLang="en-US" sz="2400" b="1" dirty="0">
              <a:latin typeface="Times New Roman" panose="02020603050405020304" pitchFamily="18" charset="0"/>
              <a:ea typeface="黑体" panose="02010609060101010101" pitchFamily="49" charset="-122"/>
            </a:endParaRPr>
          </a:p>
        </p:txBody>
      </p:sp>
      <p:sp>
        <p:nvSpPr>
          <p:cNvPr id="13" name="文本框 2"/>
          <p:cNvSpPr txBox="1">
            <a:spLocks noChangeArrowheads="1"/>
          </p:cNvSpPr>
          <p:nvPr/>
        </p:nvSpPr>
        <p:spPr bwMode="auto">
          <a:xfrm>
            <a:off x="4504773" y="2309356"/>
            <a:ext cx="1762708"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6.3÷0.1=</a:t>
            </a:r>
            <a:endParaRPr lang="zh-CN" altLang="en-US" sz="2400" b="1" dirty="0">
              <a:latin typeface="Times New Roman" panose="02020603050405020304" pitchFamily="18" charset="0"/>
              <a:ea typeface="黑体" panose="02010609060101010101" pitchFamily="49" charset="-122"/>
            </a:endParaRPr>
          </a:p>
        </p:txBody>
      </p:sp>
      <p:sp>
        <p:nvSpPr>
          <p:cNvPr id="14" name="文本框 2"/>
          <p:cNvSpPr txBox="1">
            <a:spLocks noChangeArrowheads="1"/>
          </p:cNvSpPr>
          <p:nvPr/>
        </p:nvSpPr>
        <p:spPr bwMode="auto">
          <a:xfrm>
            <a:off x="6494473" y="2309356"/>
            <a:ext cx="176270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36×25%=</a:t>
            </a:r>
            <a:endParaRPr lang="zh-CN" altLang="en-US" sz="2400" b="1" dirty="0">
              <a:latin typeface="Times New Roman" panose="02020603050405020304" pitchFamily="18" charset="0"/>
              <a:ea typeface="黑体" panose="02010609060101010101" pitchFamily="49" charset="-122"/>
            </a:endParaRPr>
          </a:p>
        </p:txBody>
      </p:sp>
      <p:graphicFrame>
        <p:nvGraphicFramePr>
          <p:cNvPr id="15" name="Object 14"/>
          <p:cNvGraphicFramePr>
            <a:graphicFrameLocks noChangeAspect="1"/>
          </p:cNvGraphicFramePr>
          <p:nvPr/>
        </p:nvGraphicFramePr>
        <p:xfrm>
          <a:off x="899227" y="2867504"/>
          <a:ext cx="999732" cy="779318"/>
        </p:xfrm>
        <a:graphic>
          <a:graphicData uri="http://schemas.openxmlformats.org/presentationml/2006/ole">
            <mc:AlternateContent xmlns:mc="http://schemas.openxmlformats.org/markup-compatibility/2006">
              <mc:Choice xmlns:v="urn:schemas-microsoft-com:vml" Requires="v">
                <p:oleObj spid="_x0000_s7175" name="Equation" r:id="rId1" imgW="12192000" imgH="9448800" progId="Equation.DSMT4">
                  <p:embed/>
                </p:oleObj>
              </mc:Choice>
              <mc:Fallback>
                <p:oleObj name="Equation" r:id="rId1" imgW="12192000" imgH="9448800" progId="Equation.DSMT4">
                  <p:embed/>
                  <p:pic>
                    <p:nvPicPr>
                      <p:cNvPr id="0" name="Object 14"/>
                      <p:cNvPicPr>
                        <a:picLocks noChangeAspect="1" noChangeArrowheads="1"/>
                      </p:cNvPicPr>
                      <p:nvPr/>
                    </p:nvPicPr>
                    <p:blipFill>
                      <a:blip r:embed="rId2"/>
                      <a:srcRect/>
                      <a:stretch>
                        <a:fillRect/>
                      </a:stretch>
                    </p:blipFill>
                    <p:spPr bwMode="auto">
                      <a:xfrm>
                        <a:off x="899227" y="2867504"/>
                        <a:ext cx="999732" cy="77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6" name="Object 14"/>
          <p:cNvGraphicFramePr>
            <a:graphicFrameLocks noChangeAspect="1"/>
          </p:cNvGraphicFramePr>
          <p:nvPr/>
        </p:nvGraphicFramePr>
        <p:xfrm>
          <a:off x="3150104" y="2867353"/>
          <a:ext cx="950913" cy="779462"/>
        </p:xfrm>
        <a:graphic>
          <a:graphicData uri="http://schemas.openxmlformats.org/presentationml/2006/ole">
            <mc:AlternateContent xmlns:mc="http://schemas.openxmlformats.org/markup-compatibility/2006">
              <mc:Choice xmlns:v="urn:schemas-microsoft-com:vml" Requires="v">
                <p:oleObj spid="_x0000_s2" name="Equation" r:id="rId3" imgW="11582400" imgH="9448800" progId="Equation.DSMT4">
                  <p:embed/>
                </p:oleObj>
              </mc:Choice>
              <mc:Fallback>
                <p:oleObj name="Equation" r:id="rId3" imgW="11582400" imgH="9448800" progId="Equation.DSMT4">
                  <p:embed/>
                  <p:pic>
                    <p:nvPicPr>
                      <p:cNvPr id="0" name="Object 14"/>
                      <p:cNvPicPr>
                        <a:picLocks noChangeAspect="1" noChangeArrowheads="1"/>
                      </p:cNvPicPr>
                      <p:nvPr/>
                    </p:nvPicPr>
                    <p:blipFill>
                      <a:blip r:embed="rId4"/>
                      <a:srcRect/>
                      <a:stretch>
                        <a:fillRect/>
                      </a:stretch>
                    </p:blipFill>
                    <p:spPr bwMode="auto">
                      <a:xfrm>
                        <a:off x="3150104" y="2867353"/>
                        <a:ext cx="95091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7" name="Object 14"/>
          <p:cNvGraphicFramePr>
            <a:graphicFrameLocks noChangeAspect="1"/>
          </p:cNvGraphicFramePr>
          <p:nvPr/>
        </p:nvGraphicFramePr>
        <p:xfrm>
          <a:off x="5247525" y="2867353"/>
          <a:ext cx="976313" cy="779462"/>
        </p:xfrm>
        <a:graphic>
          <a:graphicData uri="http://schemas.openxmlformats.org/presentationml/2006/ole">
            <mc:AlternateContent xmlns:mc="http://schemas.openxmlformats.org/markup-compatibility/2006">
              <mc:Choice xmlns:v="urn:schemas-microsoft-com:vml" Requires="v">
                <p:oleObj spid="_x0000_s18" name="Equation" r:id="rId5" imgW="11887200" imgH="9448800" progId="Equation.DSMT4">
                  <p:embed/>
                </p:oleObj>
              </mc:Choice>
              <mc:Fallback>
                <p:oleObj name="Equation" r:id="rId5" imgW="11887200" imgH="9448800" progId="Equation.DSMT4">
                  <p:embed/>
                  <p:pic>
                    <p:nvPicPr>
                      <p:cNvPr id="0" name="Object 14"/>
                      <p:cNvPicPr>
                        <a:picLocks noChangeAspect="1" noChangeArrowheads="1"/>
                      </p:cNvPicPr>
                      <p:nvPr/>
                    </p:nvPicPr>
                    <p:blipFill>
                      <a:blip r:embed="rId6"/>
                      <a:srcRect/>
                      <a:stretch>
                        <a:fillRect/>
                      </a:stretch>
                    </p:blipFill>
                    <p:spPr bwMode="auto">
                      <a:xfrm>
                        <a:off x="5247525" y="2867353"/>
                        <a:ext cx="97631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9" name="Object 14"/>
          <p:cNvGraphicFramePr>
            <a:graphicFrameLocks noChangeAspect="1"/>
          </p:cNvGraphicFramePr>
          <p:nvPr/>
        </p:nvGraphicFramePr>
        <p:xfrm>
          <a:off x="7230189" y="2867353"/>
          <a:ext cx="1000125" cy="779462"/>
        </p:xfrm>
        <a:graphic>
          <a:graphicData uri="http://schemas.openxmlformats.org/presentationml/2006/ole">
            <mc:AlternateContent xmlns:mc="http://schemas.openxmlformats.org/markup-compatibility/2006">
              <mc:Choice xmlns:v="urn:schemas-microsoft-com:vml" Requires="v">
                <p:oleObj spid="_x0000_s20" name="Equation" r:id="rId7" imgW="12192000" imgH="9448800" progId="Equation.DSMT4">
                  <p:embed/>
                </p:oleObj>
              </mc:Choice>
              <mc:Fallback>
                <p:oleObj name="Equation" r:id="rId7" imgW="12192000" imgH="9448800" progId="Equation.DSMT4">
                  <p:embed/>
                  <p:pic>
                    <p:nvPicPr>
                      <p:cNvPr id="0" name="Object 14"/>
                      <p:cNvPicPr>
                        <a:picLocks noChangeAspect="1" noChangeArrowheads="1"/>
                      </p:cNvPicPr>
                      <p:nvPr/>
                    </p:nvPicPr>
                    <p:blipFill>
                      <a:blip r:embed="rId8"/>
                      <a:srcRect/>
                      <a:stretch>
                        <a:fillRect/>
                      </a:stretch>
                    </p:blipFill>
                    <p:spPr bwMode="auto">
                      <a:xfrm>
                        <a:off x="7230189" y="2867353"/>
                        <a:ext cx="1000125"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1" name="文本框 2"/>
          <p:cNvSpPr txBox="1">
            <a:spLocks noChangeArrowheads="1"/>
          </p:cNvSpPr>
          <p:nvPr/>
        </p:nvSpPr>
        <p:spPr bwMode="auto">
          <a:xfrm>
            <a:off x="192091" y="3752395"/>
            <a:ext cx="176270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3.48+6.52=</a:t>
            </a:r>
            <a:endParaRPr lang="zh-CN" altLang="en-US" sz="2400" b="1" dirty="0">
              <a:latin typeface="Times New Roman" panose="02020603050405020304" pitchFamily="18" charset="0"/>
              <a:ea typeface="黑体" panose="02010609060101010101" pitchFamily="49" charset="-122"/>
            </a:endParaRPr>
          </a:p>
        </p:txBody>
      </p:sp>
      <p:sp>
        <p:nvSpPr>
          <p:cNvPr id="22" name="文本框 2"/>
          <p:cNvSpPr txBox="1">
            <a:spLocks noChangeArrowheads="1"/>
          </p:cNvSpPr>
          <p:nvPr/>
        </p:nvSpPr>
        <p:spPr bwMode="auto">
          <a:xfrm>
            <a:off x="2406943" y="3746615"/>
            <a:ext cx="176270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1.02</a:t>
            </a:r>
            <a:r>
              <a:rPr lang="zh-CN" altLang="en-US" sz="2400" b="1">
                <a:latin typeface="Times New Roman" panose="02020603050405020304" pitchFamily="18" charset="0"/>
                <a:ea typeface="黑体" panose="02010609060101010101" pitchFamily="49" charset="-122"/>
              </a:rPr>
              <a:t>－</a:t>
            </a:r>
            <a:r>
              <a:rPr lang="en-US" altLang="zh-CN" sz="2400" b="1">
                <a:latin typeface="Times New Roman" panose="02020603050405020304" pitchFamily="18" charset="0"/>
                <a:ea typeface="黑体" panose="02010609060101010101" pitchFamily="49" charset="-122"/>
              </a:rPr>
              <a:t>0.43=</a:t>
            </a:r>
            <a:endParaRPr lang="zh-CN" altLang="en-US" sz="2400" b="1" dirty="0">
              <a:latin typeface="Times New Roman" panose="02020603050405020304" pitchFamily="18" charset="0"/>
              <a:ea typeface="黑体" panose="02010609060101010101" pitchFamily="49" charset="-122"/>
            </a:endParaRPr>
          </a:p>
        </p:txBody>
      </p:sp>
      <p:sp>
        <p:nvSpPr>
          <p:cNvPr id="23" name="文本框 2"/>
          <p:cNvSpPr txBox="1">
            <a:spLocks noChangeArrowheads="1"/>
          </p:cNvSpPr>
          <p:nvPr/>
        </p:nvSpPr>
        <p:spPr bwMode="auto">
          <a:xfrm>
            <a:off x="4504773" y="3746614"/>
            <a:ext cx="176270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0.25×0.8=</a:t>
            </a:r>
            <a:endParaRPr lang="zh-CN" altLang="en-US" sz="2400" b="1" dirty="0">
              <a:latin typeface="Times New Roman" panose="02020603050405020304" pitchFamily="18" charset="0"/>
              <a:ea typeface="黑体" panose="02010609060101010101" pitchFamily="49" charset="-122"/>
            </a:endParaRPr>
          </a:p>
        </p:txBody>
      </p:sp>
      <p:sp>
        <p:nvSpPr>
          <p:cNvPr id="24" name="文本框 2"/>
          <p:cNvSpPr txBox="1">
            <a:spLocks noChangeArrowheads="1"/>
          </p:cNvSpPr>
          <p:nvPr/>
        </p:nvSpPr>
        <p:spPr bwMode="auto">
          <a:xfrm>
            <a:off x="6494473" y="3744912"/>
            <a:ext cx="1762708"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pPr>
            <a:r>
              <a:rPr lang="en-US" altLang="zh-CN" sz="2400" b="1">
                <a:latin typeface="Times New Roman" panose="02020603050405020304" pitchFamily="18" charset="0"/>
                <a:ea typeface="黑体" panose="02010609060101010101" pitchFamily="49" charset="-122"/>
              </a:rPr>
              <a:t>12.6÷3=</a:t>
            </a:r>
            <a:endParaRPr lang="zh-CN" altLang="en-US" sz="2400" b="1" dirty="0">
              <a:latin typeface="Times New Roman" panose="02020603050405020304" pitchFamily="18" charset="0"/>
              <a:ea typeface="黑体" panose="02010609060101010101" pitchFamily="49" charset="-122"/>
            </a:endParaRPr>
          </a:p>
        </p:txBody>
      </p:sp>
      <p:sp>
        <p:nvSpPr>
          <p:cNvPr id="25" name="文本框 24"/>
          <p:cNvSpPr txBox="1">
            <a:spLocks noChangeArrowheads="1"/>
          </p:cNvSpPr>
          <p:nvPr/>
        </p:nvSpPr>
        <p:spPr bwMode="auto">
          <a:xfrm>
            <a:off x="1842246" y="1747489"/>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dirty="0">
                <a:solidFill>
                  <a:srgbClr val="FF0000"/>
                </a:solidFill>
                <a:latin typeface="Times New Roman" panose="02020603050405020304" pitchFamily="18" charset="0"/>
                <a:ea typeface="黑体" panose="02010609060101010101" pitchFamily="49" charset="-122"/>
              </a:rPr>
              <a:t>95</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26" name="文本框 25"/>
          <p:cNvSpPr txBox="1">
            <a:spLocks noChangeArrowheads="1"/>
          </p:cNvSpPr>
          <p:nvPr/>
        </p:nvSpPr>
        <p:spPr bwMode="auto">
          <a:xfrm>
            <a:off x="4034581" y="1747489"/>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370</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27" name="文本框 26"/>
          <p:cNvSpPr txBox="1">
            <a:spLocks noChangeArrowheads="1"/>
          </p:cNvSpPr>
          <p:nvPr/>
        </p:nvSpPr>
        <p:spPr bwMode="auto">
          <a:xfrm>
            <a:off x="6122428" y="1747489"/>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720</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28" name="文本框 27"/>
          <p:cNvSpPr txBox="1">
            <a:spLocks noChangeArrowheads="1"/>
          </p:cNvSpPr>
          <p:nvPr/>
        </p:nvSpPr>
        <p:spPr bwMode="auto">
          <a:xfrm>
            <a:off x="8104170" y="1747489"/>
            <a:ext cx="760005"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13</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29" name="文本框 28"/>
          <p:cNvSpPr txBox="1">
            <a:spLocks noChangeArrowheads="1"/>
          </p:cNvSpPr>
          <p:nvPr/>
        </p:nvSpPr>
        <p:spPr bwMode="auto">
          <a:xfrm>
            <a:off x="1842246" y="2309356"/>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77.2</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30" name="文本框 29"/>
          <p:cNvSpPr txBox="1">
            <a:spLocks noChangeArrowheads="1"/>
          </p:cNvSpPr>
          <p:nvPr/>
        </p:nvSpPr>
        <p:spPr bwMode="auto">
          <a:xfrm>
            <a:off x="4000350" y="2309356"/>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0.25</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31" name="文本框 30"/>
          <p:cNvSpPr txBox="1">
            <a:spLocks noChangeArrowheads="1"/>
          </p:cNvSpPr>
          <p:nvPr/>
        </p:nvSpPr>
        <p:spPr bwMode="auto">
          <a:xfrm>
            <a:off x="6122427" y="2309356"/>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63</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32" name="文本框 31"/>
          <p:cNvSpPr txBox="1">
            <a:spLocks noChangeArrowheads="1"/>
          </p:cNvSpPr>
          <p:nvPr/>
        </p:nvSpPr>
        <p:spPr bwMode="auto">
          <a:xfrm>
            <a:off x="8181114" y="2307496"/>
            <a:ext cx="760005"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9</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33" name="文本框 32"/>
          <p:cNvSpPr txBox="1">
            <a:spLocks noChangeArrowheads="1"/>
          </p:cNvSpPr>
          <p:nvPr/>
        </p:nvSpPr>
        <p:spPr bwMode="auto">
          <a:xfrm>
            <a:off x="1842246" y="3008650"/>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3</a:t>
            </a:r>
            <a:endParaRPr lang="zh-CN" altLang="en-US" sz="2400" b="1" dirty="0">
              <a:solidFill>
                <a:srgbClr val="FF0000"/>
              </a:solidFill>
              <a:latin typeface="Times New Roman" panose="02020603050405020304" pitchFamily="18" charset="0"/>
              <a:ea typeface="黑体" panose="02010609060101010101" pitchFamily="49" charset="-122"/>
            </a:endParaRPr>
          </a:p>
        </p:txBody>
      </p:sp>
      <p:graphicFrame>
        <p:nvGraphicFramePr>
          <p:cNvPr id="34" name="对象 33"/>
          <p:cNvGraphicFramePr>
            <a:graphicFrameLocks noChangeAspect="1"/>
          </p:cNvGraphicFramePr>
          <p:nvPr/>
        </p:nvGraphicFramePr>
        <p:xfrm>
          <a:off x="4068947" y="2871072"/>
          <a:ext cx="428400" cy="781200"/>
        </p:xfrm>
        <a:graphic>
          <a:graphicData uri="http://schemas.openxmlformats.org/presentationml/2006/ole">
            <mc:AlternateContent xmlns:mc="http://schemas.openxmlformats.org/markup-compatibility/2006">
              <mc:Choice xmlns:v="urn:schemas-microsoft-com:vml" Requires="v">
                <p:oleObj spid="_x0000_s35" name="Equation" r:id="rId9" imgW="5181600" imgH="9448800" progId="Equation.DSMT4">
                  <p:embed/>
                </p:oleObj>
              </mc:Choice>
              <mc:Fallback>
                <p:oleObj name="Equation" r:id="rId9" imgW="5181600" imgH="9448800" progId="Equation.DSMT4">
                  <p:embed/>
                  <p:pic>
                    <p:nvPicPr>
                      <p:cNvPr id="0" name="图片 34"/>
                      <p:cNvPicPr/>
                      <p:nvPr/>
                    </p:nvPicPr>
                    <p:blipFill>
                      <a:blip r:embed="rId10"/>
                      <a:stretch>
                        <a:fillRect/>
                      </a:stretch>
                    </p:blipFill>
                    <p:spPr>
                      <a:xfrm>
                        <a:off x="4068947" y="2871072"/>
                        <a:ext cx="428400" cy="781200"/>
                      </a:xfrm>
                      <a:prstGeom prst="rect">
                        <a:avLst/>
                      </a:prstGeom>
                    </p:spPr>
                  </p:pic>
                </p:oleObj>
              </mc:Fallback>
            </mc:AlternateContent>
          </a:graphicData>
        </a:graphic>
      </p:graphicFrame>
      <p:graphicFrame>
        <p:nvGraphicFramePr>
          <p:cNvPr id="36" name="对象 35"/>
          <p:cNvGraphicFramePr>
            <a:graphicFrameLocks noChangeAspect="1"/>
          </p:cNvGraphicFramePr>
          <p:nvPr/>
        </p:nvGraphicFramePr>
        <p:xfrm>
          <a:off x="6192848" y="2871788"/>
          <a:ext cx="301625" cy="781050"/>
        </p:xfrm>
        <a:graphic>
          <a:graphicData uri="http://schemas.openxmlformats.org/presentationml/2006/ole">
            <mc:AlternateContent xmlns:mc="http://schemas.openxmlformats.org/markup-compatibility/2006">
              <mc:Choice xmlns:v="urn:schemas-microsoft-com:vml" Requires="v">
                <p:oleObj spid="_x0000_s37" name="Equation" r:id="rId11" imgW="3657600" imgH="9448800" progId="Equation.DSMT4">
                  <p:embed/>
                </p:oleObj>
              </mc:Choice>
              <mc:Fallback>
                <p:oleObj name="Equation" r:id="rId11" imgW="3657600" imgH="9448800" progId="Equation.DSMT4">
                  <p:embed/>
                  <p:pic>
                    <p:nvPicPr>
                      <p:cNvPr id="0" name="对象 33"/>
                      <p:cNvPicPr/>
                      <p:nvPr/>
                    </p:nvPicPr>
                    <p:blipFill>
                      <a:blip r:embed="rId12"/>
                      <a:stretch>
                        <a:fillRect/>
                      </a:stretch>
                    </p:blipFill>
                    <p:spPr>
                      <a:xfrm>
                        <a:off x="6192848" y="2871788"/>
                        <a:ext cx="301625" cy="781050"/>
                      </a:xfrm>
                      <a:prstGeom prst="rect">
                        <a:avLst/>
                      </a:prstGeom>
                    </p:spPr>
                  </p:pic>
                </p:oleObj>
              </mc:Fallback>
            </mc:AlternateContent>
          </a:graphicData>
        </a:graphic>
      </p:graphicFrame>
      <p:sp>
        <p:nvSpPr>
          <p:cNvPr id="38" name="文本框 37"/>
          <p:cNvSpPr txBox="1">
            <a:spLocks noChangeArrowheads="1"/>
          </p:cNvSpPr>
          <p:nvPr/>
        </p:nvSpPr>
        <p:spPr bwMode="auto">
          <a:xfrm>
            <a:off x="8181114" y="3008650"/>
            <a:ext cx="708263"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2</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39" name="文本框 38"/>
          <p:cNvSpPr txBox="1">
            <a:spLocks noChangeArrowheads="1"/>
          </p:cNvSpPr>
          <p:nvPr/>
        </p:nvSpPr>
        <p:spPr bwMode="auto">
          <a:xfrm>
            <a:off x="1842246" y="3752395"/>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10</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40" name="文本框 39"/>
          <p:cNvSpPr txBox="1">
            <a:spLocks noChangeArrowheads="1"/>
          </p:cNvSpPr>
          <p:nvPr/>
        </p:nvSpPr>
        <p:spPr bwMode="auto">
          <a:xfrm>
            <a:off x="4036385" y="3752395"/>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0.59</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41" name="文本框 40"/>
          <p:cNvSpPr txBox="1">
            <a:spLocks noChangeArrowheads="1"/>
          </p:cNvSpPr>
          <p:nvPr/>
        </p:nvSpPr>
        <p:spPr bwMode="auto">
          <a:xfrm>
            <a:off x="6122427" y="3752395"/>
            <a:ext cx="110776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0.2</a:t>
            </a:r>
            <a:endParaRPr lang="zh-CN" altLang="en-US" sz="2400" b="1" dirty="0">
              <a:solidFill>
                <a:srgbClr val="FF0000"/>
              </a:solidFill>
              <a:latin typeface="Times New Roman" panose="02020603050405020304" pitchFamily="18" charset="0"/>
              <a:ea typeface="黑体" panose="02010609060101010101" pitchFamily="49" charset="-122"/>
            </a:endParaRPr>
          </a:p>
        </p:txBody>
      </p:sp>
      <p:sp>
        <p:nvSpPr>
          <p:cNvPr id="42" name="文本框 41"/>
          <p:cNvSpPr txBox="1">
            <a:spLocks noChangeArrowheads="1"/>
          </p:cNvSpPr>
          <p:nvPr/>
        </p:nvSpPr>
        <p:spPr bwMode="auto">
          <a:xfrm>
            <a:off x="8134732" y="3752395"/>
            <a:ext cx="817178"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2400" b="1">
                <a:solidFill>
                  <a:srgbClr val="FF0000"/>
                </a:solidFill>
                <a:latin typeface="Times New Roman" panose="02020603050405020304" pitchFamily="18" charset="0"/>
                <a:ea typeface="黑体" panose="02010609060101010101" pitchFamily="49" charset="-122"/>
              </a:rPr>
              <a:t>4.2</a:t>
            </a:r>
            <a:endParaRPr lang="zh-CN" altLang="en-US" sz="2400" b="1" dirty="0">
              <a:solidFill>
                <a:srgbClr val="FF0000"/>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6" grpId="0"/>
      <p:bldP spid="38" grpId="0"/>
      <p:bldP spid="39" grpId="0"/>
      <p:bldP spid="40" grpId="0"/>
      <p:bldP spid="41"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p:nvPr/>
        </p:nvGrpSpPr>
        <p:grpSpPr bwMode="auto">
          <a:xfrm>
            <a:off x="203860" y="299934"/>
            <a:ext cx="2171968" cy="609703"/>
            <a:chOff x="86614" y="520187"/>
            <a:chExt cx="2171577" cy="609206"/>
          </a:xfrm>
        </p:grpSpPr>
        <p:sp>
          <p:nvSpPr>
            <p:cNvPr id="3" name="圆角矩形 34"/>
            <p:cNvSpPr/>
            <p:nvPr/>
          </p:nvSpPr>
          <p:spPr>
            <a:xfrm>
              <a:off x="238327" y="556773"/>
              <a:ext cx="1868152" cy="572620"/>
            </a:xfrm>
            <a:prstGeom prst="roundRect">
              <a:avLst>
                <a:gd name="adj" fmla="val 17501"/>
              </a:avLst>
            </a:prstGeom>
            <a:solidFill>
              <a:srgbClr val="ABD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4" name="Rectangle 16"/>
            <p:cNvSpPr>
              <a:spLocks noChangeArrowheads="1"/>
            </p:cNvSpPr>
            <p:nvPr/>
          </p:nvSpPr>
          <p:spPr bwMode="auto">
            <a:xfrm>
              <a:off x="86614" y="520187"/>
              <a:ext cx="2171577"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solidFill>
                    <a:schemeClr val="bg1"/>
                  </a:solidFill>
                  <a:latin typeface="黑体" panose="02010609060101010101" pitchFamily="49" charset="-122"/>
                  <a:ea typeface="黑体" panose="02010609060101010101" pitchFamily="49" charset="-122"/>
                </a:rPr>
                <a:t>归纳整理</a:t>
              </a:r>
              <a:endParaRPr lang="zh-CN" altLang="en-US" sz="3200" b="1" dirty="0">
                <a:solidFill>
                  <a:schemeClr val="bg1"/>
                </a:solidFill>
                <a:latin typeface="黑体" panose="02010609060101010101" pitchFamily="49" charset="-122"/>
                <a:ea typeface="黑体" panose="02010609060101010101" pitchFamily="49" charset="-122"/>
              </a:endParaRPr>
            </a:p>
          </p:txBody>
        </p:sp>
      </p:grpSp>
      <p:graphicFrame>
        <p:nvGraphicFramePr>
          <p:cNvPr id="5" name="表格 4"/>
          <p:cNvGraphicFramePr>
            <a:graphicFrameLocks noGrp="1"/>
          </p:cNvGraphicFramePr>
          <p:nvPr/>
        </p:nvGraphicFramePr>
        <p:xfrm>
          <a:off x="749300" y="1011238"/>
          <a:ext cx="7615238" cy="3811588"/>
        </p:xfrm>
        <a:graphic>
          <a:graphicData uri="http://schemas.openxmlformats.org/drawingml/2006/table">
            <a:tbl>
              <a:tblPr firstRow="1" firstCol="1" bandRow="1">
                <a:tableStyleId>{5940675A-B579-460E-94D1-54222C63F5DA}</a:tableStyleId>
              </a:tblPr>
              <a:tblGrid>
                <a:gridCol w="1430811"/>
                <a:gridCol w="6184427"/>
              </a:tblGrid>
              <a:tr h="536497">
                <a:tc>
                  <a:txBody>
                    <a:bodyPr/>
                    <a:lstStyle/>
                    <a:p>
                      <a:pPr algn="ctr">
                        <a:lnSpc>
                          <a:spcPct val="100000"/>
                        </a:lnSpc>
                        <a:spcAft>
                          <a:spcPts val="0"/>
                        </a:spcAft>
                      </a:pPr>
                      <a:r>
                        <a:rPr lang="zh-CN" sz="2400" b="1" kern="0" dirty="0">
                          <a:effectLst/>
                          <a:latin typeface="楷体" panose="02010609060101010101" pitchFamily="49" charset="-122"/>
                          <a:ea typeface="楷体" panose="02010609060101010101" pitchFamily="49" charset="-122"/>
                        </a:rPr>
                        <a:t>四则运算</a:t>
                      </a:r>
                      <a:endParaRPr lang="zh-CN" sz="2400" b="1"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indent="0" algn="ctr">
                        <a:lnSpc>
                          <a:spcPct val="100000"/>
                        </a:lnSpc>
                        <a:spcAft>
                          <a:spcPts val="0"/>
                        </a:spcAft>
                      </a:pPr>
                      <a:r>
                        <a:rPr lang="zh-CN" sz="2400" b="1" kern="0" dirty="0">
                          <a:effectLst/>
                          <a:latin typeface="楷体" panose="02010609060101010101" pitchFamily="49" charset="-122"/>
                          <a:ea typeface="楷体" panose="02010609060101010101" pitchFamily="49" charset="-122"/>
                        </a:rPr>
                        <a:t>意义</a:t>
                      </a:r>
                      <a:endParaRPr lang="zh-CN" sz="2400" b="1"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544074">
                <a:tc>
                  <a:txBody>
                    <a:bodyPr/>
                    <a:lstStyle/>
                    <a:p>
                      <a:pPr marL="0" algn="ctr" defTabSz="914400" rtl="0" eaLnBrk="1" latinLnBrk="0" hangingPunct="1">
                        <a:lnSpc>
                          <a:spcPct val="100000"/>
                        </a:lnSpc>
                        <a:spcAft>
                          <a:spcPts val="0"/>
                        </a:spcAft>
                      </a:pPr>
                      <a:r>
                        <a:rPr lang="zh-CN" altLang="en-US" sz="2400" b="1" kern="0" dirty="0">
                          <a:solidFill>
                            <a:schemeClr val="tx1"/>
                          </a:solidFill>
                          <a:effectLst/>
                          <a:latin typeface="楷体" panose="02010609060101010101" pitchFamily="49" charset="-122"/>
                          <a:ea typeface="楷体" panose="02010609060101010101" pitchFamily="49" charset="-122"/>
                          <a:cs typeface="+mn-cs"/>
                        </a:rPr>
                        <a:t>加法</a:t>
                      </a:r>
                      <a:endParaRPr lang="zh-CN" altLang="en-US" sz="24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defRPr/>
                      </a:pPr>
                      <a:r>
                        <a:rPr kumimoji="0" lang="zh-CN" altLang="en-US" sz="2200" b="1" i="0" u="none" strike="noStrike" kern="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rPr>
                        <a:t>把两个数合成一个数的运算。</a:t>
                      </a:r>
                      <a:endParaRPr kumimoji="0" lang="zh-CN" altLang="en-US" sz="2200" b="1" i="0" u="none" strike="noStrike" kern="10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816698">
                <a:tc>
                  <a:txBody>
                    <a:bodyPr/>
                    <a:lstStyle/>
                    <a:p>
                      <a:pPr marL="0" algn="ctr" defTabSz="914400" rtl="0" eaLnBrk="1" latinLnBrk="0" hangingPunct="1">
                        <a:lnSpc>
                          <a:spcPct val="100000"/>
                        </a:lnSpc>
                        <a:spcAft>
                          <a:spcPts val="0"/>
                        </a:spcAft>
                      </a:pPr>
                      <a:r>
                        <a:rPr lang="zh-CN" altLang="en-US" sz="2400" b="1" kern="0" dirty="0">
                          <a:solidFill>
                            <a:schemeClr val="tx1"/>
                          </a:solidFill>
                          <a:effectLst/>
                          <a:latin typeface="楷体" panose="02010609060101010101" pitchFamily="49" charset="-122"/>
                          <a:ea typeface="楷体" panose="02010609060101010101" pitchFamily="49" charset="-122"/>
                          <a:cs typeface="+mn-cs"/>
                        </a:rPr>
                        <a:t>减法</a:t>
                      </a:r>
                      <a:endParaRPr lang="zh-CN" altLang="en-US" sz="24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algn="l">
                        <a:lnSpc>
                          <a:spcPct val="110000"/>
                        </a:lnSpc>
                        <a:spcAft>
                          <a:spcPts val="0"/>
                        </a:spcAft>
                      </a:pPr>
                      <a:r>
                        <a:rPr lang="zh-CN" altLang="en-US" sz="2200" b="1" kern="100">
                          <a:solidFill>
                            <a:srgbClr val="FF0000"/>
                          </a:solidFill>
                          <a:effectLst/>
                          <a:latin typeface="+mn-lt"/>
                          <a:ea typeface="楷体" panose="02010609060101010101" pitchFamily="49" charset="-122"/>
                          <a:cs typeface="Times New Roman" panose="02020603050405020304" pitchFamily="18" charset="0"/>
                        </a:rPr>
                        <a:t>已知两个加数的和与其中的一个加数，求另一个加数的运算。</a:t>
                      </a:r>
                      <a:endParaRPr lang="zh-CN" altLang="en-US" sz="2200" b="1" kern="100">
                        <a:solidFill>
                          <a:srgbClr val="FF0000"/>
                        </a:solidFill>
                        <a:effectLst/>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975449">
                <a:tc>
                  <a:txBody>
                    <a:bodyPr/>
                    <a:lstStyle/>
                    <a:p>
                      <a:pPr marL="0" algn="ctr" defTabSz="914400" rtl="0" eaLnBrk="1" latinLnBrk="0" hangingPunct="1">
                        <a:lnSpc>
                          <a:spcPct val="100000"/>
                        </a:lnSpc>
                        <a:spcAft>
                          <a:spcPts val="0"/>
                        </a:spcAft>
                      </a:pPr>
                      <a:r>
                        <a:rPr lang="zh-CN" altLang="en-US" sz="2400" b="1" kern="0" dirty="0">
                          <a:solidFill>
                            <a:schemeClr val="tx1"/>
                          </a:solidFill>
                          <a:effectLst/>
                          <a:latin typeface="楷体" panose="02010609060101010101" pitchFamily="49" charset="-122"/>
                          <a:ea typeface="楷体" panose="02010609060101010101" pitchFamily="49" charset="-122"/>
                          <a:cs typeface="+mn-cs"/>
                        </a:rPr>
                        <a:t>乘法</a:t>
                      </a:r>
                      <a:endParaRPr lang="zh-CN" altLang="en-US" sz="24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algn="l">
                        <a:lnSpc>
                          <a:spcPct val="110000"/>
                        </a:lnSpc>
                        <a:spcAft>
                          <a:spcPts val="0"/>
                        </a:spcAft>
                      </a:pPr>
                      <a:r>
                        <a:rPr lang="en-US" altLang="zh-CN" sz="2200" b="1" kern="0">
                          <a:solidFill>
                            <a:srgbClr val="FF0000"/>
                          </a:solidFill>
                          <a:effectLst/>
                          <a:latin typeface="+mn-lt"/>
                          <a:ea typeface="楷体" panose="02010609060101010101" pitchFamily="49" charset="-122"/>
                          <a:cs typeface="Times New Roman" panose="02020603050405020304" pitchFamily="18" charset="0"/>
                        </a:rPr>
                        <a:t>1.</a:t>
                      </a:r>
                      <a:r>
                        <a:rPr lang="zh-CN" altLang="en-US" sz="2200" b="1" kern="0">
                          <a:solidFill>
                            <a:srgbClr val="FF0000"/>
                          </a:solidFill>
                          <a:effectLst/>
                          <a:latin typeface="+mn-lt"/>
                          <a:ea typeface="楷体" panose="02010609060101010101" pitchFamily="49" charset="-122"/>
                          <a:cs typeface="Times New Roman" panose="02020603050405020304" pitchFamily="18" charset="0"/>
                        </a:rPr>
                        <a:t>求几个相同加数的和的简便运算。</a:t>
                      </a:r>
                      <a:endParaRPr lang="zh-CN" altLang="en-US" sz="2200" b="1" kern="0">
                        <a:solidFill>
                          <a:srgbClr val="FF0000"/>
                        </a:solidFill>
                        <a:effectLst/>
                        <a:latin typeface="+mn-lt"/>
                        <a:ea typeface="楷体" panose="02010609060101010101" pitchFamily="49" charset="-122"/>
                        <a:cs typeface="Times New Roman" panose="02020603050405020304" pitchFamily="18" charset="0"/>
                      </a:endParaRPr>
                    </a:p>
                    <a:p>
                      <a:pPr algn="l">
                        <a:lnSpc>
                          <a:spcPct val="110000"/>
                        </a:lnSpc>
                        <a:spcAft>
                          <a:spcPts val="0"/>
                        </a:spcAft>
                      </a:pPr>
                      <a:r>
                        <a:rPr lang="en-US" altLang="zh-CN" sz="2200" b="1" kern="0">
                          <a:solidFill>
                            <a:srgbClr val="FF0000"/>
                          </a:solidFill>
                          <a:effectLst/>
                          <a:latin typeface="+mn-lt"/>
                          <a:ea typeface="楷体" panose="02010609060101010101" pitchFamily="49" charset="-122"/>
                          <a:cs typeface="Times New Roman" panose="02020603050405020304" pitchFamily="18" charset="0"/>
                        </a:rPr>
                        <a:t>2.</a:t>
                      </a:r>
                      <a:r>
                        <a:rPr lang="zh-CN" altLang="en-US" sz="2200" b="1" kern="0">
                          <a:solidFill>
                            <a:srgbClr val="FF0000"/>
                          </a:solidFill>
                          <a:effectLst/>
                          <a:latin typeface="+mn-lt"/>
                          <a:ea typeface="楷体" panose="02010609060101010101" pitchFamily="49" charset="-122"/>
                          <a:cs typeface="Times New Roman" panose="02020603050405020304" pitchFamily="18" charset="0"/>
                        </a:rPr>
                        <a:t>求一个数的几分之几是多少的运算。</a:t>
                      </a:r>
                      <a:endParaRPr lang="zh-CN" altLang="en-US" sz="2200" b="1" kern="0">
                        <a:solidFill>
                          <a:srgbClr val="FF0000"/>
                        </a:solidFill>
                        <a:effectLst/>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938870">
                <a:tc>
                  <a:txBody>
                    <a:bodyPr/>
                    <a:lstStyle/>
                    <a:p>
                      <a:pPr marL="0" algn="ctr" defTabSz="914400" rtl="0" eaLnBrk="1" latinLnBrk="0" hangingPunct="1">
                        <a:lnSpc>
                          <a:spcPct val="100000"/>
                        </a:lnSpc>
                        <a:spcAft>
                          <a:spcPts val="0"/>
                        </a:spcAft>
                      </a:pPr>
                      <a:r>
                        <a:rPr lang="zh-CN" altLang="en-US" sz="2400" b="1" kern="0" dirty="0">
                          <a:solidFill>
                            <a:schemeClr val="tx1"/>
                          </a:solidFill>
                          <a:effectLst/>
                          <a:latin typeface="楷体" panose="02010609060101010101" pitchFamily="49" charset="-122"/>
                          <a:ea typeface="楷体" panose="02010609060101010101" pitchFamily="49" charset="-122"/>
                          <a:cs typeface="+mn-cs"/>
                        </a:rPr>
                        <a:t>除法</a:t>
                      </a:r>
                      <a:endParaRPr lang="zh-CN" altLang="en-US" sz="24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algn="l">
                        <a:lnSpc>
                          <a:spcPct val="110000"/>
                        </a:lnSpc>
                        <a:spcAft>
                          <a:spcPts val="0"/>
                        </a:spcAft>
                      </a:pPr>
                      <a:r>
                        <a:rPr lang="zh-CN" altLang="en-US" sz="2200" b="1" kern="100">
                          <a:solidFill>
                            <a:srgbClr val="FF0000"/>
                          </a:solidFill>
                          <a:effectLst/>
                          <a:latin typeface="+mn-lt"/>
                          <a:ea typeface="楷体" panose="02010609060101010101" pitchFamily="49" charset="-122"/>
                          <a:cs typeface="Times New Roman" panose="02020603050405020304" pitchFamily="18" charset="0"/>
                        </a:rPr>
                        <a:t>已知两个因数的积与其中一个因数，求另一个因数的运算。</a:t>
                      </a:r>
                      <a:endParaRPr lang="zh-CN" altLang="en-US" sz="2200" b="1" kern="100">
                        <a:solidFill>
                          <a:srgbClr val="FF0000"/>
                        </a:solidFill>
                        <a:effectLst/>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bl>
          </a:graphicData>
        </a:graphic>
      </p:graphicFrame>
      <p:pic>
        <p:nvPicPr>
          <p:cNvPr id="7" name="图片 6"/>
          <p:cNvPicPr>
            <a:picLocks noChangeAspect="1"/>
          </p:cNvPicPr>
          <p:nvPr/>
        </p:nvPicPr>
        <p:blipFill>
          <a:blip r:embed="rId1"/>
          <a:stretch>
            <a:fillRect/>
          </a:stretch>
        </p:blipFill>
        <p:spPr>
          <a:xfrm>
            <a:off x="2224088" y="1596627"/>
            <a:ext cx="3792804" cy="428571"/>
          </a:xfrm>
          <a:prstGeom prst="rect">
            <a:avLst/>
          </a:prstGeom>
        </p:spPr>
      </p:pic>
      <p:pic>
        <p:nvPicPr>
          <p:cNvPr id="8" name="图片 7"/>
          <p:cNvPicPr>
            <a:picLocks noChangeAspect="1"/>
          </p:cNvPicPr>
          <p:nvPr/>
        </p:nvPicPr>
        <p:blipFill>
          <a:blip r:embed="rId1"/>
          <a:stretch>
            <a:fillRect/>
          </a:stretch>
        </p:blipFill>
        <p:spPr>
          <a:xfrm>
            <a:off x="2224088" y="2143179"/>
            <a:ext cx="5998532" cy="725664"/>
          </a:xfrm>
          <a:prstGeom prst="rect">
            <a:avLst/>
          </a:prstGeom>
        </p:spPr>
      </p:pic>
      <p:pic>
        <p:nvPicPr>
          <p:cNvPr id="9" name="图片 8"/>
          <p:cNvPicPr>
            <a:picLocks noChangeAspect="1"/>
          </p:cNvPicPr>
          <p:nvPr/>
        </p:nvPicPr>
        <p:blipFill>
          <a:blip r:embed="rId1"/>
          <a:stretch>
            <a:fillRect/>
          </a:stretch>
        </p:blipFill>
        <p:spPr>
          <a:xfrm>
            <a:off x="2224088" y="3019986"/>
            <a:ext cx="5998532" cy="787774"/>
          </a:xfrm>
          <a:prstGeom prst="rect">
            <a:avLst/>
          </a:prstGeom>
        </p:spPr>
      </p:pic>
      <p:pic>
        <p:nvPicPr>
          <p:cNvPr id="10" name="图片 9"/>
          <p:cNvPicPr>
            <a:picLocks noChangeAspect="1"/>
          </p:cNvPicPr>
          <p:nvPr/>
        </p:nvPicPr>
        <p:blipFill>
          <a:blip r:embed="rId1"/>
          <a:stretch>
            <a:fillRect/>
          </a:stretch>
        </p:blipFill>
        <p:spPr>
          <a:xfrm>
            <a:off x="2224088" y="3958904"/>
            <a:ext cx="5998532" cy="7877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10617" y="763207"/>
          <a:ext cx="8522766" cy="4074038"/>
        </p:xfrm>
        <a:graphic>
          <a:graphicData uri="http://schemas.openxmlformats.org/drawingml/2006/table">
            <a:tbl>
              <a:tblPr firstRow="1" firstCol="1" bandRow="1">
                <a:tableStyleId>{5940675A-B579-460E-94D1-54222C63F5DA}</a:tableStyleId>
              </a:tblPr>
              <a:tblGrid>
                <a:gridCol w="684056"/>
                <a:gridCol w="2366272"/>
                <a:gridCol w="3015426"/>
                <a:gridCol w="2457012"/>
              </a:tblGrid>
              <a:tr h="511527">
                <a:tc>
                  <a:txBody>
                    <a:bodyPr/>
                    <a:lstStyle/>
                    <a:p>
                      <a:pPr algn="ctr">
                        <a:lnSpc>
                          <a:spcPct val="100000"/>
                        </a:lnSpc>
                        <a:spcAft>
                          <a:spcPts val="0"/>
                        </a:spcAft>
                      </a:pPr>
                      <a:endParaRPr lang="zh-CN" sz="2000" b="1"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indent="0" algn="ctr">
                        <a:lnSpc>
                          <a:spcPct val="100000"/>
                        </a:lnSpc>
                        <a:spcAft>
                          <a:spcPts val="0"/>
                        </a:spcAft>
                      </a:pPr>
                      <a:r>
                        <a:rPr lang="zh-CN" altLang="en-US" sz="2000" b="1" kern="0">
                          <a:effectLst/>
                          <a:latin typeface="楷体" panose="02010609060101010101" pitchFamily="49" charset="-122"/>
                          <a:ea typeface="楷体" panose="02010609060101010101" pitchFamily="49" charset="-122"/>
                        </a:rPr>
                        <a:t>整数</a:t>
                      </a:r>
                      <a:endParaRPr lang="zh-CN" sz="2000" b="1"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indent="0" algn="ctr">
                        <a:lnSpc>
                          <a:spcPct val="100000"/>
                        </a:lnSpc>
                        <a:spcAft>
                          <a:spcPts val="0"/>
                        </a:spcAft>
                      </a:pPr>
                      <a:r>
                        <a:rPr lang="zh-CN" altLang="en-US" sz="2000" b="1" kern="100">
                          <a:effectLst/>
                          <a:latin typeface="楷体" panose="02010609060101010101" pitchFamily="49" charset="-122"/>
                          <a:ea typeface="楷体" panose="02010609060101010101" pitchFamily="49" charset="-122"/>
                          <a:cs typeface="Times New Roman" panose="02020603050405020304" pitchFamily="18" charset="0"/>
                        </a:rPr>
                        <a:t>小数</a:t>
                      </a:r>
                      <a:endParaRPr lang="zh-CN" sz="2000" b="1"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indent="0" algn="ctr">
                        <a:lnSpc>
                          <a:spcPct val="100000"/>
                        </a:lnSpc>
                        <a:spcAft>
                          <a:spcPts val="0"/>
                        </a:spcAft>
                      </a:pPr>
                      <a:r>
                        <a:rPr lang="zh-CN" altLang="en-US" sz="2000" b="1" kern="100">
                          <a:effectLst/>
                          <a:latin typeface="楷体" panose="02010609060101010101" pitchFamily="49" charset="-122"/>
                          <a:ea typeface="楷体" panose="02010609060101010101" pitchFamily="49" charset="-122"/>
                          <a:cs typeface="Times New Roman" panose="02020603050405020304" pitchFamily="18" charset="0"/>
                        </a:rPr>
                        <a:t>分数</a:t>
                      </a:r>
                      <a:endParaRPr lang="zh-CN" sz="2000" b="1"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599610">
                <a:tc>
                  <a:txBody>
                    <a:bodyPr/>
                    <a:lstStyle/>
                    <a:p>
                      <a:pPr marL="0" algn="ctr" defTabSz="914400" rtl="0" eaLnBrk="1" latinLnBrk="0" hangingPunct="1">
                        <a:lnSpc>
                          <a:spcPct val="100000"/>
                        </a:lnSpc>
                        <a:spcAft>
                          <a:spcPts val="0"/>
                        </a:spcAft>
                      </a:pPr>
                      <a:r>
                        <a:rPr lang="zh-CN" altLang="en-US" sz="2000" b="1" kern="0" dirty="0">
                          <a:solidFill>
                            <a:schemeClr val="tx1"/>
                          </a:solidFill>
                          <a:effectLst/>
                          <a:latin typeface="楷体" panose="02010609060101010101" pitchFamily="49" charset="-122"/>
                          <a:ea typeface="楷体" panose="02010609060101010101" pitchFamily="49" charset="-122"/>
                          <a:cs typeface="+mn-cs"/>
                        </a:rPr>
                        <a:t>加法</a:t>
                      </a:r>
                      <a:endParaRPr lang="zh-CN" altLang="en-US" sz="20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rPr>
                        <a:t>把两个数合成一个数的运算。</a:t>
                      </a:r>
                      <a:endParaRPr kumimoji="0" lang="zh-CN" altLang="en-US" sz="1600" b="1" i="0" u="none" strike="noStrike" kern="10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rPr>
                        <a:t>与整数加法的意义相同。</a:t>
                      </a:r>
                      <a:endParaRPr kumimoji="0" lang="zh-CN" altLang="en-US" sz="1600" b="1" i="0" u="none" strike="noStrike" kern="10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rPr>
                        <a:t>与整数加法的意义相同。</a:t>
                      </a:r>
                      <a:endParaRPr kumimoji="0" lang="zh-CN" altLang="en-US" sz="1600" b="1" i="0" u="none" strike="noStrike" kern="100" cap="none" spc="0" normalizeH="0" baseline="0" noProof="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899416">
                <a:tc>
                  <a:txBody>
                    <a:bodyPr/>
                    <a:lstStyle/>
                    <a:p>
                      <a:pPr marL="0" algn="ctr" defTabSz="914400" rtl="0" eaLnBrk="1" latinLnBrk="0" hangingPunct="1">
                        <a:lnSpc>
                          <a:spcPct val="100000"/>
                        </a:lnSpc>
                        <a:spcAft>
                          <a:spcPts val="0"/>
                        </a:spcAft>
                      </a:pPr>
                      <a:r>
                        <a:rPr lang="zh-CN" altLang="en-US" sz="2000" b="1" kern="0" dirty="0">
                          <a:solidFill>
                            <a:schemeClr val="tx1"/>
                          </a:solidFill>
                          <a:effectLst/>
                          <a:latin typeface="楷体" panose="02010609060101010101" pitchFamily="49" charset="-122"/>
                          <a:ea typeface="楷体" panose="02010609060101010101" pitchFamily="49" charset="-122"/>
                          <a:cs typeface="+mn-cs"/>
                        </a:rPr>
                        <a:t>减法</a:t>
                      </a:r>
                      <a:endParaRPr lang="zh-CN" altLang="en-US" sz="20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已知两个加数的和与其中一个加数，求另一个加数的运算。</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与整数减法的意义相同。</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与整数减法的意义相同。</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1242049">
                <a:tc>
                  <a:txBody>
                    <a:bodyPr/>
                    <a:lstStyle/>
                    <a:p>
                      <a:pPr marL="0" algn="ctr" defTabSz="914400" rtl="0" eaLnBrk="1" latinLnBrk="0" hangingPunct="1">
                        <a:lnSpc>
                          <a:spcPct val="100000"/>
                        </a:lnSpc>
                        <a:spcAft>
                          <a:spcPts val="0"/>
                        </a:spcAft>
                      </a:pPr>
                      <a:r>
                        <a:rPr lang="zh-CN" altLang="en-US" sz="2000" b="1" kern="0" dirty="0">
                          <a:solidFill>
                            <a:schemeClr val="tx1"/>
                          </a:solidFill>
                          <a:effectLst/>
                          <a:latin typeface="楷体" panose="02010609060101010101" pitchFamily="49" charset="-122"/>
                          <a:ea typeface="楷体" panose="02010609060101010101" pitchFamily="49" charset="-122"/>
                          <a:cs typeface="+mn-cs"/>
                        </a:rPr>
                        <a:t>乘法</a:t>
                      </a:r>
                      <a:endParaRPr lang="zh-CN" altLang="en-US" sz="20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求几个相同加数的和的简便运算。</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小数乘整数与整数乘法的意义相同；一个数乘小数，就是求这个数的十分之几、百分之几</a:t>
                      </a:r>
                      <a:r>
                        <a:rPr kumimoji="0" lang="en-US" altLang="zh-CN" sz="1600" b="1" i="0" u="none" strike="noStrike" kern="100" cap="none" spc="0" normalizeH="0" baseline="0">
                          <a:ln>
                            <a:noFill/>
                          </a:ln>
                          <a:solidFill>
                            <a:srgbClr val="FF0000"/>
                          </a:solidFill>
                          <a:effectLst/>
                          <a:uLnTx/>
                          <a:uFillTx/>
                          <a:latin typeface="楷体" panose="02010609060101010101" pitchFamily="49" charset="-122"/>
                          <a:ea typeface="楷体" panose="02010609060101010101" pitchFamily="49" charset="-122"/>
                          <a:cs typeface="Times New Roman" panose="02020603050405020304" pitchFamily="18" charset="0"/>
                        </a:rPr>
                        <a:t>……</a:t>
                      </a: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是多少。</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分数乘整数与整数乘法的意义相同；一个数乘分数，就是求这个数的几分之几是多少。</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r h="821436">
                <a:tc>
                  <a:txBody>
                    <a:bodyPr/>
                    <a:lstStyle/>
                    <a:p>
                      <a:pPr marL="0" algn="ctr" defTabSz="914400" rtl="0" eaLnBrk="1" latinLnBrk="0" hangingPunct="1">
                        <a:lnSpc>
                          <a:spcPct val="100000"/>
                        </a:lnSpc>
                        <a:spcAft>
                          <a:spcPts val="0"/>
                        </a:spcAft>
                      </a:pPr>
                      <a:r>
                        <a:rPr lang="zh-CN" altLang="en-US" sz="2000" b="1" kern="0" dirty="0">
                          <a:solidFill>
                            <a:schemeClr val="tx1"/>
                          </a:solidFill>
                          <a:effectLst/>
                          <a:latin typeface="楷体" panose="02010609060101010101" pitchFamily="49" charset="-122"/>
                          <a:ea typeface="楷体" panose="02010609060101010101" pitchFamily="49" charset="-122"/>
                          <a:cs typeface="+mn-cs"/>
                        </a:rPr>
                        <a:t>除法</a:t>
                      </a:r>
                      <a:endParaRPr lang="zh-CN" altLang="en-US" sz="2000" b="1" kern="0" dirty="0">
                        <a:solidFill>
                          <a:schemeClr val="tx1"/>
                        </a:solidFill>
                        <a:effectLst/>
                        <a:latin typeface="楷体" panose="02010609060101010101" pitchFamily="49" charset="-122"/>
                        <a:ea typeface="楷体" panose="02010609060101010101" pitchFamily="49" charset="-122"/>
                        <a:cs typeface="+mn-cs"/>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E1F3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已知两个乘数的积与其中一个乘数，求另一个乘数的运算。</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与整数除法的意义相同。</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rPr>
                        <a:t>与整数除法的意义相同。</a:t>
                      </a:r>
                      <a:endParaRPr kumimoji="0" lang="zh-CN" altLang="en-US" sz="1600" b="1" i="0" u="none" strike="noStrike" kern="100" cap="none" spc="0" normalizeH="0" baseline="0">
                        <a:ln>
                          <a:noFill/>
                        </a:ln>
                        <a:solidFill>
                          <a:srgbClr val="FF0000"/>
                        </a:solidFill>
                        <a:effectLst/>
                        <a:uLnTx/>
                        <a:uFillTx/>
                        <a:latin typeface="+mn-lt"/>
                        <a:ea typeface="楷体" panose="02010609060101010101" pitchFamily="49" charset="-122"/>
                        <a:cs typeface="Times New Roman" panose="02020603050405020304" pitchFamily="18" charset="0"/>
                      </a:endParaRPr>
                    </a:p>
                  </a:txBody>
                  <a:tcPr marL="68572" marR="68572" marT="0" marB="0" anchor="ctr">
                    <a:lnL w="12700" cap="flat" cmpd="sng" algn="ctr">
                      <a:solidFill>
                        <a:srgbClr val="65BDCD"/>
                      </a:solidFill>
                      <a:prstDash val="solid"/>
                      <a:round/>
                      <a:headEnd type="none" w="med" len="med"/>
                      <a:tailEnd type="none" w="med" len="med"/>
                    </a:lnL>
                    <a:lnR w="12700" cap="flat" cmpd="sng" algn="ctr">
                      <a:solidFill>
                        <a:srgbClr val="65BDCD"/>
                      </a:solidFill>
                      <a:prstDash val="solid"/>
                      <a:round/>
                      <a:headEnd type="none" w="med" len="med"/>
                      <a:tailEnd type="none" w="med" len="med"/>
                    </a:lnR>
                    <a:lnT w="12700" cap="flat" cmpd="sng" algn="ctr">
                      <a:solidFill>
                        <a:srgbClr val="65BDCD"/>
                      </a:solidFill>
                      <a:prstDash val="solid"/>
                      <a:round/>
                      <a:headEnd type="none" w="med" len="med"/>
                      <a:tailEnd type="none" w="med" len="med"/>
                    </a:lnT>
                    <a:lnB w="12700" cap="flat" cmpd="sng" algn="ctr">
                      <a:solidFill>
                        <a:srgbClr val="65BDCD"/>
                      </a:solidFill>
                      <a:prstDash val="solid"/>
                      <a:round/>
                      <a:headEnd type="none" w="med" len="med"/>
                      <a:tailEnd type="none" w="med" len="med"/>
                    </a:lnB>
                    <a:solidFill>
                      <a:srgbClr val="F6FBFC"/>
                    </a:solidFill>
                  </a:tcPr>
                </a:tc>
              </a:tr>
            </a:tbl>
          </a:graphicData>
        </a:graphic>
      </p:graphicFrame>
      <p:sp>
        <p:nvSpPr>
          <p:cNvPr id="4" name="文本框 3"/>
          <p:cNvSpPr txBox="1"/>
          <p:nvPr/>
        </p:nvSpPr>
        <p:spPr bwMode="auto">
          <a:xfrm>
            <a:off x="321086" y="266642"/>
            <a:ext cx="67567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0" fontAlgn="base" latinLnBrk="0" hangingPunct="1">
              <a:spcBef>
                <a:spcPct val="0"/>
              </a:spcBef>
              <a:spcAft>
                <a:spcPct val="0"/>
              </a:spcAft>
              <a:buClrTx/>
              <a:buSzTx/>
              <a:buFontTx/>
              <a:buNone/>
              <a:defRPr/>
            </a:pPr>
            <a:r>
              <a:rPr kumimoji="0" lang="zh-CN" altLang="en-US"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整数、小数、分数的四则运算相同点和不同点</a:t>
            </a:r>
            <a:endParaRPr kumimoji="0" lang="zh-CN" altLang="en-US" sz="24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203"/>
          <p:cNvSpPr txBox="1">
            <a:spLocks noChangeArrowheads="1"/>
          </p:cNvSpPr>
          <p:nvPr/>
        </p:nvSpPr>
        <p:spPr bwMode="auto">
          <a:xfrm>
            <a:off x="282142" y="644272"/>
            <a:ext cx="8579716" cy="49654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50000"/>
              </a:spcBef>
              <a:buFont typeface="Arial" panose="020B0604020202020204" pitchFamily="34" charset="0"/>
              <a:buNone/>
              <a:defRPr/>
            </a:pPr>
            <a:r>
              <a:rPr lang="en-US" altLang="zh-CN" sz="2600" b="1">
                <a:latin typeface="+mn-lt"/>
                <a:ea typeface="黑体" panose="02010609060101010101" pitchFamily="49" charset="-122"/>
              </a:rPr>
              <a:t>1.</a:t>
            </a:r>
            <a:r>
              <a:rPr lang="zh-CN" altLang="en-US" sz="2600" b="1">
                <a:latin typeface="+mn-lt"/>
                <a:ea typeface="黑体" panose="02010609060101010101" pitchFamily="49" charset="-122"/>
              </a:rPr>
              <a:t>观察下列算式，说一说四则运算之间的关系。</a:t>
            </a:r>
            <a:endParaRPr lang="zh-CN" altLang="en-US" sz="2600" b="1">
              <a:latin typeface="+mn-lt"/>
              <a:ea typeface="黑体" panose="02010609060101010101" pitchFamily="49" charset="-122"/>
            </a:endParaRPr>
          </a:p>
        </p:txBody>
      </p:sp>
      <p:sp>
        <p:nvSpPr>
          <p:cNvPr id="4" name="文本框 3"/>
          <p:cNvSpPr txBox="1"/>
          <p:nvPr/>
        </p:nvSpPr>
        <p:spPr>
          <a:xfrm>
            <a:off x="410666" y="1140818"/>
            <a:ext cx="2077192" cy="338554"/>
          </a:xfrm>
          <a:prstGeom prst="rect">
            <a:avLst/>
          </a:prstGeom>
          <a:noFill/>
        </p:spPr>
        <p:txBody>
          <a:bodyPr wrap="square" rtlCol="0">
            <a:spAutoFit/>
          </a:bodyPr>
          <a:lstStyle/>
          <a:p>
            <a:r>
              <a:rPr lang="en-US" altLang="zh-CN" sz="1600" b="1">
                <a:solidFill>
                  <a:srgbClr val="FF7C80"/>
                </a:solidFill>
                <a:latin typeface="+mj-lt"/>
                <a:ea typeface="+mj-ea"/>
              </a:rPr>
              <a:t>【</a:t>
            </a:r>
            <a:r>
              <a:rPr lang="zh-CN" altLang="en-US" sz="1600" b="1">
                <a:solidFill>
                  <a:srgbClr val="FF7C80"/>
                </a:solidFill>
                <a:latin typeface="+mj-lt"/>
                <a:ea typeface="+mj-ea"/>
              </a:rPr>
              <a:t>教材</a:t>
            </a:r>
            <a:r>
              <a:rPr lang="en-US" altLang="zh-CN" sz="1600" b="1">
                <a:solidFill>
                  <a:srgbClr val="FF7C80"/>
                </a:solidFill>
                <a:latin typeface="+mj-lt"/>
                <a:ea typeface="+mj-ea"/>
              </a:rPr>
              <a:t>P75 </a:t>
            </a:r>
            <a:r>
              <a:rPr lang="zh-CN" altLang="en-US" sz="1600" b="1">
                <a:solidFill>
                  <a:srgbClr val="FF7C80"/>
                </a:solidFill>
                <a:latin typeface="+mj-lt"/>
                <a:ea typeface="+mj-ea"/>
              </a:rPr>
              <a:t>第</a:t>
            </a:r>
            <a:r>
              <a:rPr lang="en-US" altLang="zh-CN" sz="1600" b="1">
                <a:solidFill>
                  <a:srgbClr val="FF7C80"/>
                </a:solidFill>
                <a:latin typeface="+mj-lt"/>
                <a:ea typeface="+mj-ea"/>
              </a:rPr>
              <a:t>4</a:t>
            </a:r>
            <a:r>
              <a:rPr lang="zh-CN" altLang="en-US" sz="1600" b="1">
                <a:solidFill>
                  <a:srgbClr val="FF7C80"/>
                </a:solidFill>
                <a:latin typeface="+mj-lt"/>
                <a:ea typeface="+mj-ea"/>
              </a:rPr>
              <a:t>题</a:t>
            </a:r>
            <a:r>
              <a:rPr lang="en-US" altLang="zh-CN" sz="1600" b="1">
                <a:solidFill>
                  <a:srgbClr val="FF7C80"/>
                </a:solidFill>
                <a:latin typeface="+mj-lt"/>
                <a:ea typeface="+mj-ea"/>
              </a:rPr>
              <a:t>】</a:t>
            </a:r>
            <a:endParaRPr lang="zh-CN" altLang="en-US" sz="1600" b="1" dirty="0">
              <a:solidFill>
                <a:srgbClr val="FF7C80"/>
              </a:solidFill>
              <a:latin typeface="+mj-lt"/>
              <a:ea typeface="+mj-ea"/>
            </a:endParaRPr>
          </a:p>
        </p:txBody>
      </p:sp>
      <p:grpSp>
        <p:nvGrpSpPr>
          <p:cNvPr id="19" name="组合 18"/>
          <p:cNvGrpSpPr/>
          <p:nvPr/>
        </p:nvGrpSpPr>
        <p:grpSpPr>
          <a:xfrm>
            <a:off x="621828" y="1479372"/>
            <a:ext cx="2084387" cy="1200150"/>
            <a:chOff x="621828" y="1479372"/>
            <a:chExt cx="2084387" cy="1200150"/>
          </a:xfrm>
        </p:grpSpPr>
        <p:sp>
          <p:nvSpPr>
            <p:cNvPr id="5" name="矩形 1"/>
            <p:cNvSpPr>
              <a:spLocks noChangeArrowheads="1"/>
            </p:cNvSpPr>
            <p:nvPr/>
          </p:nvSpPr>
          <p:spPr bwMode="auto">
            <a:xfrm>
              <a:off x="729778" y="1479372"/>
              <a:ext cx="1976437" cy="1200150"/>
            </a:xfrm>
            <a:prstGeom prst="rect">
              <a:avLst/>
            </a:prstGeom>
            <a:noFill/>
            <a:ln w="9525">
              <a:noFill/>
              <a:miter lim="800000"/>
            </a:ln>
          </p:spPr>
          <p:txBody>
            <a:bodyPr>
              <a:spAutoFit/>
            </a:bodyPr>
            <a:lstStyle/>
            <a:p>
              <a:pPr>
                <a:defRPr/>
              </a:pPr>
              <a:r>
                <a:rPr lang="en-US" sz="2400" b="1" dirty="0">
                  <a:latin typeface="+mn-lt"/>
                  <a:ea typeface="+mn-ea"/>
                  <a:sym typeface="华文新魏" panose="02010800040101010101" pitchFamily="2" charset="-122"/>
                </a:rPr>
                <a:t>26</a:t>
              </a:r>
              <a:r>
                <a:rPr lang="zh-CN" altLang="en-US"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32</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58</a:t>
              </a:r>
              <a:endParaRPr lang="zh-CN" altLang="en-US" sz="2400" b="1" dirty="0">
                <a:latin typeface="+mn-lt"/>
                <a:ea typeface="+mn-ea"/>
                <a:sym typeface="华文新魏" panose="02010800040101010101" pitchFamily="2" charset="-122"/>
              </a:endParaRPr>
            </a:p>
            <a:p>
              <a:pPr>
                <a:defRPr/>
              </a:pPr>
              <a:r>
                <a:rPr lang="en-US" sz="2400" b="1" dirty="0">
                  <a:latin typeface="+mn-lt"/>
                  <a:ea typeface="+mn-ea"/>
                  <a:sym typeface="华文新魏" panose="02010800040101010101" pitchFamily="2" charset="-122"/>
                </a:rPr>
                <a:t>58</a:t>
              </a:r>
              <a:r>
                <a:rPr lang="zh-CN" altLang="en-US"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26=32</a:t>
              </a:r>
              <a:endParaRPr lang="zh-CN" altLang="en-US" sz="2400" b="1" dirty="0">
                <a:latin typeface="+mn-lt"/>
                <a:ea typeface="+mn-ea"/>
                <a:sym typeface="华文新魏" panose="02010800040101010101" pitchFamily="2" charset="-122"/>
              </a:endParaRPr>
            </a:p>
            <a:p>
              <a:pPr>
                <a:defRPr/>
              </a:pPr>
              <a:r>
                <a:rPr lang="en-US" sz="2400" b="1" dirty="0">
                  <a:latin typeface="+mn-lt"/>
                  <a:ea typeface="+mn-ea"/>
                  <a:sym typeface="华文新魏" panose="02010800040101010101" pitchFamily="2" charset="-122"/>
                </a:rPr>
                <a:t>58</a:t>
              </a:r>
              <a:r>
                <a:rPr lang="zh-CN" altLang="en-US"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32=26</a:t>
              </a:r>
              <a:endParaRPr lang="zh-CN" altLang="en-US" sz="2400" b="1" dirty="0">
                <a:latin typeface="+mn-lt"/>
                <a:ea typeface="+mn-ea"/>
                <a:sym typeface="宋体" panose="02010600030101010101" pitchFamily="2" charset="-122"/>
              </a:endParaRPr>
            </a:p>
          </p:txBody>
        </p:sp>
        <p:sp>
          <p:nvSpPr>
            <p:cNvPr id="6" name="左大括号 2"/>
            <p:cNvSpPr/>
            <p:nvPr/>
          </p:nvSpPr>
          <p:spPr bwMode="auto">
            <a:xfrm>
              <a:off x="621828" y="1626215"/>
              <a:ext cx="152400" cy="906464"/>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grpSp>
      <p:grpSp>
        <p:nvGrpSpPr>
          <p:cNvPr id="18" name="组合 17"/>
          <p:cNvGrpSpPr/>
          <p:nvPr/>
        </p:nvGrpSpPr>
        <p:grpSpPr>
          <a:xfrm>
            <a:off x="2516821" y="1479372"/>
            <a:ext cx="2323918" cy="1200150"/>
            <a:chOff x="2463982" y="1479372"/>
            <a:chExt cx="2323918" cy="1200150"/>
          </a:xfrm>
        </p:grpSpPr>
        <p:sp>
          <p:nvSpPr>
            <p:cNvPr id="10" name="矩形 1"/>
            <p:cNvSpPr>
              <a:spLocks noChangeArrowheads="1"/>
            </p:cNvSpPr>
            <p:nvPr/>
          </p:nvSpPr>
          <p:spPr bwMode="auto">
            <a:xfrm>
              <a:off x="2571932" y="1479372"/>
              <a:ext cx="2215968" cy="1200150"/>
            </a:xfrm>
            <a:prstGeom prst="rect">
              <a:avLst/>
            </a:prstGeom>
            <a:noFill/>
            <a:ln w="9525">
              <a:noFill/>
              <a:miter lim="800000"/>
            </a:ln>
          </p:spPr>
          <p:txBody>
            <a:bodyPr wrap="square">
              <a:spAutoFit/>
            </a:bodyPr>
            <a:lstStyle/>
            <a:p>
              <a:pPr>
                <a:defRPr/>
              </a:pPr>
              <a:r>
                <a:rPr lang="en-US" sz="2400" b="1">
                  <a:latin typeface="+mn-lt"/>
                  <a:ea typeface="+mn-ea"/>
                  <a:sym typeface="华文新魏" panose="02010800040101010101" pitchFamily="2" charset="-122"/>
                </a:rPr>
                <a:t>1.6</a:t>
              </a:r>
              <a:r>
                <a:rPr lang="zh-CN" altLang="en-US"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2.7</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4.3</a:t>
              </a:r>
              <a:endParaRPr lang="zh-CN" altLang="en-US" sz="2400" b="1" dirty="0">
                <a:latin typeface="+mn-lt"/>
                <a:ea typeface="+mn-ea"/>
                <a:sym typeface="华文新魏" panose="02010800040101010101" pitchFamily="2" charset="-122"/>
              </a:endParaRPr>
            </a:p>
            <a:p>
              <a:pPr>
                <a:defRPr/>
              </a:pPr>
              <a:r>
                <a:rPr lang="en-US" sz="2400" b="1">
                  <a:latin typeface="+mn-lt"/>
                  <a:ea typeface="+mn-ea"/>
                  <a:sym typeface="华文新魏" panose="02010800040101010101" pitchFamily="2" charset="-122"/>
                </a:rPr>
                <a:t>4.3</a:t>
              </a:r>
              <a:r>
                <a:rPr lang="zh-CN" altLang="en-US"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1.6=2.7</a:t>
              </a:r>
              <a:endParaRPr lang="zh-CN" altLang="en-US" sz="2400" b="1" dirty="0">
                <a:latin typeface="+mn-lt"/>
                <a:ea typeface="+mn-ea"/>
                <a:sym typeface="华文新魏" panose="02010800040101010101" pitchFamily="2" charset="-122"/>
              </a:endParaRPr>
            </a:p>
            <a:p>
              <a:pPr>
                <a:defRPr/>
              </a:pPr>
              <a:r>
                <a:rPr lang="en-US" sz="2400" b="1">
                  <a:latin typeface="+mn-lt"/>
                  <a:ea typeface="+mn-ea"/>
                  <a:sym typeface="华文新魏" panose="02010800040101010101" pitchFamily="2" charset="-122"/>
                </a:rPr>
                <a:t>4.3</a:t>
              </a:r>
              <a:r>
                <a:rPr lang="zh-CN" altLang="en-US"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2.7=1.6</a:t>
              </a:r>
              <a:endParaRPr lang="zh-CN" altLang="en-US" sz="2400" b="1" dirty="0">
                <a:latin typeface="+mn-lt"/>
                <a:ea typeface="+mn-ea"/>
                <a:sym typeface="宋体" panose="02010600030101010101" pitchFamily="2" charset="-122"/>
              </a:endParaRPr>
            </a:p>
          </p:txBody>
        </p:sp>
        <p:sp>
          <p:nvSpPr>
            <p:cNvPr id="11" name="左大括号 2"/>
            <p:cNvSpPr/>
            <p:nvPr/>
          </p:nvSpPr>
          <p:spPr bwMode="auto">
            <a:xfrm>
              <a:off x="2463982" y="1626215"/>
              <a:ext cx="152400" cy="906464"/>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grpSp>
      <p:grpSp>
        <p:nvGrpSpPr>
          <p:cNvPr id="17" name="组合 16"/>
          <p:cNvGrpSpPr/>
          <p:nvPr/>
        </p:nvGrpSpPr>
        <p:grpSpPr>
          <a:xfrm>
            <a:off x="4659376" y="1479372"/>
            <a:ext cx="2323918" cy="1200150"/>
            <a:chOff x="4472439" y="1479372"/>
            <a:chExt cx="2323918" cy="1200150"/>
          </a:xfrm>
        </p:grpSpPr>
        <p:sp>
          <p:nvSpPr>
            <p:cNvPr id="12" name="矩形 1"/>
            <p:cNvSpPr>
              <a:spLocks noChangeArrowheads="1"/>
            </p:cNvSpPr>
            <p:nvPr/>
          </p:nvSpPr>
          <p:spPr bwMode="auto">
            <a:xfrm>
              <a:off x="4580389" y="1479372"/>
              <a:ext cx="2215968" cy="1200150"/>
            </a:xfrm>
            <a:prstGeom prst="rect">
              <a:avLst/>
            </a:prstGeom>
            <a:noFill/>
            <a:ln w="9525">
              <a:noFill/>
              <a:miter lim="800000"/>
            </a:ln>
          </p:spPr>
          <p:txBody>
            <a:bodyPr wrap="square">
              <a:spAutoFit/>
            </a:bodyPr>
            <a:lstStyle/>
            <a:p>
              <a:pPr>
                <a:defRPr/>
              </a:pPr>
              <a:r>
                <a:rPr lang="en-US" sz="2400" b="1">
                  <a:latin typeface="+mn-lt"/>
                  <a:ea typeface="+mn-ea"/>
                  <a:sym typeface="华文新魏" panose="02010800040101010101" pitchFamily="2" charset="-122"/>
                </a:rPr>
                <a:t>125</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8</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1000</a:t>
              </a:r>
              <a:endParaRPr lang="zh-CN" altLang="en-US" sz="2400" b="1" dirty="0">
                <a:latin typeface="+mn-lt"/>
                <a:ea typeface="+mn-ea"/>
                <a:sym typeface="华文新魏" panose="02010800040101010101" pitchFamily="2" charset="-122"/>
              </a:endParaRPr>
            </a:p>
            <a:p>
              <a:pPr>
                <a:defRPr/>
              </a:pPr>
              <a:r>
                <a:rPr lang="en-US" sz="2400" b="1">
                  <a:latin typeface="+mn-lt"/>
                  <a:ea typeface="+mn-ea"/>
                  <a:sym typeface="华文新魏" panose="02010800040101010101" pitchFamily="2" charset="-122"/>
                </a:rPr>
                <a:t>1000</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125=8</a:t>
              </a:r>
              <a:endParaRPr lang="zh-CN" altLang="en-US" sz="2400" b="1" dirty="0">
                <a:latin typeface="+mn-lt"/>
                <a:ea typeface="+mn-ea"/>
                <a:sym typeface="华文新魏" panose="02010800040101010101" pitchFamily="2" charset="-122"/>
              </a:endParaRPr>
            </a:p>
            <a:p>
              <a:pPr>
                <a:defRPr/>
              </a:pPr>
              <a:r>
                <a:rPr lang="en-US" sz="2400" b="1">
                  <a:latin typeface="+mn-lt"/>
                  <a:ea typeface="+mn-ea"/>
                  <a:sym typeface="华文新魏" panose="02010800040101010101" pitchFamily="2" charset="-122"/>
                </a:rPr>
                <a:t>1000</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8=125</a:t>
              </a:r>
              <a:endParaRPr lang="zh-CN" altLang="en-US" sz="2400" b="1" dirty="0">
                <a:latin typeface="+mn-lt"/>
                <a:ea typeface="+mn-ea"/>
                <a:sym typeface="宋体" panose="02010600030101010101" pitchFamily="2" charset="-122"/>
              </a:endParaRPr>
            </a:p>
          </p:txBody>
        </p:sp>
        <p:sp>
          <p:nvSpPr>
            <p:cNvPr id="13" name="左大括号 2"/>
            <p:cNvSpPr/>
            <p:nvPr/>
          </p:nvSpPr>
          <p:spPr bwMode="auto">
            <a:xfrm>
              <a:off x="4472439" y="1626215"/>
              <a:ext cx="152400" cy="906464"/>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grpSp>
      <p:grpSp>
        <p:nvGrpSpPr>
          <p:cNvPr id="16" name="组合 15"/>
          <p:cNvGrpSpPr/>
          <p:nvPr/>
        </p:nvGrpSpPr>
        <p:grpSpPr>
          <a:xfrm>
            <a:off x="6904307" y="1479372"/>
            <a:ext cx="2017443" cy="1200150"/>
            <a:chOff x="6478803" y="1479372"/>
            <a:chExt cx="2017443" cy="1200150"/>
          </a:xfrm>
        </p:grpSpPr>
        <p:sp>
          <p:nvSpPr>
            <p:cNvPr id="14" name="矩形 1"/>
            <p:cNvSpPr>
              <a:spLocks noChangeArrowheads="1"/>
            </p:cNvSpPr>
            <p:nvPr/>
          </p:nvSpPr>
          <p:spPr bwMode="auto">
            <a:xfrm>
              <a:off x="6586753" y="1479372"/>
              <a:ext cx="1909493" cy="1200150"/>
            </a:xfrm>
            <a:prstGeom prst="rect">
              <a:avLst/>
            </a:prstGeom>
            <a:noFill/>
            <a:ln w="9525">
              <a:noFill/>
              <a:miter lim="800000"/>
            </a:ln>
          </p:spPr>
          <p:txBody>
            <a:bodyPr wrap="square">
              <a:spAutoFit/>
            </a:bodyPr>
            <a:lstStyle/>
            <a:p>
              <a:pPr>
                <a:defRPr/>
              </a:pPr>
              <a:r>
                <a:rPr lang="en-US" sz="2400" b="1">
                  <a:latin typeface="+mn-lt"/>
                  <a:ea typeface="+mn-ea"/>
                  <a:sym typeface="华文新魏" panose="02010800040101010101" pitchFamily="2" charset="-122"/>
                </a:rPr>
                <a:t>2.5</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4</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10</a:t>
              </a:r>
              <a:endParaRPr lang="zh-CN" altLang="en-US" sz="2400" b="1" dirty="0">
                <a:latin typeface="+mn-lt"/>
                <a:ea typeface="+mn-ea"/>
                <a:sym typeface="华文新魏" panose="02010800040101010101" pitchFamily="2" charset="-122"/>
              </a:endParaRPr>
            </a:p>
            <a:p>
              <a:pPr>
                <a:defRPr/>
              </a:pPr>
              <a:r>
                <a:rPr lang="en-US" sz="2400" b="1">
                  <a:latin typeface="+mn-lt"/>
                  <a:ea typeface="+mn-ea"/>
                  <a:sym typeface="华文新魏" panose="02010800040101010101" pitchFamily="2" charset="-122"/>
                </a:rPr>
                <a:t>10</a:t>
              </a:r>
              <a:r>
                <a:rPr lang="en-US" altLang="zh-CN" sz="2400" b="1">
                  <a:latin typeface="+mn-lt"/>
                  <a:ea typeface="+mn-ea"/>
                  <a:sym typeface="华文新魏" panose="02010800040101010101" pitchFamily="2" charset="-122"/>
                </a:rPr>
                <a:t>÷</a:t>
              </a:r>
              <a:r>
                <a:rPr lang="en-US" sz="2400" b="1">
                  <a:latin typeface="+mn-lt"/>
                  <a:ea typeface="+mn-ea"/>
                  <a:sym typeface="华文新魏" panose="02010800040101010101" pitchFamily="2" charset="-122"/>
                </a:rPr>
                <a:t>2.5=4</a:t>
              </a:r>
              <a:endParaRPr lang="zh-CN" altLang="en-US" sz="2400" b="1" dirty="0">
                <a:latin typeface="+mn-lt"/>
                <a:ea typeface="+mn-ea"/>
                <a:sym typeface="华文新魏" panose="02010800040101010101" pitchFamily="2" charset="-122"/>
              </a:endParaRPr>
            </a:p>
            <a:p>
              <a:pPr>
                <a:defRPr/>
              </a:pPr>
              <a:r>
                <a:rPr lang="en-US" sz="2400" b="1">
                  <a:latin typeface="+mn-lt"/>
                  <a:ea typeface="+mn-ea"/>
                  <a:sym typeface="华文新魏" panose="02010800040101010101" pitchFamily="2" charset="-122"/>
                </a:rPr>
                <a:t>10</a:t>
              </a:r>
              <a:r>
                <a:rPr lang="en-US" altLang="zh-CN" sz="2400" b="1">
                  <a:latin typeface="+mn-lt"/>
                  <a:ea typeface="+mn-ea"/>
                  <a:sym typeface="华文新魏" panose="02010800040101010101" pitchFamily="2" charset="-122"/>
                </a:rPr>
                <a:t>÷4</a:t>
              </a:r>
              <a:r>
                <a:rPr lang="en-US" sz="2400" b="1">
                  <a:latin typeface="+mn-lt"/>
                  <a:ea typeface="+mn-ea"/>
                  <a:sym typeface="华文新魏" panose="02010800040101010101" pitchFamily="2" charset="-122"/>
                </a:rPr>
                <a:t>=2.5</a:t>
              </a:r>
              <a:endParaRPr lang="zh-CN" altLang="en-US" sz="2400" b="1" dirty="0">
                <a:latin typeface="+mn-lt"/>
                <a:ea typeface="+mn-ea"/>
                <a:sym typeface="宋体" panose="02010600030101010101" pitchFamily="2" charset="-122"/>
              </a:endParaRPr>
            </a:p>
          </p:txBody>
        </p:sp>
        <p:sp>
          <p:nvSpPr>
            <p:cNvPr id="15" name="左大括号 2"/>
            <p:cNvSpPr/>
            <p:nvPr/>
          </p:nvSpPr>
          <p:spPr bwMode="auto">
            <a:xfrm>
              <a:off x="6478803" y="1626215"/>
              <a:ext cx="152400" cy="906464"/>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grpSp>
      <p:grpSp>
        <p:nvGrpSpPr>
          <p:cNvPr id="30" name="组合 29"/>
          <p:cNvGrpSpPr/>
          <p:nvPr/>
        </p:nvGrpSpPr>
        <p:grpSpPr>
          <a:xfrm>
            <a:off x="2669221" y="2697498"/>
            <a:ext cx="3581909" cy="629604"/>
            <a:chOff x="2669221" y="2697498"/>
            <a:chExt cx="3581909" cy="629604"/>
          </a:xfrm>
        </p:grpSpPr>
        <p:sp>
          <p:nvSpPr>
            <p:cNvPr id="20" name="Text Box 11"/>
            <p:cNvSpPr>
              <a:spLocks noChangeArrowheads="1"/>
            </p:cNvSpPr>
            <p:nvPr/>
          </p:nvSpPr>
          <p:spPr bwMode="auto">
            <a:xfrm>
              <a:off x="2669221" y="2896215"/>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r>
                <a:rPr lang="zh-CN" altLang="en-US" sz="2200" b="1">
                  <a:solidFill>
                    <a:srgbClr val="FF0000"/>
                  </a:solidFill>
                  <a:latin typeface="+mn-ea"/>
                  <a:ea typeface="+mn-ea"/>
                  <a:sym typeface="宋体" panose="02010600030101010101" pitchFamily="2" charset="-122"/>
                </a:rPr>
                <a:t>加法</a:t>
              </a:r>
              <a:endParaRPr lang="en-US" altLang="zh-CN" sz="2200" b="1">
                <a:solidFill>
                  <a:srgbClr val="FF0000"/>
                </a:solidFill>
                <a:latin typeface="+mn-ea"/>
                <a:ea typeface="+mn-ea"/>
                <a:sym typeface="宋体" panose="02010600030101010101" pitchFamily="2" charset="-122"/>
              </a:endParaRPr>
            </a:p>
          </p:txBody>
        </p:sp>
        <p:sp>
          <p:nvSpPr>
            <p:cNvPr id="21" name="Text Box 12"/>
            <p:cNvSpPr>
              <a:spLocks noChangeArrowheads="1"/>
            </p:cNvSpPr>
            <p:nvPr/>
          </p:nvSpPr>
          <p:spPr bwMode="auto">
            <a:xfrm>
              <a:off x="5118706" y="2896215"/>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200" b="1">
                  <a:solidFill>
                    <a:srgbClr val="FF0000"/>
                  </a:solidFill>
                  <a:latin typeface="+mn-ea"/>
                  <a:ea typeface="+mn-ea"/>
                  <a:sym typeface="宋体" panose="02010600030101010101" pitchFamily="2" charset="-122"/>
                </a:rPr>
                <a:t>减法</a:t>
              </a:r>
              <a:endParaRPr lang="en-US" altLang="zh-CN" sz="2200" b="1">
                <a:solidFill>
                  <a:srgbClr val="FF0000"/>
                </a:solidFill>
                <a:latin typeface="+mn-ea"/>
                <a:ea typeface="+mn-ea"/>
                <a:sym typeface="宋体" panose="02010600030101010101" pitchFamily="2" charset="-122"/>
              </a:endParaRPr>
            </a:p>
          </p:txBody>
        </p:sp>
        <p:sp>
          <p:nvSpPr>
            <p:cNvPr id="22" name="Line 20"/>
            <p:cNvSpPr>
              <a:spLocks noChangeShapeType="1"/>
            </p:cNvSpPr>
            <p:nvPr/>
          </p:nvSpPr>
          <p:spPr bwMode="auto">
            <a:xfrm>
              <a:off x="3382962" y="3085574"/>
              <a:ext cx="1785937" cy="0"/>
            </a:xfrm>
            <a:prstGeom prst="line">
              <a:avLst/>
            </a:prstGeom>
            <a:noFill/>
            <a:ln w="19050">
              <a:solidFill>
                <a:schemeClr val="tx1"/>
              </a:solidFill>
              <a:bevel/>
              <a:tailEnd type="triangle" w="med" len="med"/>
            </a:ln>
          </p:spPr>
          <p:txBody>
            <a:bodyPr anchor="ctr"/>
            <a:lstStyle/>
            <a:p>
              <a:endParaRPr lang="zh-CN" altLang="en-US">
                <a:latin typeface="+mn-ea"/>
                <a:ea typeface="+mn-ea"/>
              </a:endParaRPr>
            </a:p>
          </p:txBody>
        </p:sp>
        <p:sp>
          <p:nvSpPr>
            <p:cNvPr id="23" name="Line 20"/>
            <p:cNvSpPr>
              <a:spLocks noChangeShapeType="1"/>
            </p:cNvSpPr>
            <p:nvPr/>
          </p:nvSpPr>
          <p:spPr bwMode="auto">
            <a:xfrm flipH="1" flipV="1">
              <a:off x="3382962" y="3173944"/>
              <a:ext cx="1785937" cy="0"/>
            </a:xfrm>
            <a:prstGeom prst="line">
              <a:avLst/>
            </a:prstGeom>
            <a:noFill/>
            <a:ln w="19050">
              <a:solidFill>
                <a:schemeClr val="tx1"/>
              </a:solidFill>
              <a:bevel/>
              <a:tailEnd type="triangle" w="med" len="med"/>
            </a:ln>
          </p:spPr>
          <p:txBody>
            <a:bodyPr anchor="ctr"/>
            <a:lstStyle/>
            <a:p>
              <a:pPr>
                <a:defRPr/>
              </a:pPr>
              <a:endParaRPr lang="zh-CN" altLang="en-US">
                <a:latin typeface="+mn-ea"/>
                <a:ea typeface="+mn-ea"/>
              </a:endParaRPr>
            </a:p>
          </p:txBody>
        </p:sp>
        <p:sp>
          <p:nvSpPr>
            <p:cNvPr id="24" name="Text Box 19"/>
            <p:cNvSpPr>
              <a:spLocks noChangeArrowheads="1"/>
            </p:cNvSpPr>
            <p:nvPr/>
          </p:nvSpPr>
          <p:spPr bwMode="auto">
            <a:xfrm>
              <a:off x="3499172" y="2697498"/>
              <a:ext cx="1590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b="1">
                  <a:solidFill>
                    <a:srgbClr val="0000FF"/>
                  </a:solidFill>
                  <a:latin typeface="宋体" panose="02010600030101010101" pitchFamily="2" charset="-122"/>
                  <a:sym typeface="宋体" panose="02010600030101010101" pitchFamily="2" charset="-122"/>
                </a:rPr>
                <a:t>互为逆运算</a:t>
              </a:r>
              <a:endParaRPr lang="en-US" altLang="zh-CN" b="1">
                <a:solidFill>
                  <a:srgbClr val="0000FF"/>
                </a:solidFill>
                <a:latin typeface="宋体" panose="02010600030101010101" pitchFamily="2" charset="-122"/>
                <a:sym typeface="宋体" panose="02010600030101010101" pitchFamily="2" charset="-122"/>
              </a:endParaRPr>
            </a:p>
          </p:txBody>
        </p:sp>
      </p:grpSp>
      <p:grpSp>
        <p:nvGrpSpPr>
          <p:cNvPr id="31" name="组合 30"/>
          <p:cNvGrpSpPr/>
          <p:nvPr/>
        </p:nvGrpSpPr>
        <p:grpSpPr>
          <a:xfrm>
            <a:off x="2669221" y="3815704"/>
            <a:ext cx="3581909" cy="629604"/>
            <a:chOff x="2669221" y="3733154"/>
            <a:chExt cx="3581909" cy="629604"/>
          </a:xfrm>
        </p:grpSpPr>
        <p:sp>
          <p:nvSpPr>
            <p:cNvPr id="25" name="Text Box 11"/>
            <p:cNvSpPr>
              <a:spLocks noChangeArrowheads="1"/>
            </p:cNvSpPr>
            <p:nvPr/>
          </p:nvSpPr>
          <p:spPr bwMode="auto">
            <a:xfrm>
              <a:off x="2669221" y="3931871"/>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r>
                <a:rPr lang="zh-CN" altLang="en-US" sz="2200" b="1">
                  <a:solidFill>
                    <a:srgbClr val="FF0000"/>
                  </a:solidFill>
                  <a:latin typeface="+mn-ea"/>
                  <a:ea typeface="+mn-ea"/>
                  <a:sym typeface="宋体" panose="02010600030101010101" pitchFamily="2" charset="-122"/>
                </a:rPr>
                <a:t>乘法</a:t>
              </a:r>
              <a:endParaRPr lang="en-US" altLang="zh-CN" sz="2200" b="1">
                <a:solidFill>
                  <a:srgbClr val="FF0000"/>
                </a:solidFill>
                <a:latin typeface="+mn-ea"/>
                <a:ea typeface="+mn-ea"/>
                <a:sym typeface="宋体" panose="02010600030101010101" pitchFamily="2" charset="-122"/>
              </a:endParaRPr>
            </a:p>
          </p:txBody>
        </p:sp>
        <p:sp>
          <p:nvSpPr>
            <p:cNvPr id="26" name="Text Box 12"/>
            <p:cNvSpPr>
              <a:spLocks noChangeArrowheads="1"/>
            </p:cNvSpPr>
            <p:nvPr/>
          </p:nvSpPr>
          <p:spPr bwMode="auto">
            <a:xfrm>
              <a:off x="5118706" y="3931871"/>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200" b="1">
                  <a:solidFill>
                    <a:srgbClr val="FF0000"/>
                  </a:solidFill>
                  <a:latin typeface="+mn-ea"/>
                  <a:ea typeface="+mn-ea"/>
                  <a:sym typeface="宋体" panose="02010600030101010101" pitchFamily="2" charset="-122"/>
                </a:rPr>
                <a:t>除法</a:t>
              </a:r>
              <a:endParaRPr lang="en-US" altLang="zh-CN" sz="2200" b="1">
                <a:solidFill>
                  <a:srgbClr val="FF0000"/>
                </a:solidFill>
                <a:latin typeface="+mn-ea"/>
                <a:ea typeface="+mn-ea"/>
                <a:sym typeface="宋体" panose="02010600030101010101" pitchFamily="2" charset="-122"/>
              </a:endParaRPr>
            </a:p>
          </p:txBody>
        </p:sp>
        <p:sp>
          <p:nvSpPr>
            <p:cNvPr id="27" name="Line 20"/>
            <p:cNvSpPr>
              <a:spLocks noChangeShapeType="1"/>
            </p:cNvSpPr>
            <p:nvPr/>
          </p:nvSpPr>
          <p:spPr bwMode="auto">
            <a:xfrm>
              <a:off x="3382962" y="4121230"/>
              <a:ext cx="1785937" cy="0"/>
            </a:xfrm>
            <a:prstGeom prst="line">
              <a:avLst/>
            </a:prstGeom>
            <a:noFill/>
            <a:ln w="19050">
              <a:solidFill>
                <a:schemeClr val="tx1"/>
              </a:solidFill>
              <a:bevel/>
              <a:tailEnd type="triangle" w="med" len="med"/>
            </a:ln>
          </p:spPr>
          <p:txBody>
            <a:bodyPr anchor="ctr"/>
            <a:lstStyle/>
            <a:p>
              <a:endParaRPr lang="zh-CN" altLang="en-US">
                <a:latin typeface="+mn-ea"/>
                <a:ea typeface="+mn-ea"/>
              </a:endParaRPr>
            </a:p>
          </p:txBody>
        </p:sp>
        <p:sp>
          <p:nvSpPr>
            <p:cNvPr id="28" name="Line 20"/>
            <p:cNvSpPr>
              <a:spLocks noChangeShapeType="1"/>
            </p:cNvSpPr>
            <p:nvPr/>
          </p:nvSpPr>
          <p:spPr bwMode="auto">
            <a:xfrm flipH="1" flipV="1">
              <a:off x="3382962" y="4209600"/>
              <a:ext cx="1785937" cy="0"/>
            </a:xfrm>
            <a:prstGeom prst="line">
              <a:avLst/>
            </a:prstGeom>
            <a:noFill/>
            <a:ln w="19050">
              <a:solidFill>
                <a:schemeClr val="tx1"/>
              </a:solidFill>
              <a:bevel/>
              <a:tailEnd type="triangle" w="med" len="med"/>
            </a:ln>
          </p:spPr>
          <p:txBody>
            <a:bodyPr anchor="ctr"/>
            <a:lstStyle/>
            <a:p>
              <a:pPr>
                <a:defRPr/>
              </a:pPr>
              <a:endParaRPr lang="zh-CN" altLang="en-US">
                <a:latin typeface="+mn-ea"/>
                <a:ea typeface="+mn-ea"/>
              </a:endParaRPr>
            </a:p>
          </p:txBody>
        </p:sp>
        <p:sp>
          <p:nvSpPr>
            <p:cNvPr id="29" name="Text Box 19"/>
            <p:cNvSpPr>
              <a:spLocks noChangeArrowheads="1"/>
            </p:cNvSpPr>
            <p:nvPr/>
          </p:nvSpPr>
          <p:spPr bwMode="auto">
            <a:xfrm>
              <a:off x="3499172" y="3733154"/>
              <a:ext cx="1590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b="1">
                  <a:solidFill>
                    <a:srgbClr val="0000FF"/>
                  </a:solidFill>
                  <a:latin typeface="宋体" panose="02010600030101010101" pitchFamily="2" charset="-122"/>
                  <a:sym typeface="宋体" panose="02010600030101010101" pitchFamily="2" charset="-122"/>
                </a:rPr>
                <a:t>互为逆运算</a:t>
              </a:r>
              <a:endParaRPr lang="en-US" altLang="zh-CN" b="1">
                <a:solidFill>
                  <a:srgbClr val="0000FF"/>
                </a:solidFill>
                <a:latin typeface="宋体" panose="02010600030101010101" pitchFamily="2" charset="-122"/>
                <a:sym typeface="宋体" panose="02010600030101010101" pitchFamily="2" charset="-122"/>
              </a:endParaRPr>
            </a:p>
          </p:txBody>
        </p:sp>
      </p:grpSp>
      <p:sp>
        <p:nvSpPr>
          <p:cNvPr id="33" name="Line 22"/>
          <p:cNvSpPr>
            <a:spLocks noChangeShapeType="1"/>
          </p:cNvSpPr>
          <p:nvPr/>
        </p:nvSpPr>
        <p:spPr bwMode="auto">
          <a:xfrm flipH="1">
            <a:off x="3027339" y="3327102"/>
            <a:ext cx="0" cy="724198"/>
          </a:xfrm>
          <a:prstGeom prst="line">
            <a:avLst/>
          </a:prstGeom>
          <a:noFill/>
          <a:ln w="19050">
            <a:solidFill>
              <a:schemeClr val="tx1"/>
            </a:solidFill>
            <a:bevel/>
            <a:tailEnd type="triangle" w="med" len="med"/>
          </a:ln>
        </p:spPr>
        <p:txBody>
          <a:bodyPr anchor="ctr"/>
          <a:lstStyle/>
          <a:p>
            <a:pPr>
              <a:defRPr/>
            </a:pPr>
            <a:endParaRPr lang="zh-CN" altLang="en-US">
              <a:latin typeface="+mn-ea"/>
              <a:ea typeface="+mn-ea"/>
            </a:endParaRPr>
          </a:p>
        </p:txBody>
      </p:sp>
      <p:sp>
        <p:nvSpPr>
          <p:cNvPr id="34" name="Text Box 15"/>
          <p:cNvSpPr>
            <a:spLocks noChangeArrowheads="1"/>
          </p:cNvSpPr>
          <p:nvPr/>
        </p:nvSpPr>
        <p:spPr bwMode="auto">
          <a:xfrm>
            <a:off x="1187491" y="3378374"/>
            <a:ext cx="18293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600" b="1">
                <a:solidFill>
                  <a:srgbClr val="0000FF"/>
                </a:solidFill>
                <a:latin typeface="宋体" panose="02010600030101010101" pitchFamily="2" charset="-122"/>
                <a:sym typeface="宋体" panose="02010600030101010101" pitchFamily="2" charset="-122"/>
              </a:rPr>
              <a:t>求几个相同加数的和的简便运算</a:t>
            </a:r>
            <a:endParaRPr lang="en-US" altLang="zh-CN" sz="1600" b="1">
              <a:solidFill>
                <a:srgbClr val="0000FF"/>
              </a:solidFill>
              <a:latin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203"/>
          <p:cNvSpPr txBox="1">
            <a:spLocks noChangeArrowheads="1"/>
          </p:cNvSpPr>
          <p:nvPr/>
        </p:nvSpPr>
        <p:spPr bwMode="auto">
          <a:xfrm>
            <a:off x="344271" y="896912"/>
            <a:ext cx="8455458" cy="97091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50000"/>
              </a:spcBef>
              <a:buFont typeface="Arial" panose="020B0604020202020204" pitchFamily="34" charset="0"/>
              <a:buNone/>
              <a:defRPr/>
            </a:pPr>
            <a:r>
              <a:rPr lang="en-US" altLang="zh-CN" sz="2600" b="1">
                <a:latin typeface="+mn-lt"/>
                <a:ea typeface="黑体" panose="02010609060101010101" pitchFamily="49" charset="-122"/>
              </a:rPr>
              <a:t>2.</a:t>
            </a:r>
            <a:r>
              <a:rPr lang="zh-CN" altLang="en-US" sz="2600" b="1">
                <a:latin typeface="+mn-lt"/>
                <a:ea typeface="黑体" panose="02010609060101010101" pitchFamily="49" charset="-122"/>
              </a:rPr>
              <a:t>根据四则运算之间的关系，完成下列等式。你能用字母表示这些关系吗？</a:t>
            </a:r>
            <a:endParaRPr lang="zh-CN" altLang="en-US" sz="2600" b="1">
              <a:latin typeface="+mn-lt"/>
              <a:ea typeface="黑体" panose="02010609060101010101" pitchFamily="49" charset="-122"/>
            </a:endParaRPr>
          </a:p>
        </p:txBody>
      </p:sp>
      <p:sp>
        <p:nvSpPr>
          <p:cNvPr id="3" name="文本框 2"/>
          <p:cNvSpPr txBox="1"/>
          <p:nvPr/>
        </p:nvSpPr>
        <p:spPr>
          <a:xfrm>
            <a:off x="2850408" y="1495025"/>
            <a:ext cx="2077192" cy="338554"/>
          </a:xfrm>
          <a:prstGeom prst="rect">
            <a:avLst/>
          </a:prstGeom>
          <a:noFill/>
        </p:spPr>
        <p:txBody>
          <a:bodyPr wrap="square" rtlCol="0">
            <a:spAutoFit/>
          </a:bodyPr>
          <a:lstStyle/>
          <a:p>
            <a:r>
              <a:rPr lang="en-US" altLang="zh-CN" sz="1600" b="1">
                <a:solidFill>
                  <a:srgbClr val="FF7C80"/>
                </a:solidFill>
                <a:latin typeface="+mj-lt"/>
                <a:ea typeface="+mj-ea"/>
              </a:rPr>
              <a:t>【</a:t>
            </a:r>
            <a:r>
              <a:rPr lang="zh-CN" altLang="en-US" sz="1600" b="1">
                <a:solidFill>
                  <a:srgbClr val="FF7C80"/>
                </a:solidFill>
                <a:latin typeface="+mj-lt"/>
                <a:ea typeface="+mj-ea"/>
              </a:rPr>
              <a:t>教材</a:t>
            </a:r>
            <a:r>
              <a:rPr lang="en-US" altLang="zh-CN" sz="1600" b="1">
                <a:solidFill>
                  <a:srgbClr val="FF7C80"/>
                </a:solidFill>
                <a:latin typeface="+mj-lt"/>
                <a:ea typeface="+mj-ea"/>
              </a:rPr>
              <a:t>P75 </a:t>
            </a:r>
            <a:r>
              <a:rPr lang="zh-CN" altLang="en-US" sz="1600" b="1">
                <a:solidFill>
                  <a:srgbClr val="FF7C80"/>
                </a:solidFill>
                <a:latin typeface="+mj-lt"/>
                <a:ea typeface="+mj-ea"/>
              </a:rPr>
              <a:t>第</a:t>
            </a:r>
            <a:r>
              <a:rPr lang="en-US" altLang="zh-CN" sz="1600" b="1">
                <a:solidFill>
                  <a:srgbClr val="FF7C80"/>
                </a:solidFill>
                <a:latin typeface="+mj-lt"/>
                <a:ea typeface="+mj-ea"/>
              </a:rPr>
              <a:t>5</a:t>
            </a:r>
            <a:r>
              <a:rPr lang="zh-CN" altLang="en-US" sz="1600" b="1">
                <a:solidFill>
                  <a:srgbClr val="FF7C80"/>
                </a:solidFill>
                <a:latin typeface="+mj-lt"/>
                <a:ea typeface="+mj-ea"/>
              </a:rPr>
              <a:t>题</a:t>
            </a:r>
            <a:r>
              <a:rPr lang="en-US" altLang="zh-CN" sz="1600" b="1">
                <a:solidFill>
                  <a:srgbClr val="FF7C80"/>
                </a:solidFill>
                <a:latin typeface="+mj-lt"/>
                <a:ea typeface="+mj-ea"/>
              </a:rPr>
              <a:t>】</a:t>
            </a:r>
            <a:endParaRPr lang="zh-CN" altLang="en-US" sz="1600" b="1" dirty="0">
              <a:solidFill>
                <a:srgbClr val="FF7C80"/>
              </a:solidFill>
              <a:latin typeface="+mj-lt"/>
              <a:ea typeface="+mj-ea"/>
            </a:endParaRPr>
          </a:p>
        </p:txBody>
      </p:sp>
      <p:sp>
        <p:nvSpPr>
          <p:cNvPr id="5" name="Text Box 6"/>
          <p:cNvSpPr>
            <a:spLocks noChangeArrowheads="1"/>
          </p:cNvSpPr>
          <p:nvPr/>
        </p:nvSpPr>
        <p:spPr bwMode="auto">
          <a:xfrm>
            <a:off x="805265" y="1966327"/>
            <a:ext cx="2664639" cy="461962"/>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a:latin typeface="+mn-lt"/>
                <a:ea typeface="+mn-ea"/>
                <a:sym typeface="宋体" panose="02010600030101010101" pitchFamily="2" charset="-122"/>
              </a:rPr>
              <a:t>加数</a:t>
            </a:r>
            <a:r>
              <a:rPr lang="zh-CN" altLang="en-US" sz="2400" b="1">
                <a:latin typeface="+mn-lt"/>
                <a:ea typeface="+mn-ea"/>
                <a:sym typeface="宋体" panose="02010600030101010101" pitchFamily="2" charset="-122"/>
              </a:rPr>
              <a:t>＋加数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和 </a:t>
            </a:r>
            <a:endParaRPr lang="zh-CN" altLang="en-US" sz="1400" b="1" dirty="0">
              <a:latin typeface="+mn-lt"/>
              <a:ea typeface="+mn-ea"/>
            </a:endParaRPr>
          </a:p>
        </p:txBody>
      </p:sp>
      <p:sp>
        <p:nvSpPr>
          <p:cNvPr id="6" name="Text Box 6"/>
          <p:cNvSpPr>
            <a:spLocks noChangeArrowheads="1"/>
          </p:cNvSpPr>
          <p:nvPr/>
        </p:nvSpPr>
        <p:spPr bwMode="auto">
          <a:xfrm>
            <a:off x="805265" y="3522116"/>
            <a:ext cx="2664639" cy="461962"/>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被减数－减数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差 </a:t>
            </a:r>
            <a:endParaRPr lang="zh-CN" altLang="en-US" sz="1400" b="1" dirty="0">
              <a:latin typeface="+mn-lt"/>
              <a:ea typeface="+mn-ea"/>
            </a:endParaRPr>
          </a:p>
        </p:txBody>
      </p:sp>
      <p:sp>
        <p:nvSpPr>
          <p:cNvPr id="7" name="左大括号 2"/>
          <p:cNvSpPr/>
          <p:nvPr/>
        </p:nvSpPr>
        <p:spPr bwMode="auto">
          <a:xfrm>
            <a:off x="3947593" y="2138590"/>
            <a:ext cx="152400" cy="1673225"/>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sp>
        <p:nvSpPr>
          <p:cNvPr id="8" name="左大括号 2"/>
          <p:cNvSpPr/>
          <p:nvPr/>
        </p:nvSpPr>
        <p:spPr bwMode="auto">
          <a:xfrm flipH="1">
            <a:off x="3317504" y="2138590"/>
            <a:ext cx="152400" cy="1673225"/>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sp>
        <p:nvSpPr>
          <p:cNvPr id="9" name="箭头: 右 8"/>
          <p:cNvSpPr/>
          <p:nvPr/>
        </p:nvSpPr>
        <p:spPr bwMode="auto">
          <a:xfrm>
            <a:off x="3533404" y="2880970"/>
            <a:ext cx="375481" cy="188464"/>
          </a:xfrm>
          <a:prstGeom prst="rightArrow">
            <a:avLst/>
          </a:prstGeom>
          <a:solidFill>
            <a:srgbClr val="0372BA"/>
          </a:solidFill>
          <a:ln w="19050">
            <a:noFill/>
            <a:miter lim="800000"/>
          </a:ln>
        </p:spPr>
        <p:txBody>
          <a:bodyPr rtlCol="0" anchor="ctr"/>
          <a:lstStyle/>
          <a:p>
            <a:pPr algn="l" eaLnBrk="1" fontAlgn="auto" hangingPunct="1">
              <a:lnSpc>
                <a:spcPct val="120000"/>
              </a:lnSpc>
              <a:spcBef>
                <a:spcPts val="0"/>
              </a:spcBef>
              <a:spcAft>
                <a:spcPts val="0"/>
              </a:spcAft>
            </a:pPr>
            <a:endParaRPr lang="zh-CN" altLang="en-US" sz="3200" b="1" kern="0" dirty="0">
              <a:solidFill>
                <a:srgbClr val="1C1C1C"/>
              </a:solidFill>
              <a:latin typeface="+mj-lt"/>
              <a:ea typeface="黑体" panose="02010609060101010101" pitchFamily="49" charset="-122"/>
            </a:endParaRPr>
          </a:p>
        </p:txBody>
      </p:sp>
      <p:sp>
        <p:nvSpPr>
          <p:cNvPr id="10" name="Text Box 6"/>
          <p:cNvSpPr>
            <a:spLocks noChangeArrowheads="1"/>
          </p:cNvSpPr>
          <p:nvPr/>
        </p:nvSpPr>
        <p:spPr bwMode="auto">
          <a:xfrm>
            <a:off x="4099992" y="1966327"/>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一个加数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 </a:t>
            </a:r>
            <a:endParaRPr lang="zh-CN" altLang="en-US" sz="1400" b="1" dirty="0">
              <a:latin typeface="+mn-lt"/>
              <a:ea typeface="+mn-ea"/>
            </a:endParaRPr>
          </a:p>
        </p:txBody>
      </p:sp>
      <p:sp>
        <p:nvSpPr>
          <p:cNvPr id="11" name="Text Box 6"/>
          <p:cNvSpPr>
            <a:spLocks noChangeArrowheads="1"/>
          </p:cNvSpPr>
          <p:nvPr/>
        </p:nvSpPr>
        <p:spPr bwMode="auto">
          <a:xfrm>
            <a:off x="4099992" y="2744370"/>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被减数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 </a:t>
            </a:r>
            <a:endParaRPr lang="zh-CN" altLang="en-US" sz="1400" b="1" dirty="0">
              <a:latin typeface="+mn-lt"/>
              <a:ea typeface="+mn-ea"/>
            </a:endParaRPr>
          </a:p>
        </p:txBody>
      </p:sp>
      <p:sp>
        <p:nvSpPr>
          <p:cNvPr id="12" name="Text Box 6"/>
          <p:cNvSpPr>
            <a:spLocks noChangeArrowheads="1"/>
          </p:cNvSpPr>
          <p:nvPr/>
        </p:nvSpPr>
        <p:spPr bwMode="auto">
          <a:xfrm>
            <a:off x="4099992" y="3522413"/>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减数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 </a:t>
            </a:r>
            <a:endParaRPr lang="zh-CN" altLang="en-US" sz="1400" b="1" dirty="0">
              <a:latin typeface="+mn-lt"/>
              <a:ea typeface="+mn-ea"/>
            </a:endParaRPr>
          </a:p>
        </p:txBody>
      </p:sp>
      <p:sp>
        <p:nvSpPr>
          <p:cNvPr id="30" name="Text Box 6"/>
          <p:cNvSpPr>
            <a:spLocks noChangeArrowheads="1"/>
          </p:cNvSpPr>
          <p:nvPr/>
        </p:nvSpPr>
        <p:spPr bwMode="auto">
          <a:xfrm>
            <a:off x="5549373" y="1966327"/>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solidFill>
                  <a:srgbClr val="FF0000"/>
                </a:solidFill>
                <a:latin typeface="+mn-lt"/>
                <a:ea typeface="+mn-ea"/>
                <a:sym typeface="宋体" panose="02010600030101010101" pitchFamily="2" charset="-122"/>
              </a:rPr>
              <a:t>和－另一个加数 </a:t>
            </a:r>
            <a:endParaRPr lang="zh-CN" altLang="en-US" sz="1400" b="1" dirty="0">
              <a:solidFill>
                <a:srgbClr val="FF0000"/>
              </a:solidFill>
              <a:latin typeface="+mn-lt"/>
              <a:ea typeface="+mn-ea"/>
            </a:endParaRPr>
          </a:p>
        </p:txBody>
      </p:sp>
      <p:sp>
        <p:nvSpPr>
          <p:cNvPr id="31" name="Text Box 6"/>
          <p:cNvSpPr>
            <a:spLocks noChangeArrowheads="1"/>
          </p:cNvSpPr>
          <p:nvPr/>
        </p:nvSpPr>
        <p:spPr bwMode="auto">
          <a:xfrm>
            <a:off x="5270167" y="2744370"/>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solidFill>
                  <a:srgbClr val="FF0000"/>
                </a:solidFill>
                <a:latin typeface="+mn-lt"/>
                <a:ea typeface="+mn-ea"/>
                <a:sym typeface="宋体" panose="02010600030101010101" pitchFamily="2" charset="-122"/>
              </a:rPr>
              <a:t>减数＋差 </a:t>
            </a:r>
            <a:endParaRPr lang="zh-CN" altLang="en-US" sz="1400" b="1" dirty="0">
              <a:solidFill>
                <a:srgbClr val="FF0000"/>
              </a:solidFill>
              <a:latin typeface="+mn-lt"/>
              <a:ea typeface="+mn-ea"/>
            </a:endParaRPr>
          </a:p>
        </p:txBody>
      </p:sp>
      <p:sp>
        <p:nvSpPr>
          <p:cNvPr id="32" name="Text Box 6"/>
          <p:cNvSpPr>
            <a:spLocks noChangeArrowheads="1"/>
          </p:cNvSpPr>
          <p:nvPr/>
        </p:nvSpPr>
        <p:spPr bwMode="auto">
          <a:xfrm>
            <a:off x="4949081" y="3522413"/>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solidFill>
                  <a:srgbClr val="FF0000"/>
                </a:solidFill>
                <a:latin typeface="+mn-lt"/>
                <a:ea typeface="+mn-ea"/>
                <a:sym typeface="宋体" panose="02010600030101010101" pitchFamily="2" charset="-122"/>
              </a:rPr>
              <a:t>被减数－差 </a:t>
            </a:r>
            <a:endParaRPr lang="zh-CN" altLang="en-US" sz="1400" b="1" dirty="0">
              <a:solidFill>
                <a:srgbClr val="FF0000"/>
              </a:solidFill>
              <a:latin typeface="+mn-lt"/>
              <a:ea typeface="+mn-ea"/>
            </a:endParaRPr>
          </a:p>
        </p:txBody>
      </p:sp>
      <p:sp>
        <p:nvSpPr>
          <p:cNvPr id="33" name="文本框 32"/>
          <p:cNvSpPr txBox="1"/>
          <p:nvPr/>
        </p:nvSpPr>
        <p:spPr bwMode="auto">
          <a:xfrm>
            <a:off x="1868123" y="2369149"/>
            <a:ext cx="11421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a</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
        <p:nvSpPr>
          <p:cNvPr id="34" name="文本框 33"/>
          <p:cNvSpPr txBox="1"/>
          <p:nvPr/>
        </p:nvSpPr>
        <p:spPr bwMode="auto">
          <a:xfrm>
            <a:off x="4978275" y="2369149"/>
            <a:ext cx="11421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r>
              <a:rPr lang="zh-CN" altLang="en-US"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a</a:t>
            </a:r>
            <a:endParaRPr lang="zh-CN" altLang="en-US" sz="2400" b="1" i="1" dirty="0">
              <a:solidFill>
                <a:srgbClr val="0000FF"/>
              </a:solidFill>
              <a:latin typeface="+mn-lt"/>
              <a:ea typeface="黑体" panose="02010609060101010101" pitchFamily="49" charset="-122"/>
            </a:endParaRPr>
          </a:p>
        </p:txBody>
      </p:sp>
      <p:sp>
        <p:nvSpPr>
          <p:cNvPr id="35" name="文本框 34"/>
          <p:cNvSpPr txBox="1"/>
          <p:nvPr/>
        </p:nvSpPr>
        <p:spPr bwMode="auto">
          <a:xfrm>
            <a:off x="1868123" y="3921513"/>
            <a:ext cx="11421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a</a:t>
            </a:r>
            <a:r>
              <a:rPr lang="zh-CN" altLang="en-US"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
        <p:nvSpPr>
          <p:cNvPr id="36" name="文本框 35"/>
          <p:cNvSpPr txBox="1"/>
          <p:nvPr/>
        </p:nvSpPr>
        <p:spPr bwMode="auto">
          <a:xfrm>
            <a:off x="4978274" y="3133392"/>
            <a:ext cx="11421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a</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
        <p:nvSpPr>
          <p:cNvPr id="37" name="文本框 36"/>
          <p:cNvSpPr txBox="1"/>
          <p:nvPr/>
        </p:nvSpPr>
        <p:spPr bwMode="auto">
          <a:xfrm>
            <a:off x="4978273" y="3921513"/>
            <a:ext cx="1338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a</a:t>
            </a:r>
            <a:r>
              <a:rPr lang="zh-CN" altLang="en-US"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100000">
                                          <p:val>
                                            <p:strVal val="#ppt_x"/>
                                          </p:val>
                                        </p:tav>
                                      </p:tavLst>
                                    </p:anim>
                                    <p:anim calcmode="lin" valueType="num">
                                      <p:cBhvr>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ppt_x</p:attrName>
                                        </p:attrNameLst>
                                      </p:cBhvr>
                                      <p:tavLst>
                                        <p:tav tm="0">
                                          <p:val>
                                            <p:strVal val="#ppt_x"/>
                                          </p:val>
                                        </p:tav>
                                        <p:tav tm="100000">
                                          <p:val>
                                            <p:strVal val="#ppt_x"/>
                                          </p:val>
                                        </p:tav>
                                      </p:tavLst>
                                    </p:anim>
                                    <p:anim calcmode="lin" valueType="num">
                                      <p:cBhvr>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p:bldP spid="31" grpId="0" bldLvl="0"/>
      <p:bldP spid="32" grpId="0" bldLvl="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a:spLocks noChangeArrowheads="1"/>
          </p:cNvSpPr>
          <p:nvPr/>
        </p:nvSpPr>
        <p:spPr bwMode="auto">
          <a:xfrm>
            <a:off x="805265" y="1966327"/>
            <a:ext cx="2664639" cy="461962"/>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乘数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乘数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积 </a:t>
            </a:r>
            <a:endParaRPr lang="zh-CN" altLang="en-US" sz="1400" b="1" dirty="0">
              <a:latin typeface="+mn-lt"/>
              <a:ea typeface="+mn-ea"/>
            </a:endParaRPr>
          </a:p>
        </p:txBody>
      </p:sp>
      <p:sp>
        <p:nvSpPr>
          <p:cNvPr id="5" name="Text Box 6"/>
          <p:cNvSpPr>
            <a:spLocks noChangeArrowheads="1"/>
          </p:cNvSpPr>
          <p:nvPr/>
        </p:nvSpPr>
        <p:spPr bwMode="auto">
          <a:xfrm>
            <a:off x="805265" y="3522116"/>
            <a:ext cx="2664639" cy="461962"/>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被除数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除数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商 </a:t>
            </a:r>
            <a:endParaRPr lang="zh-CN" altLang="en-US" sz="1400" b="1" dirty="0">
              <a:latin typeface="+mn-lt"/>
              <a:ea typeface="+mn-ea"/>
            </a:endParaRPr>
          </a:p>
        </p:txBody>
      </p:sp>
      <p:sp>
        <p:nvSpPr>
          <p:cNvPr id="6" name="左大括号 2"/>
          <p:cNvSpPr/>
          <p:nvPr/>
        </p:nvSpPr>
        <p:spPr bwMode="auto">
          <a:xfrm>
            <a:off x="3947593" y="2138590"/>
            <a:ext cx="152400" cy="1673225"/>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sp>
        <p:nvSpPr>
          <p:cNvPr id="7" name="左大括号 2"/>
          <p:cNvSpPr/>
          <p:nvPr/>
        </p:nvSpPr>
        <p:spPr bwMode="auto">
          <a:xfrm flipH="1">
            <a:off x="3317504" y="2138590"/>
            <a:ext cx="152400" cy="1673225"/>
          </a:xfrm>
          <a:prstGeom prst="leftBrace">
            <a:avLst>
              <a:gd name="adj1" fmla="val 39888"/>
              <a:gd name="adj2" fmla="val 50000"/>
            </a:avLst>
          </a:prstGeom>
          <a:noFill/>
          <a:ln w="1905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400">
              <a:solidFill>
                <a:srgbClr val="FF0000"/>
              </a:solidFill>
              <a:latin typeface="宋体" panose="02010600030101010101" pitchFamily="2" charset="-122"/>
              <a:sym typeface="宋体" panose="02010600030101010101" pitchFamily="2" charset="-122"/>
            </a:endParaRPr>
          </a:p>
        </p:txBody>
      </p:sp>
      <p:sp>
        <p:nvSpPr>
          <p:cNvPr id="8" name="箭头: 右 7"/>
          <p:cNvSpPr/>
          <p:nvPr/>
        </p:nvSpPr>
        <p:spPr bwMode="auto">
          <a:xfrm>
            <a:off x="3533404" y="2880970"/>
            <a:ext cx="375481" cy="188464"/>
          </a:xfrm>
          <a:prstGeom prst="rightArrow">
            <a:avLst/>
          </a:prstGeom>
          <a:solidFill>
            <a:srgbClr val="0372BA"/>
          </a:solidFill>
          <a:ln w="19050">
            <a:noFill/>
            <a:miter lim="800000"/>
          </a:ln>
        </p:spPr>
        <p:txBody>
          <a:bodyPr rtlCol="0" anchor="ctr"/>
          <a:lstStyle/>
          <a:p>
            <a:pPr algn="l" eaLnBrk="1" fontAlgn="auto" hangingPunct="1">
              <a:lnSpc>
                <a:spcPct val="120000"/>
              </a:lnSpc>
              <a:spcBef>
                <a:spcPts val="0"/>
              </a:spcBef>
              <a:spcAft>
                <a:spcPts val="0"/>
              </a:spcAft>
            </a:pPr>
            <a:endParaRPr lang="zh-CN" altLang="en-US" sz="3200" b="1" kern="0" dirty="0">
              <a:solidFill>
                <a:srgbClr val="1C1C1C"/>
              </a:solidFill>
              <a:latin typeface="+mj-lt"/>
              <a:ea typeface="黑体" panose="02010609060101010101" pitchFamily="49" charset="-122"/>
            </a:endParaRPr>
          </a:p>
        </p:txBody>
      </p:sp>
      <p:sp>
        <p:nvSpPr>
          <p:cNvPr id="9" name="Text Box 6"/>
          <p:cNvSpPr>
            <a:spLocks noChangeArrowheads="1"/>
          </p:cNvSpPr>
          <p:nvPr/>
        </p:nvSpPr>
        <p:spPr bwMode="auto">
          <a:xfrm>
            <a:off x="4099992" y="1966327"/>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一个乘数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 </a:t>
            </a:r>
            <a:endParaRPr lang="zh-CN" altLang="en-US" sz="1400" b="1" dirty="0">
              <a:latin typeface="+mn-lt"/>
              <a:ea typeface="+mn-ea"/>
            </a:endParaRPr>
          </a:p>
        </p:txBody>
      </p:sp>
      <p:sp>
        <p:nvSpPr>
          <p:cNvPr id="10" name="Text Box 6"/>
          <p:cNvSpPr>
            <a:spLocks noChangeArrowheads="1"/>
          </p:cNvSpPr>
          <p:nvPr/>
        </p:nvSpPr>
        <p:spPr bwMode="auto">
          <a:xfrm>
            <a:off x="4099992" y="2744370"/>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被除数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 </a:t>
            </a:r>
            <a:endParaRPr lang="zh-CN" altLang="en-US" sz="1400" b="1" dirty="0">
              <a:latin typeface="+mn-lt"/>
              <a:ea typeface="+mn-ea"/>
            </a:endParaRPr>
          </a:p>
        </p:txBody>
      </p:sp>
      <p:sp>
        <p:nvSpPr>
          <p:cNvPr id="11" name="Text Box 6"/>
          <p:cNvSpPr>
            <a:spLocks noChangeArrowheads="1"/>
          </p:cNvSpPr>
          <p:nvPr/>
        </p:nvSpPr>
        <p:spPr bwMode="auto">
          <a:xfrm>
            <a:off x="4099992" y="3522413"/>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latin typeface="+mn-lt"/>
                <a:ea typeface="+mn-ea"/>
                <a:sym typeface="宋体" panose="02010600030101010101" pitchFamily="2" charset="-122"/>
              </a:rPr>
              <a:t>除数</a:t>
            </a:r>
            <a:r>
              <a:rPr lang="en-US" altLang="zh-CN" sz="2400" b="1">
                <a:latin typeface="+mn-lt"/>
                <a:ea typeface="+mn-ea"/>
                <a:sym typeface="宋体" panose="02010600030101010101" pitchFamily="2" charset="-122"/>
              </a:rPr>
              <a:t>=</a:t>
            </a:r>
            <a:r>
              <a:rPr lang="zh-CN" altLang="en-US" sz="2400" b="1">
                <a:latin typeface="+mn-lt"/>
                <a:ea typeface="+mn-ea"/>
                <a:sym typeface="宋体" panose="02010600030101010101" pitchFamily="2" charset="-122"/>
              </a:rPr>
              <a:t> </a:t>
            </a:r>
            <a:endParaRPr lang="zh-CN" altLang="en-US" sz="1400" b="1" dirty="0">
              <a:latin typeface="+mn-lt"/>
              <a:ea typeface="+mn-ea"/>
            </a:endParaRPr>
          </a:p>
        </p:txBody>
      </p:sp>
      <p:sp>
        <p:nvSpPr>
          <p:cNvPr id="13" name="Text Box 6"/>
          <p:cNvSpPr>
            <a:spLocks noChangeArrowheads="1"/>
          </p:cNvSpPr>
          <p:nvPr/>
        </p:nvSpPr>
        <p:spPr bwMode="auto">
          <a:xfrm>
            <a:off x="5549373" y="1966327"/>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solidFill>
                  <a:srgbClr val="FF0000"/>
                </a:solidFill>
                <a:latin typeface="+mn-lt"/>
                <a:ea typeface="+mn-ea"/>
                <a:sym typeface="宋体" panose="02010600030101010101" pitchFamily="2" charset="-122"/>
              </a:rPr>
              <a:t>积</a:t>
            </a:r>
            <a:r>
              <a:rPr lang="en-US" altLang="zh-CN" sz="2400" b="1">
                <a:solidFill>
                  <a:srgbClr val="FF0000"/>
                </a:solidFill>
                <a:latin typeface="+mn-lt"/>
                <a:ea typeface="+mn-ea"/>
                <a:sym typeface="宋体" panose="02010600030101010101" pitchFamily="2" charset="-122"/>
              </a:rPr>
              <a:t>÷</a:t>
            </a:r>
            <a:r>
              <a:rPr lang="zh-CN" altLang="en-US" sz="2400" b="1">
                <a:solidFill>
                  <a:srgbClr val="FF0000"/>
                </a:solidFill>
                <a:latin typeface="+mn-lt"/>
                <a:ea typeface="+mn-ea"/>
                <a:sym typeface="宋体" panose="02010600030101010101" pitchFamily="2" charset="-122"/>
              </a:rPr>
              <a:t>另一个乘数 </a:t>
            </a:r>
            <a:endParaRPr lang="zh-CN" altLang="en-US" sz="1400" b="1" dirty="0">
              <a:solidFill>
                <a:srgbClr val="FF0000"/>
              </a:solidFill>
              <a:latin typeface="+mn-lt"/>
              <a:ea typeface="+mn-ea"/>
            </a:endParaRPr>
          </a:p>
        </p:txBody>
      </p:sp>
      <p:sp>
        <p:nvSpPr>
          <p:cNvPr id="14" name="Text Box 6"/>
          <p:cNvSpPr>
            <a:spLocks noChangeArrowheads="1"/>
          </p:cNvSpPr>
          <p:nvPr/>
        </p:nvSpPr>
        <p:spPr bwMode="auto">
          <a:xfrm>
            <a:off x="5270167" y="2744370"/>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solidFill>
                  <a:srgbClr val="FF0000"/>
                </a:solidFill>
                <a:latin typeface="+mn-lt"/>
                <a:ea typeface="+mn-ea"/>
                <a:sym typeface="宋体" panose="02010600030101010101" pitchFamily="2" charset="-122"/>
              </a:rPr>
              <a:t>除数</a:t>
            </a:r>
            <a:r>
              <a:rPr lang="en-US" altLang="zh-CN" sz="2400" b="1">
                <a:solidFill>
                  <a:srgbClr val="FF0000"/>
                </a:solidFill>
                <a:latin typeface="+mn-lt"/>
                <a:ea typeface="+mn-ea"/>
                <a:sym typeface="宋体" panose="02010600030101010101" pitchFamily="2" charset="-122"/>
              </a:rPr>
              <a:t>×</a:t>
            </a:r>
            <a:r>
              <a:rPr lang="zh-CN" altLang="en-US" sz="2400" b="1">
                <a:solidFill>
                  <a:srgbClr val="FF0000"/>
                </a:solidFill>
                <a:latin typeface="+mn-lt"/>
                <a:ea typeface="+mn-ea"/>
                <a:sym typeface="宋体" panose="02010600030101010101" pitchFamily="2" charset="-122"/>
              </a:rPr>
              <a:t>商 </a:t>
            </a:r>
            <a:endParaRPr lang="zh-CN" altLang="en-US" sz="1400" b="1" dirty="0">
              <a:solidFill>
                <a:srgbClr val="FF0000"/>
              </a:solidFill>
              <a:latin typeface="+mn-lt"/>
              <a:ea typeface="+mn-ea"/>
            </a:endParaRPr>
          </a:p>
        </p:txBody>
      </p:sp>
      <p:sp>
        <p:nvSpPr>
          <p:cNvPr id="15" name="Text Box 6"/>
          <p:cNvSpPr>
            <a:spLocks noChangeArrowheads="1"/>
          </p:cNvSpPr>
          <p:nvPr/>
        </p:nvSpPr>
        <p:spPr bwMode="auto">
          <a:xfrm>
            <a:off x="4949081" y="3522413"/>
            <a:ext cx="2664639" cy="46166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a:solidFill>
                  <a:srgbClr val="FF0000"/>
                </a:solidFill>
                <a:latin typeface="+mn-lt"/>
                <a:ea typeface="+mn-ea"/>
                <a:sym typeface="宋体" panose="02010600030101010101" pitchFamily="2" charset="-122"/>
              </a:rPr>
              <a:t>被除数</a:t>
            </a:r>
            <a:r>
              <a:rPr lang="en-US" altLang="zh-CN" sz="2400" b="1">
                <a:solidFill>
                  <a:srgbClr val="FF0000"/>
                </a:solidFill>
                <a:latin typeface="+mn-lt"/>
                <a:ea typeface="+mn-ea"/>
                <a:sym typeface="宋体" panose="02010600030101010101" pitchFamily="2" charset="-122"/>
              </a:rPr>
              <a:t>÷</a:t>
            </a:r>
            <a:r>
              <a:rPr lang="zh-CN" altLang="en-US" sz="2400" b="1">
                <a:solidFill>
                  <a:srgbClr val="FF0000"/>
                </a:solidFill>
                <a:latin typeface="+mn-lt"/>
                <a:ea typeface="+mn-ea"/>
                <a:sym typeface="宋体" panose="02010600030101010101" pitchFamily="2" charset="-122"/>
              </a:rPr>
              <a:t>差 </a:t>
            </a:r>
            <a:endParaRPr lang="zh-CN" altLang="en-US" sz="1400" b="1" dirty="0">
              <a:solidFill>
                <a:srgbClr val="FF0000"/>
              </a:solidFill>
              <a:latin typeface="+mn-lt"/>
              <a:ea typeface="+mn-ea"/>
            </a:endParaRPr>
          </a:p>
        </p:txBody>
      </p:sp>
      <p:sp>
        <p:nvSpPr>
          <p:cNvPr id="16" name="文本框 15"/>
          <p:cNvSpPr txBox="1"/>
          <p:nvPr/>
        </p:nvSpPr>
        <p:spPr bwMode="auto">
          <a:xfrm>
            <a:off x="1868123" y="2369149"/>
            <a:ext cx="12958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a</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
        <p:nvSpPr>
          <p:cNvPr id="17" name="文本框 16"/>
          <p:cNvSpPr txBox="1"/>
          <p:nvPr/>
        </p:nvSpPr>
        <p:spPr bwMode="auto">
          <a:xfrm>
            <a:off x="4978275" y="2369149"/>
            <a:ext cx="1548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a</a:t>
            </a:r>
            <a:endParaRPr lang="zh-CN" altLang="en-US" sz="2400" b="1" i="1" dirty="0">
              <a:solidFill>
                <a:srgbClr val="0000FF"/>
              </a:solidFill>
              <a:latin typeface="+mn-lt"/>
              <a:ea typeface="黑体" panose="02010609060101010101" pitchFamily="49" charset="-122"/>
            </a:endParaRPr>
          </a:p>
        </p:txBody>
      </p:sp>
      <p:sp>
        <p:nvSpPr>
          <p:cNvPr id="18" name="文本框 17"/>
          <p:cNvSpPr txBox="1"/>
          <p:nvPr/>
        </p:nvSpPr>
        <p:spPr bwMode="auto">
          <a:xfrm>
            <a:off x="1868123" y="3921513"/>
            <a:ext cx="1503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a</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
        <p:nvSpPr>
          <p:cNvPr id="19" name="文本框 18"/>
          <p:cNvSpPr txBox="1"/>
          <p:nvPr/>
        </p:nvSpPr>
        <p:spPr bwMode="auto">
          <a:xfrm>
            <a:off x="4978274" y="3133392"/>
            <a:ext cx="14574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a</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
        <p:nvSpPr>
          <p:cNvPr id="20" name="文本框 19"/>
          <p:cNvSpPr txBox="1"/>
          <p:nvPr/>
        </p:nvSpPr>
        <p:spPr bwMode="auto">
          <a:xfrm>
            <a:off x="4978273" y="3921513"/>
            <a:ext cx="14574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just" hangingPunct="1"/>
            <a:r>
              <a:rPr lang="en-US" altLang="zh-CN" sz="2400" b="1" i="1">
                <a:solidFill>
                  <a:srgbClr val="0000FF"/>
                </a:solidFill>
                <a:latin typeface="+mn-lt"/>
                <a:ea typeface="黑体" panose="02010609060101010101" pitchFamily="49" charset="-122"/>
              </a:rPr>
              <a:t>b</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a</a:t>
            </a:r>
            <a:r>
              <a:rPr lang="en-US" altLang="zh-CN" sz="2400" b="1">
                <a:solidFill>
                  <a:srgbClr val="0000FF"/>
                </a:solidFill>
                <a:latin typeface="+mn-lt"/>
                <a:ea typeface="黑体" panose="02010609060101010101" pitchFamily="49" charset="-122"/>
              </a:rPr>
              <a:t>÷</a:t>
            </a:r>
            <a:r>
              <a:rPr lang="en-US" altLang="zh-CN" sz="2400" b="1" i="1">
                <a:solidFill>
                  <a:srgbClr val="0000FF"/>
                </a:solidFill>
                <a:latin typeface="+mn-lt"/>
                <a:ea typeface="黑体" panose="02010609060101010101" pitchFamily="49" charset="-122"/>
              </a:rPr>
              <a:t>c</a:t>
            </a:r>
            <a:endParaRPr lang="zh-CN" altLang="en-US" sz="2400" b="1" i="1" dirty="0">
              <a:solidFill>
                <a:srgbClr val="0000FF"/>
              </a:solidFill>
              <a:latin typeface="+mn-lt"/>
              <a:ea typeface="黑体" panose="02010609060101010101" pitchFamily="49" charset="-122"/>
            </a:endParaRPr>
          </a:p>
        </p:txBody>
      </p:sp>
      <p:sp>
        <p:nvSpPr>
          <p:cNvPr id="12" name="文本框 8203"/>
          <p:cNvSpPr txBox="1">
            <a:spLocks noChangeArrowheads="1"/>
          </p:cNvSpPr>
          <p:nvPr/>
        </p:nvSpPr>
        <p:spPr bwMode="auto">
          <a:xfrm>
            <a:off x="344271" y="896912"/>
            <a:ext cx="8455458" cy="97091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50000"/>
              </a:spcBef>
              <a:buFont typeface="Arial" panose="020B0604020202020204" pitchFamily="34" charset="0"/>
              <a:buNone/>
              <a:defRPr/>
            </a:pPr>
            <a:r>
              <a:rPr lang="en-US" altLang="zh-CN" sz="2600" b="1">
                <a:latin typeface="+mn-lt"/>
                <a:ea typeface="黑体" panose="02010609060101010101" pitchFamily="49" charset="-122"/>
              </a:rPr>
              <a:t>2.</a:t>
            </a:r>
            <a:r>
              <a:rPr lang="zh-CN" altLang="en-US" sz="2600" b="1">
                <a:latin typeface="+mn-lt"/>
                <a:ea typeface="黑体" panose="02010609060101010101" pitchFamily="49" charset="-122"/>
              </a:rPr>
              <a:t>根据四则运算之间的关系，完成下列等式。你能用字母表示这些关系吗？</a:t>
            </a:r>
            <a:endParaRPr lang="zh-CN" altLang="en-US" sz="2600" b="1">
              <a:latin typeface="+mn-lt"/>
              <a:ea typeface="黑体" panose="02010609060101010101" pitchFamily="49" charset="-122"/>
            </a:endParaRPr>
          </a:p>
        </p:txBody>
      </p:sp>
      <p:sp>
        <p:nvSpPr>
          <p:cNvPr id="21" name="文本框 20"/>
          <p:cNvSpPr txBox="1"/>
          <p:nvPr/>
        </p:nvSpPr>
        <p:spPr>
          <a:xfrm>
            <a:off x="2850408" y="1495025"/>
            <a:ext cx="2077192" cy="338554"/>
          </a:xfrm>
          <a:prstGeom prst="rect">
            <a:avLst/>
          </a:prstGeom>
          <a:noFill/>
        </p:spPr>
        <p:txBody>
          <a:bodyPr wrap="square" rtlCol="0">
            <a:spAutoFit/>
          </a:bodyPr>
          <a:lstStyle/>
          <a:p>
            <a:r>
              <a:rPr lang="en-US" altLang="zh-CN" sz="1600" b="1">
                <a:solidFill>
                  <a:srgbClr val="FF7C80"/>
                </a:solidFill>
                <a:latin typeface="+mj-lt"/>
                <a:ea typeface="+mj-ea"/>
              </a:rPr>
              <a:t>【</a:t>
            </a:r>
            <a:r>
              <a:rPr lang="zh-CN" altLang="en-US" sz="1600" b="1">
                <a:solidFill>
                  <a:srgbClr val="FF7C80"/>
                </a:solidFill>
                <a:latin typeface="+mj-lt"/>
                <a:ea typeface="+mj-ea"/>
              </a:rPr>
              <a:t>教材</a:t>
            </a:r>
            <a:r>
              <a:rPr lang="en-US" altLang="zh-CN" sz="1600" b="1">
                <a:solidFill>
                  <a:srgbClr val="FF7C80"/>
                </a:solidFill>
                <a:latin typeface="+mj-lt"/>
                <a:ea typeface="+mj-ea"/>
              </a:rPr>
              <a:t>P75 </a:t>
            </a:r>
            <a:r>
              <a:rPr lang="zh-CN" altLang="en-US" sz="1600" b="1">
                <a:solidFill>
                  <a:srgbClr val="FF7C80"/>
                </a:solidFill>
                <a:latin typeface="+mj-lt"/>
                <a:ea typeface="+mj-ea"/>
              </a:rPr>
              <a:t>第</a:t>
            </a:r>
            <a:r>
              <a:rPr lang="en-US" altLang="zh-CN" sz="1600" b="1">
                <a:solidFill>
                  <a:srgbClr val="FF7C80"/>
                </a:solidFill>
                <a:latin typeface="+mj-lt"/>
                <a:ea typeface="+mj-ea"/>
              </a:rPr>
              <a:t>5</a:t>
            </a:r>
            <a:r>
              <a:rPr lang="zh-CN" altLang="en-US" sz="1600" b="1">
                <a:solidFill>
                  <a:srgbClr val="FF7C80"/>
                </a:solidFill>
                <a:latin typeface="+mj-lt"/>
                <a:ea typeface="+mj-ea"/>
              </a:rPr>
              <a:t>题</a:t>
            </a:r>
            <a:r>
              <a:rPr lang="en-US" altLang="zh-CN" sz="1600" b="1">
                <a:solidFill>
                  <a:srgbClr val="FF7C80"/>
                </a:solidFill>
                <a:latin typeface="+mj-lt"/>
                <a:ea typeface="+mj-ea"/>
              </a:rPr>
              <a:t>】</a:t>
            </a:r>
            <a:endParaRPr lang="zh-CN" altLang="en-US" sz="1600" b="1" dirty="0">
              <a:solidFill>
                <a:srgbClr val="FF7C8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100000">
                                          <p:val>
                                            <p:strVal val="#ppt_x"/>
                                          </p:val>
                                        </p:tav>
                                      </p:tavLst>
                                    </p:anim>
                                    <p:anim calcmode="lin" valueType="num">
                                      <p:cBhvr>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ppt_x</p:attrName>
                                        </p:attrNameLst>
                                      </p:cBhvr>
                                      <p:tavLst>
                                        <p:tav tm="0">
                                          <p:val>
                                            <p:strVal val="#ppt_x"/>
                                          </p:val>
                                        </p:tav>
                                        <p:tav tm="100000">
                                          <p:val>
                                            <p:strVal val="#ppt_x"/>
                                          </p:val>
                                        </p:tav>
                                      </p:tavLst>
                                    </p:anim>
                                    <p:anim calcmode="lin" valueType="num">
                                      <p:cBhvr>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p:bldP spid="14" grpId="0" bldLvl="0"/>
      <p:bldP spid="15" grpId="0" bldLvl="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203"/>
          <p:cNvSpPr txBox="1">
            <a:spLocks noChangeArrowheads="1"/>
          </p:cNvSpPr>
          <p:nvPr/>
        </p:nvSpPr>
        <p:spPr bwMode="auto">
          <a:xfrm>
            <a:off x="566017" y="519984"/>
            <a:ext cx="4751240" cy="49654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50000"/>
              </a:spcBef>
              <a:buFont typeface="Arial" panose="020B0604020202020204" pitchFamily="34" charset="0"/>
              <a:buNone/>
              <a:defRPr/>
            </a:pPr>
            <a:r>
              <a:rPr lang="zh-CN" altLang="en-US" sz="2600" b="1">
                <a:latin typeface="+mn-lt"/>
                <a:ea typeface="黑体" panose="02010609060101010101" pitchFamily="49" charset="-122"/>
              </a:rPr>
              <a:t>笔算。</a:t>
            </a:r>
            <a:endParaRPr lang="zh-CN" altLang="en-US" sz="2600" b="1">
              <a:latin typeface="+mn-lt"/>
              <a:ea typeface="黑体" panose="02010609060101010101" pitchFamily="49" charset="-122"/>
            </a:endParaRPr>
          </a:p>
        </p:txBody>
      </p:sp>
      <p:grpSp>
        <p:nvGrpSpPr>
          <p:cNvPr id="6" name="组合 5"/>
          <p:cNvGrpSpPr/>
          <p:nvPr/>
        </p:nvGrpSpPr>
        <p:grpSpPr>
          <a:xfrm>
            <a:off x="566017" y="1016530"/>
            <a:ext cx="5181757" cy="1790512"/>
            <a:chOff x="1135280" y="1016530"/>
            <a:chExt cx="5181757" cy="1790512"/>
          </a:xfrm>
        </p:grpSpPr>
        <p:sp>
          <p:nvSpPr>
            <p:cNvPr id="3" name="文本框 2"/>
            <p:cNvSpPr txBox="1"/>
            <p:nvPr/>
          </p:nvSpPr>
          <p:spPr bwMode="auto">
            <a:xfrm>
              <a:off x="1135280" y="1016530"/>
              <a:ext cx="5181757" cy="1570879"/>
            </a:xfrm>
            <a:prstGeom prst="rect">
              <a:avLst/>
            </a:prstGeom>
            <a:noFill/>
            <a:ln>
              <a:noFill/>
            </a:ln>
          </p:spPr>
          <p:txBody>
            <a:bodyPr wrap="square">
              <a:spAutoFit/>
            </a:bodyPr>
            <a:lstStyle/>
            <a:p>
              <a:pPr algn="just" hangingPunct="1">
                <a:lnSpc>
                  <a:spcPct val="200000"/>
                </a:lnSpc>
                <a:defRPr/>
              </a:pPr>
              <a:r>
                <a:rPr lang="en-US" altLang="zh-CN" sz="2600" b="1">
                  <a:solidFill>
                    <a:srgbClr val="000000"/>
                  </a:solidFill>
                  <a:latin typeface="+mn-lt"/>
                  <a:ea typeface="黑体" panose="02010609060101010101" pitchFamily="49" charset="-122"/>
                </a:rPr>
                <a:t>40+30		0.4+0.06		</a:t>
              </a:r>
              <a:endParaRPr lang="en-US" altLang="zh-CN" sz="2600" b="1" dirty="0">
                <a:solidFill>
                  <a:srgbClr val="000000"/>
                </a:solidFill>
                <a:latin typeface="+mn-lt"/>
                <a:ea typeface="黑体" panose="02010609060101010101" pitchFamily="49" charset="-122"/>
              </a:endParaRPr>
            </a:p>
            <a:p>
              <a:pPr algn="just" hangingPunct="1">
                <a:lnSpc>
                  <a:spcPct val="200000"/>
                </a:lnSpc>
                <a:defRPr/>
              </a:pPr>
              <a:r>
                <a:rPr lang="en-US" altLang="zh-CN" sz="2600" b="1">
                  <a:solidFill>
                    <a:srgbClr val="000000"/>
                  </a:solidFill>
                  <a:latin typeface="+mn-lt"/>
                  <a:ea typeface="黑体" panose="02010609060101010101" pitchFamily="49" charset="-122"/>
                </a:rPr>
                <a:t>40-30		0.4-0.06</a:t>
              </a:r>
              <a:endParaRPr lang="zh-CN" altLang="en-US" sz="2600" b="1" dirty="0">
                <a:solidFill>
                  <a:srgbClr val="000000"/>
                </a:solidFill>
                <a:latin typeface="+mn-lt"/>
                <a:ea typeface="黑体" panose="02010609060101010101" pitchFamily="49" charset="-122"/>
              </a:endParaRPr>
            </a:p>
          </p:txBody>
        </p:sp>
        <p:graphicFrame>
          <p:nvGraphicFramePr>
            <p:cNvPr id="4" name="对象 2"/>
            <p:cNvGraphicFramePr>
              <a:graphicFrameLocks noChangeAspect="1"/>
            </p:cNvGraphicFramePr>
            <p:nvPr/>
          </p:nvGraphicFramePr>
          <p:xfrm>
            <a:off x="5204665" y="1047392"/>
            <a:ext cx="836612" cy="865188"/>
          </p:xfrm>
          <a:graphic>
            <a:graphicData uri="http://schemas.openxmlformats.org/presentationml/2006/ole">
              <mc:AlternateContent xmlns:mc="http://schemas.openxmlformats.org/markup-compatibility/2006">
                <mc:Choice xmlns:v="urn:schemas-microsoft-com:vml" Requires="v">
                  <p:oleObj spid="_x0000_s7175" name="Equation" r:id="rId1" imgW="381000" imgH="393700" progId="Equation.DSMT4">
                    <p:embed/>
                  </p:oleObj>
                </mc:Choice>
                <mc:Fallback>
                  <p:oleObj name="Equation" r:id="rId1" imgW="381000" imgH="393700" progId="Equation.DSMT4">
                    <p:embed/>
                    <p:pic>
                      <p:nvPicPr>
                        <p:cNvPr id="0" name="对象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4665" y="1047392"/>
                          <a:ext cx="836612"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对象 12"/>
            <p:cNvGraphicFramePr>
              <a:graphicFrameLocks noChangeAspect="1"/>
            </p:cNvGraphicFramePr>
            <p:nvPr/>
          </p:nvGraphicFramePr>
          <p:xfrm>
            <a:off x="5201490" y="1943442"/>
            <a:ext cx="839787" cy="863600"/>
          </p:xfrm>
          <a:graphic>
            <a:graphicData uri="http://schemas.openxmlformats.org/presentationml/2006/ole">
              <mc:AlternateContent xmlns:mc="http://schemas.openxmlformats.org/markup-compatibility/2006">
                <mc:Choice xmlns:v="urn:schemas-microsoft-com:vml" Requires="v">
                  <p:oleObj spid="_x0000_s7" name="Equation" r:id="rId3" imgW="9144000" imgH="9448800" progId="Equation.DSMT4">
                    <p:embed/>
                  </p:oleObj>
                </mc:Choice>
                <mc:Fallback>
                  <p:oleObj name="Equation" r:id="rId3" imgW="9144000" imgH="9448800" progId="Equation.DSMT4">
                    <p:embed/>
                    <p:pic>
                      <p:nvPicPr>
                        <p:cNvPr id="0" name="对象 12"/>
                        <p:cNvPicPr>
                          <a:picLocks noChangeAspect="1" noChangeArrowheads="1"/>
                        </p:cNvPicPr>
                        <p:nvPr/>
                      </p:nvPicPr>
                      <p:blipFill>
                        <a:blip r:embed="rId4"/>
                        <a:srcRect/>
                        <a:stretch>
                          <a:fillRect/>
                        </a:stretch>
                      </p:blipFill>
                      <p:spPr bwMode="auto">
                        <a:xfrm>
                          <a:off x="5201490" y="1943442"/>
                          <a:ext cx="83978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8" name="Picture 16" descr="E:\2022\6年级下册\XXSX_2B_t004_0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0525" y="3525242"/>
            <a:ext cx="10810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27"/>
          <p:cNvSpPr>
            <a:spLocks noChangeArrowheads="1"/>
          </p:cNvSpPr>
          <p:nvPr/>
        </p:nvSpPr>
        <p:spPr bwMode="auto">
          <a:xfrm>
            <a:off x="5747774" y="1305289"/>
            <a:ext cx="2962742" cy="1719085"/>
          </a:xfrm>
          <a:prstGeom prst="wedgeRoundRectCallout">
            <a:avLst>
              <a:gd name="adj1" fmla="val 31508"/>
              <a:gd name="adj2" fmla="val 72810"/>
              <a:gd name="adj3" fmla="val 16667"/>
            </a:avLst>
          </a:prstGeom>
          <a:solidFill>
            <a:srgbClr val="FFFFFF"/>
          </a:solidFill>
          <a:ln w="19050">
            <a:solidFill>
              <a:srgbClr val="3399FF"/>
            </a:solidFill>
            <a:miter lim="800000"/>
          </a:ln>
        </p:spPr>
        <p:txBody>
          <a:bodyPr/>
          <a:lstStyle/>
          <a:p>
            <a:pPr>
              <a:lnSpc>
                <a:spcPct val="110000"/>
              </a:lnSpc>
              <a:defRPr/>
            </a:pPr>
            <a:r>
              <a:rPr lang="zh-CN" altLang="en-US" sz="2200" b="1">
                <a:latin typeface="+mn-lt"/>
                <a:ea typeface="楷体" panose="02010609060101010101" pitchFamily="49" charset="-122"/>
                <a:cs typeface="Times New Roman" panose="02020603050405020304" pitchFamily="18" charset="0"/>
              </a:rPr>
              <a:t>通过计算，你发现了整数、小数和分数加减法计算法则有什么共同点吗？</a:t>
            </a:r>
            <a:endParaRPr lang="en-US" altLang="zh-CN" sz="2200" dirty="0">
              <a:latin typeface="+mn-lt"/>
              <a:ea typeface="楷体" panose="02010609060101010101" pitchFamily="49" charset="-122"/>
              <a:cs typeface="Times New Roman" panose="02020603050405020304" pitchFamily="18" charset="0"/>
            </a:endParaRPr>
          </a:p>
        </p:txBody>
      </p:sp>
      <p:grpSp>
        <p:nvGrpSpPr>
          <p:cNvPr id="23" name="组合 22"/>
          <p:cNvGrpSpPr/>
          <p:nvPr/>
        </p:nvGrpSpPr>
        <p:grpSpPr>
          <a:xfrm>
            <a:off x="712873" y="3093384"/>
            <a:ext cx="7218188" cy="1500398"/>
            <a:chOff x="712873" y="3093384"/>
            <a:chExt cx="7218188" cy="1500398"/>
          </a:xfrm>
        </p:grpSpPr>
        <p:sp>
          <p:nvSpPr>
            <p:cNvPr id="15" name="Text Box 15"/>
            <p:cNvSpPr>
              <a:spLocks noChangeArrowheads="1"/>
            </p:cNvSpPr>
            <p:nvPr/>
          </p:nvSpPr>
          <p:spPr bwMode="auto">
            <a:xfrm>
              <a:off x="712873" y="3433748"/>
              <a:ext cx="1873075" cy="83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400" b="1" dirty="0">
                  <a:solidFill>
                    <a:srgbClr val="FF0000"/>
                  </a:solidFill>
                  <a:latin typeface="黑体" panose="02010609060101010101" pitchFamily="49" charset="-122"/>
                  <a:ea typeface="黑体" panose="02010609060101010101" pitchFamily="49" charset="-122"/>
                  <a:sym typeface="宋体" panose="02010600030101010101" pitchFamily="2" charset="-122"/>
                </a:rPr>
                <a:t>加、减法的计算法则</a:t>
              </a:r>
              <a:endParaRPr lang="en-US" altLang="zh-CN" sz="2400" b="1" dirty="0">
                <a:solidFill>
                  <a:srgbClr val="FF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17" name="左大括号 2"/>
            <p:cNvSpPr/>
            <p:nvPr/>
          </p:nvSpPr>
          <p:spPr bwMode="auto">
            <a:xfrm>
              <a:off x="2585948" y="3324217"/>
              <a:ext cx="227013" cy="1049943"/>
            </a:xfrm>
            <a:prstGeom prst="leftBrace">
              <a:avLst>
                <a:gd name="adj1" fmla="val 17159"/>
                <a:gd name="adj2" fmla="val 50000"/>
              </a:avLst>
            </a:prstGeom>
            <a:noFill/>
            <a:ln w="19050">
              <a:solidFill>
                <a:srgbClr val="FF0000"/>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a:solidFill>
                    <a:srgbClr val="FF0000"/>
                  </a:solidFill>
                  <a:latin typeface="宋体" panose="02010600030101010101" pitchFamily="2" charset="-122"/>
                  <a:sym typeface="宋体" panose="02010600030101010101" pitchFamily="2" charset="-122"/>
                </a:rPr>
                <a:t>                                                                                                                       </a:t>
              </a:r>
              <a:endParaRPr lang="zh-CN" altLang="en-US" sz="2400">
                <a:solidFill>
                  <a:srgbClr val="FF0000"/>
                </a:solidFill>
                <a:latin typeface="宋体" panose="02010600030101010101" pitchFamily="2" charset="-122"/>
                <a:sym typeface="宋体" panose="02010600030101010101" pitchFamily="2" charset="-122"/>
              </a:endParaRPr>
            </a:p>
          </p:txBody>
        </p:sp>
        <p:sp>
          <p:nvSpPr>
            <p:cNvPr id="20" name="文本框 19"/>
            <p:cNvSpPr txBox="1"/>
            <p:nvPr/>
          </p:nvSpPr>
          <p:spPr bwMode="auto">
            <a:xfrm>
              <a:off x="2812961" y="3093384"/>
              <a:ext cx="45789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黑体" panose="02010609060101010101" pitchFamily="49" charset="-122"/>
                  <a:ea typeface="黑体" panose="02010609060101010101" pitchFamily="49" charset="-122"/>
                  <a:cs typeface="+mn-cs"/>
                  <a:sym typeface="宋体" panose="02010600030101010101" pitchFamily="2" charset="-122"/>
                </a:rPr>
                <a:t>整数：相同数位对齐</a:t>
              </a:r>
              <a:endParaRPr kumimoji="0" lang="en-US" altLang="zh-CN"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sym typeface="宋体" panose="02010600030101010101" pitchFamily="2" charset="-122"/>
              </a:endParaRPr>
            </a:p>
          </p:txBody>
        </p:sp>
        <p:sp>
          <p:nvSpPr>
            <p:cNvPr id="21" name="Text Box 12"/>
            <p:cNvSpPr>
              <a:spLocks noChangeArrowheads="1"/>
            </p:cNvSpPr>
            <p:nvPr/>
          </p:nvSpPr>
          <p:spPr bwMode="auto">
            <a:xfrm>
              <a:off x="2812961" y="3612453"/>
              <a:ext cx="3770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0"/>
                </a:spcBef>
              </a:pPr>
              <a:r>
                <a:rPr lang="zh-CN" altLang="en-US" sz="2400" b="1">
                  <a:solidFill>
                    <a:srgbClr val="FF0000"/>
                  </a:solidFill>
                  <a:latin typeface="黑体" panose="02010609060101010101" pitchFamily="49" charset="-122"/>
                  <a:ea typeface="黑体" panose="02010609060101010101" pitchFamily="49" charset="-122"/>
                  <a:sym typeface="宋体" panose="02010600030101010101" pitchFamily="2" charset="-122"/>
                </a:rPr>
                <a:t>小数：小数点对齐</a:t>
              </a:r>
              <a:endParaRPr lang="en-US" altLang="zh-CN" sz="2400" b="1">
                <a:solidFill>
                  <a:srgbClr val="FF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22" name="Text Box 12"/>
            <p:cNvSpPr>
              <a:spLocks noChangeArrowheads="1"/>
            </p:cNvSpPr>
            <p:nvPr/>
          </p:nvSpPr>
          <p:spPr bwMode="auto">
            <a:xfrm>
              <a:off x="2812961" y="4131820"/>
              <a:ext cx="5118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0"/>
                </a:spcBef>
              </a:pPr>
              <a:r>
                <a:rPr lang="zh-CN" altLang="en-US" sz="2400" b="1">
                  <a:solidFill>
                    <a:srgbClr val="FF0000"/>
                  </a:solidFill>
                  <a:latin typeface="黑体" panose="02010609060101010101" pitchFamily="49" charset="-122"/>
                  <a:ea typeface="黑体" panose="02010609060101010101" pitchFamily="49" charset="-122"/>
                  <a:sym typeface="宋体" panose="02010600030101010101" pitchFamily="2" charset="-122"/>
                </a:rPr>
                <a:t>分数：统一分数单位后再计算</a:t>
              </a:r>
              <a:endParaRPr lang="en-US" altLang="zh-CN" sz="2400" b="1">
                <a:solidFill>
                  <a:srgbClr val="FF0000"/>
                </a:solidFill>
                <a:latin typeface="黑体" panose="02010609060101010101" pitchFamily="49" charset="-122"/>
                <a:ea typeface="黑体" panose="02010609060101010101" pitchFamily="49" charset="-122"/>
                <a:sym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E:\2022\6年级下册\XXSX_2B_t004_03(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515877" y="1067249"/>
            <a:ext cx="10810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7"/>
          <p:cNvSpPr>
            <a:spLocks noChangeArrowheads="1"/>
          </p:cNvSpPr>
          <p:nvPr/>
        </p:nvSpPr>
        <p:spPr bwMode="auto">
          <a:xfrm>
            <a:off x="1749662" y="858763"/>
            <a:ext cx="6486918" cy="944039"/>
          </a:xfrm>
          <a:prstGeom prst="wedgeRoundRectCallout">
            <a:avLst>
              <a:gd name="adj1" fmla="val -54887"/>
              <a:gd name="adj2" fmla="val 17767"/>
              <a:gd name="adj3" fmla="val 16667"/>
            </a:avLst>
          </a:prstGeom>
          <a:solidFill>
            <a:srgbClr val="FFFFFF"/>
          </a:solidFill>
          <a:ln w="19050">
            <a:solidFill>
              <a:srgbClr val="3399FF"/>
            </a:solidFill>
            <a:miter lim="800000"/>
          </a:ln>
        </p:spPr>
        <p:txBody>
          <a:bodyPr/>
          <a:lstStyle/>
          <a:p>
            <a:pPr eaLnBrk="1" hangingPunct="1">
              <a:lnSpc>
                <a:spcPct val="110000"/>
              </a:lnSpc>
              <a:defRPr/>
            </a:pPr>
            <a:r>
              <a:rPr lang="zh-CN" altLang="en-US" sz="2400" b="1">
                <a:latin typeface="Times New Roman" panose="02020603050405020304" pitchFamily="18" charset="0"/>
                <a:ea typeface="楷体" panose="02010609060101010101" pitchFamily="49" charset="-122"/>
                <a:cs typeface="Times New Roman" panose="02020603050405020304" pitchFamily="18" charset="0"/>
              </a:rPr>
              <a:t>小数乘法和除法的计算法则与整数乘法和除法的计算法则有什么相似和不同的地方？</a:t>
            </a:r>
            <a:endParaRPr lang="en-US" altLang="zh-CN" sz="20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4" name="Picture 11" descr="6B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4315" y="1916839"/>
            <a:ext cx="1253808" cy="166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7"/>
          <p:cNvSpPr>
            <a:spLocks noChangeArrowheads="1"/>
          </p:cNvSpPr>
          <p:nvPr/>
        </p:nvSpPr>
        <p:spPr bwMode="auto">
          <a:xfrm>
            <a:off x="2139569" y="2052163"/>
            <a:ext cx="5161672" cy="1288536"/>
          </a:xfrm>
          <a:prstGeom prst="wedgeRoundRectCallout">
            <a:avLst>
              <a:gd name="adj1" fmla="val 56292"/>
              <a:gd name="adj2" fmla="val -34425"/>
              <a:gd name="adj3" fmla="val 16667"/>
            </a:avLst>
          </a:prstGeom>
          <a:solidFill>
            <a:srgbClr val="FFFFFF"/>
          </a:solidFill>
          <a:ln w="19050">
            <a:solidFill>
              <a:srgbClr val="3399FF"/>
            </a:solidFill>
            <a:miter lim="800000"/>
          </a:ln>
        </p:spPr>
        <p:txBody>
          <a:bodyPr/>
          <a:lstStyle/>
          <a:p>
            <a:pPr>
              <a:lnSpc>
                <a:spcPct val="110000"/>
              </a:lnSpc>
              <a:defRPr/>
            </a:pPr>
            <a:r>
              <a:rPr lang="zh-CN" altLang="en-US" sz="2200" b="1">
                <a:latin typeface="+mn-lt"/>
                <a:ea typeface="楷体" panose="02010609060101010101" pitchFamily="49" charset="-122"/>
                <a:cs typeface="Times New Roman" panose="02020603050405020304" pitchFamily="18" charset="0"/>
              </a:rPr>
              <a:t>相同点是小数乘法先按整数乘法的法则计算，小数除法把小数转化成整数后，也按整数除法法则计算。</a:t>
            </a:r>
            <a:endParaRPr lang="en-US" altLang="zh-CN" sz="2200" dirty="0">
              <a:latin typeface="+mn-lt"/>
              <a:ea typeface="楷体" panose="02010609060101010101" pitchFamily="49" charset="-122"/>
              <a:cs typeface="Times New Roman" panose="02020603050405020304" pitchFamily="18" charset="0"/>
            </a:endParaRPr>
          </a:p>
        </p:txBody>
      </p:sp>
      <p:pic>
        <p:nvPicPr>
          <p:cNvPr id="6" name="Picture 13" descr="92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877" y="3137245"/>
            <a:ext cx="76993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27"/>
          <p:cNvSpPr>
            <a:spLocks noChangeArrowheads="1"/>
          </p:cNvSpPr>
          <p:nvPr/>
        </p:nvSpPr>
        <p:spPr bwMode="auto">
          <a:xfrm>
            <a:off x="1596964" y="3579269"/>
            <a:ext cx="4793204" cy="826624"/>
          </a:xfrm>
          <a:prstGeom prst="wedgeRoundRectCallout">
            <a:avLst>
              <a:gd name="adj1" fmla="val -55965"/>
              <a:gd name="adj2" fmla="val -32421"/>
              <a:gd name="adj3" fmla="val 16667"/>
            </a:avLst>
          </a:prstGeom>
          <a:solidFill>
            <a:srgbClr val="FFFFFF"/>
          </a:solidFill>
          <a:ln w="19050">
            <a:solidFill>
              <a:srgbClr val="3399FF"/>
            </a:solidFill>
            <a:miter lim="800000"/>
          </a:ln>
        </p:spPr>
        <p:txBody>
          <a:bodyPr/>
          <a:lstStyle/>
          <a:p>
            <a:pPr>
              <a:defRPr/>
            </a:pPr>
            <a:r>
              <a:rPr lang="zh-CN" altLang="en-US" sz="2200" b="1">
                <a:latin typeface="+mn-lt"/>
                <a:ea typeface="楷体" panose="02010609060101010101" pitchFamily="49" charset="-122"/>
                <a:cs typeface="Times New Roman" panose="02020603050405020304" pitchFamily="18" charset="0"/>
              </a:rPr>
              <a:t>不同点是小数乘除法还要在得数中确定小数点的位置。</a:t>
            </a:r>
            <a:endParaRPr lang="en-US" altLang="zh-CN" sz="2200" dirty="0">
              <a:latin typeface="+mn-lt"/>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E:\2022\6年级下册\XXSX_2B_t004_03(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515877" y="1067249"/>
            <a:ext cx="10810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7"/>
          <p:cNvSpPr>
            <a:spLocks noChangeArrowheads="1"/>
          </p:cNvSpPr>
          <p:nvPr/>
        </p:nvSpPr>
        <p:spPr bwMode="auto">
          <a:xfrm>
            <a:off x="1680726" y="659514"/>
            <a:ext cx="5251431" cy="944039"/>
          </a:xfrm>
          <a:prstGeom prst="wedgeRoundRectCallout">
            <a:avLst>
              <a:gd name="adj1" fmla="val -54887"/>
              <a:gd name="adj2" fmla="val 31076"/>
              <a:gd name="adj3" fmla="val 16667"/>
            </a:avLst>
          </a:prstGeom>
          <a:solidFill>
            <a:srgbClr val="FFFFFF"/>
          </a:solidFill>
          <a:ln w="19050">
            <a:solidFill>
              <a:srgbClr val="3399FF"/>
            </a:solidFill>
            <a:miter lim="800000"/>
          </a:ln>
        </p:spPr>
        <p:txBody>
          <a:bodyPr/>
          <a:lstStyle/>
          <a:p>
            <a:pPr eaLnBrk="1" hangingPunct="1">
              <a:lnSpc>
                <a:spcPct val="110000"/>
              </a:lnSpc>
              <a:defRPr/>
            </a:pPr>
            <a:r>
              <a:rPr lang="zh-CN" altLang="en-US" sz="2400" b="1">
                <a:latin typeface="Times New Roman" panose="02020603050405020304" pitchFamily="18" charset="0"/>
                <a:ea typeface="楷体" panose="02010609060101010101" pitchFamily="49" charset="-122"/>
                <a:cs typeface="Times New Roman" panose="02020603050405020304" pitchFamily="18" charset="0"/>
              </a:rPr>
              <a:t>分数乘法和除法的计算法则是什么？计算时要注意什么？</a:t>
            </a:r>
            <a:endParaRPr lang="en-US" altLang="zh-CN" sz="2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9" name="文本框 8"/>
          <p:cNvSpPr txBox="1"/>
          <p:nvPr/>
        </p:nvSpPr>
        <p:spPr bwMode="auto">
          <a:xfrm>
            <a:off x="1779939" y="1683574"/>
            <a:ext cx="6848184" cy="1179169"/>
          </a:xfrm>
          <a:prstGeom prst="rect">
            <a:avLst/>
          </a:prstGeom>
          <a:solidFill>
            <a:srgbClr val="F6FBFC"/>
          </a:solidFill>
          <a:ln>
            <a:noFill/>
          </a:ln>
        </p:spPr>
        <p:txBody>
          <a:bodyPr wrap="square">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kumimoji="0" lang="zh-CN" altLang="en-US" sz="2200" b="1" i="0" u="none" strike="noStrike" kern="1200" cap="none" spc="0" normalizeH="0" baseline="0" noProof="0">
                <a:ln>
                  <a:noFill/>
                </a:ln>
                <a:solidFill>
                  <a:srgbClr val="FF0000"/>
                </a:solidFill>
                <a:effectLst/>
                <a:uLnTx/>
                <a:uFillTx/>
                <a:latin typeface="+mn-ea"/>
                <a:ea typeface="+mn-ea"/>
                <a:cs typeface="Times New Roman" panose="02020603050405020304" pitchFamily="18" charset="0"/>
              </a:rPr>
              <a:t>分数乘法法则：</a:t>
            </a:r>
            <a:r>
              <a:rPr kumimoji="0" lang="zh-CN" altLang="en-US" sz="2200" b="1" i="0" u="none" strike="noStrike" kern="1200" cap="none" spc="0" normalizeH="0" baseline="0" noProof="0">
                <a:ln>
                  <a:noFill/>
                </a:ln>
                <a:solidFill>
                  <a:prstClr val="black"/>
                </a:solidFill>
                <a:effectLst/>
                <a:uLnTx/>
                <a:uFillTx/>
                <a:latin typeface="Times New Roman" panose="02020603050405020304"/>
                <a:ea typeface="楷体" panose="02010609060101010101" pitchFamily="49" charset="-122"/>
                <a:cs typeface="Times New Roman" panose="02020603050405020304" pitchFamily="18" charset="0"/>
              </a:rPr>
              <a:t>分数乘分数，用分数的分子相乘的积作为分子，分母相乘的积作为分母，为了计算简便，能约分的，可以先约分再乘。</a:t>
            </a:r>
            <a:endParaRPr kumimoji="0" lang="zh-CN" altLang="en-US" sz="2200" b="1" i="0" u="none" strike="noStrike" kern="1200" cap="none" spc="0" normalizeH="0" baseline="0" noProof="0">
              <a:ln>
                <a:noFill/>
              </a:ln>
              <a:solidFill>
                <a:prstClr val="black"/>
              </a:solidFill>
              <a:effectLst/>
              <a:uLnTx/>
              <a:uFillTx/>
              <a:latin typeface="Times New Roman" panose="02020603050405020304"/>
              <a:ea typeface="楷体" panose="02010609060101010101" pitchFamily="49" charset="-122"/>
              <a:cs typeface="Times New Roman" panose="02020603050405020304" pitchFamily="18" charset="0"/>
            </a:endParaRPr>
          </a:p>
        </p:txBody>
      </p:sp>
      <p:sp>
        <p:nvSpPr>
          <p:cNvPr id="10" name="文本框 9"/>
          <p:cNvSpPr txBox="1"/>
          <p:nvPr/>
        </p:nvSpPr>
        <p:spPr bwMode="auto">
          <a:xfrm>
            <a:off x="1779939" y="2937847"/>
            <a:ext cx="6848184" cy="806759"/>
          </a:xfrm>
          <a:prstGeom prst="rect">
            <a:avLst/>
          </a:prstGeom>
          <a:solidFill>
            <a:srgbClr val="F6FBFC"/>
          </a:solidFill>
          <a:ln>
            <a:noFill/>
          </a:ln>
        </p:spPr>
        <p:txBody>
          <a:bodyPr wrap="square">
            <a:spAutoFit/>
          </a:bodyPr>
          <a:lstStyle/>
          <a:p>
            <a:pPr marL="0" marR="0" lvl="0" indent="0" algn="l" defTabSz="914400" rtl="0" eaLnBrk="0" fontAlgn="base" latinLnBrk="0" hangingPunct="0">
              <a:lnSpc>
                <a:spcPct val="110000"/>
              </a:lnSpc>
              <a:spcBef>
                <a:spcPct val="0"/>
              </a:spcBef>
              <a:spcAft>
                <a:spcPct val="0"/>
              </a:spcAft>
              <a:buClrTx/>
              <a:buSzTx/>
              <a:buFontTx/>
              <a:buNone/>
              <a:defRPr/>
            </a:pPr>
            <a:r>
              <a:rPr kumimoji="0" lang="zh-CN" altLang="en-US" sz="2200" b="1" i="0" u="none" strike="noStrike" kern="1200" cap="none" spc="0" normalizeH="0" baseline="0" noProof="0">
                <a:ln>
                  <a:noFill/>
                </a:ln>
                <a:solidFill>
                  <a:srgbClr val="FF0000"/>
                </a:solidFill>
                <a:effectLst/>
                <a:uLnTx/>
                <a:uFillTx/>
                <a:latin typeface="+mn-ea"/>
                <a:ea typeface="+mn-ea"/>
                <a:cs typeface="Times New Roman" panose="02020603050405020304" pitchFamily="18" charset="0"/>
              </a:rPr>
              <a:t>分数除法法则：</a:t>
            </a:r>
            <a:r>
              <a:rPr kumimoji="0" lang="zh-CN" altLang="en-US" sz="2200" b="1" i="0" u="none" strike="noStrike" kern="1200" cap="none" spc="0" normalizeH="0" baseline="0" noProof="0">
                <a:ln>
                  <a:noFill/>
                </a:ln>
                <a:solidFill>
                  <a:prstClr val="black"/>
                </a:solidFill>
                <a:effectLst/>
                <a:uLnTx/>
                <a:uFillTx/>
                <a:latin typeface="Times New Roman" panose="02020603050405020304"/>
                <a:ea typeface="楷体" panose="02010609060101010101" pitchFamily="49" charset="-122"/>
                <a:cs typeface="Times New Roman" panose="02020603050405020304" pitchFamily="18" charset="0"/>
              </a:rPr>
              <a:t>甲数除以乙数（</a:t>
            </a:r>
            <a:r>
              <a:rPr kumimoji="0" lang="en-US" altLang="zh-CN" sz="2200" b="1" i="0" u="none" strike="noStrike" kern="1200" cap="none" spc="0" normalizeH="0" baseline="0" noProof="0">
                <a:ln>
                  <a:noFill/>
                </a:ln>
                <a:solidFill>
                  <a:prstClr val="black"/>
                </a:solidFill>
                <a:effectLst/>
                <a:uLnTx/>
                <a:uFillTx/>
                <a:latin typeface="Times New Roman" panose="02020603050405020304"/>
                <a:ea typeface="楷体" panose="02010609060101010101" pitchFamily="49" charset="-122"/>
                <a:cs typeface="Times New Roman" panose="02020603050405020304" pitchFamily="18" charset="0"/>
              </a:rPr>
              <a:t>0</a:t>
            </a:r>
            <a:r>
              <a:rPr kumimoji="0" lang="zh-CN" altLang="en-US" sz="2200" b="1" i="0" u="none" strike="noStrike" kern="1200" cap="none" spc="0" normalizeH="0" baseline="0" noProof="0">
                <a:ln>
                  <a:noFill/>
                </a:ln>
                <a:solidFill>
                  <a:prstClr val="black"/>
                </a:solidFill>
                <a:effectLst/>
                <a:uLnTx/>
                <a:uFillTx/>
                <a:latin typeface="Times New Roman" panose="02020603050405020304"/>
                <a:ea typeface="楷体" panose="02010609060101010101" pitchFamily="49" charset="-122"/>
                <a:cs typeface="Times New Roman" panose="02020603050405020304" pitchFamily="18" charset="0"/>
              </a:rPr>
              <a:t>除外），等于甲数乘乙数的倒数。</a:t>
            </a:r>
            <a:endParaRPr kumimoji="0" lang="zh-CN" altLang="en-US" sz="2200" b="1" i="0" u="none" strike="noStrike" kern="1200" cap="none" spc="0" normalizeH="0" baseline="0" noProof="0">
              <a:ln>
                <a:noFill/>
              </a:ln>
              <a:solidFill>
                <a:prstClr val="black"/>
              </a:solidFill>
              <a:effectLst/>
              <a:uLnTx/>
              <a:uFillTx/>
              <a:latin typeface="Times New Roman" panose="02020603050405020304"/>
              <a:ea typeface="楷体" panose="02010609060101010101" pitchFamily="49" charset="-122"/>
              <a:cs typeface="Times New Roman" panose="02020603050405020304" pitchFamily="18" charset="0"/>
            </a:endParaRPr>
          </a:p>
        </p:txBody>
      </p:sp>
      <p:sp>
        <p:nvSpPr>
          <p:cNvPr id="11" name="AutoShape 27"/>
          <p:cNvSpPr>
            <a:spLocks noChangeArrowheads="1"/>
          </p:cNvSpPr>
          <p:nvPr/>
        </p:nvSpPr>
        <p:spPr bwMode="auto">
          <a:xfrm>
            <a:off x="1680726" y="971659"/>
            <a:ext cx="6178926" cy="513091"/>
          </a:xfrm>
          <a:prstGeom prst="wedgeRoundRectCallout">
            <a:avLst>
              <a:gd name="adj1" fmla="val -53870"/>
              <a:gd name="adj2" fmla="val 39239"/>
              <a:gd name="adj3" fmla="val 16667"/>
            </a:avLst>
          </a:prstGeom>
          <a:solidFill>
            <a:srgbClr val="FFFFFF"/>
          </a:solidFill>
          <a:ln w="19050">
            <a:solidFill>
              <a:srgbClr val="3399FF"/>
            </a:solidFill>
            <a:miter lim="800000"/>
          </a:ln>
        </p:spPr>
        <p:txBody>
          <a:bodyPr/>
          <a:lstStyle/>
          <a:p>
            <a:pPr eaLnBrk="1" hangingPunct="1">
              <a:lnSpc>
                <a:spcPct val="110000"/>
              </a:lnSpc>
              <a:defRPr/>
            </a:pPr>
            <a:r>
              <a:rPr lang="zh-CN" altLang="en-US" sz="2400" b="1">
                <a:latin typeface="Times New Roman" panose="02020603050405020304" pitchFamily="18" charset="0"/>
                <a:ea typeface="楷体" panose="02010609060101010101" pitchFamily="49" charset="-122"/>
                <a:cs typeface="Times New Roman" panose="02020603050405020304" pitchFamily="18" charset="0"/>
              </a:rPr>
              <a:t>说一说，分数乘法与除法之间有什么联系？</a:t>
            </a:r>
            <a:endParaRPr lang="en-US" altLang="zh-CN" sz="20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12" name="Picture 13" descr="92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877" y="3137245"/>
            <a:ext cx="76993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27"/>
          <p:cNvSpPr>
            <a:spLocks noChangeArrowheads="1"/>
          </p:cNvSpPr>
          <p:nvPr/>
        </p:nvSpPr>
        <p:spPr bwMode="auto">
          <a:xfrm>
            <a:off x="1387559" y="3769005"/>
            <a:ext cx="4793204" cy="826624"/>
          </a:xfrm>
          <a:prstGeom prst="wedgeRoundRectCallout">
            <a:avLst>
              <a:gd name="adj1" fmla="val -55965"/>
              <a:gd name="adj2" fmla="val -36643"/>
              <a:gd name="adj3" fmla="val 16667"/>
            </a:avLst>
          </a:prstGeom>
          <a:solidFill>
            <a:srgbClr val="FFFFFF"/>
          </a:solidFill>
          <a:ln w="19050">
            <a:solidFill>
              <a:srgbClr val="3399FF"/>
            </a:solidFill>
            <a:miter lim="800000"/>
          </a:ln>
        </p:spPr>
        <p:txBody>
          <a:bodyPr/>
          <a:lstStyle/>
          <a:p>
            <a:pPr>
              <a:defRPr/>
            </a:pPr>
            <a:r>
              <a:rPr lang="zh-CN" altLang="en-US" sz="2200" b="1">
                <a:latin typeface="+mn-lt"/>
                <a:ea typeface="楷体" panose="02010609060101010101" pitchFamily="49" charset="-122"/>
                <a:cs typeface="Times New Roman" panose="02020603050405020304" pitchFamily="18" charset="0"/>
              </a:rPr>
              <a:t>分数除法计算是把除数改写成它的倒数以后，转化为分数乘法计算。</a:t>
            </a:r>
            <a:endParaRPr lang="en-US" altLang="zh-CN" sz="2200" dirty="0">
              <a:latin typeface="+mn-lt"/>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5"/>
                                        </p:tgtEl>
                                        <p:attrNameLst>
                                          <p:attrName>style.visibility</p:attrName>
                                        </p:attrNameLst>
                                      </p:cBhvr>
                                      <p:to>
                                        <p:strVal val="hidden"/>
                                      </p:to>
                                    </p:set>
                                  </p:childTnLst>
                                </p:cTn>
                              </p:par>
                            </p:childTnLst>
                          </p:cTn>
                        </p:par>
                        <p:par>
                          <p:cTn id="22" fill="hold">
                            <p:stCondLst>
                              <p:cond delay="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10" grpId="0" animBg="1"/>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5"/>
          <p:cNvSpPr>
            <a:spLocks noChangeArrowheads="1"/>
          </p:cNvSpPr>
          <p:nvPr/>
        </p:nvSpPr>
        <p:spPr bwMode="auto">
          <a:xfrm>
            <a:off x="532043" y="946181"/>
            <a:ext cx="7417866" cy="107632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3200" b="1" dirty="0">
                <a:latin typeface="黑体" panose="02010609060101010101" pitchFamily="49" charset="-122"/>
                <a:ea typeface="黑体" panose="02010609060101010101" pitchFamily="49" charset="-122"/>
                <a:sym typeface="华文新魏" panose="02010800040101010101" pitchFamily="2" charset="-122"/>
              </a:rPr>
              <a:t>在四则运算中，如果有</a:t>
            </a:r>
            <a:r>
              <a:rPr lang="en-US" altLang="zh-CN" sz="3200" b="1" dirty="0">
                <a:latin typeface="+mn-lt"/>
                <a:ea typeface="黑体" panose="02010609060101010101" pitchFamily="49" charset="-122"/>
                <a:sym typeface="华文新魏" panose="02010800040101010101" pitchFamily="2" charset="-122"/>
              </a:rPr>
              <a:t>0</a:t>
            </a:r>
            <a:r>
              <a:rPr lang="zh-CN" altLang="en-US" sz="3200" b="1" dirty="0">
                <a:latin typeface="黑体" panose="02010609060101010101" pitchFamily="49" charset="-122"/>
                <a:ea typeface="黑体" panose="02010609060101010101" pitchFamily="49" charset="-122"/>
                <a:sym typeface="华文新魏" panose="02010800040101010101" pitchFamily="2" charset="-122"/>
              </a:rPr>
              <a:t>或</a:t>
            </a:r>
            <a:r>
              <a:rPr lang="en-US" altLang="zh-CN" sz="3200" b="1" dirty="0">
                <a:latin typeface="+mn-lt"/>
                <a:ea typeface="黑体" panose="02010609060101010101" pitchFamily="49" charset="-122"/>
                <a:sym typeface="华文新魏" panose="02010800040101010101" pitchFamily="2" charset="-122"/>
              </a:rPr>
              <a:t>1</a:t>
            </a:r>
            <a:r>
              <a:rPr lang="zh-CN" altLang="en-US" sz="3200" b="1">
                <a:latin typeface="黑体" panose="02010609060101010101" pitchFamily="49" charset="-122"/>
                <a:ea typeface="黑体" panose="02010609060101010101" pitchFamily="49" charset="-122"/>
                <a:sym typeface="华文新魏" panose="02010800040101010101" pitchFamily="2" charset="-122"/>
              </a:rPr>
              <a:t>参与运算，有哪些特殊情况？</a:t>
            </a:r>
            <a:endParaRPr lang="zh-CN" altLang="en-US" sz="3200" b="1">
              <a:latin typeface="黑体" panose="02010609060101010101" pitchFamily="49" charset="-122"/>
              <a:ea typeface="黑体" panose="02010609060101010101" pitchFamily="49" charset="-122"/>
              <a:sym typeface="华文新魏" panose="02010800040101010101" pitchFamily="2" charset="-122"/>
            </a:endParaRPr>
          </a:p>
        </p:txBody>
      </p:sp>
      <p:sp>
        <p:nvSpPr>
          <p:cNvPr id="3" name="Rectangle 19"/>
          <p:cNvSpPr>
            <a:spLocks noChangeArrowheads="1"/>
          </p:cNvSpPr>
          <p:nvPr/>
        </p:nvSpPr>
        <p:spPr bwMode="auto">
          <a:xfrm>
            <a:off x="532328" y="2282656"/>
            <a:ext cx="8079344" cy="521970"/>
          </a:xfrm>
          <a:prstGeom prst="rect">
            <a:avLst/>
          </a:prstGeom>
          <a:solidFill>
            <a:srgbClr val="92D050">
              <a:alpha val="25098"/>
            </a:srgbClr>
          </a:solidFill>
          <a:ln>
            <a:noFill/>
          </a:ln>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rgbClr val="FF0000"/>
                </a:solidFill>
                <a:latin typeface="黑体" panose="02010609060101010101" pitchFamily="49" charset="-122"/>
                <a:ea typeface="黑体" panose="02010609060101010101" pitchFamily="49" charset="-122"/>
                <a:sym typeface="Times New Roman" panose="02020603050405020304" pitchFamily="18" charset="0"/>
              </a:rPr>
              <a:t>运算结果为原数的</a:t>
            </a:r>
            <a:r>
              <a:rPr lang="zh-CN" altLang="en-US" sz="2800" b="1">
                <a:solidFill>
                  <a:srgbClr val="FF0000"/>
                </a:solidFill>
                <a:latin typeface="黑体" panose="02010609060101010101" pitchFamily="49" charset="-122"/>
                <a:ea typeface="黑体" panose="02010609060101010101" pitchFamily="49" charset="-122"/>
                <a:sym typeface="Times New Roman" panose="02020603050405020304" pitchFamily="18" charset="0"/>
              </a:rPr>
              <a:t>：</a:t>
            </a:r>
            <a:r>
              <a:rPr lang="en-US" altLang="zh-CN" sz="2800" b="1" i="1">
                <a:solidFill>
                  <a:srgbClr val="FF0000"/>
                </a:solidFill>
                <a:latin typeface="+mn-lt"/>
                <a:ea typeface="+mn-ea"/>
                <a:cs typeface="Times New Roman" panose="02020603050405020304" pitchFamily="18" charset="0"/>
                <a:sym typeface="Times New Roman" panose="02020603050405020304" pitchFamily="18" charset="0"/>
              </a:rPr>
              <a:t>a</a:t>
            </a:r>
            <a:r>
              <a:rPr lang="zh-CN" altLang="en-US" sz="2800" b="1" dirty="0">
                <a:solidFill>
                  <a:srgbClr val="FF0000"/>
                </a:solidFill>
                <a:latin typeface="+mn-lt"/>
                <a:ea typeface="+mn-ea"/>
                <a:sym typeface="Times New Roman" panose="02020603050405020304" pitchFamily="18" charset="0"/>
              </a:rPr>
              <a:t>＋</a:t>
            </a:r>
            <a:r>
              <a:rPr lang="en-US" altLang="zh-CN" sz="2800" b="1" dirty="0">
                <a:solidFill>
                  <a:srgbClr val="FF0000"/>
                </a:solidFill>
                <a:latin typeface="+mn-lt"/>
                <a:ea typeface="+mn-ea"/>
                <a:sym typeface="Times New Roman" panose="02020603050405020304" pitchFamily="18" charset="0"/>
              </a:rPr>
              <a:t>0</a:t>
            </a:r>
            <a:r>
              <a:rPr lang="zh-CN" altLang="en-US" sz="2800" b="1" dirty="0">
                <a:solidFill>
                  <a:srgbClr val="FF0000"/>
                </a:solidFill>
                <a:latin typeface="+mn-lt"/>
                <a:ea typeface="+mn-ea"/>
                <a:sym typeface="Times New Roman" panose="02020603050405020304" pitchFamily="18" charset="0"/>
              </a:rPr>
              <a:t>，</a:t>
            </a:r>
            <a:r>
              <a:rPr lang="en-US" altLang="zh-CN" sz="2800" b="1" i="1" dirty="0">
                <a:solidFill>
                  <a:srgbClr val="FF0000"/>
                </a:solidFill>
                <a:latin typeface="+mn-lt"/>
                <a:ea typeface="+mn-ea"/>
                <a:sym typeface="Times New Roman" panose="02020603050405020304" pitchFamily="18" charset="0"/>
              </a:rPr>
              <a:t>a</a:t>
            </a:r>
            <a:r>
              <a:rPr lang="zh-CN" altLang="en-US" sz="2800" b="1" dirty="0">
                <a:solidFill>
                  <a:srgbClr val="FF0000"/>
                </a:solidFill>
                <a:latin typeface="+mn-lt"/>
                <a:ea typeface="+mn-ea"/>
                <a:sym typeface="Times New Roman" panose="02020603050405020304" pitchFamily="18" charset="0"/>
              </a:rPr>
              <a:t>－</a:t>
            </a:r>
            <a:r>
              <a:rPr lang="en-US" altLang="zh-CN" sz="2800" b="1" dirty="0">
                <a:solidFill>
                  <a:srgbClr val="FF0000"/>
                </a:solidFill>
                <a:latin typeface="+mn-lt"/>
                <a:ea typeface="+mn-ea"/>
                <a:sym typeface="Times New Roman" panose="02020603050405020304" pitchFamily="18" charset="0"/>
              </a:rPr>
              <a:t>0</a:t>
            </a:r>
            <a:r>
              <a:rPr lang="zh-CN" altLang="en-US" sz="2800" b="1" dirty="0">
                <a:solidFill>
                  <a:srgbClr val="FF0000"/>
                </a:solidFill>
                <a:latin typeface="+mn-lt"/>
                <a:ea typeface="+mn-ea"/>
                <a:sym typeface="Times New Roman" panose="02020603050405020304" pitchFamily="18" charset="0"/>
              </a:rPr>
              <a:t>，</a:t>
            </a:r>
            <a:r>
              <a:rPr lang="en-US" altLang="zh-CN" sz="2800" b="1" i="1" dirty="0">
                <a:solidFill>
                  <a:srgbClr val="FF0000"/>
                </a:solidFill>
                <a:latin typeface="+mn-lt"/>
                <a:ea typeface="+mn-ea"/>
                <a:sym typeface="Times New Roman" panose="02020603050405020304" pitchFamily="18" charset="0"/>
              </a:rPr>
              <a:t>a</a:t>
            </a:r>
            <a:r>
              <a:rPr lang="en-US" altLang="zh-CN" sz="2800" b="1" dirty="0">
                <a:solidFill>
                  <a:srgbClr val="FF0000"/>
                </a:solidFill>
                <a:latin typeface="+mn-lt"/>
                <a:ea typeface="+mn-ea"/>
                <a:sym typeface="Times New Roman" panose="02020603050405020304" pitchFamily="18" charset="0"/>
              </a:rPr>
              <a:t>×1</a:t>
            </a:r>
            <a:r>
              <a:rPr lang="zh-CN" altLang="en-US" sz="2800" b="1" dirty="0">
                <a:solidFill>
                  <a:srgbClr val="FF0000"/>
                </a:solidFill>
                <a:latin typeface="+mn-lt"/>
                <a:ea typeface="+mn-ea"/>
                <a:sym typeface="Times New Roman" panose="02020603050405020304" pitchFamily="18" charset="0"/>
              </a:rPr>
              <a:t>，</a:t>
            </a:r>
            <a:r>
              <a:rPr lang="en-US" altLang="zh-CN" sz="2800" b="1" i="1" dirty="0">
                <a:solidFill>
                  <a:srgbClr val="FF0000"/>
                </a:solidFill>
                <a:latin typeface="+mn-lt"/>
                <a:ea typeface="+mn-ea"/>
                <a:sym typeface="Times New Roman" panose="02020603050405020304" pitchFamily="18" charset="0"/>
              </a:rPr>
              <a:t>a</a:t>
            </a:r>
            <a:r>
              <a:rPr lang="en-US" altLang="zh-CN" sz="2800" b="1" dirty="0">
                <a:solidFill>
                  <a:srgbClr val="FF0000"/>
                </a:solidFill>
                <a:latin typeface="+mn-lt"/>
                <a:ea typeface="+mn-ea"/>
                <a:sym typeface="Times New Roman" panose="02020603050405020304" pitchFamily="18" charset="0"/>
              </a:rPr>
              <a:t>÷1</a:t>
            </a:r>
            <a:r>
              <a:rPr lang="zh-CN" altLang="en-US" sz="2800" b="1" dirty="0">
                <a:solidFill>
                  <a:srgbClr val="FF0000"/>
                </a:solidFill>
                <a:latin typeface="+mn-lt"/>
                <a:ea typeface="+mn-ea"/>
                <a:sym typeface="Times New Roman" panose="02020603050405020304" pitchFamily="18" charset="0"/>
              </a:rPr>
              <a:t>；</a:t>
            </a:r>
            <a:endParaRPr lang="zh-CN" altLang="en-US" sz="2800" b="1" dirty="0">
              <a:solidFill>
                <a:srgbClr val="FF0000"/>
              </a:solidFill>
              <a:latin typeface="+mn-lt"/>
              <a:ea typeface="+mn-ea"/>
              <a:sym typeface="华文新魏" panose="02010800040101010101" pitchFamily="2" charset="-122"/>
            </a:endParaRPr>
          </a:p>
        </p:txBody>
      </p:sp>
      <p:sp>
        <p:nvSpPr>
          <p:cNvPr id="4" name="矩形 27"/>
          <p:cNvSpPr>
            <a:spLocks noChangeArrowheads="1"/>
          </p:cNvSpPr>
          <p:nvPr/>
        </p:nvSpPr>
        <p:spPr bwMode="auto">
          <a:xfrm>
            <a:off x="532328" y="3102241"/>
            <a:ext cx="8079344" cy="521970"/>
          </a:xfrm>
          <a:prstGeom prst="rect">
            <a:avLst/>
          </a:prstGeom>
          <a:solidFill>
            <a:srgbClr val="92D050">
              <a:alpha val="25882"/>
            </a:srgbClr>
          </a:solid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rgbClr val="FF0000"/>
                </a:solidFill>
                <a:latin typeface="+mn-lt"/>
                <a:ea typeface="黑体" panose="02010609060101010101" pitchFamily="49" charset="-122"/>
                <a:sym typeface="Times New Roman" panose="02020603050405020304" pitchFamily="18" charset="0"/>
              </a:rPr>
              <a:t>运算结果为</a:t>
            </a:r>
            <a:r>
              <a:rPr lang="en-US" altLang="zh-CN" sz="2800" b="1" dirty="0">
                <a:solidFill>
                  <a:srgbClr val="FF0000"/>
                </a:solidFill>
                <a:latin typeface="+mn-lt"/>
                <a:ea typeface="黑体" panose="02010609060101010101" pitchFamily="49" charset="-122"/>
                <a:sym typeface="Times New Roman" panose="02020603050405020304" pitchFamily="18" charset="0"/>
              </a:rPr>
              <a:t>0</a:t>
            </a:r>
            <a:r>
              <a:rPr lang="zh-CN" altLang="en-US" sz="2800" b="1" dirty="0">
                <a:solidFill>
                  <a:srgbClr val="FF0000"/>
                </a:solidFill>
                <a:latin typeface="+mn-lt"/>
                <a:ea typeface="黑体" panose="02010609060101010101" pitchFamily="49" charset="-122"/>
                <a:sym typeface="Times New Roman" panose="02020603050405020304" pitchFamily="18" charset="0"/>
              </a:rPr>
              <a:t>的</a:t>
            </a:r>
            <a:r>
              <a:rPr lang="zh-CN" altLang="en-US" sz="2800" b="1">
                <a:solidFill>
                  <a:srgbClr val="FF0000"/>
                </a:solidFill>
                <a:latin typeface="+mn-lt"/>
                <a:ea typeface="黑体" panose="02010609060101010101" pitchFamily="49" charset="-122"/>
                <a:sym typeface="Times New Roman" panose="02020603050405020304" pitchFamily="18" charset="0"/>
              </a:rPr>
              <a:t>：</a:t>
            </a:r>
            <a:r>
              <a:rPr lang="en-US" altLang="zh-CN" sz="2800" b="1" i="1">
                <a:solidFill>
                  <a:srgbClr val="FF0000"/>
                </a:solidFill>
                <a:latin typeface="+mn-lt"/>
                <a:ea typeface="黑体" panose="02010609060101010101" pitchFamily="49" charset="-122"/>
                <a:cs typeface="Times New Roman" panose="02020603050405020304" pitchFamily="18" charset="0"/>
                <a:sym typeface="Times New Roman" panose="02020603050405020304" pitchFamily="18" charset="0"/>
              </a:rPr>
              <a:t>a</a:t>
            </a:r>
            <a:r>
              <a:rPr lang="zh-CN" altLang="en-US" sz="2800" b="1" dirty="0">
                <a:solidFill>
                  <a:srgbClr val="FF0000"/>
                </a:solidFill>
                <a:latin typeface="+mn-lt"/>
                <a:ea typeface="黑体" panose="02010609060101010101" pitchFamily="49" charset="-122"/>
                <a:sym typeface="Times New Roman" panose="02020603050405020304" pitchFamily="18" charset="0"/>
              </a:rPr>
              <a:t>－</a:t>
            </a:r>
            <a:r>
              <a:rPr lang="en-US" altLang="zh-CN" sz="2800" b="1" i="1" dirty="0">
                <a:solidFill>
                  <a:srgbClr val="FF0000"/>
                </a:solidFill>
                <a:latin typeface="+mn-lt"/>
                <a:ea typeface="黑体" panose="02010609060101010101" pitchFamily="49" charset="-122"/>
                <a:sym typeface="Times New Roman" panose="02020603050405020304" pitchFamily="18" charset="0"/>
              </a:rPr>
              <a:t>a</a:t>
            </a:r>
            <a:r>
              <a:rPr lang="zh-CN" altLang="en-US" sz="2800" b="1" dirty="0">
                <a:solidFill>
                  <a:srgbClr val="FF0000"/>
                </a:solidFill>
                <a:latin typeface="+mn-lt"/>
                <a:ea typeface="黑体" panose="02010609060101010101" pitchFamily="49" charset="-122"/>
                <a:sym typeface="Times New Roman" panose="02020603050405020304" pitchFamily="18" charset="0"/>
              </a:rPr>
              <a:t>，</a:t>
            </a:r>
            <a:r>
              <a:rPr lang="en-US" altLang="zh-CN" sz="2800" b="1" i="1" dirty="0">
                <a:solidFill>
                  <a:srgbClr val="FF0000"/>
                </a:solidFill>
                <a:latin typeface="+mn-lt"/>
                <a:ea typeface="黑体" panose="02010609060101010101" pitchFamily="49" charset="-122"/>
                <a:sym typeface="Times New Roman" panose="02020603050405020304" pitchFamily="18" charset="0"/>
              </a:rPr>
              <a:t>a</a:t>
            </a:r>
            <a:r>
              <a:rPr lang="en-US" altLang="zh-CN" sz="2800" b="1" dirty="0">
                <a:solidFill>
                  <a:srgbClr val="FF0000"/>
                </a:solidFill>
                <a:latin typeface="+mn-lt"/>
                <a:ea typeface="黑体" panose="02010609060101010101" pitchFamily="49" charset="-122"/>
                <a:sym typeface="Times New Roman" panose="02020603050405020304" pitchFamily="18" charset="0"/>
              </a:rPr>
              <a:t>×0</a:t>
            </a:r>
            <a:r>
              <a:rPr lang="zh-CN" altLang="en-US" sz="2800" b="1" dirty="0">
                <a:solidFill>
                  <a:srgbClr val="FF0000"/>
                </a:solidFill>
                <a:latin typeface="+mn-lt"/>
                <a:ea typeface="黑体" panose="02010609060101010101" pitchFamily="49" charset="-122"/>
                <a:sym typeface="Times New Roman" panose="02020603050405020304" pitchFamily="18" charset="0"/>
              </a:rPr>
              <a:t>，</a:t>
            </a:r>
            <a:r>
              <a:rPr lang="en-US" altLang="zh-CN" sz="2800" b="1" dirty="0">
                <a:solidFill>
                  <a:srgbClr val="FF0000"/>
                </a:solidFill>
                <a:latin typeface="+mn-lt"/>
                <a:ea typeface="黑体" panose="02010609060101010101" pitchFamily="49" charset="-122"/>
                <a:sym typeface="Times New Roman" panose="02020603050405020304" pitchFamily="18" charset="0"/>
              </a:rPr>
              <a:t>0÷</a:t>
            </a:r>
            <a:r>
              <a:rPr lang="en-US" altLang="zh-CN" sz="2800" b="1" i="1" dirty="0">
                <a:solidFill>
                  <a:srgbClr val="FF0000"/>
                </a:solidFill>
                <a:latin typeface="+mn-lt"/>
                <a:ea typeface="黑体" panose="02010609060101010101" pitchFamily="49" charset="-122"/>
                <a:sym typeface="Times New Roman" panose="02020603050405020304" pitchFamily="18" charset="0"/>
              </a:rPr>
              <a:t>a</a:t>
            </a:r>
            <a:r>
              <a:rPr lang="zh-CN" altLang="en-US" sz="2800" b="1" dirty="0">
                <a:solidFill>
                  <a:srgbClr val="FF0000"/>
                </a:solidFill>
                <a:latin typeface="+mn-lt"/>
                <a:ea typeface="黑体" panose="02010609060101010101" pitchFamily="49" charset="-122"/>
                <a:sym typeface="Times New Roman" panose="02020603050405020304" pitchFamily="18" charset="0"/>
              </a:rPr>
              <a:t>（</a:t>
            </a:r>
            <a:r>
              <a:rPr lang="en-US" altLang="zh-CN" sz="2800" b="1" i="1" dirty="0">
                <a:solidFill>
                  <a:srgbClr val="FF0000"/>
                </a:solidFill>
                <a:latin typeface="+mn-lt"/>
                <a:ea typeface="黑体" panose="02010609060101010101" pitchFamily="49" charset="-122"/>
                <a:sym typeface="Times New Roman" panose="02020603050405020304" pitchFamily="18" charset="0"/>
              </a:rPr>
              <a:t>a</a:t>
            </a:r>
            <a:r>
              <a:rPr lang="en-US" altLang="zh-CN" sz="2800" b="1" dirty="0">
                <a:solidFill>
                  <a:srgbClr val="FF0000"/>
                </a:solidFill>
                <a:latin typeface="+mn-lt"/>
                <a:ea typeface="黑体" panose="02010609060101010101" pitchFamily="49" charset="-122"/>
                <a:sym typeface="Times New Roman" panose="02020603050405020304" pitchFamily="18" charset="0"/>
              </a:rPr>
              <a:t>≠0</a:t>
            </a:r>
            <a:r>
              <a:rPr lang="zh-CN" altLang="en-US" sz="2800" b="1" dirty="0">
                <a:solidFill>
                  <a:srgbClr val="FF0000"/>
                </a:solidFill>
                <a:latin typeface="+mn-lt"/>
                <a:ea typeface="黑体" panose="02010609060101010101" pitchFamily="49" charset="-122"/>
                <a:sym typeface="Times New Roman" panose="02020603050405020304" pitchFamily="18" charset="0"/>
              </a:rPr>
              <a:t>）。</a:t>
            </a:r>
            <a:endParaRPr lang="en-US" altLang="zh-CN" sz="2800" b="1" dirty="0">
              <a:solidFill>
                <a:srgbClr val="FF0000"/>
              </a:solidFill>
              <a:latin typeface="+mn-lt"/>
              <a:ea typeface="黑体" panose="02010609060101010101" pitchFamily="49" charset="-122"/>
              <a:sym typeface="Times New Roman" panose="02020603050405020304" pitchFamily="18" charset="0"/>
            </a:endParaRPr>
          </a:p>
        </p:txBody>
      </p:sp>
      <p:sp>
        <p:nvSpPr>
          <p:cNvPr id="10" name="文本框 9"/>
          <p:cNvSpPr txBox="1"/>
          <p:nvPr/>
        </p:nvSpPr>
        <p:spPr>
          <a:xfrm>
            <a:off x="3789224" y="1537604"/>
            <a:ext cx="2196021" cy="338554"/>
          </a:xfrm>
          <a:prstGeom prst="rect">
            <a:avLst/>
          </a:prstGeom>
          <a:noFill/>
        </p:spPr>
        <p:txBody>
          <a:bodyPr wrap="square" rtlCol="0">
            <a:spAutoFit/>
          </a:bodyPr>
          <a:p>
            <a:r>
              <a:rPr lang="en-US" altLang="zh-CN" sz="1600" b="1">
                <a:solidFill>
                  <a:srgbClr val="FF7C80"/>
                </a:solidFill>
                <a:latin typeface="+mj-lt"/>
                <a:ea typeface="+mj-ea"/>
              </a:rPr>
              <a:t>【</a:t>
            </a:r>
            <a:r>
              <a:rPr lang="zh-CN" altLang="en-US" sz="1600" b="1">
                <a:solidFill>
                  <a:srgbClr val="FF7C80"/>
                </a:solidFill>
                <a:latin typeface="+mj-lt"/>
                <a:ea typeface="+mj-ea"/>
              </a:rPr>
              <a:t>教材</a:t>
            </a:r>
            <a:r>
              <a:rPr lang="en-US" altLang="zh-CN" sz="1600" b="1">
                <a:solidFill>
                  <a:srgbClr val="FF7C80"/>
                </a:solidFill>
                <a:latin typeface="+mj-lt"/>
                <a:ea typeface="+mj-ea"/>
              </a:rPr>
              <a:t>P75 </a:t>
            </a:r>
            <a:r>
              <a:rPr lang="zh-CN" altLang="en-US" sz="1600" b="1">
                <a:solidFill>
                  <a:srgbClr val="FF7C80"/>
                </a:solidFill>
                <a:latin typeface="+mj-lt"/>
                <a:ea typeface="+mj-ea"/>
              </a:rPr>
              <a:t>做一做</a:t>
            </a:r>
            <a:r>
              <a:rPr lang="en-US" altLang="zh-CN" sz="1600" b="1">
                <a:solidFill>
                  <a:srgbClr val="FF7C80"/>
                </a:solidFill>
                <a:latin typeface="+mj-lt"/>
                <a:ea typeface="+mj-ea"/>
              </a:rPr>
              <a:t>】</a:t>
            </a:r>
            <a:endParaRPr lang="zh-CN" altLang="en-US" sz="1600" b="1" dirty="0">
              <a:solidFill>
                <a:srgbClr val="FF7C8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500" fill="hold">
                                          <p:stCondLst>
                                            <p:cond delay="0"/>
                                          </p:stCondLst>
                                        </p:cTn>
                                        <p:tgtEl>
                                          <p:spTgt spid="4"/>
                                        </p:tgtEl>
                                        <p:attrNameLst>
                                          <p:attrName>style.visibility</p:attrName>
                                        </p:attrNameLst>
                                      </p:cBhvr>
                                      <p:to>
                                        <p:strVal val="visible"/>
                                      </p:to>
                                    </p:set>
                                    <p:animEffect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6" descr="https://docimg3.docs.qq.com/image/AgAABsfO-eWs6cjOxWJIUYopHa2HhVT2.png?w=266&amp;h=84"/>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3017" y="301161"/>
            <a:ext cx="1903568" cy="601127"/>
          </a:xfrm>
          <a:prstGeom prst="rect">
            <a:avLst/>
          </a:prstGeom>
          <a:noFill/>
          <a:extLst>
            <a:ext uri="{909E8E84-426E-40DD-AFC4-6F175D3DCCD1}">
              <a14:hiddenFill xmlns:a14="http://schemas.microsoft.com/office/drawing/2010/main">
                <a:solidFill>
                  <a:srgbClr val="FFFFFF"/>
                </a:solidFill>
              </a14:hiddenFill>
            </a:ext>
          </a:extLst>
        </p:spPr>
      </p:pic>
      <p:sp>
        <p:nvSpPr>
          <p:cNvPr id="24578" name="矩形 3"/>
          <p:cNvSpPr>
            <a:spLocks noChangeArrowheads="1"/>
          </p:cNvSpPr>
          <p:nvPr/>
        </p:nvSpPr>
        <p:spPr bwMode="auto">
          <a:xfrm>
            <a:off x="413017" y="980281"/>
            <a:ext cx="6891147" cy="573088"/>
          </a:xfrm>
          <a:prstGeom prst="rect">
            <a:avLst/>
          </a:prstGeom>
          <a:noFill/>
          <a:ln>
            <a:noFill/>
          </a:ln>
        </p:spPr>
        <p:txBody>
          <a:bodyPr wrap="square">
            <a:spAutoFit/>
          </a:bodyPr>
          <a:lstStyle>
            <a:lvl1pPr marL="354330" indent="-35433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hangingPunct="1">
              <a:lnSpc>
                <a:spcPct val="130000"/>
              </a:lnSpc>
              <a:defRPr/>
            </a:pPr>
            <a:r>
              <a:rPr lang="zh-CN" altLang="en-US" sz="2800" b="1" dirty="0">
                <a:solidFill>
                  <a:srgbClr val="000000"/>
                </a:solidFill>
                <a:latin typeface="+mn-ea"/>
                <a:ea typeface="+mn-ea"/>
                <a:sym typeface="Times New Roman" panose="02020603050405020304" pitchFamily="18" charset="0"/>
              </a:rPr>
              <a:t>计算下面</a:t>
            </a:r>
            <a:r>
              <a:rPr lang="zh-CN" altLang="en-US" sz="2800" b="1">
                <a:solidFill>
                  <a:srgbClr val="000000"/>
                </a:solidFill>
                <a:latin typeface="+mn-ea"/>
                <a:ea typeface="+mn-ea"/>
                <a:sym typeface="Times New Roman" panose="02020603050405020304" pitchFamily="18" charset="0"/>
              </a:rPr>
              <a:t>各题，先</a:t>
            </a:r>
            <a:r>
              <a:rPr lang="zh-CN" altLang="en-US" sz="2800" b="1" dirty="0">
                <a:solidFill>
                  <a:srgbClr val="000000"/>
                </a:solidFill>
                <a:latin typeface="+mn-ea"/>
                <a:ea typeface="+mn-ea"/>
                <a:sym typeface="Times New Roman" panose="02020603050405020304" pitchFamily="18" charset="0"/>
              </a:rPr>
              <a:t>想一想需要注意什么。</a:t>
            </a:r>
            <a:endParaRPr lang="zh-CN" altLang="en-US" sz="2800" b="1" dirty="0">
              <a:solidFill>
                <a:srgbClr val="000000"/>
              </a:solidFill>
              <a:latin typeface="+mn-ea"/>
              <a:ea typeface="+mn-ea"/>
              <a:sym typeface="Times New Roman" panose="02020603050405020304" pitchFamily="18" charset="0"/>
            </a:endParaRPr>
          </a:p>
        </p:txBody>
      </p:sp>
      <p:sp>
        <p:nvSpPr>
          <p:cNvPr id="4" name="文本框 3"/>
          <p:cNvSpPr txBox="1"/>
          <p:nvPr/>
        </p:nvSpPr>
        <p:spPr bwMode="auto">
          <a:xfrm>
            <a:off x="819150" y="1649413"/>
            <a:ext cx="6791325" cy="1152525"/>
          </a:xfrm>
          <a:prstGeom prst="rect">
            <a:avLst/>
          </a:prstGeom>
          <a:noFill/>
          <a:ln>
            <a:noFill/>
          </a:ln>
        </p:spPr>
        <p:txBody>
          <a:bodyPr>
            <a:spAutoFit/>
          </a:bodyPr>
          <a:lstStyle/>
          <a:p>
            <a:pPr algn="just" hangingPunct="1">
              <a:lnSpc>
                <a:spcPct val="130000"/>
              </a:lnSpc>
              <a:defRPr/>
            </a:pPr>
            <a:r>
              <a:rPr lang="en-US" altLang="zh-CN" sz="2800" b="1" dirty="0">
                <a:solidFill>
                  <a:srgbClr val="000000"/>
                </a:solidFill>
                <a:latin typeface="+mn-lt"/>
                <a:ea typeface="黑体" panose="02010609060101010101" pitchFamily="49" charset="-122"/>
              </a:rPr>
              <a:t>73.05-3.96                                  27.5×1.4   </a:t>
            </a:r>
            <a:endParaRPr lang="en-US" altLang="zh-CN" sz="2800" b="1" dirty="0">
              <a:solidFill>
                <a:srgbClr val="000000"/>
              </a:solidFill>
              <a:latin typeface="+mn-lt"/>
              <a:ea typeface="黑体" panose="02010609060101010101" pitchFamily="49" charset="-122"/>
            </a:endParaRPr>
          </a:p>
          <a:p>
            <a:pPr algn="just" hangingPunct="1">
              <a:lnSpc>
                <a:spcPct val="130000"/>
              </a:lnSpc>
              <a:defRPr/>
            </a:pPr>
            <a:r>
              <a:rPr lang="en-US" altLang="zh-CN" sz="2800" b="1" dirty="0">
                <a:solidFill>
                  <a:srgbClr val="000000"/>
                </a:solidFill>
                <a:latin typeface="+mn-lt"/>
                <a:ea typeface="黑体" panose="02010609060101010101" pitchFamily="49" charset="-122"/>
              </a:rPr>
              <a:t>3.12÷15+4.71                           12.5×28-193</a:t>
            </a:r>
            <a:endParaRPr lang="zh-CN" altLang="en-US" sz="2800" b="1" dirty="0">
              <a:solidFill>
                <a:srgbClr val="000000"/>
              </a:solidFill>
              <a:latin typeface="黑体" panose="02010609060101010101" pitchFamily="49" charset="-122"/>
              <a:ea typeface="黑体" panose="02010609060101010101" pitchFamily="49" charset="-122"/>
            </a:endParaRPr>
          </a:p>
        </p:txBody>
      </p:sp>
      <p:graphicFrame>
        <p:nvGraphicFramePr>
          <p:cNvPr id="25605" name="对象 4"/>
          <p:cNvGraphicFramePr>
            <a:graphicFrameLocks noChangeAspect="1"/>
          </p:cNvGraphicFramePr>
          <p:nvPr/>
        </p:nvGraphicFramePr>
        <p:xfrm>
          <a:off x="847725" y="2763838"/>
          <a:ext cx="1308100" cy="882650"/>
        </p:xfrm>
        <a:graphic>
          <a:graphicData uri="http://schemas.openxmlformats.org/presentationml/2006/ole">
            <mc:AlternateContent xmlns:mc="http://schemas.openxmlformats.org/markup-compatibility/2006">
              <mc:Choice xmlns:v="urn:schemas-microsoft-com:vml" Requires="v">
                <p:oleObj spid="_x0000_s7175" name="Equation" r:id="rId2" imgW="584200" imgH="393700" progId="Equation.DSMT4">
                  <p:embed/>
                </p:oleObj>
              </mc:Choice>
              <mc:Fallback>
                <p:oleObj name="Equation" r:id="rId2" imgW="584200" imgH="393700" progId="Equation.DSMT4">
                  <p:embed/>
                  <p:pic>
                    <p:nvPicPr>
                      <p:cNvPr id="0" name="对象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725" y="2763838"/>
                        <a:ext cx="13081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6" name="对象 9"/>
          <p:cNvGraphicFramePr>
            <a:graphicFrameLocks noChangeAspect="1"/>
          </p:cNvGraphicFramePr>
          <p:nvPr/>
        </p:nvGraphicFramePr>
        <p:xfrm>
          <a:off x="5457825" y="2763838"/>
          <a:ext cx="1279525" cy="882650"/>
        </p:xfrm>
        <a:graphic>
          <a:graphicData uri="http://schemas.openxmlformats.org/presentationml/2006/ole">
            <mc:AlternateContent xmlns:mc="http://schemas.openxmlformats.org/markup-compatibility/2006">
              <mc:Choice xmlns:v="urn:schemas-microsoft-com:vml" Requires="v">
                <p:oleObj spid="_x0000_s2" name="Equation" r:id="rId4" imgW="571500" imgH="393700" progId="Equation.DSMT4">
                  <p:embed/>
                </p:oleObj>
              </mc:Choice>
              <mc:Fallback>
                <p:oleObj name="Equation" r:id="rId4" imgW="571500" imgH="393700" progId="Equation.DSMT4">
                  <p:embed/>
                  <p:pic>
                    <p:nvPicPr>
                      <p:cNvPr id="0" name="对象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7825" y="2763838"/>
                        <a:ext cx="127952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7" name="对象 5"/>
          <p:cNvGraphicFramePr>
            <a:graphicFrameLocks noChangeAspect="1"/>
          </p:cNvGraphicFramePr>
          <p:nvPr/>
        </p:nvGraphicFramePr>
        <p:xfrm>
          <a:off x="819150" y="3759200"/>
          <a:ext cx="1992313" cy="881063"/>
        </p:xfrm>
        <a:graphic>
          <a:graphicData uri="http://schemas.openxmlformats.org/presentationml/2006/ole">
            <mc:AlternateContent xmlns:mc="http://schemas.openxmlformats.org/markup-compatibility/2006">
              <mc:Choice xmlns:v="urn:schemas-microsoft-com:vml" Requires="v">
                <p:oleObj spid="_x0000_s3" name="Equation" r:id="rId6" imgW="888365" imgH="393700" progId="Equation.DSMT4">
                  <p:embed/>
                </p:oleObj>
              </mc:Choice>
              <mc:Fallback>
                <p:oleObj name="Equation" r:id="rId6" imgW="888365" imgH="393700" progId="Equation.DSMT4">
                  <p:embed/>
                  <p:pic>
                    <p:nvPicPr>
                      <p:cNvPr id="0" name="对象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 y="3759200"/>
                        <a:ext cx="1992313"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16" name="AutoShape 27"/>
          <p:cNvSpPr>
            <a:spLocks noChangeArrowheads="1"/>
          </p:cNvSpPr>
          <p:nvPr/>
        </p:nvSpPr>
        <p:spPr bwMode="auto">
          <a:xfrm>
            <a:off x="4599596" y="3811588"/>
            <a:ext cx="2844979" cy="908048"/>
          </a:xfrm>
          <a:prstGeom prst="wedgeRoundRectCallout">
            <a:avLst>
              <a:gd name="adj1" fmla="val 57051"/>
              <a:gd name="adj2" fmla="val 7639"/>
              <a:gd name="adj3" fmla="val 16667"/>
            </a:avLst>
          </a:prstGeom>
          <a:solidFill>
            <a:srgbClr val="FFFFFF"/>
          </a:solidFill>
          <a:ln w="19050">
            <a:solidFill>
              <a:srgbClr val="3399FF"/>
            </a:solidFill>
            <a:miter lim="800000"/>
          </a:ln>
        </p:spPr>
        <p:txBody>
          <a:bodyPr/>
          <a:lstStyle>
            <a:lvl1pPr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lang="zh-CN" altLang="en-US" sz="2400" b="1" dirty="0">
                <a:solidFill>
                  <a:srgbClr val="000000"/>
                </a:solidFill>
                <a:latin typeface="Times New Roman" panose="02020603050405020304" pitchFamily="18" charset="0"/>
                <a:ea typeface="楷体" panose="02010609060101010101" pitchFamily="49" charset="-122"/>
              </a:rPr>
              <a:t>四则混合运算的顺序是怎样的？</a:t>
            </a:r>
            <a:endParaRPr lang="zh-CN" altLang="en-US" sz="2400" b="1" dirty="0">
              <a:solidFill>
                <a:srgbClr val="000000"/>
              </a:solidFill>
              <a:latin typeface="Times New Roman" panose="02020603050405020304" pitchFamily="18" charset="0"/>
              <a:ea typeface="楷体" panose="02010609060101010101" pitchFamily="49" charset="-122"/>
            </a:endParaRPr>
          </a:p>
        </p:txBody>
      </p:sp>
      <p:sp>
        <p:nvSpPr>
          <p:cNvPr id="5" name="文本框 4"/>
          <p:cNvSpPr txBox="1"/>
          <p:nvPr/>
        </p:nvSpPr>
        <p:spPr bwMode="auto">
          <a:xfrm>
            <a:off x="2452688" y="1636713"/>
            <a:ext cx="1621142" cy="596900"/>
          </a:xfrm>
          <a:prstGeom prst="rect">
            <a:avLst/>
          </a:prstGeom>
          <a:noFill/>
          <a:ln>
            <a:noFill/>
          </a:ln>
        </p:spPr>
        <p:txBody>
          <a:bodyPr wrap="square">
            <a:spAutoFit/>
          </a:bodyPr>
          <a:lstStyle/>
          <a:p>
            <a:pPr algn="just" hangingPunct="1">
              <a:lnSpc>
                <a:spcPct val="130000"/>
              </a:lnSpc>
              <a:defRPr/>
            </a:pPr>
            <a:r>
              <a:rPr lang="en-US" altLang="zh-CN" sz="2800" b="1" dirty="0">
                <a:solidFill>
                  <a:srgbClr val="FF0000"/>
                </a:solidFill>
                <a:latin typeface="+mn-lt"/>
                <a:ea typeface="黑体" panose="02010609060101010101" pitchFamily="49" charset="-122"/>
              </a:rPr>
              <a:t>=69.09</a:t>
            </a:r>
            <a:endParaRPr lang="zh-CN" altLang="en-US" sz="2800" b="1" dirty="0">
              <a:solidFill>
                <a:srgbClr val="FF0000"/>
              </a:solidFill>
              <a:latin typeface="+mn-lt"/>
              <a:ea typeface="黑体" panose="02010609060101010101" pitchFamily="49" charset="-122"/>
            </a:endParaRPr>
          </a:p>
        </p:txBody>
      </p:sp>
      <p:sp>
        <p:nvSpPr>
          <p:cNvPr id="12" name="文本框 11"/>
          <p:cNvSpPr txBox="1"/>
          <p:nvPr/>
        </p:nvSpPr>
        <p:spPr bwMode="auto">
          <a:xfrm>
            <a:off x="6981825" y="1652588"/>
            <a:ext cx="1378186" cy="596900"/>
          </a:xfrm>
          <a:prstGeom prst="rect">
            <a:avLst/>
          </a:prstGeom>
          <a:noFill/>
          <a:ln>
            <a:noFill/>
          </a:ln>
        </p:spPr>
        <p:txBody>
          <a:bodyPr wrap="square">
            <a:spAutoFit/>
          </a:bodyPr>
          <a:lstStyle/>
          <a:p>
            <a:pPr algn="just" hangingPunct="1">
              <a:lnSpc>
                <a:spcPct val="130000"/>
              </a:lnSpc>
              <a:defRPr/>
            </a:pPr>
            <a:r>
              <a:rPr lang="en-US" altLang="zh-CN" sz="2800" b="1" dirty="0">
                <a:solidFill>
                  <a:srgbClr val="FF0000"/>
                </a:solidFill>
                <a:latin typeface="+mn-lt"/>
                <a:ea typeface="黑体" panose="02010609060101010101" pitchFamily="49" charset="-122"/>
              </a:rPr>
              <a:t>=38.5</a:t>
            </a:r>
            <a:endParaRPr lang="zh-CN" altLang="en-US" sz="2800" b="1" dirty="0">
              <a:solidFill>
                <a:srgbClr val="FF0000"/>
              </a:solidFill>
              <a:latin typeface="+mn-lt"/>
              <a:ea typeface="黑体" panose="02010609060101010101" pitchFamily="49" charset="-122"/>
            </a:endParaRPr>
          </a:p>
        </p:txBody>
      </p:sp>
      <p:sp>
        <p:nvSpPr>
          <p:cNvPr id="14" name="文本框 13"/>
          <p:cNvSpPr txBox="1"/>
          <p:nvPr/>
        </p:nvSpPr>
        <p:spPr bwMode="auto">
          <a:xfrm>
            <a:off x="3025775" y="2189163"/>
            <a:ext cx="1621142" cy="596900"/>
          </a:xfrm>
          <a:prstGeom prst="rect">
            <a:avLst/>
          </a:prstGeom>
          <a:noFill/>
          <a:ln>
            <a:noFill/>
          </a:ln>
        </p:spPr>
        <p:txBody>
          <a:bodyPr wrap="square">
            <a:spAutoFit/>
          </a:bodyPr>
          <a:lstStyle/>
          <a:p>
            <a:pPr algn="just" hangingPunct="1">
              <a:lnSpc>
                <a:spcPct val="130000"/>
              </a:lnSpc>
              <a:defRPr/>
            </a:pPr>
            <a:r>
              <a:rPr lang="en-US" altLang="zh-CN" sz="2800" b="1" dirty="0">
                <a:solidFill>
                  <a:srgbClr val="FF0000"/>
                </a:solidFill>
                <a:latin typeface="+mn-lt"/>
                <a:ea typeface="黑体" panose="02010609060101010101" pitchFamily="49" charset="-122"/>
              </a:rPr>
              <a:t>=4.918</a:t>
            </a:r>
            <a:endParaRPr lang="zh-CN" altLang="en-US" sz="2800" b="1" dirty="0">
              <a:solidFill>
                <a:srgbClr val="FF0000"/>
              </a:solidFill>
              <a:latin typeface="+mn-lt"/>
              <a:ea typeface="黑体" panose="02010609060101010101" pitchFamily="49" charset="-122"/>
            </a:endParaRPr>
          </a:p>
        </p:txBody>
      </p:sp>
      <p:sp>
        <p:nvSpPr>
          <p:cNvPr id="15" name="文本框 14"/>
          <p:cNvSpPr txBox="1"/>
          <p:nvPr/>
        </p:nvSpPr>
        <p:spPr bwMode="auto">
          <a:xfrm>
            <a:off x="7432674" y="2189163"/>
            <a:ext cx="1257783" cy="596900"/>
          </a:xfrm>
          <a:prstGeom prst="rect">
            <a:avLst/>
          </a:prstGeom>
          <a:noFill/>
          <a:ln>
            <a:noFill/>
          </a:ln>
        </p:spPr>
        <p:txBody>
          <a:bodyPr wrap="square">
            <a:spAutoFit/>
          </a:bodyPr>
          <a:lstStyle/>
          <a:p>
            <a:pPr algn="just" hangingPunct="1">
              <a:lnSpc>
                <a:spcPct val="130000"/>
              </a:lnSpc>
              <a:defRPr/>
            </a:pPr>
            <a:r>
              <a:rPr lang="en-US" altLang="zh-CN" sz="2800" b="1" dirty="0">
                <a:solidFill>
                  <a:srgbClr val="FF0000"/>
                </a:solidFill>
                <a:latin typeface="+mn-lt"/>
                <a:ea typeface="黑体" panose="02010609060101010101" pitchFamily="49" charset="-122"/>
              </a:rPr>
              <a:t>=157</a:t>
            </a:r>
            <a:endParaRPr lang="zh-CN" altLang="en-US" sz="2800" b="1" dirty="0">
              <a:solidFill>
                <a:srgbClr val="FF0000"/>
              </a:solidFill>
              <a:latin typeface="+mn-lt"/>
              <a:ea typeface="黑体" panose="02010609060101010101" pitchFamily="49" charset="-122"/>
            </a:endParaRPr>
          </a:p>
        </p:txBody>
      </p:sp>
      <p:graphicFrame>
        <p:nvGraphicFramePr>
          <p:cNvPr id="6" name="对象 5"/>
          <p:cNvGraphicFramePr>
            <a:graphicFrameLocks noChangeAspect="1"/>
          </p:cNvGraphicFramePr>
          <p:nvPr/>
        </p:nvGraphicFramePr>
        <p:xfrm>
          <a:off x="2184400" y="2843213"/>
          <a:ext cx="627063" cy="776287"/>
        </p:xfrm>
        <a:graphic>
          <a:graphicData uri="http://schemas.openxmlformats.org/presentationml/2006/ole">
            <mc:AlternateContent xmlns:mc="http://schemas.openxmlformats.org/markup-compatibility/2006">
              <mc:Choice xmlns:v="urn:schemas-microsoft-com:vml" Requires="v">
                <p:oleObj spid="_x0000_s7" name="Equation" r:id="rId8" imgW="317500" imgH="393065" progId="Equation.DSMT4">
                  <p:embed/>
                </p:oleObj>
              </mc:Choice>
              <mc:Fallback>
                <p:oleObj name="Equation" r:id="rId8" imgW="317500" imgH="393065" progId="Equation.DSMT4">
                  <p:embed/>
                  <p:pic>
                    <p:nvPicPr>
                      <p:cNvPr id="0" name="对象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84400" y="2843213"/>
                        <a:ext cx="627063"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对象 16"/>
          <p:cNvGraphicFramePr>
            <a:graphicFrameLocks noChangeAspect="1"/>
          </p:cNvGraphicFramePr>
          <p:nvPr/>
        </p:nvGraphicFramePr>
        <p:xfrm>
          <a:off x="6724492" y="2843371"/>
          <a:ext cx="678180" cy="775970"/>
        </p:xfrm>
        <a:graphic>
          <a:graphicData uri="http://schemas.openxmlformats.org/presentationml/2006/ole">
            <mc:AlternateContent xmlns:mc="http://schemas.openxmlformats.org/markup-compatibility/2006">
              <mc:Choice xmlns:v="urn:schemas-microsoft-com:vml" Requires="v">
                <p:oleObj spid="_x0000_s8" name="Equation" r:id="rId10" imgW="342900" imgH="393700" progId="Equation.DSMT4">
                  <p:embed/>
                </p:oleObj>
              </mc:Choice>
              <mc:Fallback>
                <p:oleObj name="Equation" r:id="rId10" imgW="342900" imgH="393700" progId="Equation.DSMT4">
                  <p:embed/>
                  <p:pic>
                    <p:nvPicPr>
                      <p:cNvPr id="0" name="对象 16"/>
                      <p:cNvPicPr>
                        <a:picLocks noChangeAspect="1" noChangeArrowheads="1"/>
                      </p:cNvPicPr>
                      <p:nvPr/>
                    </p:nvPicPr>
                    <p:blipFill>
                      <a:blip r:embed="rId11"/>
                      <a:srcRect/>
                      <a:stretch>
                        <a:fillRect/>
                      </a:stretch>
                    </p:blipFill>
                    <p:spPr bwMode="auto">
                      <a:xfrm>
                        <a:off x="6724492" y="2843371"/>
                        <a:ext cx="678180" cy="77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对象 17"/>
          <p:cNvGraphicFramePr>
            <a:graphicFrameLocks noChangeAspect="1"/>
          </p:cNvGraphicFramePr>
          <p:nvPr/>
        </p:nvGraphicFramePr>
        <p:xfrm>
          <a:off x="2763838" y="3811588"/>
          <a:ext cx="650875" cy="776287"/>
        </p:xfrm>
        <a:graphic>
          <a:graphicData uri="http://schemas.openxmlformats.org/presentationml/2006/ole">
            <mc:AlternateContent xmlns:mc="http://schemas.openxmlformats.org/markup-compatibility/2006">
              <mc:Choice xmlns:v="urn:schemas-microsoft-com:vml" Requires="v">
                <p:oleObj spid="_x0000_s9" name="Equation" r:id="rId12" imgW="330200" imgH="393700" progId="Equation.DSMT4">
                  <p:embed/>
                </p:oleObj>
              </mc:Choice>
              <mc:Fallback>
                <p:oleObj name="Equation" r:id="rId12" imgW="330200" imgH="393700" progId="Equation.DSMT4">
                  <p:embed/>
                  <p:pic>
                    <p:nvPicPr>
                      <p:cNvPr id="0" name="对象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63838" y="3811588"/>
                        <a:ext cx="65087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文本框 9"/>
          <p:cNvSpPr txBox="1"/>
          <p:nvPr/>
        </p:nvSpPr>
        <p:spPr>
          <a:xfrm>
            <a:off x="6654979" y="1211849"/>
            <a:ext cx="2196021" cy="338554"/>
          </a:xfrm>
          <a:prstGeom prst="rect">
            <a:avLst/>
          </a:prstGeom>
          <a:noFill/>
        </p:spPr>
        <p:txBody>
          <a:bodyPr wrap="square" rtlCol="0">
            <a:spAutoFit/>
          </a:bodyPr>
          <a:lstStyle/>
          <a:p>
            <a:r>
              <a:rPr lang="en-US" altLang="zh-CN" sz="1600" b="1">
                <a:solidFill>
                  <a:srgbClr val="FF7C80"/>
                </a:solidFill>
                <a:latin typeface="+mj-lt"/>
                <a:ea typeface="+mj-ea"/>
              </a:rPr>
              <a:t>【</a:t>
            </a:r>
            <a:r>
              <a:rPr lang="zh-CN" altLang="en-US" sz="1600" b="1">
                <a:solidFill>
                  <a:srgbClr val="FF7C80"/>
                </a:solidFill>
                <a:latin typeface="+mj-lt"/>
                <a:ea typeface="+mj-ea"/>
              </a:rPr>
              <a:t>教材</a:t>
            </a:r>
            <a:r>
              <a:rPr lang="en-US" altLang="zh-CN" sz="1600" b="1">
                <a:solidFill>
                  <a:srgbClr val="FF7C80"/>
                </a:solidFill>
                <a:latin typeface="+mj-lt"/>
                <a:ea typeface="+mj-ea"/>
              </a:rPr>
              <a:t>P75 </a:t>
            </a:r>
            <a:r>
              <a:rPr lang="zh-CN" altLang="en-US" sz="1600" b="1">
                <a:solidFill>
                  <a:srgbClr val="FF7C80"/>
                </a:solidFill>
                <a:latin typeface="+mj-lt"/>
                <a:ea typeface="+mj-ea"/>
              </a:rPr>
              <a:t>做一做</a:t>
            </a:r>
            <a:r>
              <a:rPr lang="en-US" altLang="zh-CN" sz="1600" b="1">
                <a:solidFill>
                  <a:srgbClr val="FF7C80"/>
                </a:solidFill>
                <a:latin typeface="+mj-lt"/>
                <a:ea typeface="+mj-ea"/>
              </a:rPr>
              <a:t>】</a:t>
            </a:r>
            <a:endParaRPr lang="zh-CN" altLang="en-US" sz="1600" b="1" dirty="0">
              <a:solidFill>
                <a:srgbClr val="FF7C80"/>
              </a:solidFill>
              <a:latin typeface="+mj-lt"/>
              <a:ea typeface="+mj-ea"/>
            </a:endParaRPr>
          </a:p>
        </p:txBody>
      </p:sp>
      <p:pic>
        <p:nvPicPr>
          <p:cNvPr id="11" name="Picture 16" descr="E:\2022\6年级下册\XXSX_2B_t004_03(1).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70918" y="3679827"/>
            <a:ext cx="10810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500"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矩形 4"/>
          <p:cNvSpPr>
            <a:spLocks noChangeArrowheads="1"/>
          </p:cNvSpPr>
          <p:nvPr/>
        </p:nvSpPr>
        <p:spPr bwMode="auto">
          <a:xfrm>
            <a:off x="2053488" y="1044575"/>
            <a:ext cx="495447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rgbClr val="000000"/>
                </a:solidFill>
                <a:latin typeface="黑体" panose="02010609060101010101" pitchFamily="49" charset="-122"/>
                <a:ea typeface="黑体" panose="02010609060101010101" pitchFamily="49" charset="-122"/>
                <a:sym typeface="华文新魏" panose="02010800040101010101" pitchFamily="2" charset="-122"/>
              </a:rPr>
              <a:t>四则混合运算的顺序</a:t>
            </a:r>
            <a:endParaRPr lang="en-US" altLang="zh-CN" sz="3200" b="1" dirty="0">
              <a:solidFill>
                <a:srgbClr val="000000"/>
              </a:solidFill>
              <a:latin typeface="黑体" panose="02010609060101010101" pitchFamily="49" charset="-122"/>
              <a:ea typeface="黑体" panose="02010609060101010101" pitchFamily="49" charset="-122"/>
              <a:sym typeface="华文新魏" panose="02010800040101010101" pitchFamily="2" charset="-122"/>
            </a:endParaRPr>
          </a:p>
        </p:txBody>
      </p:sp>
      <p:sp>
        <p:nvSpPr>
          <p:cNvPr id="3" name="Rectangle 4"/>
          <p:cNvSpPr>
            <a:spLocks noChangeArrowheads="1"/>
          </p:cNvSpPr>
          <p:nvPr/>
        </p:nvSpPr>
        <p:spPr bwMode="auto">
          <a:xfrm>
            <a:off x="496888" y="1792288"/>
            <a:ext cx="8069262" cy="2054225"/>
          </a:xfrm>
          <a:prstGeom prst="rect">
            <a:avLst/>
          </a:prstGeom>
          <a:noFill/>
          <a:ln w="9525">
            <a:noFill/>
            <a:miter lim="800000"/>
          </a:ln>
        </p:spPr>
        <p:txBody>
          <a:bodyPr/>
          <a:lstStyle/>
          <a:p>
            <a:pPr eaLnBrk="1" fontAlgn="auto" hangingPunct="1">
              <a:spcBef>
                <a:spcPct val="20000"/>
              </a:spcBef>
              <a:spcAft>
                <a:spcPts val="0"/>
              </a:spcAft>
              <a:defRPr/>
            </a:pPr>
            <a:r>
              <a:rPr lang="zh-CN" altLang="en-US" sz="3200" b="1" kern="0" dirty="0">
                <a:solidFill>
                  <a:srgbClr val="0000FF"/>
                </a:solidFill>
                <a:latin typeface="黑体" panose="02010609060101010101" pitchFamily="49" charset="-122"/>
                <a:ea typeface="黑体" panose="02010609060101010101" pitchFamily="49" charset="-122"/>
                <a:sym typeface="楷体_GB2312" panose="02010609030101010101" pitchFamily="49" charset="-122"/>
              </a:rPr>
              <a:t>一级运算：</a:t>
            </a:r>
            <a:r>
              <a:rPr lang="zh-CN" altLang="en-US" sz="3200" b="1" kern="0" dirty="0">
                <a:solidFill>
                  <a:srgbClr val="FF0000"/>
                </a:solidFill>
                <a:latin typeface="黑体" panose="02010609060101010101" pitchFamily="49" charset="-122"/>
                <a:ea typeface="黑体" panose="02010609060101010101" pitchFamily="49" charset="-122"/>
                <a:sym typeface="楷体_GB2312" panose="02010609030101010101" pitchFamily="49" charset="-122"/>
              </a:rPr>
              <a:t>按照顺序，从左向右，依次计算。</a:t>
            </a:r>
            <a:endParaRPr lang="zh-CN" altLang="en-US" sz="3200" b="1" kern="0" dirty="0">
              <a:solidFill>
                <a:srgbClr val="FF0000"/>
              </a:solidFill>
              <a:latin typeface="黑体" panose="02010609060101010101" pitchFamily="49" charset="-122"/>
              <a:ea typeface="黑体" panose="02010609060101010101" pitchFamily="49" charset="-122"/>
              <a:sym typeface="楷体_GB2312" panose="02010609030101010101" pitchFamily="49" charset="-122"/>
            </a:endParaRPr>
          </a:p>
          <a:p>
            <a:pPr eaLnBrk="1" fontAlgn="auto" hangingPunct="1">
              <a:spcBef>
                <a:spcPts val="3000"/>
              </a:spcBef>
              <a:spcAft>
                <a:spcPts val="0"/>
              </a:spcAft>
              <a:defRPr/>
            </a:pPr>
            <a:r>
              <a:rPr lang="zh-CN" altLang="en-US" sz="3200" b="1" kern="0" dirty="0">
                <a:solidFill>
                  <a:srgbClr val="0000FF"/>
                </a:solidFill>
                <a:latin typeface="黑体" panose="02010609060101010101" pitchFamily="49" charset="-122"/>
                <a:ea typeface="黑体" panose="02010609060101010101" pitchFamily="49" charset="-122"/>
                <a:sym typeface="楷体_GB2312" panose="02010609030101010101" pitchFamily="49" charset="-122"/>
              </a:rPr>
              <a:t>二级运算：</a:t>
            </a:r>
            <a:r>
              <a:rPr lang="zh-CN" altLang="en-US" sz="3200" b="1" kern="0" dirty="0">
                <a:solidFill>
                  <a:srgbClr val="FF0000"/>
                </a:solidFill>
                <a:latin typeface="黑体" panose="02010609060101010101" pitchFamily="49" charset="-122"/>
                <a:ea typeface="黑体" panose="02010609060101010101" pitchFamily="49" charset="-122"/>
                <a:sym typeface="楷体_GB2312" panose="02010609030101010101" pitchFamily="49" charset="-122"/>
              </a:rPr>
              <a:t>先算乘除，再算加减，有括号的先算括号里的。</a:t>
            </a:r>
            <a:endParaRPr lang="zh-CN" altLang="en-US" sz="1600" kern="0" dirty="0">
              <a:solidFill>
                <a:srgbClr val="00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fmla" valueType="clr">
                                      <p:cBhvr override="childStyle">
                                        <p:cTn id="7" dur="80"/>
                                        <p:tgtEl>
                                          <p:spTgt spid="3">
                                            <p:txEl>
                                              <p:pRg st="0" end="0"/>
                                            </p:txEl>
                                          </p:spTgt>
                                        </p:tgtEl>
                                        <p:attrNameLst>
                                          <p:attrName>style.color</p:attrName>
                                        </p:attrNameLst>
                                      </p:cBhvr>
                                    </p:anim>
                                    <p:anim calcmode="fmla" valueType="clr">
                                      <p:cBhvr>
                                        <p:cTn id="8" dur="80"/>
                                        <p:tgtEl>
                                          <p:spTgt spid="3">
                                            <p:txEl>
                                              <p:pRg st="0" end="0"/>
                                            </p:txEl>
                                          </p:spTgt>
                                        </p:tgtEl>
                                        <p:attrNameLst>
                                          <p:attrName>fillcolor</p:attrName>
                                        </p:attrNameLst>
                                      </p:cBhvr>
                                    </p:anim>
                                    <p:set>
                                      <p:cBhvr>
                                        <p:cTn id="9" dur="80"/>
                                        <p:tgtEl>
                                          <p:spTgt spid="3">
                                            <p:txEl>
                                              <p:pRg st="0" end="0"/>
                                            </p:txEl>
                                          </p:spTgt>
                                        </p:tgtEl>
                                        <p:attrNameLst>
                                          <p:attrName>fill.type</p:attrName>
                                        </p:attrNameLst>
                                      </p:cBhvr>
                                      <p:to>
                                        <p:strVal val="solid"/>
                                      </p:to>
                                    </p:set>
                                  </p:childTnLst>
                                </p:cTn>
                              </p:par>
                            </p:childTnLst>
                          </p:cTn>
                        </p:par>
                        <p:par>
                          <p:cTn id="10" fill="hold">
                            <p:stCondLst>
                              <p:cond delay="839"/>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xEl>
                                              <p:pRg st="1" end="1"/>
                                            </p:txEl>
                                          </p:spTgt>
                                        </p:tgtEl>
                                        <p:attrNameLst>
                                          <p:attrName>style.visibility</p:attrName>
                                        </p:attrNameLst>
                                      </p:cBhvr>
                                      <p:to>
                                        <p:strVal val="visible"/>
                                      </p:to>
                                    </p:set>
                                    <p:anim calcmode="fmla" valueType="clr">
                                      <p:cBhvr override="childStyle">
                                        <p:cTn id="13" dur="80"/>
                                        <p:tgtEl>
                                          <p:spTgt spid="3">
                                            <p:txEl>
                                              <p:pRg st="1" end="1"/>
                                            </p:txEl>
                                          </p:spTgt>
                                        </p:tgtEl>
                                        <p:attrNameLst>
                                          <p:attrName>style.color</p:attrName>
                                        </p:attrNameLst>
                                      </p:cBhvr>
                                    </p:anim>
                                    <p:anim calcmode="fmla" valueType="clr">
                                      <p:cBhvr>
                                        <p:cTn id="14" dur="80"/>
                                        <p:tgtEl>
                                          <p:spTgt spid="3">
                                            <p:txEl>
                                              <p:pRg st="1" end="1"/>
                                            </p:txEl>
                                          </p:spTgt>
                                        </p:tgtEl>
                                        <p:attrNameLst>
                                          <p:attrName>fillcolor</p:attrName>
                                        </p:attrNameLst>
                                      </p:cBhvr>
                                    </p:anim>
                                    <p:set>
                                      <p:cBhvr>
                                        <p:cTn id="15" dur="80"/>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203"/>
          <p:cNvSpPr txBox="1">
            <a:spLocks noChangeArrowheads="1"/>
          </p:cNvSpPr>
          <p:nvPr/>
        </p:nvSpPr>
        <p:spPr bwMode="auto">
          <a:xfrm>
            <a:off x="238125" y="1119188"/>
            <a:ext cx="8529638" cy="3662362"/>
          </a:xfrm>
          <a:prstGeom prst="rect">
            <a:avLst/>
          </a:prstGeom>
          <a:noFill/>
          <a:ln>
            <a:noFill/>
          </a:ln>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ts val="1200"/>
              </a:spcBef>
              <a:defRPr/>
            </a:pPr>
            <a:r>
              <a:rPr lang="en-US" altLang="zh-CN" sz="3200" b="1" dirty="0">
                <a:latin typeface="+mj-lt"/>
                <a:ea typeface="黑体" panose="02010609060101010101" pitchFamily="49" charset="-122"/>
              </a:rPr>
              <a:t>        1. </a:t>
            </a:r>
            <a:r>
              <a:rPr lang="zh-CN" altLang="en-US" sz="3200" b="1" dirty="0">
                <a:latin typeface="+mj-lt"/>
                <a:ea typeface="黑体" panose="02010609060101010101" pitchFamily="49" charset="-122"/>
              </a:rPr>
              <a:t>根据</a:t>
            </a:r>
            <a:r>
              <a:rPr lang="en-US" altLang="zh-CN" sz="3200" b="1" dirty="0">
                <a:latin typeface="+mj-lt"/>
                <a:ea typeface="黑体" panose="02010609060101010101" pitchFamily="49" charset="-122"/>
              </a:rPr>
              <a:t>43×79=3397</a:t>
            </a:r>
            <a:r>
              <a:rPr lang="zh-CN" altLang="en-US" sz="3200" b="1" dirty="0">
                <a:latin typeface="+mj-lt"/>
                <a:ea typeface="黑体" panose="02010609060101010101" pitchFamily="49" charset="-122"/>
              </a:rPr>
              <a:t>，直接写出下面各题的得数。</a:t>
            </a:r>
            <a:endParaRPr lang="en-US" altLang="zh-CN" sz="3200" b="1" dirty="0">
              <a:latin typeface="+mj-lt"/>
              <a:ea typeface="黑体" panose="02010609060101010101" pitchFamily="49" charset="-122"/>
            </a:endParaRPr>
          </a:p>
          <a:p>
            <a:pPr eaLnBrk="1" hangingPunct="1">
              <a:spcBef>
                <a:spcPts val="1200"/>
              </a:spcBef>
              <a:defRPr/>
            </a:pPr>
            <a:r>
              <a:rPr lang="en-US" altLang="zh-CN" sz="3200" b="1" dirty="0">
                <a:latin typeface="+mj-lt"/>
                <a:ea typeface="黑体" panose="02010609060101010101" pitchFamily="49" charset="-122"/>
              </a:rPr>
              <a:t>       43×0.79=                            0.43×7.9=        </a:t>
            </a:r>
            <a:endParaRPr lang="en-US" altLang="zh-CN" sz="3200" b="1" dirty="0">
              <a:latin typeface="+mj-lt"/>
              <a:ea typeface="黑体" panose="02010609060101010101" pitchFamily="49" charset="-122"/>
            </a:endParaRPr>
          </a:p>
          <a:p>
            <a:pPr eaLnBrk="1" hangingPunct="1">
              <a:spcBef>
                <a:spcPts val="1200"/>
              </a:spcBef>
              <a:defRPr/>
            </a:pPr>
            <a:r>
              <a:rPr lang="en-US" altLang="zh-CN" sz="3200" b="1" dirty="0">
                <a:latin typeface="+mj-lt"/>
                <a:ea typeface="黑体" panose="02010609060101010101" pitchFamily="49" charset="-122"/>
              </a:rPr>
              <a:t>        430×79=                             4.3×790=</a:t>
            </a:r>
            <a:endParaRPr lang="en-US" altLang="zh-CN" sz="3200" b="1" dirty="0">
              <a:latin typeface="+mj-lt"/>
              <a:ea typeface="黑体" panose="02010609060101010101" pitchFamily="49" charset="-122"/>
            </a:endParaRPr>
          </a:p>
          <a:p>
            <a:pPr eaLnBrk="1" hangingPunct="1">
              <a:spcBef>
                <a:spcPts val="1200"/>
              </a:spcBef>
              <a:defRPr/>
            </a:pPr>
            <a:r>
              <a:rPr lang="en-US" altLang="zh-CN" sz="3200" b="1" dirty="0">
                <a:latin typeface="+mj-lt"/>
                <a:ea typeface="黑体" panose="02010609060101010101" pitchFamily="49" charset="-122"/>
              </a:rPr>
              <a:t>   33.97÷0.79=                          339.7÷43=</a:t>
            </a:r>
            <a:endParaRPr lang="en-US" altLang="zh-CN" sz="3200" b="1" dirty="0">
              <a:latin typeface="+mj-lt"/>
              <a:ea typeface="黑体" panose="02010609060101010101" pitchFamily="49" charset="-122"/>
            </a:endParaRPr>
          </a:p>
          <a:p>
            <a:pPr eaLnBrk="1" hangingPunct="1">
              <a:spcBef>
                <a:spcPts val="1200"/>
              </a:spcBef>
              <a:defRPr/>
            </a:pPr>
            <a:r>
              <a:rPr lang="en-US" altLang="zh-CN" sz="3200" b="1" dirty="0">
                <a:latin typeface="+mj-lt"/>
                <a:ea typeface="黑体" panose="02010609060101010101" pitchFamily="49" charset="-122"/>
              </a:rPr>
              <a:t>     33970÷79=                          3397÷7.9=</a:t>
            </a:r>
            <a:endParaRPr lang="zh-CN" altLang="en-US" sz="3200" b="1" dirty="0">
              <a:latin typeface="+mj-lt"/>
              <a:ea typeface="黑体" panose="02010609060101010101" pitchFamily="49" charset="-122"/>
            </a:endParaRPr>
          </a:p>
        </p:txBody>
      </p:sp>
      <p:sp>
        <p:nvSpPr>
          <p:cNvPr id="3" name="文本框 8203"/>
          <p:cNvSpPr txBox="1">
            <a:spLocks noChangeArrowheads="1"/>
          </p:cNvSpPr>
          <p:nvPr/>
        </p:nvSpPr>
        <p:spPr bwMode="auto">
          <a:xfrm>
            <a:off x="2835275" y="2243138"/>
            <a:ext cx="1636712" cy="595312"/>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33.97</a:t>
            </a:r>
            <a:endParaRPr lang="zh-CN" altLang="en-US" sz="3200" b="1" dirty="0">
              <a:solidFill>
                <a:srgbClr val="FF0000"/>
              </a:solidFill>
              <a:latin typeface="+mj-lt"/>
              <a:ea typeface="楷体" panose="02010609060101010101" pitchFamily="49" charset="-122"/>
            </a:endParaRPr>
          </a:p>
        </p:txBody>
      </p:sp>
      <p:sp>
        <p:nvSpPr>
          <p:cNvPr id="4" name="文本框 8203"/>
          <p:cNvSpPr txBox="1">
            <a:spLocks noChangeArrowheads="1"/>
          </p:cNvSpPr>
          <p:nvPr/>
        </p:nvSpPr>
        <p:spPr bwMode="auto">
          <a:xfrm>
            <a:off x="7510463" y="2243138"/>
            <a:ext cx="1636712" cy="595312"/>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3.397</a:t>
            </a:r>
            <a:endParaRPr lang="zh-CN" altLang="en-US" sz="3200" b="1" dirty="0">
              <a:solidFill>
                <a:srgbClr val="FF0000"/>
              </a:solidFill>
              <a:latin typeface="+mj-lt"/>
              <a:ea typeface="楷体" panose="02010609060101010101" pitchFamily="49" charset="-122"/>
            </a:endParaRPr>
          </a:p>
        </p:txBody>
      </p:sp>
      <p:sp>
        <p:nvSpPr>
          <p:cNvPr id="5" name="文本框 8203"/>
          <p:cNvSpPr txBox="1">
            <a:spLocks noChangeArrowheads="1"/>
          </p:cNvSpPr>
          <p:nvPr/>
        </p:nvSpPr>
        <p:spPr bwMode="auto">
          <a:xfrm>
            <a:off x="2851150" y="2854325"/>
            <a:ext cx="1914604" cy="595313"/>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33970</a:t>
            </a:r>
            <a:endParaRPr lang="zh-CN" altLang="en-US" sz="3200" b="1" dirty="0">
              <a:solidFill>
                <a:srgbClr val="FF0000"/>
              </a:solidFill>
              <a:latin typeface="+mj-lt"/>
              <a:ea typeface="楷体" panose="02010609060101010101" pitchFamily="49" charset="-122"/>
            </a:endParaRPr>
          </a:p>
        </p:txBody>
      </p:sp>
      <p:sp>
        <p:nvSpPr>
          <p:cNvPr id="6" name="文本框 8203"/>
          <p:cNvSpPr txBox="1">
            <a:spLocks noChangeArrowheads="1"/>
          </p:cNvSpPr>
          <p:nvPr/>
        </p:nvSpPr>
        <p:spPr bwMode="auto">
          <a:xfrm>
            <a:off x="7510463" y="2854325"/>
            <a:ext cx="1636712" cy="595313"/>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3397</a:t>
            </a:r>
            <a:endParaRPr lang="zh-CN" altLang="en-US" sz="3200" b="1" dirty="0">
              <a:solidFill>
                <a:srgbClr val="FF0000"/>
              </a:solidFill>
              <a:latin typeface="+mj-lt"/>
              <a:ea typeface="楷体" panose="02010609060101010101" pitchFamily="49" charset="-122"/>
            </a:endParaRPr>
          </a:p>
        </p:txBody>
      </p:sp>
      <p:sp>
        <p:nvSpPr>
          <p:cNvPr id="7" name="文本框 8203"/>
          <p:cNvSpPr txBox="1">
            <a:spLocks noChangeArrowheads="1"/>
          </p:cNvSpPr>
          <p:nvPr/>
        </p:nvSpPr>
        <p:spPr bwMode="auto">
          <a:xfrm>
            <a:off x="2951163" y="3538538"/>
            <a:ext cx="1638899" cy="595312"/>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43</a:t>
            </a:r>
            <a:endParaRPr lang="zh-CN" altLang="en-US" sz="3200" b="1" dirty="0">
              <a:solidFill>
                <a:srgbClr val="FF0000"/>
              </a:solidFill>
              <a:latin typeface="+mj-lt"/>
              <a:ea typeface="楷体" panose="02010609060101010101" pitchFamily="49" charset="-122"/>
            </a:endParaRPr>
          </a:p>
        </p:txBody>
      </p:sp>
      <p:sp>
        <p:nvSpPr>
          <p:cNvPr id="8" name="文本框 8203"/>
          <p:cNvSpPr txBox="1">
            <a:spLocks noChangeArrowheads="1"/>
          </p:cNvSpPr>
          <p:nvPr/>
        </p:nvSpPr>
        <p:spPr bwMode="auto">
          <a:xfrm>
            <a:off x="7510463" y="3538538"/>
            <a:ext cx="1638899" cy="595312"/>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7.9</a:t>
            </a:r>
            <a:endParaRPr lang="zh-CN" altLang="en-US" sz="3200" b="1" dirty="0">
              <a:solidFill>
                <a:srgbClr val="FF0000"/>
              </a:solidFill>
              <a:latin typeface="+mj-lt"/>
              <a:ea typeface="楷体" panose="02010609060101010101" pitchFamily="49" charset="-122"/>
            </a:endParaRPr>
          </a:p>
        </p:txBody>
      </p:sp>
      <p:sp>
        <p:nvSpPr>
          <p:cNvPr id="9" name="文本框 8203"/>
          <p:cNvSpPr txBox="1">
            <a:spLocks noChangeArrowheads="1"/>
          </p:cNvSpPr>
          <p:nvPr/>
        </p:nvSpPr>
        <p:spPr bwMode="auto">
          <a:xfrm>
            <a:off x="2951163" y="4133850"/>
            <a:ext cx="1636712" cy="595313"/>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430</a:t>
            </a:r>
            <a:endParaRPr lang="zh-CN" altLang="en-US" sz="3200" b="1" dirty="0">
              <a:solidFill>
                <a:srgbClr val="FF0000"/>
              </a:solidFill>
              <a:latin typeface="+mj-lt"/>
              <a:ea typeface="楷体" panose="02010609060101010101" pitchFamily="49" charset="-122"/>
            </a:endParaRPr>
          </a:p>
        </p:txBody>
      </p:sp>
      <p:sp>
        <p:nvSpPr>
          <p:cNvPr id="10" name="文本框 8203"/>
          <p:cNvSpPr txBox="1">
            <a:spLocks noChangeArrowheads="1"/>
          </p:cNvSpPr>
          <p:nvPr/>
        </p:nvSpPr>
        <p:spPr bwMode="auto">
          <a:xfrm>
            <a:off x="7507288" y="4116388"/>
            <a:ext cx="1636712" cy="595312"/>
          </a:xfrm>
          <a:prstGeom prst="rect">
            <a:avLst/>
          </a:prstGeom>
          <a:noFill/>
          <a:ln>
            <a:noFill/>
          </a:ln>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ts val="1200"/>
              </a:spcBef>
              <a:defRPr/>
            </a:pPr>
            <a:r>
              <a:rPr lang="en-US" altLang="zh-CN" sz="3200" b="1" dirty="0">
                <a:solidFill>
                  <a:srgbClr val="FF0000"/>
                </a:solidFill>
                <a:latin typeface="+mj-lt"/>
                <a:ea typeface="楷体" panose="02010609060101010101" pitchFamily="49" charset="-122"/>
              </a:rPr>
              <a:t>430</a:t>
            </a:r>
            <a:endParaRPr lang="zh-CN" altLang="en-US" sz="3200" b="1" dirty="0">
              <a:solidFill>
                <a:srgbClr val="FF0000"/>
              </a:solidFill>
              <a:latin typeface="+mj-lt"/>
              <a:ea typeface="楷体" panose="02010609060101010101" pitchFamily="49" charset="-122"/>
            </a:endParaRPr>
          </a:p>
        </p:txBody>
      </p:sp>
      <p:grpSp>
        <p:nvGrpSpPr>
          <p:cNvPr id="27659" name="组合 13"/>
          <p:cNvGrpSpPr/>
          <p:nvPr/>
        </p:nvGrpSpPr>
        <p:grpSpPr bwMode="auto">
          <a:xfrm>
            <a:off x="238125" y="512763"/>
            <a:ext cx="1890713" cy="615950"/>
            <a:chOff x="238327" y="512359"/>
            <a:chExt cx="1890373" cy="617034"/>
          </a:xfrm>
        </p:grpSpPr>
        <p:sp>
          <p:nvSpPr>
            <p:cNvPr id="15" name="圆角矩形 34"/>
            <p:cNvSpPr/>
            <p:nvPr/>
          </p:nvSpPr>
          <p:spPr>
            <a:xfrm>
              <a:off x="238327" y="556887"/>
              <a:ext cx="1868152" cy="572506"/>
            </a:xfrm>
            <a:prstGeom prst="roundRect">
              <a:avLst>
                <a:gd name="adj" fmla="val 17501"/>
              </a:avLst>
            </a:prstGeom>
            <a:solidFill>
              <a:srgbClr val="ABD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16" name="Rectangle 16"/>
            <p:cNvSpPr>
              <a:spLocks noChangeArrowheads="1"/>
            </p:cNvSpPr>
            <p:nvPr/>
          </p:nvSpPr>
          <p:spPr bwMode="auto">
            <a:xfrm>
              <a:off x="238327" y="512359"/>
              <a:ext cx="1890373"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solidFill>
                    <a:schemeClr val="bg1"/>
                  </a:solidFill>
                  <a:latin typeface="黑体" panose="02010609060101010101" pitchFamily="49" charset="-122"/>
                  <a:ea typeface="黑体" panose="02010609060101010101" pitchFamily="49" charset="-122"/>
                </a:rPr>
                <a:t>随堂练习</a:t>
              </a:r>
              <a:endParaRPr lang="zh-CN" altLang="en-US" sz="3200" b="1" dirty="0">
                <a:solidFill>
                  <a:schemeClr val="bg1"/>
                </a:solidFill>
                <a:latin typeface="黑体" panose="02010609060101010101" pitchFamily="49" charset="-122"/>
                <a:ea typeface="黑体" panose="02010609060101010101" pitchFamily="49" charset="-122"/>
              </a:endParaRPr>
            </a:p>
          </p:txBody>
        </p:sp>
      </p:grpSp>
      <p:sp>
        <p:nvSpPr>
          <p:cNvPr id="11" name="文本框 10"/>
          <p:cNvSpPr txBox="1"/>
          <p:nvPr/>
        </p:nvSpPr>
        <p:spPr>
          <a:xfrm>
            <a:off x="1713479" y="1776205"/>
            <a:ext cx="3435729" cy="338554"/>
          </a:xfrm>
          <a:prstGeom prst="rect">
            <a:avLst/>
          </a:prstGeom>
          <a:noFill/>
        </p:spPr>
        <p:txBody>
          <a:bodyPr wrap="square" rtlCol="0">
            <a:spAutoFit/>
          </a:bodyPr>
          <a:lstStyle>
            <a:defPPr>
              <a:defRPr lang="zh-CN"/>
            </a:defPPr>
            <a:lvl1pPr>
              <a:defRPr sz="1600" b="1">
                <a:solidFill>
                  <a:srgbClr val="FF7C80"/>
                </a:solidFill>
                <a:latin typeface="+mj-lt"/>
                <a:ea typeface="+mj-ea"/>
              </a:defRPr>
            </a:lvl1pPr>
          </a:lstStyle>
          <a:p>
            <a:r>
              <a:rPr lang="en-US" altLang="zh-CN"/>
              <a:t>【</a:t>
            </a:r>
            <a:r>
              <a:rPr lang="zh-CN" altLang="en-US"/>
              <a:t>教材</a:t>
            </a:r>
            <a:r>
              <a:rPr lang="en-US" altLang="zh-CN"/>
              <a:t>P78 </a:t>
            </a:r>
            <a:r>
              <a:rPr lang="zh-CN" altLang="en-US"/>
              <a:t>练习十五 第</a:t>
            </a:r>
            <a:r>
              <a:rPr lang="en-US" altLang="zh-CN"/>
              <a:t>2</a:t>
            </a:r>
            <a:r>
              <a:rPr lang="zh-CN" altLang="en-US"/>
              <a:t>题</a:t>
            </a:r>
            <a:r>
              <a:rPr lang="en-US" altLang="zh-CN"/>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533400" y="1476375"/>
            <a:ext cx="8194040" cy="1907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200000"/>
              </a:lnSpc>
            </a:pPr>
            <a:r>
              <a:rPr lang="en-US" altLang="zh-CN" sz="3200" b="1" dirty="0">
                <a:latin typeface="Times New Roman" panose="02020603050405020304" pitchFamily="18" charset="0"/>
                <a:ea typeface="黑体" panose="02010609060101010101" pitchFamily="49" charset="-122"/>
              </a:rPr>
              <a:t>2. </a:t>
            </a:r>
            <a:r>
              <a:rPr lang="zh-CN" altLang="en-US" sz="3200" b="1" dirty="0">
                <a:latin typeface="Times New Roman" panose="02020603050405020304" pitchFamily="18" charset="0"/>
                <a:ea typeface="黑体" panose="02010609060101010101" pitchFamily="49" charset="-122"/>
              </a:rPr>
              <a:t>已知                                         ，那么</a:t>
            </a:r>
            <a:r>
              <a:rPr lang="en-US" altLang="zh-CN" sz="3200" b="1" i="1" dirty="0">
                <a:latin typeface="Times New Roman" panose="02020603050405020304" pitchFamily="18" charset="0"/>
                <a:ea typeface="黑体" panose="02010609060101010101" pitchFamily="49" charset="-122"/>
              </a:rPr>
              <a:t>x</a:t>
            </a:r>
            <a:r>
              <a:rPr lang="zh-CN" altLang="en-US" sz="3200" b="1" dirty="0">
                <a:latin typeface="Times New Roman" panose="02020603050405020304" pitchFamily="18" charset="0"/>
                <a:ea typeface="黑体" panose="02010609060101010101" pitchFamily="49" charset="-122"/>
              </a:rPr>
              <a:t>、</a:t>
            </a:r>
            <a:r>
              <a:rPr lang="en-US" altLang="zh-CN" sz="3200" b="1" i="1" dirty="0">
                <a:latin typeface="Times New Roman" panose="02020603050405020304" pitchFamily="18" charset="0"/>
                <a:ea typeface="黑体" panose="02010609060101010101" pitchFamily="49" charset="-122"/>
              </a:rPr>
              <a:t>y</a:t>
            </a:r>
            <a:r>
              <a:rPr lang="zh-CN" altLang="en-US" sz="3200" b="1" dirty="0">
                <a:latin typeface="Times New Roman" panose="02020603050405020304" pitchFamily="18" charset="0"/>
                <a:ea typeface="黑体" panose="02010609060101010101" pitchFamily="49" charset="-122"/>
              </a:rPr>
              <a:t>、</a:t>
            </a:r>
            <a:r>
              <a:rPr lang="en-US" altLang="zh-CN" sz="3200" b="1" i="1" dirty="0">
                <a:latin typeface="Times New Roman" panose="02020603050405020304" pitchFamily="18" charset="0"/>
                <a:ea typeface="黑体" panose="02010609060101010101" pitchFamily="49" charset="-122"/>
              </a:rPr>
              <a:t>z</a:t>
            </a:r>
            <a:r>
              <a:rPr lang="zh-CN" altLang="en-US" sz="3200" b="1" dirty="0">
                <a:latin typeface="Times New Roman" panose="02020603050405020304" pitchFamily="18" charset="0"/>
                <a:ea typeface="黑体" panose="02010609060101010101" pitchFamily="49" charset="-122"/>
              </a:rPr>
              <a:t>的大小关系是（      ）＜（      ）＜（      ）。</a:t>
            </a:r>
            <a:endParaRPr lang="zh-CN" altLang="en-US" sz="3200" b="1" dirty="0">
              <a:latin typeface="Times New Roman" panose="02020603050405020304" pitchFamily="18" charset="0"/>
              <a:ea typeface="黑体" panose="02010609060101010101" pitchFamily="49" charset="-122"/>
            </a:endParaRPr>
          </a:p>
        </p:txBody>
      </p:sp>
      <p:graphicFrame>
        <p:nvGraphicFramePr>
          <p:cNvPr id="28675" name="Object 14"/>
          <p:cNvGraphicFramePr>
            <a:graphicFrameLocks noChangeAspect="1"/>
          </p:cNvGraphicFramePr>
          <p:nvPr/>
        </p:nvGraphicFramePr>
        <p:xfrm>
          <a:off x="1900555" y="1607344"/>
          <a:ext cx="4033520" cy="1087755"/>
        </p:xfrm>
        <a:graphic>
          <a:graphicData uri="http://schemas.openxmlformats.org/presentationml/2006/ole">
            <mc:AlternateContent xmlns:mc="http://schemas.openxmlformats.org/markup-compatibility/2006">
              <mc:Choice xmlns:v="urn:schemas-microsoft-com:vml" Requires="v">
                <p:oleObj spid="_x0000_s7175" name="Equation" r:id="rId1" imgW="1511300" imgH="405765" progId="Equation.DSMT4">
                  <p:embed/>
                </p:oleObj>
              </mc:Choice>
              <mc:Fallback>
                <p:oleObj name="Equation" r:id="rId1" imgW="1511300" imgH="405765" progId="Equation.DSMT4">
                  <p:embed/>
                  <p:pic>
                    <p:nvPicPr>
                      <p:cNvPr id="0" name="Object 14"/>
                      <p:cNvPicPr>
                        <a:picLocks noChangeAspect="1" noChangeArrowheads="1"/>
                      </p:cNvPicPr>
                      <p:nvPr/>
                    </p:nvPicPr>
                    <p:blipFill>
                      <a:blip r:embed="rId2"/>
                      <a:srcRect/>
                      <a:stretch>
                        <a:fillRect/>
                      </a:stretch>
                    </p:blipFill>
                    <p:spPr bwMode="auto">
                      <a:xfrm>
                        <a:off x="1900555" y="1607344"/>
                        <a:ext cx="4033520" cy="108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文本框 17"/>
          <p:cNvSpPr txBox="1">
            <a:spLocks noChangeArrowheads="1"/>
          </p:cNvSpPr>
          <p:nvPr/>
        </p:nvSpPr>
        <p:spPr bwMode="auto">
          <a:xfrm>
            <a:off x="3582353" y="2687638"/>
            <a:ext cx="3905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3200" b="1" i="1">
                <a:solidFill>
                  <a:srgbClr val="FF0000"/>
                </a:solidFill>
                <a:latin typeface="Times New Roman" panose="02020603050405020304" pitchFamily="18" charset="0"/>
                <a:ea typeface="黑体" panose="02010609060101010101" pitchFamily="49" charset="-122"/>
              </a:rPr>
              <a:t>x</a:t>
            </a:r>
            <a:endParaRPr lang="zh-CN" altLang="en-US" sz="3200" b="1" i="1">
              <a:solidFill>
                <a:srgbClr val="FF0000"/>
              </a:solidFill>
              <a:latin typeface="Times New Roman" panose="02020603050405020304" pitchFamily="18" charset="0"/>
              <a:ea typeface="黑体" panose="02010609060101010101" pitchFamily="49" charset="-122"/>
            </a:endParaRPr>
          </a:p>
        </p:txBody>
      </p:sp>
      <p:sp>
        <p:nvSpPr>
          <p:cNvPr id="19" name="文本框 18"/>
          <p:cNvSpPr txBox="1">
            <a:spLocks noChangeArrowheads="1"/>
          </p:cNvSpPr>
          <p:nvPr/>
        </p:nvSpPr>
        <p:spPr bwMode="auto">
          <a:xfrm>
            <a:off x="5409565" y="2687638"/>
            <a:ext cx="3667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3200" b="1" i="1">
                <a:solidFill>
                  <a:srgbClr val="FF0000"/>
                </a:solidFill>
                <a:latin typeface="Times New Roman" panose="02020603050405020304" pitchFamily="18" charset="0"/>
                <a:ea typeface="黑体" panose="02010609060101010101" pitchFamily="49" charset="-122"/>
              </a:rPr>
              <a:t>y</a:t>
            </a:r>
            <a:endParaRPr lang="zh-CN" altLang="en-US" sz="3200" b="1" i="1">
              <a:solidFill>
                <a:srgbClr val="FF0000"/>
              </a:solidFill>
              <a:latin typeface="Times New Roman" panose="02020603050405020304" pitchFamily="18" charset="0"/>
              <a:ea typeface="黑体" panose="02010609060101010101" pitchFamily="49" charset="-122"/>
            </a:endParaRPr>
          </a:p>
        </p:txBody>
      </p:sp>
      <p:sp>
        <p:nvSpPr>
          <p:cNvPr id="20" name="文本框 19"/>
          <p:cNvSpPr txBox="1">
            <a:spLocks noChangeArrowheads="1"/>
          </p:cNvSpPr>
          <p:nvPr/>
        </p:nvSpPr>
        <p:spPr bwMode="auto">
          <a:xfrm>
            <a:off x="7182803" y="2687638"/>
            <a:ext cx="3460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3200" b="1" i="1">
                <a:solidFill>
                  <a:srgbClr val="FF0000"/>
                </a:solidFill>
                <a:latin typeface="Times New Roman" panose="02020603050405020304" pitchFamily="18" charset="0"/>
                <a:ea typeface="黑体" panose="02010609060101010101" pitchFamily="49" charset="-122"/>
              </a:rPr>
              <a:t>z</a:t>
            </a:r>
            <a:endParaRPr lang="zh-CN" altLang="en-US" sz="3200" b="1" i="1">
              <a:solidFill>
                <a:srgbClr val="FF0000"/>
              </a:solidFill>
              <a:latin typeface="Times New Roman" panose="02020603050405020304" pitchFamily="18" charset="0"/>
              <a:ea typeface="黑体" panose="02010609060101010101" pitchFamily="49" charset="-122"/>
            </a:endParaRPr>
          </a:p>
        </p:txBody>
      </p:sp>
      <p:sp>
        <p:nvSpPr>
          <p:cNvPr id="2" name="文本框 1"/>
          <p:cNvSpPr txBox="1"/>
          <p:nvPr/>
        </p:nvSpPr>
        <p:spPr>
          <a:xfrm>
            <a:off x="533400" y="3417387"/>
            <a:ext cx="3435729" cy="338554"/>
          </a:xfrm>
          <a:prstGeom prst="rect">
            <a:avLst/>
          </a:prstGeom>
          <a:noFill/>
        </p:spPr>
        <p:txBody>
          <a:bodyPr wrap="square" rtlCol="0">
            <a:spAutoFit/>
          </a:bodyPr>
          <a:lstStyle>
            <a:defPPr>
              <a:defRPr lang="zh-CN"/>
            </a:defPPr>
            <a:lvl1pPr>
              <a:defRPr sz="1600" b="1">
                <a:solidFill>
                  <a:srgbClr val="FF7C80"/>
                </a:solidFill>
                <a:latin typeface="+mj-lt"/>
                <a:ea typeface="+mj-ea"/>
              </a:defRPr>
            </a:lvl1pPr>
          </a:lstStyle>
          <a:p>
            <a:r>
              <a:rPr lang="en-US" altLang="zh-CN"/>
              <a:t>【</a:t>
            </a:r>
            <a:r>
              <a:rPr lang="zh-CN" altLang="en-US"/>
              <a:t>教材</a:t>
            </a:r>
            <a:r>
              <a:rPr lang="en-US" altLang="zh-CN"/>
              <a:t>P78 </a:t>
            </a:r>
            <a:r>
              <a:rPr lang="zh-CN" altLang="en-US"/>
              <a:t>练习十五 第</a:t>
            </a:r>
            <a:r>
              <a:rPr lang="en-US" altLang="zh-CN"/>
              <a:t>7</a:t>
            </a:r>
            <a:r>
              <a:rPr lang="zh-CN" altLang="en-US"/>
              <a:t>题</a:t>
            </a:r>
            <a:r>
              <a:rPr lang="en-US" altLang="zh-CN"/>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700" name="组合 12"/>
          <p:cNvGrpSpPr/>
          <p:nvPr/>
        </p:nvGrpSpPr>
        <p:grpSpPr bwMode="auto">
          <a:xfrm>
            <a:off x="238125" y="512763"/>
            <a:ext cx="1890713" cy="615950"/>
            <a:chOff x="238327" y="512359"/>
            <a:chExt cx="1890373" cy="617034"/>
          </a:xfrm>
        </p:grpSpPr>
        <p:sp>
          <p:nvSpPr>
            <p:cNvPr id="14" name="圆角矩形 34"/>
            <p:cNvSpPr/>
            <p:nvPr/>
          </p:nvSpPr>
          <p:spPr>
            <a:xfrm>
              <a:off x="238327" y="556887"/>
              <a:ext cx="1868152" cy="572506"/>
            </a:xfrm>
            <a:prstGeom prst="roundRect">
              <a:avLst>
                <a:gd name="adj" fmla="val 17501"/>
              </a:avLst>
            </a:prstGeom>
            <a:solidFill>
              <a:srgbClr val="ABD6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15" name="Rectangle 16"/>
            <p:cNvSpPr>
              <a:spLocks noChangeArrowheads="1"/>
            </p:cNvSpPr>
            <p:nvPr/>
          </p:nvSpPr>
          <p:spPr bwMode="auto">
            <a:xfrm>
              <a:off x="238327" y="512359"/>
              <a:ext cx="1890373"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solidFill>
                    <a:schemeClr val="bg1"/>
                  </a:solidFill>
                  <a:latin typeface="黑体" panose="02010609060101010101" pitchFamily="49" charset="-122"/>
                  <a:ea typeface="黑体" panose="02010609060101010101" pitchFamily="49" charset="-122"/>
                </a:rPr>
                <a:t>课堂小结</a:t>
              </a:r>
              <a:endParaRPr lang="zh-CN" altLang="en-US" sz="3200" b="1" dirty="0">
                <a:solidFill>
                  <a:schemeClr val="bg1"/>
                </a:solidFill>
                <a:latin typeface="黑体" panose="02010609060101010101" pitchFamily="49" charset="-122"/>
                <a:ea typeface="黑体" panose="02010609060101010101" pitchFamily="49" charset="-122"/>
              </a:endParaRPr>
            </a:p>
          </p:txBody>
        </p:sp>
      </p:grpSp>
      <p:sp>
        <p:nvSpPr>
          <p:cNvPr id="2" name="矩形 2"/>
          <p:cNvSpPr>
            <a:spLocks noChangeArrowheads="1"/>
          </p:cNvSpPr>
          <p:nvPr/>
        </p:nvSpPr>
        <p:spPr bwMode="auto">
          <a:xfrm>
            <a:off x="277813" y="1301894"/>
            <a:ext cx="82496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a:solidFill>
                  <a:srgbClr val="000000"/>
                </a:solidFill>
                <a:latin typeface="黑体" panose="02010609060101010101" pitchFamily="49" charset="-122"/>
                <a:ea typeface="黑体" panose="02010609060101010101" pitchFamily="49" charset="-122"/>
              </a:rPr>
              <a:t>同学们，今天的数学课你们有哪些收获呢？</a:t>
            </a:r>
            <a:endParaRPr lang="zh-CN" altLang="en-US" sz="2800" b="1">
              <a:solidFill>
                <a:srgbClr val="000000"/>
              </a:solidFill>
              <a:latin typeface="黑体" panose="02010609060101010101" pitchFamily="49" charset="-122"/>
              <a:ea typeface="黑体" panose="02010609060101010101" pitchFamily="49" charset="-122"/>
            </a:endParaRPr>
          </a:p>
        </p:txBody>
      </p:sp>
      <p:grpSp>
        <p:nvGrpSpPr>
          <p:cNvPr id="3" name="组合 2"/>
          <p:cNvGrpSpPr/>
          <p:nvPr/>
        </p:nvGrpSpPr>
        <p:grpSpPr>
          <a:xfrm>
            <a:off x="990091" y="2031070"/>
            <a:ext cx="3581909" cy="629604"/>
            <a:chOff x="2669221" y="2697498"/>
            <a:chExt cx="3581909" cy="629604"/>
          </a:xfrm>
        </p:grpSpPr>
        <p:sp>
          <p:nvSpPr>
            <p:cNvPr id="4" name="Text Box 11"/>
            <p:cNvSpPr>
              <a:spLocks noChangeArrowheads="1"/>
            </p:cNvSpPr>
            <p:nvPr/>
          </p:nvSpPr>
          <p:spPr bwMode="auto">
            <a:xfrm>
              <a:off x="2669221" y="2896215"/>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r>
                <a:rPr lang="zh-CN" altLang="en-US" sz="2200" b="1">
                  <a:solidFill>
                    <a:srgbClr val="FF0000"/>
                  </a:solidFill>
                  <a:latin typeface="+mn-ea"/>
                  <a:ea typeface="+mn-ea"/>
                  <a:sym typeface="宋体" panose="02010600030101010101" pitchFamily="2" charset="-122"/>
                </a:rPr>
                <a:t>加法</a:t>
              </a:r>
              <a:endParaRPr lang="en-US" altLang="zh-CN" sz="2200" b="1">
                <a:solidFill>
                  <a:srgbClr val="FF0000"/>
                </a:solidFill>
                <a:latin typeface="+mn-ea"/>
                <a:ea typeface="+mn-ea"/>
                <a:sym typeface="宋体" panose="02010600030101010101" pitchFamily="2" charset="-122"/>
              </a:endParaRPr>
            </a:p>
          </p:txBody>
        </p:sp>
        <p:sp>
          <p:nvSpPr>
            <p:cNvPr id="5" name="Text Box 12"/>
            <p:cNvSpPr>
              <a:spLocks noChangeArrowheads="1"/>
            </p:cNvSpPr>
            <p:nvPr/>
          </p:nvSpPr>
          <p:spPr bwMode="auto">
            <a:xfrm>
              <a:off x="5118706" y="2896215"/>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200" b="1">
                  <a:solidFill>
                    <a:srgbClr val="FF0000"/>
                  </a:solidFill>
                  <a:latin typeface="+mn-ea"/>
                  <a:ea typeface="+mn-ea"/>
                  <a:sym typeface="宋体" panose="02010600030101010101" pitchFamily="2" charset="-122"/>
                </a:rPr>
                <a:t>减法</a:t>
              </a:r>
              <a:endParaRPr lang="en-US" altLang="zh-CN" sz="2200" b="1">
                <a:solidFill>
                  <a:srgbClr val="FF0000"/>
                </a:solidFill>
                <a:latin typeface="+mn-ea"/>
                <a:ea typeface="+mn-ea"/>
                <a:sym typeface="宋体" panose="02010600030101010101" pitchFamily="2" charset="-122"/>
              </a:endParaRPr>
            </a:p>
          </p:txBody>
        </p:sp>
        <p:sp>
          <p:nvSpPr>
            <p:cNvPr id="6" name="Line 20"/>
            <p:cNvSpPr>
              <a:spLocks noChangeShapeType="1"/>
            </p:cNvSpPr>
            <p:nvPr/>
          </p:nvSpPr>
          <p:spPr bwMode="auto">
            <a:xfrm>
              <a:off x="3382962" y="3085574"/>
              <a:ext cx="1785937" cy="0"/>
            </a:xfrm>
            <a:prstGeom prst="line">
              <a:avLst/>
            </a:prstGeom>
            <a:noFill/>
            <a:ln w="19050">
              <a:solidFill>
                <a:schemeClr val="tx1"/>
              </a:solidFill>
              <a:bevel/>
              <a:tailEnd type="triangle" w="med" len="med"/>
            </a:ln>
          </p:spPr>
          <p:txBody>
            <a:bodyPr anchor="ctr"/>
            <a:lstStyle/>
            <a:p>
              <a:endParaRPr lang="zh-CN" altLang="en-US">
                <a:latin typeface="+mn-ea"/>
                <a:ea typeface="+mn-ea"/>
              </a:endParaRPr>
            </a:p>
          </p:txBody>
        </p:sp>
        <p:sp>
          <p:nvSpPr>
            <p:cNvPr id="7" name="Line 20"/>
            <p:cNvSpPr>
              <a:spLocks noChangeShapeType="1"/>
            </p:cNvSpPr>
            <p:nvPr/>
          </p:nvSpPr>
          <p:spPr bwMode="auto">
            <a:xfrm flipH="1" flipV="1">
              <a:off x="3382962" y="3173944"/>
              <a:ext cx="1785937" cy="0"/>
            </a:xfrm>
            <a:prstGeom prst="line">
              <a:avLst/>
            </a:prstGeom>
            <a:noFill/>
            <a:ln w="19050">
              <a:solidFill>
                <a:schemeClr val="tx1"/>
              </a:solidFill>
              <a:bevel/>
              <a:tailEnd type="triangle" w="med" len="med"/>
            </a:ln>
          </p:spPr>
          <p:txBody>
            <a:bodyPr anchor="ctr"/>
            <a:lstStyle/>
            <a:p>
              <a:pPr>
                <a:defRPr/>
              </a:pPr>
              <a:endParaRPr lang="zh-CN" altLang="en-US">
                <a:latin typeface="+mn-ea"/>
                <a:ea typeface="+mn-ea"/>
              </a:endParaRPr>
            </a:p>
          </p:txBody>
        </p:sp>
        <p:sp>
          <p:nvSpPr>
            <p:cNvPr id="8" name="Text Box 19"/>
            <p:cNvSpPr>
              <a:spLocks noChangeArrowheads="1"/>
            </p:cNvSpPr>
            <p:nvPr/>
          </p:nvSpPr>
          <p:spPr bwMode="auto">
            <a:xfrm>
              <a:off x="3499172" y="2697498"/>
              <a:ext cx="1590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b="1">
                  <a:solidFill>
                    <a:srgbClr val="0000FF"/>
                  </a:solidFill>
                  <a:latin typeface="宋体" panose="02010600030101010101" pitchFamily="2" charset="-122"/>
                  <a:sym typeface="宋体" panose="02010600030101010101" pitchFamily="2" charset="-122"/>
                </a:rPr>
                <a:t>互为逆运算</a:t>
              </a:r>
              <a:endParaRPr lang="en-US" altLang="zh-CN" b="1">
                <a:solidFill>
                  <a:srgbClr val="0000FF"/>
                </a:solidFill>
                <a:latin typeface="宋体" panose="02010600030101010101" pitchFamily="2" charset="-122"/>
                <a:sym typeface="宋体" panose="02010600030101010101" pitchFamily="2" charset="-122"/>
              </a:endParaRPr>
            </a:p>
          </p:txBody>
        </p:sp>
      </p:grpSp>
      <p:grpSp>
        <p:nvGrpSpPr>
          <p:cNvPr id="9" name="组合 8"/>
          <p:cNvGrpSpPr/>
          <p:nvPr/>
        </p:nvGrpSpPr>
        <p:grpSpPr>
          <a:xfrm>
            <a:off x="4775242" y="2031070"/>
            <a:ext cx="3581909" cy="629604"/>
            <a:chOff x="2669221" y="3733154"/>
            <a:chExt cx="3581909" cy="629604"/>
          </a:xfrm>
        </p:grpSpPr>
        <p:sp>
          <p:nvSpPr>
            <p:cNvPr id="10" name="Text Box 11"/>
            <p:cNvSpPr>
              <a:spLocks noChangeArrowheads="1"/>
            </p:cNvSpPr>
            <p:nvPr/>
          </p:nvSpPr>
          <p:spPr bwMode="auto">
            <a:xfrm>
              <a:off x="2669221" y="3931871"/>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defRPr/>
              </a:pPr>
              <a:r>
                <a:rPr lang="zh-CN" altLang="en-US" sz="2200" b="1">
                  <a:solidFill>
                    <a:srgbClr val="FF0000"/>
                  </a:solidFill>
                  <a:latin typeface="+mn-ea"/>
                  <a:ea typeface="+mn-ea"/>
                  <a:sym typeface="宋体" panose="02010600030101010101" pitchFamily="2" charset="-122"/>
                </a:rPr>
                <a:t>乘法</a:t>
              </a:r>
              <a:endParaRPr lang="en-US" altLang="zh-CN" sz="2200" b="1">
                <a:solidFill>
                  <a:srgbClr val="FF0000"/>
                </a:solidFill>
                <a:latin typeface="+mn-ea"/>
                <a:ea typeface="+mn-ea"/>
                <a:sym typeface="宋体" panose="02010600030101010101" pitchFamily="2" charset="-122"/>
              </a:endParaRPr>
            </a:p>
          </p:txBody>
        </p:sp>
        <p:sp>
          <p:nvSpPr>
            <p:cNvPr id="11" name="Text Box 12"/>
            <p:cNvSpPr>
              <a:spLocks noChangeArrowheads="1"/>
            </p:cNvSpPr>
            <p:nvPr/>
          </p:nvSpPr>
          <p:spPr bwMode="auto">
            <a:xfrm>
              <a:off x="5118706" y="3931871"/>
              <a:ext cx="1132424" cy="43088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200" b="1">
                  <a:solidFill>
                    <a:srgbClr val="FF0000"/>
                  </a:solidFill>
                  <a:latin typeface="+mn-ea"/>
                  <a:ea typeface="+mn-ea"/>
                  <a:sym typeface="宋体" panose="02010600030101010101" pitchFamily="2" charset="-122"/>
                </a:rPr>
                <a:t>除法</a:t>
              </a:r>
              <a:endParaRPr lang="en-US" altLang="zh-CN" sz="2200" b="1">
                <a:solidFill>
                  <a:srgbClr val="FF0000"/>
                </a:solidFill>
                <a:latin typeface="+mn-ea"/>
                <a:ea typeface="+mn-ea"/>
                <a:sym typeface="宋体" panose="02010600030101010101" pitchFamily="2" charset="-122"/>
              </a:endParaRPr>
            </a:p>
          </p:txBody>
        </p:sp>
        <p:sp>
          <p:nvSpPr>
            <p:cNvPr id="12" name="Line 20"/>
            <p:cNvSpPr>
              <a:spLocks noChangeShapeType="1"/>
            </p:cNvSpPr>
            <p:nvPr/>
          </p:nvSpPr>
          <p:spPr bwMode="auto">
            <a:xfrm>
              <a:off x="3382962" y="4121230"/>
              <a:ext cx="1785937" cy="0"/>
            </a:xfrm>
            <a:prstGeom prst="line">
              <a:avLst/>
            </a:prstGeom>
            <a:noFill/>
            <a:ln w="19050">
              <a:solidFill>
                <a:schemeClr val="tx1"/>
              </a:solidFill>
              <a:bevel/>
              <a:tailEnd type="triangle" w="med" len="med"/>
            </a:ln>
          </p:spPr>
          <p:txBody>
            <a:bodyPr anchor="ctr"/>
            <a:lstStyle/>
            <a:p>
              <a:endParaRPr lang="zh-CN" altLang="en-US">
                <a:latin typeface="+mn-ea"/>
                <a:ea typeface="+mn-ea"/>
              </a:endParaRPr>
            </a:p>
          </p:txBody>
        </p:sp>
        <p:sp>
          <p:nvSpPr>
            <p:cNvPr id="13" name="Line 20"/>
            <p:cNvSpPr>
              <a:spLocks noChangeShapeType="1"/>
            </p:cNvSpPr>
            <p:nvPr/>
          </p:nvSpPr>
          <p:spPr bwMode="auto">
            <a:xfrm flipH="1" flipV="1">
              <a:off x="3382962" y="4209600"/>
              <a:ext cx="1785937" cy="0"/>
            </a:xfrm>
            <a:prstGeom prst="line">
              <a:avLst/>
            </a:prstGeom>
            <a:noFill/>
            <a:ln w="19050">
              <a:solidFill>
                <a:schemeClr val="tx1"/>
              </a:solidFill>
              <a:bevel/>
              <a:tailEnd type="triangle" w="med" len="med"/>
            </a:ln>
          </p:spPr>
          <p:txBody>
            <a:bodyPr anchor="ctr"/>
            <a:lstStyle/>
            <a:p>
              <a:pPr>
                <a:defRPr/>
              </a:pPr>
              <a:endParaRPr lang="zh-CN" altLang="en-US">
                <a:latin typeface="+mn-ea"/>
                <a:ea typeface="+mn-ea"/>
              </a:endParaRPr>
            </a:p>
          </p:txBody>
        </p:sp>
        <p:sp>
          <p:nvSpPr>
            <p:cNvPr id="16" name="Text Box 19"/>
            <p:cNvSpPr>
              <a:spLocks noChangeArrowheads="1"/>
            </p:cNvSpPr>
            <p:nvPr/>
          </p:nvSpPr>
          <p:spPr bwMode="auto">
            <a:xfrm>
              <a:off x="3499172" y="3733154"/>
              <a:ext cx="1590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b="1">
                  <a:solidFill>
                    <a:srgbClr val="0000FF"/>
                  </a:solidFill>
                  <a:latin typeface="宋体" panose="02010600030101010101" pitchFamily="2" charset="-122"/>
                  <a:sym typeface="宋体" panose="02010600030101010101" pitchFamily="2" charset="-122"/>
                </a:rPr>
                <a:t>互为逆运算</a:t>
              </a:r>
              <a:endParaRPr lang="en-US" altLang="zh-CN" b="1">
                <a:solidFill>
                  <a:srgbClr val="0000FF"/>
                </a:solidFill>
                <a:latin typeface="宋体" panose="02010600030101010101" pitchFamily="2" charset="-122"/>
                <a:sym typeface="宋体" panose="02010600030101010101" pitchFamily="2" charset="-122"/>
              </a:endParaRPr>
            </a:p>
          </p:txBody>
        </p:sp>
      </p:grpSp>
      <p:grpSp>
        <p:nvGrpSpPr>
          <p:cNvPr id="20" name="组合 19"/>
          <p:cNvGrpSpPr/>
          <p:nvPr/>
        </p:nvGrpSpPr>
        <p:grpSpPr>
          <a:xfrm>
            <a:off x="962906" y="2859391"/>
            <a:ext cx="7218188" cy="1500398"/>
            <a:chOff x="712873" y="3093384"/>
            <a:chExt cx="7218188" cy="1500398"/>
          </a:xfrm>
        </p:grpSpPr>
        <p:sp>
          <p:nvSpPr>
            <p:cNvPr id="21" name="Text Box 15"/>
            <p:cNvSpPr>
              <a:spLocks noChangeArrowheads="1"/>
            </p:cNvSpPr>
            <p:nvPr/>
          </p:nvSpPr>
          <p:spPr bwMode="auto">
            <a:xfrm>
              <a:off x="712873" y="3433748"/>
              <a:ext cx="1873075" cy="83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400" b="1" dirty="0">
                  <a:solidFill>
                    <a:srgbClr val="FF0000"/>
                  </a:solidFill>
                  <a:latin typeface="黑体" panose="02010609060101010101" pitchFamily="49" charset="-122"/>
                  <a:ea typeface="黑体" panose="02010609060101010101" pitchFamily="49" charset="-122"/>
                  <a:sym typeface="宋体" panose="02010600030101010101" pitchFamily="2" charset="-122"/>
                </a:rPr>
                <a:t>加、减法的计算法则</a:t>
              </a:r>
              <a:endParaRPr lang="en-US" altLang="zh-CN" sz="2400" b="1" dirty="0">
                <a:solidFill>
                  <a:srgbClr val="FF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22" name="左大括号 2"/>
            <p:cNvSpPr/>
            <p:nvPr/>
          </p:nvSpPr>
          <p:spPr bwMode="auto">
            <a:xfrm>
              <a:off x="2585948" y="3324217"/>
              <a:ext cx="227013" cy="1049943"/>
            </a:xfrm>
            <a:prstGeom prst="leftBrace">
              <a:avLst>
                <a:gd name="adj1" fmla="val 17159"/>
                <a:gd name="adj2" fmla="val 50000"/>
              </a:avLst>
            </a:prstGeom>
            <a:noFill/>
            <a:ln w="19050">
              <a:solidFill>
                <a:srgbClr val="FF0000"/>
              </a:solidFill>
              <a:bevel/>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a:solidFill>
                    <a:srgbClr val="FF0000"/>
                  </a:solidFill>
                  <a:latin typeface="宋体" panose="02010600030101010101" pitchFamily="2" charset="-122"/>
                  <a:sym typeface="宋体" panose="02010600030101010101" pitchFamily="2" charset="-122"/>
                </a:rPr>
                <a:t>                                                                                                                       </a:t>
              </a:r>
              <a:endParaRPr lang="zh-CN" altLang="en-US" sz="2400">
                <a:solidFill>
                  <a:srgbClr val="FF0000"/>
                </a:solidFill>
                <a:latin typeface="宋体" panose="02010600030101010101" pitchFamily="2" charset="-122"/>
                <a:sym typeface="宋体" panose="02010600030101010101" pitchFamily="2" charset="-122"/>
              </a:endParaRPr>
            </a:p>
          </p:txBody>
        </p:sp>
        <p:sp>
          <p:nvSpPr>
            <p:cNvPr id="23" name="文本框 22"/>
            <p:cNvSpPr txBox="1"/>
            <p:nvPr/>
          </p:nvSpPr>
          <p:spPr bwMode="auto">
            <a:xfrm>
              <a:off x="2812961" y="3093384"/>
              <a:ext cx="45789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0"/>
                </a:spcBef>
                <a:spcAft>
                  <a:spcPct val="0"/>
                </a:spcAft>
                <a:buClrTx/>
                <a:buSzTx/>
                <a:buFontTx/>
                <a:buNone/>
                <a:defRPr/>
              </a:pPr>
              <a:r>
                <a:rPr kumimoji="0" lang="zh-CN" altLang="en-US" sz="2400" b="1" i="0" u="none" strike="noStrike" kern="1200" cap="none" spc="0" normalizeH="0" baseline="0" noProof="0">
                  <a:ln>
                    <a:noFill/>
                  </a:ln>
                  <a:solidFill>
                    <a:srgbClr val="FF0000"/>
                  </a:solidFill>
                  <a:effectLst/>
                  <a:uLnTx/>
                  <a:uFillTx/>
                  <a:latin typeface="黑体" panose="02010609060101010101" pitchFamily="49" charset="-122"/>
                  <a:ea typeface="黑体" panose="02010609060101010101" pitchFamily="49" charset="-122"/>
                  <a:cs typeface="+mn-cs"/>
                  <a:sym typeface="宋体" panose="02010600030101010101" pitchFamily="2" charset="-122"/>
                </a:rPr>
                <a:t>整数：相同数位对齐</a:t>
              </a:r>
              <a:endParaRPr kumimoji="0" lang="en-US" altLang="zh-CN"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sym typeface="宋体" panose="02010600030101010101" pitchFamily="2" charset="-122"/>
              </a:endParaRPr>
            </a:p>
          </p:txBody>
        </p:sp>
        <p:sp>
          <p:nvSpPr>
            <p:cNvPr id="24" name="Text Box 12"/>
            <p:cNvSpPr>
              <a:spLocks noChangeArrowheads="1"/>
            </p:cNvSpPr>
            <p:nvPr/>
          </p:nvSpPr>
          <p:spPr bwMode="auto">
            <a:xfrm>
              <a:off x="2812961" y="3612453"/>
              <a:ext cx="3770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0"/>
                </a:spcBef>
              </a:pPr>
              <a:r>
                <a:rPr lang="zh-CN" altLang="en-US" sz="2400" b="1">
                  <a:solidFill>
                    <a:srgbClr val="FF0000"/>
                  </a:solidFill>
                  <a:latin typeface="黑体" panose="02010609060101010101" pitchFamily="49" charset="-122"/>
                  <a:ea typeface="黑体" panose="02010609060101010101" pitchFamily="49" charset="-122"/>
                  <a:sym typeface="宋体" panose="02010600030101010101" pitchFamily="2" charset="-122"/>
                </a:rPr>
                <a:t>小数：小数点对齐</a:t>
              </a:r>
              <a:endParaRPr lang="en-US" altLang="zh-CN" sz="2400" b="1">
                <a:solidFill>
                  <a:srgbClr val="FF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25" name="Text Box 12"/>
            <p:cNvSpPr>
              <a:spLocks noChangeArrowheads="1"/>
            </p:cNvSpPr>
            <p:nvPr/>
          </p:nvSpPr>
          <p:spPr bwMode="auto">
            <a:xfrm>
              <a:off x="2812961" y="4131820"/>
              <a:ext cx="5118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0"/>
                </a:spcBef>
              </a:pPr>
              <a:r>
                <a:rPr lang="zh-CN" altLang="en-US" sz="2400" b="1">
                  <a:solidFill>
                    <a:srgbClr val="FF0000"/>
                  </a:solidFill>
                  <a:latin typeface="黑体" panose="02010609060101010101" pitchFamily="49" charset="-122"/>
                  <a:ea typeface="黑体" panose="02010609060101010101" pitchFamily="49" charset="-122"/>
                  <a:sym typeface="宋体" panose="02010600030101010101" pitchFamily="2" charset="-122"/>
                </a:rPr>
                <a:t>分数：统一分数单位后再计算</a:t>
              </a:r>
              <a:endParaRPr lang="en-US" altLang="zh-CN" sz="2400" b="1">
                <a:solidFill>
                  <a:srgbClr val="FF0000"/>
                </a:solidFill>
                <a:latin typeface="黑体" panose="02010609060101010101" pitchFamily="49" charset="-122"/>
                <a:ea typeface="黑体" panose="02010609060101010101" pitchFamily="49" charset="-122"/>
                <a:sym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commondata" val="eyJoZGlkIjoiNjNiYjgwZjIwMDAxNzkyMjVhYzliNzcxNWY3MzhmZGEifQ=="/>
</p:tagLst>
</file>

<file path=ppt/theme/theme1.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黑体"/>
        <a:cs typeface=""/>
      </a:majorFont>
      <a:minorFont>
        <a:latin typeface="Times New Roman"/>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19050">
          <a:solidFill>
            <a:srgbClr val="3399FF"/>
          </a:solidFill>
          <a:miter lim="800000"/>
        </a:ln>
      </a:spPr>
      <a:bodyPr anchor="ctr"/>
      <a:lstStyle>
        <a:defPPr algn="l" eaLnBrk="1" fontAlgn="auto" hangingPunct="1">
          <a:lnSpc>
            <a:spcPct val="120000"/>
          </a:lnSpc>
          <a:spcBef>
            <a:spcPts val="0"/>
          </a:spcBef>
          <a:spcAft>
            <a:spcPts val="0"/>
          </a:spcAft>
          <a:defRPr sz="3200" b="1" kern="0" dirty="0" smtClean="0">
            <a:solidFill>
              <a:srgbClr val="1C1C1C"/>
            </a:solidFill>
            <a:latin typeface="+mj-lt"/>
            <a:ea typeface="黑体" panose="02010609060101010101" pitchFamily="49" charset="-122"/>
          </a:defRPr>
        </a:defPPr>
      </a:lstStyle>
    </a:spDef>
    <a:txDef>
      <a:spPr bwMode="auto">
        <a:noFill/>
        <a:ln>
          <a:noFill/>
        </a:ln>
      </a:spPr>
      <a:bodyPr wrap="square" rtlCol="0">
        <a:spAutoFit/>
      </a:bodyPr>
      <a:lstStyle>
        <a:defPPr algn="just" hangingPunct="1">
          <a:lnSpc>
            <a:spcPct val="130000"/>
          </a:lnSpc>
          <a:defRPr sz="3200" b="1" dirty="0" smtClean="0">
            <a:solidFill>
              <a:srgbClr val="000000"/>
            </a:solidFill>
            <a:latin typeface="+mn-lt"/>
            <a:ea typeface="黑体" panose="02010609060101010101" pitchFamily="49"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2365</Words>
  <Application>WPS 演示</Application>
  <PresentationFormat>全屏显示(16:9)</PresentationFormat>
  <Paragraphs>342</Paragraphs>
  <Slides>18</Slides>
  <Notes>1</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15</vt:i4>
      </vt:variant>
      <vt:variant>
        <vt:lpstr>幻灯片标题</vt:lpstr>
      </vt:variant>
      <vt:variant>
        <vt:i4>18</vt:i4>
      </vt:variant>
    </vt:vector>
  </HeadingPairs>
  <TitlesOfParts>
    <vt:vector size="47" baseType="lpstr">
      <vt:lpstr>Arial</vt:lpstr>
      <vt:lpstr>宋体</vt:lpstr>
      <vt:lpstr>Wingdings</vt:lpstr>
      <vt:lpstr>黑体</vt:lpstr>
      <vt:lpstr>Times New Roman</vt:lpstr>
      <vt:lpstr>等线</vt:lpstr>
      <vt:lpstr>楷体</vt:lpstr>
      <vt:lpstr>幼圆</vt:lpstr>
      <vt:lpstr>华文新魏</vt:lpstr>
      <vt:lpstr>Times New Roman</vt:lpstr>
      <vt:lpstr>楷体_GB2312</vt:lpstr>
      <vt:lpstr>微软雅黑</vt:lpstr>
      <vt:lpstr>Arial Unicode MS</vt:lpstr>
      <vt:lpstr>4_Office 主题​​</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dc:description>声  明_x000d__x000d_
_x000d__x000d_
本文件仅用于个人学习、研究或欣赏，以及其他非商业性或非盈利性用途，但同时应遵守著作权法及其他相关法律的规定，不得侵犯本司及相关权利人的合法权利。_x000d__x000d_
除此以外，将本文件任何内容用于其他用途时，应获得授权，如发现未经授权用于商业或盈利用途将追加侵权者的法律责任。_x000d__x000d_
_x000d__x000d_
武汉天成贵龙文化传播有限公司_x000d__x000d_
湖北山河律师事务所</dc:description>
  <cp:lastModifiedBy>冰氷</cp:lastModifiedBy>
  <cp:revision>228</cp:revision>
  <dcterms:created xsi:type="dcterms:W3CDTF">2017-09-12T01:24:00Z</dcterms:created>
  <dcterms:modified xsi:type="dcterms:W3CDTF">2023-10-26T10:09:38Z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C01F0BA007A546499ED5077E7408E2A0_12</vt:lpwstr>
  </property>
</Properties>
</file>