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10" r:id="rId5"/>
    <p:sldId id="311" r:id="rId6"/>
    <p:sldId id="312" r:id="rId7"/>
    <p:sldId id="268" r:id="rId8"/>
    <p:sldId id="343" r:id="rId9"/>
    <p:sldId id="348" r:id="rId10"/>
    <p:sldId id="315" r:id="rId11"/>
    <p:sldId id="340" r:id="rId12"/>
    <p:sldId id="316" r:id="rId13"/>
    <p:sldId id="336" r:id="rId14"/>
    <p:sldId id="338" r:id="rId15"/>
    <p:sldId id="328" r:id="rId16"/>
    <p:sldId id="344" r:id="rId17"/>
    <p:sldId id="346" r:id="rId18"/>
    <p:sldId id="361" r:id="rId19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745" userDrawn="1">
          <p15:clr>
            <a:srgbClr val="A4A3A4"/>
          </p15:clr>
        </p15:guide>
        <p15:guide id="4" orient="horz" pos="9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ABD6BC"/>
    <a:srgbClr val="2879F0"/>
    <a:srgbClr val="F25C7C"/>
    <a:srgbClr val="F3994F"/>
    <a:srgbClr val="F3F666"/>
    <a:srgbClr val="52EC6F"/>
    <a:srgbClr val="F26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18" autoAdjust="0"/>
  </p:normalViewPr>
  <p:slideViewPr>
    <p:cSldViewPr snapToGrid="0">
      <p:cViewPr varScale="1">
        <p:scale>
          <a:sx n="142" d="100"/>
          <a:sy n="142" d="100"/>
        </p:scale>
        <p:origin x="120" y="174"/>
      </p:cViewPr>
      <p:guideLst>
        <p:guide orient="horz" pos="1620"/>
        <p:guide pos="2880"/>
        <p:guide pos="745"/>
        <p:guide orient="horz" pos="9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4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32.wmf"/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5.vml.rels><?xml version="1.0" encoding="UTF-8" standalone="yes"?>
<Relationships xmlns="http://schemas.openxmlformats.org/package/2006/relationships"><Relationship Id="rId4" Type="http://schemas.openxmlformats.org/officeDocument/2006/relationships/image" Target="../media/image36.wmf"/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5" Type="http://schemas.openxmlformats.org/officeDocument/2006/relationships/image" Target="../media/image47.wmf"/><Relationship Id="rId4" Type="http://schemas.openxmlformats.org/officeDocument/2006/relationships/image" Target="../media/image46.wmf"/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DBB94CC-2609-44CA-81AB-32C859F1518C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FBA4773B-3200-4B50-9340-48B1A6649F9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519198B-DFAC-4F3C-BD5A-7245194774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E60D957-7490-4504-936C-C6944CDB3C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E62B840-8A4A-4B67-AB68-7279C12410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3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688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0"/>
            <a:ext cx="5165725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 userDrawn="1"/>
        </p:nvSpPr>
        <p:spPr>
          <a:xfrm>
            <a:off x="1020763" y="1042988"/>
            <a:ext cx="7286625" cy="279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9"/>
          <p:cNvGrpSpPr/>
          <p:nvPr userDrawn="1"/>
        </p:nvGrpSpPr>
        <p:grpSpPr bwMode="auto">
          <a:xfrm>
            <a:off x="1239838" y="1198563"/>
            <a:ext cx="6883400" cy="412750"/>
            <a:chOff x="2257425" y="1552575"/>
            <a:chExt cx="3829050" cy="852487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271554" y="1552575"/>
              <a:ext cx="0" cy="849207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2257425" y="1572248"/>
              <a:ext cx="3829050" cy="0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067047" y="1555853"/>
              <a:ext cx="0" cy="849209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3"/>
          <p:cNvGrpSpPr/>
          <p:nvPr userDrawn="1"/>
        </p:nvGrpSpPr>
        <p:grpSpPr bwMode="auto">
          <a:xfrm flipV="1">
            <a:off x="1239838" y="3132138"/>
            <a:ext cx="6883400" cy="411162"/>
            <a:chOff x="2257425" y="1552575"/>
            <a:chExt cx="3829050" cy="852487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2271554" y="1552575"/>
              <a:ext cx="0" cy="849197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2257425" y="1572324"/>
              <a:ext cx="3829050" cy="0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67047" y="1555865"/>
              <a:ext cx="0" cy="849197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688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0"/>
            <a:ext cx="5165725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 userDrawn="1"/>
        </p:nvSpPr>
        <p:spPr>
          <a:xfrm>
            <a:off x="0" y="377825"/>
            <a:ext cx="9155113" cy="4365625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0" y="368300"/>
            <a:ext cx="9155113" cy="92075"/>
          </a:xfrm>
          <a:prstGeom prst="rect">
            <a:avLst/>
          </a:prstGeom>
          <a:solidFill>
            <a:srgbClr val="ABD6B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4660900"/>
            <a:ext cx="9155113" cy="93663"/>
          </a:xfrm>
          <a:prstGeom prst="rect">
            <a:avLst/>
          </a:prstGeom>
          <a:solidFill>
            <a:srgbClr val="ABD6B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688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0"/>
            <a:ext cx="5165725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圆角矩形 8"/>
          <p:cNvSpPr/>
          <p:nvPr userDrawn="1"/>
        </p:nvSpPr>
        <p:spPr>
          <a:xfrm>
            <a:off x="207963" y="200025"/>
            <a:ext cx="8724900" cy="4743450"/>
          </a:xfrm>
          <a:prstGeom prst="roundRect">
            <a:avLst>
              <a:gd name="adj" fmla="val 6508"/>
            </a:avLst>
          </a:prstGeom>
          <a:solidFill>
            <a:schemeClr val="bg1"/>
          </a:solidFill>
          <a:ln w="50800">
            <a:solidFill>
              <a:srgbClr val="ABD6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33B19EC-4956-4151-AC66-3C478522F93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12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9.wmf"/><Relationship Id="rId14" Type="http://schemas.openxmlformats.org/officeDocument/2006/relationships/vmlDrawing" Target="../drawings/vmlDrawing1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4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13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.bin"/><Relationship Id="rId8" Type="http://schemas.openxmlformats.org/officeDocument/2006/relationships/image" Target="../media/image18.wmf"/><Relationship Id="rId7" Type="http://schemas.openxmlformats.org/officeDocument/2006/relationships/oleObject" Target="../embeddings/oleObject10.bin"/><Relationship Id="rId6" Type="http://schemas.openxmlformats.org/officeDocument/2006/relationships/image" Target="../media/image17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15.wmf"/><Relationship Id="rId14" Type="http://schemas.openxmlformats.org/officeDocument/2006/relationships/vmlDrawing" Target="../drawings/vmlDrawing2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0.wmf"/><Relationship Id="rId11" Type="http://schemas.openxmlformats.org/officeDocument/2006/relationships/oleObject" Target="../embeddings/oleObject12.bin"/><Relationship Id="rId10" Type="http://schemas.openxmlformats.org/officeDocument/2006/relationships/image" Target="../media/image19.wmf"/><Relationship Id="rId1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8.wmf"/><Relationship Id="rId3" Type="http://schemas.openxmlformats.org/officeDocument/2006/relationships/oleObject" Target="../embeddings/oleObject14.bin"/><Relationship Id="rId2" Type="http://schemas.openxmlformats.org/officeDocument/2006/relationships/image" Target="../media/image27.wmf"/><Relationship Id="rId1" Type="http://schemas.openxmlformats.org/officeDocument/2006/relationships/oleObject" Target="../embeddings/oleObject13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2.wmf"/><Relationship Id="rId7" Type="http://schemas.openxmlformats.org/officeDocument/2006/relationships/oleObject" Target="../embeddings/oleObject18.bin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0.w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29.wmf"/><Relationship Id="rId11" Type="http://schemas.openxmlformats.org/officeDocument/2006/relationships/notesSlide" Target="../notesSlides/notesSlide3.xml"/><Relationship Id="rId10" Type="http://schemas.openxmlformats.org/officeDocument/2006/relationships/vmlDrawing" Target="../drawings/vmlDrawing4.vml"/><Relationship Id="rId1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36.wmf"/><Relationship Id="rId7" Type="http://schemas.openxmlformats.org/officeDocument/2006/relationships/oleObject" Target="../embeddings/oleObject22.bin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4.wmf"/><Relationship Id="rId3" Type="http://schemas.openxmlformats.org/officeDocument/2006/relationships/oleObject" Target="../embeddings/oleObject20.bin"/><Relationship Id="rId2" Type="http://schemas.openxmlformats.org/officeDocument/2006/relationships/image" Target="../media/image33.wmf"/><Relationship Id="rId10" Type="http://schemas.openxmlformats.org/officeDocument/2006/relationships/vmlDrawing" Target="../drawings/vmlDrawing5.vml"/><Relationship Id="rId1" Type="http://schemas.openxmlformats.org/officeDocument/2006/relationships/oleObject" Target="../embeddings/oleObject19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8.wmf"/><Relationship Id="rId3" Type="http://schemas.openxmlformats.org/officeDocument/2006/relationships/oleObject" Target="../embeddings/oleObject24.bin"/><Relationship Id="rId2" Type="http://schemas.openxmlformats.org/officeDocument/2006/relationships/image" Target="../media/image37.wmf"/><Relationship Id="rId1" Type="http://schemas.openxmlformats.org/officeDocument/2006/relationships/oleObject" Target="../embeddings/oleObject23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2.wmf"/><Relationship Id="rId7" Type="http://schemas.openxmlformats.org/officeDocument/2006/relationships/oleObject" Target="../embeddings/oleObject28.bin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40.wmf"/><Relationship Id="rId3" Type="http://schemas.openxmlformats.org/officeDocument/2006/relationships/oleObject" Target="../embeddings/oleObject26.bin"/><Relationship Id="rId2" Type="http://schemas.openxmlformats.org/officeDocument/2006/relationships/image" Target="../media/image39.wmf"/><Relationship Id="rId10" Type="http://schemas.openxmlformats.org/officeDocument/2006/relationships/vmlDrawing" Target="../drawings/vmlDrawing7.vml"/><Relationship Id="rId1" Type="http://schemas.openxmlformats.org/officeDocument/2006/relationships/oleObject" Target="../embeddings/oleObject25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.bin"/><Relationship Id="rId8" Type="http://schemas.openxmlformats.org/officeDocument/2006/relationships/image" Target="../media/image46.wmf"/><Relationship Id="rId7" Type="http://schemas.openxmlformats.org/officeDocument/2006/relationships/oleObject" Target="../embeddings/oleObject32.bin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4.wmf"/><Relationship Id="rId3" Type="http://schemas.openxmlformats.org/officeDocument/2006/relationships/oleObject" Target="../embeddings/oleObject30.bin"/><Relationship Id="rId2" Type="http://schemas.openxmlformats.org/officeDocument/2006/relationships/image" Target="../media/image43.wmf"/><Relationship Id="rId12" Type="http://schemas.openxmlformats.org/officeDocument/2006/relationships/vmlDrawing" Target="../drawings/vmlDrawing8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7.wmf"/><Relationship Id="rId1" Type="http://schemas.openxmlformats.org/officeDocument/2006/relationships/oleObject" Target="../embeddings/oleObject2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960" y="1586584"/>
            <a:ext cx="1057778" cy="106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266" name="组合 9"/>
          <p:cNvGrpSpPr/>
          <p:nvPr/>
        </p:nvGrpSpPr>
        <p:grpSpPr bwMode="auto">
          <a:xfrm>
            <a:off x="2668587" y="1809751"/>
            <a:ext cx="4286250" cy="1227138"/>
            <a:chOff x="2128538" y="1740941"/>
            <a:chExt cx="4286117" cy="1227306"/>
          </a:xfrm>
        </p:grpSpPr>
        <p:sp>
          <p:nvSpPr>
            <p:cNvPr id="11" name="TextBox 1"/>
            <p:cNvSpPr txBox="1"/>
            <p:nvPr/>
          </p:nvSpPr>
          <p:spPr>
            <a:xfrm>
              <a:off x="2879402" y="1740941"/>
              <a:ext cx="3535253" cy="7081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4000" b="1" dirty="0">
                  <a:latin typeface="幼圆" panose="02010509060101010101" pitchFamily="49" charset="-122"/>
                  <a:ea typeface="幼圆" panose="02010509060101010101" pitchFamily="49" charset="-122"/>
                  <a:cs typeface="+mj-cs"/>
                </a:rPr>
                <a:t>数的运算（</a:t>
              </a:r>
              <a:r>
                <a:rPr lang="en-US" altLang="zh-CN" sz="4000" b="1" dirty="0">
                  <a:latin typeface="幼圆" panose="02010509060101010101" pitchFamily="49" charset="-122"/>
                  <a:ea typeface="幼圆" panose="02010509060101010101" pitchFamily="49" charset="-122"/>
                  <a:cs typeface="+mj-cs"/>
                </a:rPr>
                <a:t>2</a:t>
              </a:r>
              <a:r>
                <a:rPr lang="zh-CN" altLang="en-US" sz="4000" b="1" dirty="0">
                  <a:latin typeface="幼圆" panose="02010509060101010101" pitchFamily="49" charset="-122"/>
                  <a:ea typeface="幼圆" panose="02010509060101010101" pitchFamily="49" charset="-122"/>
                  <a:cs typeface="+mj-cs"/>
                </a:rPr>
                <a:t>）</a:t>
              </a:r>
              <a:endParaRPr lang="zh-CN" altLang="en-US" sz="40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endParaRPr>
            </a:p>
          </p:txBody>
        </p:sp>
        <p:sp>
          <p:nvSpPr>
            <p:cNvPr id="12" name="副标题 6"/>
            <p:cNvSpPr txBox="1">
              <a:spLocks noChangeArrowheads="1"/>
            </p:cNvSpPr>
            <p:nvPr/>
          </p:nvSpPr>
          <p:spPr bwMode="auto">
            <a:xfrm>
              <a:off x="3027035" y="2496694"/>
              <a:ext cx="2155758" cy="47155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latin typeface="+mj-lt"/>
                  <a:ea typeface="楷体" panose="02010609060101010101" pitchFamily="49" charset="-122"/>
                </a:rPr>
                <a:t>R</a:t>
              </a:r>
              <a:r>
                <a:rPr lang="zh-CN" altLang="en-US" sz="2400" b="1" dirty="0">
                  <a:latin typeface="+mj-lt"/>
                  <a:ea typeface="楷体" panose="02010609060101010101" pitchFamily="49" charset="-122"/>
                </a:rPr>
                <a:t>·六年级下册</a:t>
              </a:r>
              <a:endParaRPr lang="zh-CN" altLang="en-US" sz="2400" b="1" dirty="0">
                <a:latin typeface="+mj-lt"/>
                <a:ea typeface="楷体" panose="02010609060101010101" pitchFamily="49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2128538" y="2530037"/>
              <a:ext cx="395433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3"/>
          <p:cNvGrpSpPr/>
          <p:nvPr/>
        </p:nvGrpSpPr>
        <p:grpSpPr bwMode="auto">
          <a:xfrm>
            <a:off x="1401763" y="1173163"/>
            <a:ext cx="2344737" cy="3435350"/>
            <a:chOff x="1401097" y="855406"/>
            <a:chExt cx="2344993" cy="3436375"/>
          </a:xfrm>
        </p:grpSpPr>
        <p:graphicFrame>
          <p:nvGraphicFramePr>
            <p:cNvPr id="9227" name="对象 1"/>
            <p:cNvGraphicFramePr>
              <a:graphicFrameLocks noChangeAspect="1"/>
            </p:cNvGraphicFramePr>
            <p:nvPr/>
          </p:nvGraphicFramePr>
          <p:xfrm>
            <a:off x="1531580" y="959081"/>
            <a:ext cx="1978536" cy="10054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Equation" r:id="rId1" imgW="774065" imgH="393700" progId="Equation.DSMT4">
                    <p:embed/>
                  </p:oleObj>
                </mc:Choice>
                <mc:Fallback>
                  <p:oleObj name="Equation" r:id="rId1" imgW="774065" imgH="393700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1580" y="959081"/>
                          <a:ext cx="1978536" cy="10054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8" name="对象 4"/>
            <p:cNvGraphicFramePr>
              <a:graphicFrameLocks noChangeAspect="1"/>
            </p:cNvGraphicFramePr>
            <p:nvPr/>
          </p:nvGraphicFramePr>
          <p:xfrm>
            <a:off x="1581150" y="2041525"/>
            <a:ext cx="1296987" cy="1006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Equation" r:id="rId3" imgW="508000" imgH="393700" progId="Equation.DSMT4">
                    <p:embed/>
                  </p:oleObj>
                </mc:Choice>
                <mc:Fallback>
                  <p:oleObj name="Equation" r:id="rId3" imgW="508000" imgH="3937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1150" y="2041525"/>
                          <a:ext cx="1296987" cy="10064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9" name="对象 5"/>
            <p:cNvGraphicFramePr>
              <a:graphicFrameLocks noChangeAspect="1"/>
            </p:cNvGraphicFramePr>
            <p:nvPr/>
          </p:nvGraphicFramePr>
          <p:xfrm>
            <a:off x="1564218" y="3076093"/>
            <a:ext cx="1913464" cy="11026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Equation" r:id="rId5" imgW="749300" imgH="431800" progId="Equation.DSMT4">
                    <p:embed/>
                  </p:oleObj>
                </mc:Choice>
                <mc:Fallback>
                  <p:oleObj name="Equation" r:id="rId5" imgW="749300" imgH="431800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4218" y="3076093"/>
                          <a:ext cx="1913464" cy="11026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矩形 2"/>
            <p:cNvSpPr/>
            <p:nvPr/>
          </p:nvSpPr>
          <p:spPr bwMode="auto">
            <a:xfrm>
              <a:off x="1401097" y="855406"/>
              <a:ext cx="2344993" cy="34363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9219" name="组合 13"/>
          <p:cNvGrpSpPr/>
          <p:nvPr/>
        </p:nvGrpSpPr>
        <p:grpSpPr bwMode="auto">
          <a:xfrm>
            <a:off x="5397500" y="1173163"/>
            <a:ext cx="2344738" cy="3435350"/>
            <a:chOff x="5397910" y="855406"/>
            <a:chExt cx="2344993" cy="3436375"/>
          </a:xfrm>
        </p:grpSpPr>
        <p:graphicFrame>
          <p:nvGraphicFramePr>
            <p:cNvPr id="9223" name="对象 8"/>
            <p:cNvGraphicFramePr>
              <a:graphicFrameLocks noChangeAspect="1"/>
            </p:cNvGraphicFramePr>
            <p:nvPr/>
          </p:nvGraphicFramePr>
          <p:xfrm>
            <a:off x="5649913" y="958850"/>
            <a:ext cx="1944687" cy="1006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Equation" r:id="rId7" imgW="761365" imgH="393700" progId="Equation.DSMT4">
                    <p:embed/>
                  </p:oleObj>
                </mc:Choice>
                <mc:Fallback>
                  <p:oleObj name="Equation" r:id="rId7" imgW="761365" imgH="393700" progId="Equation.DSMT4">
                    <p:embed/>
                    <p:pic>
                      <p:nvPicPr>
                        <p:cNvPr id="0" name="对象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49913" y="958850"/>
                          <a:ext cx="1944687" cy="10064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4" name="对象 11"/>
            <p:cNvGraphicFramePr>
              <a:graphicFrameLocks noChangeAspect="1"/>
            </p:cNvGraphicFramePr>
            <p:nvPr/>
          </p:nvGraphicFramePr>
          <p:xfrm>
            <a:off x="5634038" y="2041525"/>
            <a:ext cx="1328737" cy="1006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Equation" r:id="rId9" imgW="520700" imgH="393700" progId="Equation.DSMT4">
                    <p:embed/>
                  </p:oleObj>
                </mc:Choice>
                <mc:Fallback>
                  <p:oleObj name="Equation" r:id="rId9" imgW="520700" imgH="393700" progId="Equation.DSMT4">
                    <p:embed/>
                    <p:pic>
                      <p:nvPicPr>
                        <p:cNvPr id="0" name="对象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34038" y="2041525"/>
                          <a:ext cx="1328737" cy="10064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5" name="对象 12"/>
            <p:cNvGraphicFramePr>
              <a:graphicFrameLocks noChangeAspect="1"/>
            </p:cNvGraphicFramePr>
            <p:nvPr/>
          </p:nvGraphicFramePr>
          <p:xfrm>
            <a:off x="5617106" y="3076093"/>
            <a:ext cx="1913463" cy="11026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Equation" r:id="rId11" imgW="749300" imgH="431800" progId="Equation.DSMT4">
                    <p:embed/>
                  </p:oleObj>
                </mc:Choice>
                <mc:Fallback>
                  <p:oleObj name="Equation" r:id="rId11" imgW="749300" imgH="431800" progId="Equation.DSMT4">
                    <p:embed/>
                    <p:pic>
                      <p:nvPicPr>
                        <p:cNvPr id="0" name="对象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17106" y="3076093"/>
                          <a:ext cx="1913463" cy="11026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矩形 14"/>
            <p:cNvSpPr/>
            <p:nvPr/>
          </p:nvSpPr>
          <p:spPr bwMode="auto">
            <a:xfrm>
              <a:off x="5397910" y="855406"/>
              <a:ext cx="2344993" cy="34363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9220" name="组合 15"/>
          <p:cNvGrpSpPr/>
          <p:nvPr/>
        </p:nvGrpSpPr>
        <p:grpSpPr bwMode="auto">
          <a:xfrm>
            <a:off x="238125" y="512763"/>
            <a:ext cx="1890713" cy="615950"/>
            <a:chOff x="238327" y="512359"/>
            <a:chExt cx="1890373" cy="617034"/>
          </a:xfrm>
        </p:grpSpPr>
        <p:sp>
          <p:nvSpPr>
            <p:cNvPr id="17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238327" y="512359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对比练习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对象 18"/>
          <p:cNvGraphicFramePr>
            <a:graphicFrameLocks noChangeAspect="1"/>
          </p:cNvGraphicFramePr>
          <p:nvPr/>
        </p:nvGraphicFramePr>
        <p:xfrm>
          <a:off x="1665288" y="544513"/>
          <a:ext cx="1944687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1" imgW="774065" imgH="393700" progId="Equation.DSMT4">
                  <p:embed/>
                </p:oleObj>
              </mc:Choice>
              <mc:Fallback>
                <p:oleObj name="Equation" r:id="rId1" imgW="774065" imgH="3937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5288" y="544513"/>
                        <a:ext cx="1944687" cy="1004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3627438" y="520700"/>
          <a:ext cx="3411537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3" imgW="1358265" imgH="431800" progId="Equation.DSMT4">
                  <p:embed/>
                </p:oleObj>
              </mc:Choice>
              <mc:Fallback>
                <p:oleObj name="Equation" r:id="rId3" imgW="1358265" imgH="4318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7438" y="520700"/>
                        <a:ext cx="3411537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对象 18"/>
          <p:cNvGraphicFramePr>
            <a:graphicFrameLocks noChangeAspect="1"/>
          </p:cNvGraphicFramePr>
          <p:nvPr/>
        </p:nvGraphicFramePr>
        <p:xfrm>
          <a:off x="1673225" y="1717675"/>
          <a:ext cx="156210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5" imgW="622300" imgH="393700" progId="Equation.DSMT4">
                  <p:embed/>
                </p:oleObj>
              </mc:Choice>
              <mc:Fallback>
                <p:oleObj name="Equation" r:id="rId5" imgW="622300" imgH="3937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3225" y="1717675"/>
                        <a:ext cx="1562100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对象 18"/>
          <p:cNvGraphicFramePr>
            <a:graphicFrameLocks noChangeAspect="1"/>
          </p:cNvGraphicFramePr>
          <p:nvPr/>
        </p:nvGraphicFramePr>
        <p:xfrm>
          <a:off x="1617663" y="2890838"/>
          <a:ext cx="2039937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7" imgW="812165" imgH="431800" progId="Equation.DSMT4">
                  <p:embed/>
                </p:oleObj>
              </mc:Choice>
              <mc:Fallback>
                <p:oleObj name="Equation" r:id="rId7" imgW="812165" imgH="4318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7663" y="2890838"/>
                        <a:ext cx="2039937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18"/>
          <p:cNvGraphicFramePr>
            <a:graphicFrameLocks noChangeAspect="1"/>
          </p:cNvGraphicFramePr>
          <p:nvPr/>
        </p:nvGraphicFramePr>
        <p:xfrm>
          <a:off x="3203575" y="1689100"/>
          <a:ext cx="3825875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9" imgW="1524000" imgH="431800" progId="Equation.DSMT4">
                  <p:embed/>
                </p:oleObj>
              </mc:Choice>
              <mc:Fallback>
                <p:oleObj name="Equation" r:id="rId9" imgW="1524000" imgH="4318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1689100"/>
                        <a:ext cx="3825875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18"/>
          <p:cNvGraphicFramePr>
            <a:graphicFrameLocks noChangeAspect="1"/>
          </p:cNvGraphicFramePr>
          <p:nvPr/>
        </p:nvGraphicFramePr>
        <p:xfrm>
          <a:off x="3627438" y="2921000"/>
          <a:ext cx="41449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11" imgW="1651000" imgH="393700" progId="Equation.DSMT4">
                  <p:embed/>
                </p:oleObj>
              </mc:Choice>
              <mc:Fallback>
                <p:oleObj name="Equation" r:id="rId11" imgW="1651000" imgH="3937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7438" y="2921000"/>
                        <a:ext cx="4144962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3367290" y="3970338"/>
            <a:ext cx="2469746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hangingPunct="1">
              <a:lnSpc>
                <a:spcPct val="13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运算律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766763" y="1673225"/>
          <a:ext cx="7610474" cy="1797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1488"/>
                <a:gridCol w="2633683"/>
                <a:gridCol w="2735303"/>
              </a:tblGrid>
              <a:tr h="8985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名称</a:t>
                      </a:r>
                      <a:endParaRPr lang="zh-CN" altLang="en-US" sz="32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91459" marR="91459" marT="45752" marB="4575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举例</a:t>
                      </a:r>
                      <a:endParaRPr lang="zh-CN" altLang="en-US" sz="32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91459" marR="91459" marT="45752" marB="4575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用字母表示</a:t>
                      </a:r>
                      <a:endParaRPr lang="zh-CN" altLang="en-US" sz="32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91459" marR="91459" marT="45752" marB="45752" anchor="ctr" anchorCtr="1"/>
                </a:tc>
              </a:tr>
              <a:tr h="898525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59" marR="91459" marT="45752" marB="45752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59" marR="91459" marT="45752" marB="45752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59" marR="91459" marT="45752" marB="45752" anchor="ctr" anchorCtr="1"/>
                </a:tc>
              </a:tr>
            </a:tbl>
          </a:graphicData>
        </a:graphic>
      </p:graphicFrame>
      <p:sp>
        <p:nvSpPr>
          <p:cNvPr id="9" name="TextBox 12"/>
          <p:cNvSpPr txBox="1">
            <a:spLocks noChangeArrowheads="1"/>
          </p:cNvSpPr>
          <p:nvPr/>
        </p:nvSpPr>
        <p:spPr bwMode="auto">
          <a:xfrm>
            <a:off x="793750" y="2687638"/>
            <a:ext cx="22383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加法交换律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3079750" y="2687638"/>
            <a:ext cx="2552700" cy="6302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15+28=28+15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6124575" y="2684463"/>
            <a:ext cx="1851025" cy="6302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3200" b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+</a:t>
            </a:r>
            <a:r>
              <a:rPr lang="en-US" altLang="zh-CN" sz="32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</a:t>
            </a:r>
            <a:r>
              <a:rPr lang="en-US" altLang="zh-CN" sz="32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sz="3200" b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+</a:t>
            </a:r>
            <a:r>
              <a:rPr lang="en-US" altLang="zh-CN" sz="32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</a:t>
            </a:r>
            <a:endParaRPr lang="zh-CN" altLang="en-US" sz="3200" b="1" i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3331" name="组合 2"/>
          <p:cNvGrpSpPr/>
          <p:nvPr/>
        </p:nvGrpSpPr>
        <p:grpSpPr bwMode="auto">
          <a:xfrm>
            <a:off x="3079750" y="569913"/>
            <a:ext cx="2582863" cy="754062"/>
            <a:chOff x="3280181" y="255552"/>
            <a:chExt cx="2583637" cy="754098"/>
          </a:xfrm>
        </p:grpSpPr>
        <p:pic>
          <p:nvPicPr>
            <p:cNvPr id="13332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64" t="34760" r="9668" b="43217"/>
            <a:stretch>
              <a:fillRect/>
            </a:stretch>
          </p:blipFill>
          <p:spPr bwMode="auto">
            <a:xfrm>
              <a:off x="3280181" y="297218"/>
              <a:ext cx="2583637" cy="71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3" name="文本框 2"/>
            <p:cNvSpPr txBox="1">
              <a:spLocks noChangeArrowheads="1"/>
            </p:cNvSpPr>
            <p:nvPr/>
          </p:nvSpPr>
          <p:spPr bwMode="auto">
            <a:xfrm>
              <a:off x="3367041" y="255552"/>
              <a:ext cx="2409916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hangingPunct="1">
                <a:lnSpc>
                  <a:spcPct val="130000"/>
                </a:lnSpc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运算律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15"/>
          <p:cNvGrpSpPr/>
          <p:nvPr/>
        </p:nvGrpSpPr>
        <p:grpSpPr bwMode="auto">
          <a:xfrm>
            <a:off x="238125" y="512763"/>
            <a:ext cx="1890713" cy="615950"/>
            <a:chOff x="238327" y="512359"/>
            <a:chExt cx="1890373" cy="617034"/>
          </a:xfrm>
        </p:grpSpPr>
        <p:sp>
          <p:nvSpPr>
            <p:cNvPr id="6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Rectangle 16"/>
            <p:cNvSpPr>
              <a:spLocks noChangeArrowheads="1"/>
            </p:cNvSpPr>
            <p:nvPr/>
          </p:nvSpPr>
          <p:spPr bwMode="auto">
            <a:xfrm>
              <a:off x="238327" y="512359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回顾整理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76275" y="967600"/>
          <a:ext cx="7737475" cy="3792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156"/>
                <a:gridCol w="3312753"/>
                <a:gridCol w="2683566"/>
              </a:tblGrid>
              <a:tr h="551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名称</a:t>
                      </a:r>
                      <a:endParaRPr lang="zh-CN" altLang="en-US" sz="28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举例</a:t>
                      </a:r>
                      <a:endParaRPr lang="zh-CN" altLang="en-US" sz="28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用字母表示</a:t>
                      </a:r>
                      <a:endParaRPr lang="zh-CN" altLang="en-US" sz="28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</a:tr>
              <a:tr h="615029">
                <a:tc>
                  <a:txBody>
                    <a:bodyPr/>
                    <a:lstStyle/>
                    <a:p>
                      <a:endParaRPr lang="zh-CN" altLang="en-US" sz="320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</a:tr>
              <a:tr h="613903"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</a:tr>
              <a:tr h="635605"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</a:tr>
              <a:tr h="644188"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</a:tr>
              <a:tr h="732055"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  <a:tc>
                  <a:txBody>
                    <a:bodyPr/>
                    <a:lstStyle/>
                    <a:p>
                      <a:endParaRPr lang="zh-CN" altLang="en-US" sz="32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27" marR="91427" marT="45722" marB="45722" anchor="ctr" anchorCtr="1"/>
                </a:tc>
              </a:tr>
            </a:tbl>
          </a:graphicData>
        </a:graphic>
      </p:graphicFrame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808038" y="2871013"/>
            <a:ext cx="1836308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乘法交换律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3376612" y="2898000"/>
            <a:ext cx="2010933" cy="4254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6×7=7×6</a:t>
            </a:r>
            <a:endParaRPr lang="zh-CN" altLang="en-US" sz="2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TextBox 12"/>
          <p:cNvSpPr txBox="1">
            <a:spLocks noChangeArrowheads="1"/>
          </p:cNvSpPr>
          <p:nvPr/>
        </p:nvSpPr>
        <p:spPr bwMode="auto">
          <a:xfrm>
            <a:off x="6350000" y="2867838"/>
            <a:ext cx="1916670" cy="4270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2000" b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sz="20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sz="2000" b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</a:t>
            </a:r>
            <a:endParaRPr lang="zh-CN" altLang="en-US" sz="2000" b="1" i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808038" y="3529825"/>
            <a:ext cx="1786881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乘法结合律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2819399" y="3548875"/>
            <a:ext cx="2877065" cy="4270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13×4×5=13×(4×5)</a:t>
            </a:r>
            <a:endParaRPr lang="zh-CN" altLang="en-US" sz="2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5945188" y="3517125"/>
            <a:ext cx="2432693" cy="4270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2000" b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sz="2000" b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</a:t>
            </a:r>
            <a:r>
              <a:rPr lang="en-US" altLang="zh-CN" sz="20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=a</a:t>
            </a: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×(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sz="2000" b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</a:t>
            </a: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endParaRPr lang="zh-CN" altLang="en-US" sz="2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96925" y="4248963"/>
            <a:ext cx="1810351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乘法分配律</a:t>
            </a:r>
            <a:endParaRPr lang="zh-CN" altLang="en-US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2590800" y="4217213"/>
            <a:ext cx="3192162" cy="4270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(100+2)×6=100×6+2×6</a:t>
            </a:r>
            <a:endParaRPr lang="zh-CN" altLang="en-US" sz="2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TextBox 12"/>
          <p:cNvSpPr txBox="1">
            <a:spLocks noChangeArrowheads="1"/>
          </p:cNvSpPr>
          <p:nvPr/>
        </p:nvSpPr>
        <p:spPr bwMode="auto">
          <a:xfrm>
            <a:off x="5826125" y="4164825"/>
            <a:ext cx="2625897" cy="4270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a+b</a:t>
            </a: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)×</a:t>
            </a:r>
            <a:r>
              <a:rPr lang="en-US" altLang="zh-CN" sz="20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c=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2000" b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c+b</a:t>
            </a:r>
            <a:r>
              <a:rPr lang="en-US" altLang="zh-CN" sz="2000" b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</a:t>
            </a:r>
            <a:endParaRPr lang="zh-CN" altLang="en-US" sz="2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377" name="TextBox 12"/>
          <p:cNvSpPr txBox="1">
            <a:spLocks noChangeArrowheads="1"/>
          </p:cNvSpPr>
          <p:nvPr/>
        </p:nvSpPr>
        <p:spPr bwMode="auto">
          <a:xfrm>
            <a:off x="811213" y="1610538"/>
            <a:ext cx="1746636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加法交换律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3221037" y="1593075"/>
            <a:ext cx="2314789" cy="430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15+28=28+15</a:t>
            </a:r>
            <a:endParaRPr lang="zh-CN" altLang="en-US" sz="2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6502400" y="1569263"/>
            <a:ext cx="1838411" cy="4302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2000" b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+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sz="2000" b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+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</a:t>
            </a:r>
            <a:endParaRPr lang="zh-CN" altLang="en-US" sz="2000" b="1" i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811213" y="2229663"/>
            <a:ext cx="1796063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加法结合律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2"/>
          <p:cNvSpPr txBox="1">
            <a:spLocks noChangeArrowheads="1"/>
          </p:cNvSpPr>
          <p:nvPr/>
        </p:nvSpPr>
        <p:spPr bwMode="auto">
          <a:xfrm>
            <a:off x="2768600" y="2234425"/>
            <a:ext cx="2940222" cy="4286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38+16+14=38+(16+14)</a:t>
            </a:r>
            <a:endParaRPr lang="zh-CN" altLang="en-US" sz="2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1" name="TextBox 12"/>
          <p:cNvSpPr txBox="1">
            <a:spLocks noChangeArrowheads="1"/>
          </p:cNvSpPr>
          <p:nvPr/>
        </p:nvSpPr>
        <p:spPr bwMode="auto">
          <a:xfrm>
            <a:off x="6089650" y="2220138"/>
            <a:ext cx="2325301" cy="4270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a+b+c</a:t>
            </a:r>
            <a:r>
              <a:rPr lang="en-US" altLang="zh-CN" sz="20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=a+</a:t>
            </a:r>
            <a:r>
              <a:rPr lang="zh-CN" altLang="en-US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0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b+c</a:t>
            </a:r>
            <a:r>
              <a:rPr lang="zh-CN" altLang="en-US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4383" name="组合 22"/>
          <p:cNvGrpSpPr/>
          <p:nvPr/>
        </p:nvGrpSpPr>
        <p:grpSpPr bwMode="auto">
          <a:xfrm>
            <a:off x="3079750" y="203885"/>
            <a:ext cx="2582863" cy="754063"/>
            <a:chOff x="3280181" y="255552"/>
            <a:chExt cx="2583637" cy="754098"/>
          </a:xfrm>
        </p:grpSpPr>
        <p:pic>
          <p:nvPicPr>
            <p:cNvPr id="14384" name="图片 2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64" t="34760" r="9668" b="43217"/>
            <a:stretch>
              <a:fillRect/>
            </a:stretch>
          </p:blipFill>
          <p:spPr bwMode="auto">
            <a:xfrm>
              <a:off x="3280181" y="297218"/>
              <a:ext cx="2583637" cy="71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85" name="文本框 2"/>
            <p:cNvSpPr txBox="1">
              <a:spLocks noChangeArrowheads="1"/>
            </p:cNvSpPr>
            <p:nvPr/>
          </p:nvSpPr>
          <p:spPr bwMode="auto">
            <a:xfrm>
              <a:off x="3284514" y="255552"/>
              <a:ext cx="2574969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hangingPunct="1">
                <a:lnSpc>
                  <a:spcPct val="130000"/>
                </a:lnSpc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运算律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13789" y="1113337"/>
            <a:ext cx="27898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减法的运算性质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 bwMode="auto">
          <a:xfrm>
            <a:off x="2931092" y="1113337"/>
            <a:ext cx="3109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20-3-7=20-(3+7)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6114939" y="1113336"/>
            <a:ext cx="319703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 hangingPunct="1">
              <a:defRPr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2400" i="1"/>
              <a:t>a</a:t>
            </a:r>
            <a:r>
              <a:rPr lang="en-US" altLang="zh-CN" sz="2400"/>
              <a:t>-</a:t>
            </a:r>
            <a:r>
              <a:rPr lang="en-US" altLang="zh-CN" sz="2400" i="1"/>
              <a:t>b</a:t>
            </a:r>
            <a:r>
              <a:rPr lang="en-US" altLang="zh-CN" sz="2400"/>
              <a:t>-</a:t>
            </a:r>
            <a:r>
              <a:rPr lang="en-US" altLang="zh-CN" sz="2400" i="1"/>
              <a:t>c</a:t>
            </a:r>
            <a:r>
              <a:rPr lang="en-US" altLang="zh-CN" sz="2400"/>
              <a:t>=</a:t>
            </a:r>
            <a:r>
              <a:rPr lang="en-US" altLang="zh-CN" sz="2400" i="1"/>
              <a:t>a</a:t>
            </a:r>
            <a:r>
              <a:rPr lang="en-US" altLang="zh-CN" sz="2400"/>
              <a:t>-(</a:t>
            </a:r>
            <a:r>
              <a:rPr lang="en-US" altLang="zh-CN" sz="2400" i="1"/>
              <a:t>b</a:t>
            </a:r>
            <a:r>
              <a:rPr lang="en-US" altLang="zh-CN" sz="2400"/>
              <a:t>+</a:t>
            </a:r>
            <a:r>
              <a:rPr lang="en-US" altLang="zh-CN" sz="2400" i="1"/>
              <a:t>c</a:t>
            </a:r>
            <a:r>
              <a:rPr lang="en-US" altLang="zh-CN" sz="2400" dirty="0"/>
              <a:t>)</a:t>
            </a:r>
            <a:endParaRPr lang="zh-CN" altLang="en-US" sz="2400" dirty="0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13789" y="1802242"/>
            <a:ext cx="3918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 hangingPunct="1"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除法的运算性质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 bwMode="auto">
          <a:xfrm>
            <a:off x="2931092" y="1802242"/>
            <a:ext cx="4389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 hangingPunct="1">
              <a:defRPr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30÷2÷5=30÷(2×5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 bwMode="auto">
          <a:xfrm>
            <a:off x="6114939" y="1802242"/>
            <a:ext cx="319704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 hangingPunct="1">
              <a:defRPr sz="24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a</a:t>
            </a:r>
            <a:r>
              <a:rPr lang="en-US" altLang="zh-CN" i="0"/>
              <a:t>÷</a:t>
            </a:r>
            <a:r>
              <a:rPr lang="en-US" altLang="zh-CN"/>
              <a:t>b</a:t>
            </a:r>
            <a:r>
              <a:rPr lang="en-US" altLang="zh-CN" i="0"/>
              <a:t>÷</a:t>
            </a:r>
            <a:r>
              <a:rPr lang="en-US" altLang="zh-CN"/>
              <a:t>c</a:t>
            </a:r>
            <a:r>
              <a:rPr lang="en-US" altLang="zh-CN" i="0"/>
              <a:t>=</a:t>
            </a:r>
            <a:r>
              <a:rPr lang="en-US" altLang="zh-CN"/>
              <a:t>a</a:t>
            </a:r>
            <a:r>
              <a:rPr lang="en-US" altLang="zh-CN" i="0"/>
              <a:t>÷(</a:t>
            </a:r>
            <a:r>
              <a:rPr lang="en-US" altLang="zh-CN"/>
              <a:t>b</a:t>
            </a:r>
            <a:r>
              <a:rPr lang="en-US" altLang="zh-CN" i="0"/>
              <a:t>×</a:t>
            </a:r>
            <a:r>
              <a:rPr lang="en-US" altLang="zh-CN"/>
              <a:t>c</a:t>
            </a:r>
            <a:r>
              <a:rPr lang="en-US" altLang="zh-CN" i="0" dirty="0"/>
              <a:t>)</a:t>
            </a:r>
            <a:endParaRPr lang="zh-CN" altLang="en-US" i="0" dirty="0"/>
          </a:p>
        </p:txBody>
      </p:sp>
      <p:pic>
        <p:nvPicPr>
          <p:cNvPr id="3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3789" y="2491147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1485373" y="2491147"/>
            <a:ext cx="5449099" cy="490479"/>
          </a:xfrm>
          <a:prstGeom prst="wedgeRoundRectCallout">
            <a:avLst>
              <a:gd name="adj1" fmla="val -54913"/>
              <a:gd name="adj2" fmla="val 270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这些运算律是不是只适用于整数运算呢？</a:t>
            </a:r>
            <a:endParaRPr lang="zh-CN" altLang="en-US" sz="22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Picture 16" descr="88副本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96497" y="2879594"/>
            <a:ext cx="79978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2147895" y="3249171"/>
            <a:ext cx="5337122" cy="461665"/>
          </a:xfrm>
          <a:prstGeom prst="wedgeRoundRectCallout">
            <a:avLst>
              <a:gd name="adj1" fmla="val 55716"/>
              <a:gd name="adj2" fmla="val 825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这些运算律同样适用于小数、分数运算。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  <p:bldP spid="10" grpId="0"/>
      <p:bldP spid="4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383056" y="339301"/>
            <a:ext cx="63044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这几种运算律有什么特点呢？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3056" y="842998"/>
            <a:ext cx="4394580" cy="21749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636" y="1617611"/>
            <a:ext cx="4243361" cy="625696"/>
          </a:xfrm>
          <a:prstGeom prst="rect">
            <a:avLst/>
          </a:prstGeom>
        </p:spPr>
      </p:pic>
      <p:pic>
        <p:nvPicPr>
          <p:cNvPr id="7" name="Picture 22" descr="86副本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89" y="3061441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799892" y="3365247"/>
            <a:ext cx="6553806" cy="880181"/>
          </a:xfrm>
          <a:prstGeom prst="wedgeRoundRectCallout">
            <a:avLst>
              <a:gd name="adj1" fmla="val -55404"/>
              <a:gd name="adj2" fmla="val -3401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加法交换律、结合律能综合运用于连加运算，加数经过交换、结合，运算符号不变，还是连加。</a:t>
            </a:r>
            <a:endParaRPr lang="en-US" altLang="zh-CN" sz="22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1799892" y="3365247"/>
            <a:ext cx="6553806" cy="880181"/>
          </a:xfrm>
          <a:prstGeom prst="wedgeRoundRectCallout">
            <a:avLst>
              <a:gd name="adj1" fmla="val -55404"/>
              <a:gd name="adj2" fmla="val -3401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乘法交换律、乘法结合律能综合运用于连乘运算，乘数经过交换、结合，运算符号不变，还是连乘。</a:t>
            </a:r>
            <a:endParaRPr lang="en-US" altLang="zh-CN" sz="22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2"/>
          <p:cNvSpPr txBox="1">
            <a:spLocks noChangeArrowheads="1"/>
          </p:cNvSpPr>
          <p:nvPr/>
        </p:nvSpPr>
        <p:spPr bwMode="auto">
          <a:xfrm>
            <a:off x="376710" y="3992563"/>
            <a:ext cx="6160014" cy="5603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18÷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＋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）＝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18÷2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＋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18÷3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0" name="TextBox 12"/>
          <p:cNvSpPr txBox="1">
            <a:spLocks noChangeArrowheads="1"/>
          </p:cNvSpPr>
          <p:nvPr/>
        </p:nvSpPr>
        <p:spPr bwMode="auto">
          <a:xfrm>
            <a:off x="376710" y="1217613"/>
            <a:ext cx="7395690" cy="6270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找出下面计算中的错误原因并改正。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1" name="TextBox 12"/>
          <p:cNvSpPr txBox="1">
            <a:spLocks noChangeArrowheads="1"/>
          </p:cNvSpPr>
          <p:nvPr/>
        </p:nvSpPr>
        <p:spPr bwMode="auto">
          <a:xfrm>
            <a:off x="376710" y="1892300"/>
            <a:ext cx="5515470" cy="5603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15.3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－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3.29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＋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5.71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15.3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－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9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2" name="TextBox 12"/>
          <p:cNvSpPr txBox="1">
            <a:spLocks noChangeArrowheads="1"/>
          </p:cNvSpPr>
          <p:nvPr/>
        </p:nvSpPr>
        <p:spPr bwMode="auto">
          <a:xfrm>
            <a:off x="376709" y="2546350"/>
            <a:ext cx="6098231" cy="5588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25×32×125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25×4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＋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8×125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629123" y="3048000"/>
          <a:ext cx="4929187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1" imgW="1993900" imgH="393700" progId="Equation.DSMT4">
                  <p:embed/>
                </p:oleObj>
              </mc:Choice>
              <mc:Fallback>
                <p:oleObj name="Equation" r:id="rId1" imgW="19939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123" y="3048000"/>
                        <a:ext cx="4929187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16"/>
          <p:cNvGrpSpPr/>
          <p:nvPr/>
        </p:nvGrpSpPr>
        <p:grpSpPr bwMode="auto">
          <a:xfrm>
            <a:off x="122548" y="629361"/>
            <a:ext cx="1974384" cy="583175"/>
            <a:chOff x="185390" y="528776"/>
            <a:chExt cx="1974029" cy="584201"/>
          </a:xfrm>
        </p:grpSpPr>
        <p:sp>
          <p:nvSpPr>
            <p:cNvPr id="11" name="圆角矩形 34"/>
            <p:cNvSpPr/>
            <p:nvPr/>
          </p:nvSpPr>
          <p:spPr>
            <a:xfrm>
              <a:off x="238327" y="534623"/>
              <a:ext cx="1868152" cy="572506"/>
            </a:xfrm>
            <a:prstGeom prst="roundRect">
              <a:avLst>
                <a:gd name="adj" fmla="val 17501"/>
              </a:avLst>
            </a:prstGeom>
            <a:noFill/>
            <a:ln>
              <a:solidFill>
                <a:srgbClr val="ABD6B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185390" y="528776"/>
              <a:ext cx="197402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hangingPunct="1"/>
              <a:r>
                <a:rPr lang="zh-CN" altLang="en-US" sz="3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练与学</a:t>
              </a:r>
              <a:endPara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 bwMode="auto">
          <a:xfrm>
            <a:off x="4202654" y="1842551"/>
            <a:ext cx="2969417" cy="5965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hangingPunct="1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highlight>
                  <a:srgbClr val="FFFFFF"/>
                </a:highlight>
                <a:latin typeface="+mn-lt"/>
                <a:ea typeface="黑体" panose="02010609060101010101" pitchFamily="49" charset="-122"/>
              </a:rPr>
              <a:t>12.01+5.70=17.72</a:t>
            </a:r>
            <a:endParaRPr lang="zh-CN" altLang="en-US" sz="2800" b="1" dirty="0">
              <a:solidFill>
                <a:srgbClr val="FF0000"/>
              </a:solidFill>
              <a:highlight>
                <a:srgbClr val="FFFFFF"/>
              </a:highlight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 bwMode="auto">
          <a:xfrm>
            <a:off x="3576320" y="2534285"/>
            <a:ext cx="5425440" cy="5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highlight>
                  <a:srgbClr val="FFFFFF"/>
                </a:highlight>
                <a:latin typeface="+mn-lt"/>
                <a:ea typeface="黑体" panose="02010609060101010101" pitchFamily="49" charset="-122"/>
              </a:rPr>
              <a:t>(25×4)×(8×125)=100×1000=100000</a:t>
            </a:r>
            <a:endParaRPr lang="zh-CN" altLang="en-US" sz="2400" b="1" dirty="0">
              <a:solidFill>
                <a:srgbClr val="FF0000"/>
              </a:solidFill>
              <a:highlight>
                <a:srgbClr val="FFFFFF"/>
              </a:highlight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3697605" y="3081655"/>
          <a:ext cx="3995420" cy="878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3" imgW="1790700" imgH="393700" progId="Equation.DSMT4">
                  <p:embed/>
                </p:oleObj>
              </mc:Choice>
              <mc:Fallback>
                <p:oleObj name="Equation" r:id="rId3" imgW="17907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7605" y="3081655"/>
                        <a:ext cx="3995420" cy="8788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3771879" y="3940911"/>
            <a:ext cx="2590037" cy="603588"/>
            <a:chOff x="4760419" y="3940911"/>
            <a:chExt cx="2451653" cy="603588"/>
          </a:xfrm>
        </p:grpSpPr>
        <p:sp>
          <p:nvSpPr>
            <p:cNvPr id="5" name="矩形 4"/>
            <p:cNvSpPr/>
            <p:nvPr/>
          </p:nvSpPr>
          <p:spPr bwMode="auto">
            <a:xfrm>
              <a:off x="4833257" y="4049486"/>
              <a:ext cx="2378815" cy="495013"/>
            </a:xfrm>
            <a:prstGeom prst="rect">
              <a:avLst/>
            </a:prstGeom>
            <a:solidFill>
              <a:schemeClr val="bg1"/>
            </a:solidFill>
            <a:ln w="19050">
              <a:noFill/>
              <a:miter lim="800000"/>
            </a:ln>
          </p:spPr>
          <p:txBody>
            <a:bodyPr rtlCol="0" anchor="ctr"/>
            <a:lstStyle/>
            <a:p>
              <a:pPr algn="l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 bwMode="auto">
            <a:xfrm>
              <a:off x="4760419" y="3940911"/>
              <a:ext cx="1737976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just" hangingPunct="1">
                <a:lnSpc>
                  <a:spcPct val="130000"/>
                </a:lnSpc>
              </a:pPr>
              <a:r>
                <a:rPr lang="en-US" altLang="zh-CN" sz="2800" b="1" dirty="0">
                  <a:solidFill>
                    <a:srgbClr val="FF0000"/>
                  </a:solidFill>
                  <a:highlight>
                    <a:srgbClr val="FFFFFF"/>
                  </a:highlight>
                  <a:latin typeface="+mn-lt"/>
                  <a:ea typeface="黑体" panose="02010609060101010101" pitchFamily="49" charset="-122"/>
                </a:rPr>
                <a:t>18÷5=3.6</a:t>
              </a:r>
              <a:endParaRPr lang="zh-CN" altLang="en-US" sz="2800" b="1" dirty="0">
                <a:solidFill>
                  <a:srgbClr val="FF0000"/>
                </a:solidFill>
                <a:highlight>
                  <a:srgbClr val="FFFFFF"/>
                </a:highlight>
                <a:latin typeface="+mn-lt"/>
                <a:ea typeface="黑体" panose="02010609060101010101" pitchFamily="49" charset="-122"/>
              </a:endParaRPr>
            </a:p>
          </p:txBody>
        </p:sp>
      </p:grpSp>
      <p:pic>
        <p:nvPicPr>
          <p:cNvPr id="7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124" y="1051602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3279775" y="739775"/>
            <a:ext cx="4500245" cy="490220"/>
          </a:xfrm>
          <a:prstGeom prst="wedgeRoundRectCallout">
            <a:avLst>
              <a:gd name="adj1" fmla="val 53456"/>
              <a:gd name="adj2" fmla="val 4553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p>
            <a:pPr>
              <a:defRPr/>
            </a:pP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进行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简便运算时需要注意什么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呢？</a:t>
            </a:r>
            <a:endParaRPr lang="zh-CN" altLang="en-US" sz="22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1" grpId="0" build="p"/>
      <p:bldP spid="22" grpId="0" build="p"/>
      <p:bldP spid="3" grpId="0"/>
      <p:bldP spid="4" grpId="0"/>
      <p:bldP spid="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"/>
          <p:cNvSpPr txBox="1">
            <a:spLocks noChangeArrowheads="1"/>
          </p:cNvSpPr>
          <p:nvPr/>
        </p:nvSpPr>
        <p:spPr bwMode="auto">
          <a:xfrm>
            <a:off x="811212" y="1173163"/>
            <a:ext cx="2530129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计算。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83" name="文本框 2"/>
          <p:cNvSpPr txBox="1">
            <a:spLocks noChangeArrowheads="1"/>
          </p:cNvSpPr>
          <p:nvPr/>
        </p:nvSpPr>
        <p:spPr bwMode="auto">
          <a:xfrm>
            <a:off x="1133474" y="1673225"/>
            <a:ext cx="232474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59×101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484" name="文本框 3"/>
          <p:cNvSpPr txBox="1">
            <a:spLocks noChangeArrowheads="1"/>
          </p:cNvSpPr>
          <p:nvPr/>
        </p:nvSpPr>
        <p:spPr bwMode="auto">
          <a:xfrm>
            <a:off x="5365749" y="1693863"/>
            <a:ext cx="295322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12.7-3.6-5.4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896937" y="2203450"/>
            <a:ext cx="3736939" cy="2170113"/>
            <a:chOff x="1060807" y="2035709"/>
            <a:chExt cx="3176549" cy="2168825"/>
          </a:xfrm>
        </p:grpSpPr>
        <p:sp>
          <p:nvSpPr>
            <p:cNvPr id="20493" name="文本框 4"/>
            <p:cNvSpPr txBox="1">
              <a:spLocks noChangeArrowheads="1"/>
            </p:cNvSpPr>
            <p:nvPr/>
          </p:nvSpPr>
          <p:spPr bwMode="auto">
            <a:xfrm>
              <a:off x="1060807" y="2035709"/>
              <a:ext cx="3176549" cy="626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=59×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100+1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4" name="文本框 5"/>
            <p:cNvSpPr txBox="1">
              <a:spLocks noChangeArrowheads="1"/>
            </p:cNvSpPr>
            <p:nvPr/>
          </p:nvSpPr>
          <p:spPr bwMode="auto">
            <a:xfrm>
              <a:off x="1062412" y="2575260"/>
              <a:ext cx="3145724" cy="626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=59×100+59×1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5" name="文本框 6"/>
            <p:cNvSpPr txBox="1">
              <a:spLocks noChangeArrowheads="1"/>
            </p:cNvSpPr>
            <p:nvPr/>
          </p:nvSpPr>
          <p:spPr bwMode="auto">
            <a:xfrm>
              <a:off x="1060808" y="3033459"/>
              <a:ext cx="2329141" cy="631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=5900+59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6" name="文本框 7"/>
            <p:cNvSpPr txBox="1">
              <a:spLocks noChangeArrowheads="1"/>
            </p:cNvSpPr>
            <p:nvPr/>
          </p:nvSpPr>
          <p:spPr bwMode="auto">
            <a:xfrm>
              <a:off x="1060808" y="3573010"/>
              <a:ext cx="1639527" cy="631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=5959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5130799" y="2109788"/>
            <a:ext cx="3952585" cy="1631950"/>
            <a:chOff x="4796892" y="2030018"/>
            <a:chExt cx="3359663" cy="1632947"/>
          </a:xfrm>
        </p:grpSpPr>
        <p:sp>
          <p:nvSpPr>
            <p:cNvPr id="20490" name="文本框 8"/>
            <p:cNvSpPr txBox="1">
              <a:spLocks noChangeArrowheads="1"/>
            </p:cNvSpPr>
            <p:nvPr/>
          </p:nvSpPr>
          <p:spPr bwMode="auto">
            <a:xfrm>
              <a:off x="4798497" y="2030018"/>
              <a:ext cx="3358058" cy="627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=12.7-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3.6+5.4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1" name="文本框 9"/>
            <p:cNvSpPr txBox="1">
              <a:spLocks noChangeArrowheads="1"/>
            </p:cNvSpPr>
            <p:nvPr/>
          </p:nvSpPr>
          <p:spPr bwMode="auto">
            <a:xfrm>
              <a:off x="4796892" y="2503614"/>
              <a:ext cx="1938535" cy="632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=12.7-9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2" name="文本框 10"/>
            <p:cNvSpPr txBox="1">
              <a:spLocks noChangeArrowheads="1"/>
            </p:cNvSpPr>
            <p:nvPr/>
          </p:nvSpPr>
          <p:spPr bwMode="auto">
            <a:xfrm>
              <a:off x="4796892" y="3030912"/>
              <a:ext cx="1418432" cy="632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=3.7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0487" name="组合 16"/>
          <p:cNvGrpSpPr/>
          <p:nvPr/>
        </p:nvGrpSpPr>
        <p:grpSpPr bwMode="auto">
          <a:xfrm>
            <a:off x="84402" y="512763"/>
            <a:ext cx="2198160" cy="615950"/>
            <a:chOff x="84631" y="512359"/>
            <a:chExt cx="2197765" cy="617034"/>
          </a:xfrm>
        </p:grpSpPr>
        <p:sp>
          <p:nvSpPr>
            <p:cNvPr id="18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84631" y="512359"/>
              <a:ext cx="2197765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50054" y="1415818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P78 </a:t>
            </a:r>
            <a:r>
              <a:rPr lang="zh-CN" altLang="en-US"/>
              <a:t>练习十五 第</a:t>
            </a:r>
            <a:r>
              <a:rPr lang="en-US" altLang="zh-CN"/>
              <a:t>5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14"/>
          <p:cNvGraphicFramePr>
            <a:graphicFrameLocks noChangeAspect="1"/>
          </p:cNvGraphicFramePr>
          <p:nvPr/>
        </p:nvGraphicFramePr>
        <p:xfrm>
          <a:off x="846138" y="890588"/>
          <a:ext cx="2930525" cy="117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1" imgW="25908000" imgH="10363200" progId="Equation.DSMT4">
                  <p:embed/>
                </p:oleObj>
              </mc:Choice>
              <mc:Fallback>
                <p:oleObj name="Equation" r:id="rId1" imgW="25908000" imgH="103632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138" y="890588"/>
                        <a:ext cx="2930525" cy="1179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组合 15"/>
          <p:cNvGrpSpPr/>
          <p:nvPr/>
        </p:nvGrpSpPr>
        <p:grpSpPr bwMode="auto">
          <a:xfrm>
            <a:off x="619125" y="2081213"/>
            <a:ext cx="4252913" cy="2470150"/>
            <a:chOff x="507262" y="1787665"/>
            <a:chExt cx="4254321" cy="2469645"/>
          </a:xfrm>
        </p:grpSpPr>
        <p:graphicFrame>
          <p:nvGraphicFramePr>
            <p:cNvPr id="21512" name="Object 14"/>
            <p:cNvGraphicFramePr>
              <a:graphicFrameLocks noChangeAspect="1"/>
            </p:cNvGraphicFramePr>
            <p:nvPr/>
          </p:nvGraphicFramePr>
          <p:xfrm>
            <a:off x="523142" y="1787665"/>
            <a:ext cx="4238441" cy="10745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" name="Equation" r:id="rId3" imgW="1562100" imgH="393700" progId="Equation.DSMT4">
                    <p:embed/>
                  </p:oleObj>
                </mc:Choice>
                <mc:Fallback>
                  <p:oleObj name="Equation" r:id="rId3" imgW="15621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142" y="1787665"/>
                          <a:ext cx="4238441" cy="10745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3" name="文本框 3"/>
            <p:cNvSpPr txBox="1">
              <a:spLocks noChangeArrowheads="1"/>
            </p:cNvSpPr>
            <p:nvPr/>
          </p:nvSpPr>
          <p:spPr bwMode="auto">
            <a:xfrm>
              <a:off x="507262" y="2862264"/>
              <a:ext cx="2695608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=6+20-21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14" name="文本框 4"/>
            <p:cNvSpPr txBox="1">
              <a:spLocks noChangeArrowheads="1"/>
            </p:cNvSpPr>
            <p:nvPr/>
          </p:nvSpPr>
          <p:spPr bwMode="auto">
            <a:xfrm>
              <a:off x="507262" y="3625599"/>
              <a:ext cx="1237586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=5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21508" name="Object 14"/>
          <p:cNvGraphicFramePr>
            <a:graphicFrameLocks noChangeAspect="1"/>
          </p:cNvGraphicFramePr>
          <p:nvPr/>
        </p:nvGraphicFramePr>
        <p:xfrm>
          <a:off x="5722938" y="942975"/>
          <a:ext cx="1895475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5" imgW="698500" imgH="393700" progId="Equation.DSMT4">
                  <p:embed/>
                </p:oleObj>
              </mc:Choice>
              <mc:Fallback>
                <p:oleObj name="Equation" r:id="rId5" imgW="6985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2938" y="942975"/>
                        <a:ext cx="1895475" cy="107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组合 20"/>
          <p:cNvGrpSpPr/>
          <p:nvPr/>
        </p:nvGrpSpPr>
        <p:grpSpPr bwMode="auto">
          <a:xfrm>
            <a:off x="5522913" y="2149475"/>
            <a:ext cx="1930400" cy="1719263"/>
            <a:chOff x="5533430" y="1787208"/>
            <a:chExt cx="1930400" cy="1719125"/>
          </a:xfrm>
        </p:grpSpPr>
        <p:graphicFrame>
          <p:nvGraphicFramePr>
            <p:cNvPr id="21510" name="Object 14"/>
            <p:cNvGraphicFramePr>
              <a:graphicFrameLocks noChangeAspect="1"/>
            </p:cNvGraphicFramePr>
            <p:nvPr/>
          </p:nvGraphicFramePr>
          <p:xfrm>
            <a:off x="5533430" y="1787208"/>
            <a:ext cx="1930400" cy="10744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5" name="Equation" r:id="rId7" imgW="711200" imgH="393700" progId="Equation.DSMT4">
                    <p:embed/>
                  </p:oleObj>
                </mc:Choice>
                <mc:Fallback>
                  <p:oleObj name="Equation" r:id="rId7" imgW="7112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33430" y="1787208"/>
                          <a:ext cx="1930400" cy="10744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1" name="文本框 8"/>
            <p:cNvSpPr txBox="1">
              <a:spLocks noChangeArrowheads="1"/>
            </p:cNvSpPr>
            <p:nvPr/>
          </p:nvSpPr>
          <p:spPr bwMode="auto">
            <a:xfrm>
              <a:off x="5567085" y="2874622"/>
              <a:ext cx="1029583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=7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14"/>
          <p:cNvGraphicFramePr>
            <a:graphicFrameLocks noChangeAspect="1"/>
          </p:cNvGraphicFramePr>
          <p:nvPr/>
        </p:nvGraphicFramePr>
        <p:xfrm>
          <a:off x="1012825" y="379413"/>
          <a:ext cx="3343275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1" imgW="29565600" imgH="10972800" progId="Equation.DSMT4">
                  <p:embed/>
                </p:oleObj>
              </mc:Choice>
              <mc:Fallback>
                <p:oleObj name="Equation" r:id="rId1" imgW="29565600" imgH="10972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79413"/>
                        <a:ext cx="3343275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组合 13"/>
          <p:cNvGrpSpPr/>
          <p:nvPr/>
        </p:nvGrpSpPr>
        <p:grpSpPr bwMode="auto">
          <a:xfrm>
            <a:off x="754063" y="1614488"/>
            <a:ext cx="3206750" cy="3276600"/>
            <a:chOff x="604395" y="1614037"/>
            <a:chExt cx="3206750" cy="3276598"/>
          </a:xfrm>
        </p:grpSpPr>
        <p:graphicFrame>
          <p:nvGraphicFramePr>
            <p:cNvPr id="23561" name="Object 14"/>
            <p:cNvGraphicFramePr>
              <a:graphicFrameLocks noChangeAspect="1"/>
            </p:cNvGraphicFramePr>
            <p:nvPr/>
          </p:nvGraphicFramePr>
          <p:xfrm>
            <a:off x="604395" y="1614037"/>
            <a:ext cx="3206750" cy="1179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7" name="Equation" r:id="rId3" imgW="28346400" imgH="10363200" progId="Equation.DSMT4">
                    <p:embed/>
                  </p:oleObj>
                </mc:Choice>
                <mc:Fallback>
                  <p:oleObj name="Equation" r:id="rId3" imgW="28346400" imgH="103632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4395" y="1614037"/>
                          <a:ext cx="3206750" cy="11795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2" name="Object 14"/>
            <p:cNvGraphicFramePr>
              <a:graphicFrameLocks noChangeAspect="1"/>
            </p:cNvGraphicFramePr>
            <p:nvPr/>
          </p:nvGraphicFramePr>
          <p:xfrm>
            <a:off x="656782" y="2741161"/>
            <a:ext cx="1447800" cy="1074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8" name="Equation" r:id="rId5" imgW="533400" imgH="393700" progId="Equation.DSMT4">
                    <p:embed/>
                  </p:oleObj>
                </mc:Choice>
                <mc:Fallback>
                  <p:oleObj name="Equation" r:id="rId5" imgW="5334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6782" y="2741161"/>
                          <a:ext cx="1447800" cy="10747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3" name="Object 14"/>
            <p:cNvGraphicFramePr>
              <a:graphicFrameLocks noChangeAspect="1"/>
            </p:cNvGraphicFramePr>
            <p:nvPr/>
          </p:nvGraphicFramePr>
          <p:xfrm>
            <a:off x="656782" y="3815897"/>
            <a:ext cx="654050" cy="1074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" name="Equation" r:id="rId7" imgW="241300" imgH="393700" progId="Equation.DSMT4">
                    <p:embed/>
                  </p:oleObj>
                </mc:Choice>
                <mc:Fallback>
                  <p:oleObj name="Equation" r:id="rId7" imgW="2413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6782" y="3815897"/>
                          <a:ext cx="654050" cy="1074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556" name="文本框 5"/>
          <p:cNvSpPr txBox="1">
            <a:spLocks noChangeArrowheads="1"/>
          </p:cNvSpPr>
          <p:nvPr/>
        </p:nvSpPr>
        <p:spPr bwMode="auto">
          <a:xfrm>
            <a:off x="5168900" y="690563"/>
            <a:ext cx="3653824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12.5×8÷12.5×8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4914900" y="1662113"/>
            <a:ext cx="3450624" cy="2159000"/>
            <a:chOff x="4738862" y="1675291"/>
            <a:chExt cx="2781764" cy="2158058"/>
          </a:xfrm>
        </p:grpSpPr>
        <p:sp>
          <p:nvSpPr>
            <p:cNvPr id="23558" name="文本框 6"/>
            <p:cNvSpPr txBox="1">
              <a:spLocks noChangeArrowheads="1"/>
            </p:cNvSpPr>
            <p:nvPr/>
          </p:nvSpPr>
          <p:spPr bwMode="auto">
            <a:xfrm>
              <a:off x="4738863" y="1675291"/>
              <a:ext cx="2781763" cy="626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=100÷12.5×8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3559" name="文本框 7"/>
            <p:cNvSpPr txBox="1">
              <a:spLocks noChangeArrowheads="1"/>
            </p:cNvSpPr>
            <p:nvPr/>
          </p:nvSpPr>
          <p:spPr bwMode="auto">
            <a:xfrm>
              <a:off x="4738862" y="2438571"/>
              <a:ext cx="1463918" cy="626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=8×8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3560" name="文本框 8"/>
            <p:cNvSpPr txBox="1">
              <a:spLocks noChangeArrowheads="1"/>
            </p:cNvSpPr>
            <p:nvPr/>
          </p:nvSpPr>
          <p:spPr bwMode="auto">
            <a:xfrm>
              <a:off x="4738862" y="3201851"/>
              <a:ext cx="829142" cy="631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=64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/>
          <p:cNvSpPr txBox="1">
            <a:spLocks noChangeArrowheads="1"/>
          </p:cNvSpPr>
          <p:nvPr/>
        </p:nvSpPr>
        <p:spPr bwMode="auto">
          <a:xfrm>
            <a:off x="224760" y="628944"/>
            <a:ext cx="8694480" cy="138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用计算器计算左边一列题，你能发现什么规律？直接写出右边一列题的得数。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79" name="文本框 2"/>
          <p:cNvSpPr txBox="1">
            <a:spLocks noChangeArrowheads="1"/>
          </p:cNvSpPr>
          <p:nvPr/>
        </p:nvSpPr>
        <p:spPr bwMode="auto">
          <a:xfrm>
            <a:off x="1127124" y="2018712"/>
            <a:ext cx="190894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9×9-1=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0" name="文本框 3"/>
          <p:cNvSpPr txBox="1">
            <a:spLocks noChangeArrowheads="1"/>
          </p:cNvSpPr>
          <p:nvPr/>
        </p:nvSpPr>
        <p:spPr bwMode="auto">
          <a:xfrm>
            <a:off x="920750" y="2645774"/>
            <a:ext cx="2155941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98×9-2=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1" name="文本框 4"/>
          <p:cNvSpPr txBox="1">
            <a:spLocks noChangeArrowheads="1"/>
          </p:cNvSpPr>
          <p:nvPr/>
        </p:nvSpPr>
        <p:spPr bwMode="auto">
          <a:xfrm>
            <a:off x="715962" y="3272837"/>
            <a:ext cx="240293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987×9-3=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2" name="文本框 5"/>
          <p:cNvSpPr txBox="1">
            <a:spLocks noChangeArrowheads="1"/>
          </p:cNvSpPr>
          <p:nvPr/>
        </p:nvSpPr>
        <p:spPr bwMode="auto">
          <a:xfrm>
            <a:off x="511175" y="3911012"/>
            <a:ext cx="2651846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9876×9-4=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3" name="文本框 6"/>
          <p:cNvSpPr txBox="1">
            <a:spLocks noChangeArrowheads="1"/>
          </p:cNvSpPr>
          <p:nvPr/>
        </p:nvSpPr>
        <p:spPr bwMode="auto">
          <a:xfrm>
            <a:off x="4449763" y="2018712"/>
            <a:ext cx="2898841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98765×9-5=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4" name="文本框 7"/>
          <p:cNvSpPr txBox="1">
            <a:spLocks noChangeArrowheads="1"/>
          </p:cNvSpPr>
          <p:nvPr/>
        </p:nvSpPr>
        <p:spPr bwMode="auto">
          <a:xfrm>
            <a:off x="4244975" y="2645774"/>
            <a:ext cx="3145836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987654×9-6=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5" name="文本框 8"/>
          <p:cNvSpPr txBox="1">
            <a:spLocks noChangeArrowheads="1"/>
          </p:cNvSpPr>
          <p:nvPr/>
        </p:nvSpPr>
        <p:spPr bwMode="auto">
          <a:xfrm>
            <a:off x="4040187" y="3272837"/>
            <a:ext cx="3392831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9876543×9-7=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6" name="文本框 9"/>
          <p:cNvSpPr txBox="1">
            <a:spLocks noChangeArrowheads="1"/>
          </p:cNvSpPr>
          <p:nvPr/>
        </p:nvSpPr>
        <p:spPr bwMode="auto">
          <a:xfrm>
            <a:off x="3835400" y="3911012"/>
            <a:ext cx="3641741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98765432×9-8=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522538" y="2025062"/>
            <a:ext cx="71800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522538" y="2645774"/>
            <a:ext cx="965004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880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522538" y="3287124"/>
            <a:ext cx="121199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8880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522538" y="3915774"/>
            <a:ext cx="146090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88880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707188" y="2017124"/>
            <a:ext cx="1707904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888880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6707188" y="2644187"/>
            <a:ext cx="195489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8888880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6707188" y="3266487"/>
            <a:ext cx="2201894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88888880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6707187" y="3898312"/>
            <a:ext cx="245080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888888880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09409" y="1633213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P78 </a:t>
            </a:r>
            <a:r>
              <a:rPr lang="zh-CN" altLang="en-US"/>
              <a:t>练习十五 第</a:t>
            </a:r>
            <a:r>
              <a:rPr lang="en-US" altLang="zh-CN"/>
              <a:t>6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00" name="组合 12"/>
          <p:cNvGrpSpPr/>
          <p:nvPr/>
        </p:nvGrpSpPr>
        <p:grpSpPr bwMode="auto">
          <a:xfrm>
            <a:off x="-17891" y="512763"/>
            <a:ext cx="2402746" cy="615950"/>
            <a:chOff x="-17643" y="512359"/>
            <a:chExt cx="2402314" cy="617034"/>
          </a:xfrm>
        </p:grpSpPr>
        <p:sp>
          <p:nvSpPr>
            <p:cNvPr id="14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-17643" y="512359"/>
              <a:ext cx="2402314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38125" y="1265236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3056" y="1957754"/>
            <a:ext cx="4394580" cy="21749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636" y="2732367"/>
            <a:ext cx="4243361" cy="625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文本框 2"/>
          <p:cNvSpPr txBox="1">
            <a:spLocks noChangeArrowheads="1"/>
          </p:cNvSpPr>
          <p:nvPr/>
        </p:nvSpPr>
        <p:spPr bwMode="auto">
          <a:xfrm>
            <a:off x="2714625" y="4351338"/>
            <a:ext cx="3851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选自“状元成才路”系列丛书</a:t>
            </a:r>
            <a:endParaRPr lang="zh-CN" altLang="en-US" sz="14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5605" name="组合 13"/>
          <p:cNvGrpSpPr/>
          <p:nvPr/>
        </p:nvGrpSpPr>
        <p:grpSpPr bwMode="auto">
          <a:xfrm>
            <a:off x="118033" y="512763"/>
            <a:ext cx="2130898" cy="615950"/>
            <a:chOff x="118257" y="512359"/>
            <a:chExt cx="2130515" cy="617034"/>
          </a:xfrm>
        </p:grpSpPr>
        <p:sp>
          <p:nvSpPr>
            <p:cNvPr id="15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118257" y="512359"/>
              <a:ext cx="2130515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 bwMode="auto">
          <a:xfrm>
            <a:off x="474028" y="914684"/>
            <a:ext cx="8332787" cy="2676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p>
            <a:pPr algn="just" hangingPunct="1">
              <a:lnSpc>
                <a:spcPct val="20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用简便方法计算。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algn="just" hangingPunct="1">
              <a:lnSpc>
                <a:spcPct val="20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1. 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algn="just" hangingPunct="1">
              <a:lnSpc>
                <a:spcPct val="20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2.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27651" name="对象 4"/>
          <p:cNvGraphicFramePr>
            <a:graphicFrameLocks noChangeAspect="1"/>
          </p:cNvGraphicFramePr>
          <p:nvPr/>
        </p:nvGraphicFramePr>
        <p:xfrm>
          <a:off x="906463" y="1930242"/>
          <a:ext cx="5092065" cy="887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1" imgW="2260600" imgH="393700" progId="Equation.DSMT4">
                  <p:embed/>
                </p:oleObj>
              </mc:Choice>
              <mc:Fallback>
                <p:oleObj name="Equation" r:id="rId1" imgW="22606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463" y="1930242"/>
                        <a:ext cx="5092065" cy="8877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906780" y="2817972"/>
          <a:ext cx="6236970" cy="887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Equation" r:id="rId3" imgW="2768600" imgH="393700" progId="Equation.DSMT4">
                  <p:embed/>
                </p:oleObj>
              </mc:Choice>
              <mc:Fallback>
                <p:oleObj name="Equation" r:id="rId3" imgW="27686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780" y="2817972"/>
                        <a:ext cx="6236970" cy="8877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0" name="文本框 2"/>
          <p:cNvSpPr txBox="1">
            <a:spLocks noChangeArrowheads="1"/>
          </p:cNvSpPr>
          <p:nvPr/>
        </p:nvSpPr>
        <p:spPr bwMode="auto">
          <a:xfrm>
            <a:off x="2714625" y="4351338"/>
            <a:ext cx="3851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选自“状元成才路”系列丛书</a:t>
            </a:r>
            <a:endParaRPr lang="zh-CN" altLang="en-US" sz="14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3095" y="892810"/>
            <a:ext cx="1304290" cy="73088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p>
            <a:pPr algn="just" hangingPunct="1">
              <a:lnSpc>
                <a:spcPct val="13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解：</a:t>
            </a:r>
            <a:r>
              <a:rPr lang="en-US" altLang="zh-CN" sz="3200" b="1" dirty="0" smtClean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1.</a:t>
            </a:r>
            <a:endParaRPr lang="zh-CN" altLang="en-US" sz="3200" b="1" dirty="0" smtClean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3" name="对象 4"/>
          <p:cNvGraphicFramePr>
            <a:graphicFrameLocks noChangeAspect="1"/>
          </p:cNvGraphicFramePr>
          <p:nvPr/>
        </p:nvGraphicFramePr>
        <p:xfrm>
          <a:off x="2100580" y="842010"/>
          <a:ext cx="5546725" cy="967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1" imgW="5880100" imgH="952500" progId="Equation.DSMT4">
                  <p:embed/>
                </p:oleObj>
              </mc:Choice>
              <mc:Fallback>
                <p:oleObj name="Equation" r:id="rId1" imgW="5880100" imgH="9525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0580" y="842010"/>
                        <a:ext cx="5546725" cy="9671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4"/>
          <p:cNvGraphicFramePr>
            <a:graphicFrameLocks noChangeAspect="1"/>
          </p:cNvGraphicFramePr>
          <p:nvPr/>
        </p:nvGraphicFramePr>
        <p:xfrm>
          <a:off x="1814830" y="1961515"/>
          <a:ext cx="5356225" cy="348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3" imgW="5676900" imgH="342900" progId="Equation.DSMT4">
                  <p:embed/>
                </p:oleObj>
              </mc:Choice>
              <mc:Fallback>
                <p:oleObj name="Equation" r:id="rId3" imgW="5676900" imgH="3429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4830" y="1961515"/>
                        <a:ext cx="5356225" cy="3486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4"/>
          <p:cNvGraphicFramePr>
            <a:graphicFrameLocks noChangeAspect="1"/>
          </p:cNvGraphicFramePr>
          <p:nvPr/>
        </p:nvGraphicFramePr>
        <p:xfrm>
          <a:off x="1814513" y="2499995"/>
          <a:ext cx="367919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Equation" r:id="rId5" imgW="3898900" imgH="558800" progId="Equation.DSMT4">
                  <p:embed/>
                </p:oleObj>
              </mc:Choice>
              <mc:Fallback>
                <p:oleObj name="Equation" r:id="rId5" imgW="3898900" imgH="5588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4513" y="2499995"/>
                        <a:ext cx="367919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4"/>
          <p:cNvGraphicFramePr>
            <a:graphicFrameLocks noChangeAspect="1"/>
          </p:cNvGraphicFramePr>
          <p:nvPr/>
        </p:nvGraphicFramePr>
        <p:xfrm>
          <a:off x="1814830" y="3242628"/>
          <a:ext cx="99504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Equation" r:id="rId7" imgW="1054100" imgH="342900" progId="Equation.DSMT4">
                  <p:embed/>
                </p:oleObj>
              </mc:Choice>
              <mc:Fallback>
                <p:oleObj name="Equation" r:id="rId7" imgW="1054100" imgH="3429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4830" y="3242628"/>
                        <a:ext cx="995045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0" name="文本框 2"/>
          <p:cNvSpPr txBox="1">
            <a:spLocks noChangeArrowheads="1"/>
          </p:cNvSpPr>
          <p:nvPr/>
        </p:nvSpPr>
        <p:spPr bwMode="auto">
          <a:xfrm>
            <a:off x="2714625" y="4351338"/>
            <a:ext cx="3851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选自“状元成才路”系列丛书</a:t>
            </a:r>
            <a:endParaRPr lang="zh-CN" altLang="en-US" sz="14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655" y="970915"/>
            <a:ext cx="487680" cy="73088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p>
            <a:pPr algn="r" hangingPunct="1">
              <a:lnSpc>
                <a:spcPct val="130000"/>
              </a:lnSpc>
            </a:pPr>
            <a:r>
              <a:rPr lang="en-US" altLang="zh-CN" sz="3200" b="1" dirty="0" smtClean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2.</a:t>
            </a:r>
            <a:endParaRPr lang="zh-CN" altLang="en-US" sz="3200" b="1" dirty="0" smtClean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521335" y="841375"/>
          <a:ext cx="6959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Equation" r:id="rId1" imgW="2768600" imgH="393700" progId="Equation.DSMT4">
                  <p:embed/>
                </p:oleObj>
              </mc:Choice>
              <mc:Fallback>
                <p:oleObj name="Equation" r:id="rId1" imgW="27686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335" y="841375"/>
                        <a:ext cx="69596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267653" y="1897698"/>
          <a:ext cx="8842375" cy="1086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Equation" r:id="rId3" imgW="3517265" imgH="431800" progId="Equation.DSMT4">
                  <p:embed/>
                </p:oleObj>
              </mc:Choice>
              <mc:Fallback>
                <p:oleObj name="Equation" r:id="rId3" imgW="3517265" imgH="4318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653" y="1897698"/>
                        <a:ext cx="8842375" cy="10864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267970" y="2984183"/>
          <a:ext cx="2266950" cy="1086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Equation" r:id="rId5" imgW="901700" imgH="431800" progId="Equation.DSMT4">
                  <p:embed/>
                </p:oleObj>
              </mc:Choice>
              <mc:Fallback>
                <p:oleObj name="Equation" r:id="rId5" imgW="901700" imgH="4318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970" y="2984183"/>
                        <a:ext cx="2266950" cy="10864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2534603" y="3079433"/>
          <a:ext cx="1405255" cy="991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Equation" r:id="rId7" imgW="558800" imgH="393700" progId="Equation.DSMT4">
                  <p:embed/>
                </p:oleObj>
              </mc:Choice>
              <mc:Fallback>
                <p:oleObj name="Equation" r:id="rId7" imgW="5588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4603" y="3079433"/>
                        <a:ext cx="1405255" cy="9912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3940176" y="3079433"/>
          <a:ext cx="830580" cy="991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Equation" r:id="rId9" imgW="330200" imgH="393700" progId="Equation.DSMT4">
                  <p:embed/>
                </p:oleObj>
              </mc:Choice>
              <mc:Fallback>
                <p:oleObj name="Equation" r:id="rId9" imgW="3302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0176" y="3079433"/>
                        <a:ext cx="830580" cy="9912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algn="l"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 smtClean="0">
            <a:solidFill>
              <a:srgbClr val="1C1C1C"/>
            </a:solidFill>
            <a:latin typeface="+mj-lt"/>
            <a:ea typeface="黑体" panose="02010609060101010101" pitchFamily="49" charset="-122"/>
          </a:defRPr>
        </a:defPPr>
      </a:lstStyle>
    </a:spDef>
    <a:txDef>
      <a:spPr bwMode="auto">
        <a:noFill/>
        <a:ln>
          <a:noFill/>
        </a:ln>
      </a:spPr>
      <a:bodyPr wrap="square" rtlCol="0">
        <a:spAutoFit/>
      </a:bodyPr>
      <a:lstStyle>
        <a:defPPr algn="just" hangingPunct="1">
          <a:lnSpc>
            <a:spcPct val="130000"/>
          </a:lnSpc>
          <a:defRPr sz="3200" b="1" dirty="0" smtClean="0">
            <a:solidFill>
              <a:srgbClr val="000000"/>
            </a:solidFill>
            <a:latin typeface="+mn-lt"/>
            <a:ea typeface="黑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991</Words>
  <Application>WPS 演示</Application>
  <PresentationFormat>全屏显示(16:9)</PresentationFormat>
  <Paragraphs>196</Paragraphs>
  <Slides>18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33</vt:i4>
      </vt:variant>
      <vt:variant>
        <vt:lpstr>幻灯片标题</vt:lpstr>
      </vt:variant>
      <vt:variant>
        <vt:i4>18</vt:i4>
      </vt:variant>
    </vt:vector>
  </HeadingPairs>
  <TitlesOfParts>
    <vt:vector size="62" baseType="lpstr">
      <vt:lpstr>Arial</vt:lpstr>
      <vt:lpstr>宋体</vt:lpstr>
      <vt:lpstr>Wingdings</vt:lpstr>
      <vt:lpstr>黑体</vt:lpstr>
      <vt:lpstr>Times New Roman</vt:lpstr>
      <vt:lpstr>等线</vt:lpstr>
      <vt:lpstr>楷体</vt:lpstr>
      <vt:lpstr>幼圆</vt:lpstr>
      <vt:lpstr>微软雅黑</vt:lpstr>
      <vt:lpstr>Arial Unicode MS</vt:lpstr>
      <vt:lpstr>4_Office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dc:description>声  明_x000d__x000d__x000d_
_x000d__x000d__x000d_
本文件仅用于个人学习、研究或欣赏，以及其他非商业性或非盈利性用途，但同时应遵守著作权法及其他相关法律的规定，不得侵犯本司及相关权利人的合法权利。_x000d__x000d__x000d_
除此以外，将本文件任何内容用于其他用途时，应获得授权，如发现未经授权用于商业或盈利用途将追加侵权者的法律责任。_x000d__x000d__x000d_
_x000d__x000d__x000d_
武汉天成贵龙文化传播有限公司_x000d__x000d__x000d_
湖北山河律师事务所</dc:description>
  <cp:lastModifiedBy>冰氷</cp:lastModifiedBy>
  <cp:revision>230</cp:revision>
  <dcterms:created xsi:type="dcterms:W3CDTF">2017-09-12T01:24:00Z</dcterms:created>
  <dcterms:modified xsi:type="dcterms:W3CDTF">2023-10-26T09:56:12Z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998EF713BA8A4CEBBB9E6C00CF619155_12</vt:lpwstr>
  </property>
</Properties>
</file>