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310" r:id="rId5"/>
    <p:sldId id="268" r:id="rId6"/>
    <p:sldId id="364" r:id="rId7"/>
    <p:sldId id="341" r:id="rId8"/>
    <p:sldId id="270" r:id="rId9"/>
    <p:sldId id="315" r:id="rId10"/>
    <p:sldId id="365" r:id="rId11"/>
    <p:sldId id="366" r:id="rId12"/>
    <p:sldId id="336" r:id="rId13"/>
    <p:sldId id="367" r:id="rId14"/>
    <p:sldId id="335" r:id="rId15"/>
    <p:sldId id="342" r:id="rId16"/>
    <p:sldId id="328" r:id="rId17"/>
  </p:sldIdLst>
  <p:sldSz cx="9144000" cy="5143500" type="screen16x9"/>
  <p:notesSz cx="6858000" cy="9144000"/>
  <p:custDataLst>
    <p:tags r:id="rId23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748" userDrawn="1">
          <p15:clr>
            <a:srgbClr val="A4A3A4"/>
          </p15:clr>
        </p15:guide>
        <p15:guide id="4" orient="horz" pos="1212" userDrawn="1">
          <p15:clr>
            <a:srgbClr val="A4A3A4"/>
          </p15:clr>
        </p15:guide>
        <p15:guide id="5" pos="324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CE9"/>
    <a:srgbClr val="FFFFFF"/>
    <a:srgbClr val="2879F0"/>
    <a:srgbClr val="F25C7C"/>
    <a:srgbClr val="F3994F"/>
    <a:srgbClr val="F3F666"/>
    <a:srgbClr val="52EC6F"/>
    <a:srgbClr val="F268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18" autoAdjust="0"/>
  </p:normalViewPr>
  <p:slideViewPr>
    <p:cSldViewPr snapToGrid="0">
      <p:cViewPr varScale="1">
        <p:scale>
          <a:sx n="137" d="100"/>
          <a:sy n="137" d="100"/>
        </p:scale>
        <p:origin x="786" y="120"/>
      </p:cViewPr>
      <p:guideLst>
        <p:guide orient="horz" pos="1620"/>
        <p:guide pos="2880"/>
        <p:guide pos="748"/>
        <p:guide orient="horz" pos="1212"/>
        <p:guide pos="32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gs" Target="tags/tag4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4" Type="http://schemas.openxmlformats.org/officeDocument/2006/relationships/image" Target="../media/image14.wmf"/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4" Type="http://schemas.openxmlformats.org/officeDocument/2006/relationships/image" Target="../media/image18.wmf"/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11C75C2-D595-41FF-B5C0-0820CB240E67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二级</a:t>
            </a:r>
            <a:endParaRPr lang="zh-CN" altLang="en-US" noProof="0"/>
          </a:p>
          <a:p>
            <a:pPr lvl="2"/>
            <a:r>
              <a:rPr lang="zh-CN" altLang="en-US" noProof="0"/>
              <a:t>三级</a:t>
            </a:r>
            <a:endParaRPr lang="zh-CN" altLang="en-US" noProof="0"/>
          </a:p>
          <a:p>
            <a:pPr lvl="3"/>
            <a:r>
              <a:rPr lang="zh-CN" altLang="en-US" noProof="0"/>
              <a:t>四级</a:t>
            </a:r>
            <a:endParaRPr lang="zh-CN" altLang="en-US" noProof="0"/>
          </a:p>
          <a:p>
            <a:pPr lvl="4"/>
            <a:r>
              <a:rPr lang="zh-CN" altLang="en-US" noProof="0"/>
              <a:t>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40CCC62F-2E78-446D-A033-872B5CC1444C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126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CDF7043-0B5F-4E08-B09E-54E8652023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1C18791D-71DE-47FE-A749-32343A094D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843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D638F5B-1000-4873-816B-8D49FFE1EF7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CCC62F-2E78-446D-A033-872B5CC144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3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6888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388" y="0"/>
            <a:ext cx="5165725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 userDrawn="1"/>
        </p:nvSpPr>
        <p:spPr>
          <a:xfrm>
            <a:off x="1020763" y="1042988"/>
            <a:ext cx="7286625" cy="2794000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9"/>
          <p:cNvGrpSpPr/>
          <p:nvPr userDrawn="1"/>
        </p:nvGrpSpPr>
        <p:grpSpPr bwMode="auto">
          <a:xfrm>
            <a:off x="1239838" y="1198563"/>
            <a:ext cx="6883400" cy="412750"/>
            <a:chOff x="2257425" y="1552575"/>
            <a:chExt cx="3829050" cy="852487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2271554" y="1552575"/>
              <a:ext cx="0" cy="849207"/>
            </a:xfrm>
            <a:prstGeom prst="line">
              <a:avLst/>
            </a:prstGeom>
            <a:ln w="25400">
              <a:solidFill>
                <a:srgbClr val="77BC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H="1">
              <a:off x="2257425" y="1572248"/>
              <a:ext cx="3829050" cy="0"/>
            </a:xfrm>
            <a:prstGeom prst="line">
              <a:avLst/>
            </a:prstGeom>
            <a:ln w="25400">
              <a:solidFill>
                <a:srgbClr val="77BC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6067047" y="1555853"/>
              <a:ext cx="0" cy="849209"/>
            </a:xfrm>
            <a:prstGeom prst="line">
              <a:avLst/>
            </a:prstGeom>
            <a:ln w="25400">
              <a:solidFill>
                <a:srgbClr val="77BC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3"/>
          <p:cNvGrpSpPr/>
          <p:nvPr userDrawn="1"/>
        </p:nvGrpSpPr>
        <p:grpSpPr bwMode="auto">
          <a:xfrm flipV="1">
            <a:off x="1239838" y="3132138"/>
            <a:ext cx="6883400" cy="411162"/>
            <a:chOff x="2257425" y="1552575"/>
            <a:chExt cx="3829050" cy="852487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2271554" y="1552575"/>
              <a:ext cx="0" cy="849197"/>
            </a:xfrm>
            <a:prstGeom prst="line">
              <a:avLst/>
            </a:prstGeom>
            <a:ln w="25400">
              <a:solidFill>
                <a:srgbClr val="77BC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2257425" y="1572324"/>
              <a:ext cx="3829050" cy="0"/>
            </a:xfrm>
            <a:prstGeom prst="line">
              <a:avLst/>
            </a:prstGeom>
            <a:ln w="25400">
              <a:solidFill>
                <a:srgbClr val="77BC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6067047" y="1555865"/>
              <a:ext cx="0" cy="849197"/>
            </a:xfrm>
            <a:prstGeom prst="line">
              <a:avLst/>
            </a:prstGeom>
            <a:ln w="25400">
              <a:solidFill>
                <a:srgbClr val="77BCA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6888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388" y="0"/>
            <a:ext cx="5165725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 userDrawn="1"/>
        </p:nvSpPr>
        <p:spPr>
          <a:xfrm>
            <a:off x="0" y="377825"/>
            <a:ext cx="9155113" cy="4365625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0" y="368300"/>
            <a:ext cx="9155113" cy="92075"/>
          </a:xfrm>
          <a:prstGeom prst="rect">
            <a:avLst/>
          </a:prstGeom>
          <a:solidFill>
            <a:srgbClr val="ABD6BC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0" y="4660900"/>
            <a:ext cx="9155113" cy="93663"/>
          </a:xfrm>
          <a:prstGeom prst="rect">
            <a:avLst/>
          </a:prstGeom>
          <a:solidFill>
            <a:srgbClr val="ABD6BC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1" name="图片 10" descr="状元成才路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6888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388" y="0"/>
            <a:ext cx="5165725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0"/>
            <a:ext cx="51435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圆角矩形 8"/>
          <p:cNvSpPr/>
          <p:nvPr userDrawn="1"/>
        </p:nvSpPr>
        <p:spPr>
          <a:xfrm>
            <a:off x="207963" y="200025"/>
            <a:ext cx="8724900" cy="4743450"/>
          </a:xfrm>
          <a:prstGeom prst="roundRect">
            <a:avLst>
              <a:gd name="adj" fmla="val 6508"/>
            </a:avLst>
          </a:prstGeom>
          <a:solidFill>
            <a:schemeClr val="bg1"/>
          </a:solidFill>
          <a:ln w="50800">
            <a:solidFill>
              <a:srgbClr val="ABD6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7A99AB6-E2B4-49A9-8F2B-A0DA386DFE5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4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1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2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1.wmf"/><Relationship Id="rId10" Type="http://schemas.openxmlformats.org/officeDocument/2006/relationships/vmlDrawing" Target="../drawings/vmlDrawing1.vml"/><Relationship Id="rId1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8.wmf"/><Relationship Id="rId7" Type="http://schemas.openxmlformats.org/officeDocument/2006/relationships/oleObject" Target="../embeddings/oleObject8.bin"/><Relationship Id="rId6" Type="http://schemas.openxmlformats.org/officeDocument/2006/relationships/image" Target="../media/image17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6.wmf"/><Relationship Id="rId3" Type="http://schemas.openxmlformats.org/officeDocument/2006/relationships/oleObject" Target="../embeddings/oleObject6.bin"/><Relationship Id="rId2" Type="http://schemas.openxmlformats.org/officeDocument/2006/relationships/image" Target="../media/image15.wmf"/><Relationship Id="rId11" Type="http://schemas.openxmlformats.org/officeDocument/2006/relationships/notesSlide" Target="../notesSlides/notesSlide3.xml"/><Relationship Id="rId10" Type="http://schemas.openxmlformats.org/officeDocument/2006/relationships/vmlDrawing" Target="../drawings/vmlDrawing2.vml"/><Relationship Id="rId1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https://docimg5.docs.qq.com/image/AgAABsfO-eVuNsLQ97NFJo9kPCW4F0eR.png?w=904&amp;h=9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748" y="1661584"/>
            <a:ext cx="961616" cy="97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242" name="组合 9"/>
          <p:cNvGrpSpPr/>
          <p:nvPr/>
        </p:nvGrpSpPr>
        <p:grpSpPr bwMode="auto">
          <a:xfrm>
            <a:off x="2668587" y="1809751"/>
            <a:ext cx="4478363" cy="1227138"/>
            <a:chOff x="2128538" y="1740941"/>
            <a:chExt cx="4478224" cy="1227306"/>
          </a:xfrm>
        </p:grpSpPr>
        <p:sp>
          <p:nvSpPr>
            <p:cNvPr id="11" name="TextBox 1"/>
            <p:cNvSpPr txBox="1"/>
            <p:nvPr/>
          </p:nvSpPr>
          <p:spPr>
            <a:xfrm>
              <a:off x="2879402" y="1740941"/>
              <a:ext cx="3727360" cy="7081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Font typeface="Arial" panose="020B0604020202020204" pitchFamily="34" charset="0"/>
                <a:buNone/>
                <a:defRPr/>
              </a:pPr>
              <a:r>
                <a:rPr lang="zh-CN" altLang="en-US" sz="4000" b="1" dirty="0">
                  <a:latin typeface="幼圆" panose="02010509060101010101" pitchFamily="49" charset="-122"/>
                  <a:ea typeface="幼圆" panose="02010509060101010101" pitchFamily="49" charset="-122"/>
                  <a:cs typeface="+mj-cs"/>
                </a:rPr>
                <a:t>数的运算（</a:t>
              </a:r>
              <a:r>
                <a:rPr lang="en-US" altLang="zh-CN" sz="4000" b="1" dirty="0">
                  <a:latin typeface="幼圆" panose="02010509060101010101" pitchFamily="49" charset="-122"/>
                  <a:ea typeface="幼圆" panose="02010509060101010101" pitchFamily="49" charset="-122"/>
                  <a:cs typeface="+mj-cs"/>
                </a:rPr>
                <a:t>3</a:t>
              </a:r>
              <a:r>
                <a:rPr lang="zh-CN" altLang="en-US" sz="4000" b="1" dirty="0">
                  <a:latin typeface="幼圆" panose="02010509060101010101" pitchFamily="49" charset="-122"/>
                  <a:ea typeface="幼圆" panose="02010509060101010101" pitchFamily="49" charset="-122"/>
                  <a:cs typeface="+mj-cs"/>
                </a:rPr>
                <a:t>）</a:t>
              </a:r>
              <a:endParaRPr lang="zh-CN" altLang="en-US" sz="4000" b="1" dirty="0">
                <a:latin typeface="幼圆" panose="02010509060101010101" pitchFamily="49" charset="-122"/>
                <a:ea typeface="幼圆" panose="02010509060101010101" pitchFamily="49" charset="-122"/>
                <a:cs typeface="+mj-cs"/>
              </a:endParaRPr>
            </a:p>
          </p:txBody>
        </p:sp>
        <p:sp>
          <p:nvSpPr>
            <p:cNvPr id="12" name="副标题 6"/>
            <p:cNvSpPr txBox="1">
              <a:spLocks noChangeArrowheads="1"/>
            </p:cNvSpPr>
            <p:nvPr/>
          </p:nvSpPr>
          <p:spPr bwMode="auto">
            <a:xfrm>
              <a:off x="3027035" y="2496694"/>
              <a:ext cx="2497111" cy="471553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2400" b="1" dirty="0">
                  <a:latin typeface="+mj-lt"/>
                  <a:ea typeface="楷体" panose="02010609060101010101" pitchFamily="49" charset="-122"/>
                </a:rPr>
                <a:t>R</a:t>
              </a:r>
              <a:r>
                <a:rPr lang="zh-CN" altLang="en-US" sz="2400" b="1" dirty="0">
                  <a:latin typeface="+mj-lt"/>
                  <a:ea typeface="楷体" panose="02010609060101010101" pitchFamily="49" charset="-122"/>
                </a:rPr>
                <a:t>·六年级下册</a:t>
              </a:r>
              <a:endParaRPr lang="zh-CN" altLang="en-US" sz="2400" b="1" dirty="0">
                <a:latin typeface="+mj-lt"/>
                <a:ea typeface="楷体" panose="02010609060101010101" pitchFamily="49" charset="-122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2128538" y="2530037"/>
              <a:ext cx="395433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文本框 2"/>
          <p:cNvSpPr txBox="1">
            <a:spLocks noChangeArrowheads="1"/>
          </p:cNvSpPr>
          <p:nvPr/>
        </p:nvSpPr>
        <p:spPr bwMode="auto">
          <a:xfrm>
            <a:off x="395333" y="1875351"/>
            <a:ext cx="266929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803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－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207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≈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219" name="文本框 3"/>
          <p:cNvSpPr txBox="1">
            <a:spLocks noChangeArrowheads="1"/>
          </p:cNvSpPr>
          <p:nvPr/>
        </p:nvSpPr>
        <p:spPr bwMode="auto">
          <a:xfrm>
            <a:off x="2482592" y="1875351"/>
            <a:ext cx="266929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798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＋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205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≈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220" name="文本框 4"/>
          <p:cNvSpPr txBox="1">
            <a:spLocks noChangeArrowheads="1"/>
          </p:cNvSpPr>
          <p:nvPr/>
        </p:nvSpPr>
        <p:spPr bwMode="auto">
          <a:xfrm>
            <a:off x="4735138" y="1875351"/>
            <a:ext cx="24011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/>
              <a:t>23×498</a:t>
            </a:r>
            <a:r>
              <a:rPr lang="zh-CN" altLang="en-US"/>
              <a:t>≈</a:t>
            </a:r>
            <a:endParaRPr lang="zh-CN" altLang="en-US"/>
          </a:p>
        </p:txBody>
      </p:sp>
      <p:sp>
        <p:nvSpPr>
          <p:cNvPr id="9221" name="文本框 5"/>
          <p:cNvSpPr txBox="1">
            <a:spLocks noChangeArrowheads="1"/>
          </p:cNvSpPr>
          <p:nvPr/>
        </p:nvSpPr>
        <p:spPr bwMode="auto">
          <a:xfrm>
            <a:off x="6926492" y="1875351"/>
            <a:ext cx="24011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/>
              <a:t>632÷69</a:t>
            </a:r>
            <a:r>
              <a:rPr lang="zh-CN" altLang="en-US"/>
              <a:t>≈</a:t>
            </a:r>
            <a:endParaRPr lang="zh-CN" altLang="en-US"/>
          </a:p>
        </p:txBody>
      </p:sp>
      <p:grpSp>
        <p:nvGrpSpPr>
          <p:cNvPr id="9222" name="组合 8"/>
          <p:cNvGrpSpPr/>
          <p:nvPr/>
        </p:nvGrpSpPr>
        <p:grpSpPr bwMode="auto">
          <a:xfrm>
            <a:off x="-3162" y="512763"/>
            <a:ext cx="2373288" cy="615950"/>
            <a:chOff x="-2917" y="512359"/>
            <a:chExt cx="2372861" cy="617034"/>
          </a:xfrm>
        </p:grpSpPr>
        <p:sp>
          <p:nvSpPr>
            <p:cNvPr id="10" name="圆角矩形 34"/>
            <p:cNvSpPr/>
            <p:nvPr/>
          </p:nvSpPr>
          <p:spPr>
            <a:xfrm>
              <a:off x="238327" y="556887"/>
              <a:ext cx="1868152" cy="572506"/>
            </a:xfrm>
            <a:prstGeom prst="roundRect">
              <a:avLst>
                <a:gd name="adj" fmla="val 17501"/>
              </a:avLst>
            </a:prstGeom>
            <a:solidFill>
              <a:srgbClr val="ABD6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-2917" y="512359"/>
              <a:ext cx="2372861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复习导入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95333" y="1260620"/>
            <a:ext cx="1868488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估算。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90606" y="1487764"/>
            <a:ext cx="3435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P78 </a:t>
            </a:r>
            <a:r>
              <a:rPr lang="zh-CN" altLang="en-US"/>
              <a:t>练习十五 第</a:t>
            </a:r>
            <a:r>
              <a:rPr lang="en-US" altLang="zh-CN"/>
              <a:t>3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  <p:pic>
        <p:nvPicPr>
          <p:cNvPr id="7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1205" y="2486564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27"/>
          <p:cNvSpPr>
            <a:spLocks noChangeArrowheads="1"/>
          </p:cNvSpPr>
          <p:nvPr/>
        </p:nvSpPr>
        <p:spPr bwMode="auto">
          <a:xfrm>
            <a:off x="1515210" y="2831960"/>
            <a:ext cx="5698922" cy="490479"/>
          </a:xfrm>
          <a:prstGeom prst="wedgeRoundRectCallout">
            <a:avLst>
              <a:gd name="adj1" fmla="val -54305"/>
              <a:gd name="adj2" fmla="val -2943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defRPr/>
            </a:pP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你能说说加、减、乘、除法估算的方法吗？</a:t>
            </a:r>
            <a:endParaRPr lang="zh-CN" altLang="en-US" sz="22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9" name="Picture 13" descr="92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055" y="2943407"/>
            <a:ext cx="76993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27"/>
          <p:cNvSpPr>
            <a:spLocks noChangeArrowheads="1"/>
          </p:cNvSpPr>
          <p:nvPr/>
        </p:nvSpPr>
        <p:spPr bwMode="auto">
          <a:xfrm>
            <a:off x="1270904" y="3563101"/>
            <a:ext cx="6511636" cy="891606"/>
          </a:xfrm>
          <a:prstGeom prst="wedgeRoundRectCallout">
            <a:avLst>
              <a:gd name="adj1" fmla="val 55041"/>
              <a:gd name="adj2" fmla="val -3664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通常用“</a:t>
            </a:r>
            <a:r>
              <a:rPr lang="zh-CN" altLang="en-US" sz="2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四舍五入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”法把参加运算的数看作与它最接近的整十、整百、整千数</a:t>
            </a:r>
            <a:r>
              <a:rPr lang="en-US" altLang="zh-CN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……</a:t>
            </a: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再来进行计算。</a:t>
            </a:r>
            <a:endParaRPr lang="zh-CN" altLang="en-US" sz="22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7810535" y="2299857"/>
            <a:ext cx="38792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7782540" y="2302182"/>
            <a:ext cx="68902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sz="2000">
                <a:solidFill>
                  <a:srgbClr val="FF0000"/>
                </a:solidFill>
              </a:rPr>
              <a:t>70</a:t>
            </a:r>
            <a:endParaRPr lang="zh-CN" altLang="en-US" sz="2000">
              <a:solidFill>
                <a:srgbClr val="FF0000"/>
              </a:solidFill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993117" y="2299857"/>
            <a:ext cx="56803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6982819" y="2302182"/>
            <a:ext cx="68902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sz="2000">
                <a:solidFill>
                  <a:srgbClr val="FF0000"/>
                </a:solidFill>
              </a:rPr>
              <a:t>630</a:t>
            </a:r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21" name="文本框 5"/>
          <p:cNvSpPr txBox="1">
            <a:spLocks noChangeArrowheads="1"/>
          </p:cNvSpPr>
          <p:nvPr/>
        </p:nvSpPr>
        <p:spPr bwMode="auto">
          <a:xfrm>
            <a:off x="8344970" y="1875351"/>
            <a:ext cx="554621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9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2" name="文本框 5"/>
          <p:cNvSpPr txBox="1">
            <a:spLocks noChangeArrowheads="1"/>
          </p:cNvSpPr>
          <p:nvPr/>
        </p:nvSpPr>
        <p:spPr bwMode="auto">
          <a:xfrm>
            <a:off x="1913973" y="1875351"/>
            <a:ext cx="7461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600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3" name="文本框 5"/>
          <p:cNvSpPr txBox="1">
            <a:spLocks noChangeArrowheads="1"/>
          </p:cNvSpPr>
          <p:nvPr/>
        </p:nvSpPr>
        <p:spPr bwMode="auto">
          <a:xfrm>
            <a:off x="3999727" y="1875351"/>
            <a:ext cx="111965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1000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4" name="文本框 5"/>
          <p:cNvSpPr txBox="1">
            <a:spLocks noChangeArrowheads="1"/>
          </p:cNvSpPr>
          <p:nvPr/>
        </p:nvSpPr>
        <p:spPr bwMode="auto">
          <a:xfrm>
            <a:off x="6114542" y="1875351"/>
            <a:ext cx="111965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>
                <a:solidFill>
                  <a:srgbClr val="FF0000"/>
                </a:solidFill>
              </a:rPr>
              <a:t>1000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5" name="AutoShape 27"/>
          <p:cNvSpPr>
            <a:spLocks noChangeArrowheads="1"/>
          </p:cNvSpPr>
          <p:nvPr/>
        </p:nvSpPr>
        <p:spPr bwMode="auto">
          <a:xfrm>
            <a:off x="1515210" y="2831960"/>
            <a:ext cx="5133392" cy="490479"/>
          </a:xfrm>
          <a:prstGeom prst="wedgeRoundRectCallout">
            <a:avLst>
              <a:gd name="adj1" fmla="val -54305"/>
              <a:gd name="adj2" fmla="val -2943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defRPr/>
            </a:pP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在学习和生活中哪些时候要用到估算？</a:t>
            </a:r>
            <a:endParaRPr lang="zh-CN" altLang="en-US" sz="22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2" grpId="0" animBg="1"/>
      <p:bldP spid="16" grpId="0"/>
      <p:bldP spid="18" grpId="0"/>
      <p:bldP spid="21" grpId="0"/>
      <p:bldP spid="22" grpId="0"/>
      <p:bldP spid="23" grpId="0"/>
      <p:bldP spid="24" grpId="0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 bwMode="auto">
          <a:xfrm>
            <a:off x="423141" y="1293661"/>
            <a:ext cx="8163647" cy="52197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hangingPunct="1">
              <a:defRPr/>
            </a:pPr>
            <a:r>
              <a:rPr lang="zh-CN" altLang="en-US" sz="28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举例说明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估算的应用。你知道哪些估算策略？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423141" y="2184501"/>
            <a:ext cx="7105027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just" hangingPunct="1">
              <a:defRPr sz="28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（</a:t>
            </a:r>
            <a:r>
              <a:rPr lang="en-US" altLang="zh-CN"/>
              <a:t>1</a:t>
            </a:r>
            <a:r>
              <a:rPr lang="zh-CN" altLang="en-US"/>
              <a:t>）</a:t>
            </a:r>
            <a:r>
              <a:rPr lang="en-US" altLang="zh-CN"/>
              <a:t>7.99×9.99</a:t>
            </a:r>
            <a:r>
              <a:rPr lang="zh-CN" altLang="en-US"/>
              <a:t>与</a:t>
            </a:r>
            <a:r>
              <a:rPr lang="en-US" altLang="zh-CN" dirty="0"/>
              <a:t>80</a:t>
            </a:r>
            <a:r>
              <a:rPr lang="zh-CN" altLang="en-US" dirty="0"/>
              <a:t>比，哪个</a:t>
            </a:r>
            <a:r>
              <a:rPr lang="zh-CN" altLang="en-US"/>
              <a:t>大？</a:t>
            </a:r>
            <a:endParaRPr lang="en-US" altLang="zh-CN" dirty="0"/>
          </a:p>
        </p:txBody>
      </p:sp>
      <p:grpSp>
        <p:nvGrpSpPr>
          <p:cNvPr id="3" name="组合 8"/>
          <p:cNvGrpSpPr/>
          <p:nvPr/>
        </p:nvGrpSpPr>
        <p:grpSpPr bwMode="auto">
          <a:xfrm>
            <a:off x="-3162" y="512763"/>
            <a:ext cx="2373288" cy="615950"/>
            <a:chOff x="-2917" y="512359"/>
            <a:chExt cx="2372861" cy="617034"/>
          </a:xfrm>
        </p:grpSpPr>
        <p:sp>
          <p:nvSpPr>
            <p:cNvPr id="4" name="圆角矩形 34"/>
            <p:cNvSpPr/>
            <p:nvPr/>
          </p:nvSpPr>
          <p:spPr>
            <a:xfrm>
              <a:off x="238327" y="556887"/>
              <a:ext cx="1868152" cy="572506"/>
            </a:xfrm>
            <a:prstGeom prst="roundRect">
              <a:avLst>
                <a:gd name="adj" fmla="val 17501"/>
              </a:avLst>
            </a:prstGeom>
            <a:solidFill>
              <a:srgbClr val="ABD6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Rectangle 16"/>
            <p:cNvSpPr>
              <a:spLocks noChangeArrowheads="1"/>
            </p:cNvSpPr>
            <p:nvPr/>
          </p:nvSpPr>
          <p:spPr bwMode="auto">
            <a:xfrm>
              <a:off x="-2917" y="512359"/>
              <a:ext cx="2372861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复习回顾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23141" y="1755818"/>
            <a:ext cx="2077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P76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8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23141" y="2797850"/>
            <a:ext cx="8360641" cy="806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方法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：直接把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7.99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估成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9.99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估成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，那么积是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80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。但是因为把两个数都估大了，所以原来的积一定比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80</a:t>
            </a: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小。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23141" y="3688690"/>
            <a:ext cx="8360641" cy="806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0000"/>
              </a:lnSpc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方法</a:t>
            </a:r>
            <a:r>
              <a:rPr kumimoji="0" lang="en-US" altLang="zh-CN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：把</a:t>
            </a:r>
            <a:r>
              <a:rPr lang="en-US" altLang="zh-CN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9.99</a:t>
            </a:r>
            <a:r>
              <a:rPr lang="zh-CN" altLang="en-US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估成</a:t>
            </a:r>
            <a:r>
              <a:rPr lang="en-US" altLang="zh-CN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，一个乘数估大了，积也只有</a:t>
            </a:r>
            <a:r>
              <a:rPr lang="en-US" altLang="zh-CN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79.9</a:t>
            </a:r>
            <a:r>
              <a:rPr lang="zh-CN" altLang="en-US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，比</a:t>
            </a:r>
            <a:r>
              <a:rPr lang="en-US" altLang="zh-CN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80</a:t>
            </a:r>
            <a:r>
              <a:rPr lang="zh-CN" altLang="en-US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小，所以</a:t>
            </a:r>
            <a:r>
              <a:rPr lang="en-US" altLang="zh-CN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7.99×9.99</a:t>
            </a:r>
            <a:r>
              <a:rPr lang="zh-CN" altLang="en-US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一定比</a:t>
            </a:r>
            <a:r>
              <a:rPr lang="en-US" altLang="zh-CN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80</a:t>
            </a:r>
            <a:r>
              <a:rPr lang="zh-CN" altLang="en-US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小。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 bwMode="auto">
          <a:xfrm>
            <a:off x="423141" y="1293661"/>
            <a:ext cx="8163647" cy="52197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hangingPunct="1">
              <a:defRPr/>
            </a:pPr>
            <a:r>
              <a:rPr lang="zh-CN" altLang="en-US" sz="28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举例说明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估算的应用。你知道哪些估算策略？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3" name="组合 8"/>
          <p:cNvGrpSpPr/>
          <p:nvPr/>
        </p:nvGrpSpPr>
        <p:grpSpPr bwMode="auto">
          <a:xfrm>
            <a:off x="-3162" y="512763"/>
            <a:ext cx="2373288" cy="615950"/>
            <a:chOff x="-2917" y="512359"/>
            <a:chExt cx="2372861" cy="617034"/>
          </a:xfrm>
        </p:grpSpPr>
        <p:sp>
          <p:nvSpPr>
            <p:cNvPr id="4" name="圆角矩形 34"/>
            <p:cNvSpPr/>
            <p:nvPr/>
          </p:nvSpPr>
          <p:spPr>
            <a:xfrm>
              <a:off x="238327" y="556887"/>
              <a:ext cx="1868152" cy="572506"/>
            </a:xfrm>
            <a:prstGeom prst="roundRect">
              <a:avLst>
                <a:gd name="adj" fmla="val 17501"/>
              </a:avLst>
            </a:prstGeom>
            <a:solidFill>
              <a:srgbClr val="ABD6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Rectangle 16"/>
            <p:cNvSpPr>
              <a:spLocks noChangeArrowheads="1"/>
            </p:cNvSpPr>
            <p:nvPr/>
          </p:nvSpPr>
          <p:spPr bwMode="auto">
            <a:xfrm>
              <a:off x="-2917" y="512359"/>
              <a:ext cx="2372861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复习回顾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23141" y="1755818"/>
            <a:ext cx="2077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P76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8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23141" y="2219137"/>
            <a:ext cx="7105027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just" hangingPunct="1">
              <a:defRPr sz="28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（</a:t>
            </a:r>
            <a:r>
              <a:rPr lang="en-US" altLang="zh-CN"/>
              <a:t>2</a:t>
            </a:r>
            <a:r>
              <a:rPr lang="zh-CN" altLang="en-US"/>
              <a:t>）         比</a:t>
            </a:r>
            <a:r>
              <a:rPr lang="en-US" altLang="zh-CN"/>
              <a:t>1</a:t>
            </a:r>
            <a:r>
              <a:rPr lang="zh-CN" altLang="en-US"/>
              <a:t>大吗？</a:t>
            </a:r>
            <a:endParaRPr lang="en-US" altLang="zh-CN" dirty="0"/>
          </a:p>
        </p:txBody>
      </p:sp>
      <p:graphicFrame>
        <p:nvGraphicFramePr>
          <p:cNvPr id="8" name="对象 18"/>
          <p:cNvGraphicFramePr>
            <a:graphicFrameLocks noChangeAspect="1"/>
          </p:cNvGraphicFramePr>
          <p:nvPr/>
        </p:nvGraphicFramePr>
        <p:xfrm>
          <a:off x="1281987" y="2015387"/>
          <a:ext cx="899045" cy="9120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1" imgW="393700" imgH="393700" progId="Equation.DSMT4">
                  <p:embed/>
                </p:oleObj>
              </mc:Choice>
              <mc:Fallback>
                <p:oleObj name="Equation" r:id="rId1" imgW="393700" imgH="39370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1987" y="2015387"/>
                        <a:ext cx="899045" cy="9120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组合 14"/>
          <p:cNvGrpSpPr/>
          <p:nvPr/>
        </p:nvGrpSpPr>
        <p:grpSpPr>
          <a:xfrm>
            <a:off x="935924" y="3052243"/>
            <a:ext cx="7532688" cy="914400"/>
            <a:chOff x="935924" y="3029731"/>
            <a:chExt cx="7532688" cy="914400"/>
          </a:xfrm>
        </p:grpSpPr>
        <p:sp>
          <p:nvSpPr>
            <p:cNvPr id="12" name="文本框 11"/>
            <p:cNvSpPr txBox="1">
              <a:spLocks noChangeArrowheads="1"/>
            </p:cNvSpPr>
            <p:nvPr/>
          </p:nvSpPr>
          <p:spPr bwMode="auto">
            <a:xfrm>
              <a:off x="935924" y="3141554"/>
              <a:ext cx="7532688" cy="55989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800" b="1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           ，              ，所以           一定大于</a:t>
              </a:r>
              <a:r>
                <a: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1</a:t>
              </a:r>
              <a:r>
                <a:rPr lang="zh-CN" altLang="en-US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。</a:t>
              </a:r>
              <a:endPara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graphicFrame>
          <p:nvGraphicFramePr>
            <p:cNvPr id="13" name="对象 18"/>
            <p:cNvGraphicFramePr>
              <a:graphicFrameLocks noChangeAspect="1"/>
            </p:cNvGraphicFramePr>
            <p:nvPr/>
          </p:nvGraphicFramePr>
          <p:xfrm>
            <a:off x="2210012" y="3029731"/>
            <a:ext cx="1393636" cy="914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" name="Equation" r:id="rId3" imgW="609600" imgH="393700" progId="Equation.DSMT4">
                    <p:embed/>
                  </p:oleObj>
                </mc:Choice>
                <mc:Fallback>
                  <p:oleObj name="Equation" r:id="rId3" imgW="609600" imgH="393700" progId="Equation.DSMT4">
                    <p:embed/>
                    <p:pic>
                      <p:nvPicPr>
                        <p:cNvPr id="0" name="对象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10012" y="3029731"/>
                          <a:ext cx="1393636" cy="914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对象 18"/>
            <p:cNvGraphicFramePr>
              <a:graphicFrameLocks noChangeAspect="1"/>
            </p:cNvGraphicFramePr>
            <p:nvPr/>
          </p:nvGraphicFramePr>
          <p:xfrm>
            <a:off x="1001712" y="3031253"/>
            <a:ext cx="928025" cy="9128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8" name="Equation" r:id="rId5" imgW="405765" imgH="393065" progId="Equation.DSMT4">
                    <p:embed/>
                  </p:oleObj>
                </mc:Choice>
                <mc:Fallback>
                  <p:oleObj name="Equation" r:id="rId5" imgW="405765" imgH="393065" progId="Equation.DSMT4">
                    <p:embed/>
                    <p:pic>
                      <p:nvPicPr>
                        <p:cNvPr id="0" name="对象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01712" y="3031253"/>
                          <a:ext cx="928025" cy="9128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对象 18"/>
            <p:cNvGraphicFramePr>
              <a:graphicFrameLocks noChangeAspect="1"/>
            </p:cNvGraphicFramePr>
            <p:nvPr/>
          </p:nvGraphicFramePr>
          <p:xfrm>
            <a:off x="4702268" y="3029731"/>
            <a:ext cx="900660" cy="914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" name="Equation" r:id="rId7" imgW="393700" imgH="393700" progId="Equation.DSMT4">
                    <p:embed/>
                  </p:oleObj>
                </mc:Choice>
                <mc:Fallback>
                  <p:oleObj name="Equation" r:id="rId7" imgW="393700" imgH="393700" progId="Equation.DSMT4">
                    <p:embed/>
                    <p:pic>
                      <p:nvPicPr>
                        <p:cNvPr id="0" name="对象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02268" y="3029731"/>
                          <a:ext cx="900660" cy="9144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1"/>
          <p:cNvSpPr txBox="1">
            <a:spLocks noChangeArrowheads="1"/>
          </p:cNvSpPr>
          <p:nvPr/>
        </p:nvSpPr>
        <p:spPr bwMode="auto">
          <a:xfrm>
            <a:off x="400234" y="1377949"/>
            <a:ext cx="7864002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估一估，在        里填上“＞”或“＜”。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6387" name="组合 4"/>
          <p:cNvGrpSpPr/>
          <p:nvPr/>
        </p:nvGrpSpPr>
        <p:grpSpPr bwMode="auto">
          <a:xfrm>
            <a:off x="1135062" y="2438400"/>
            <a:ext cx="3093123" cy="638175"/>
            <a:chOff x="1014516" y="1401635"/>
            <a:chExt cx="3092981" cy="637184"/>
          </a:xfrm>
        </p:grpSpPr>
        <p:sp>
          <p:nvSpPr>
            <p:cNvPr id="16404" name="文本框 2"/>
            <p:cNvSpPr txBox="1">
              <a:spLocks noChangeArrowheads="1"/>
            </p:cNvSpPr>
            <p:nvPr/>
          </p:nvSpPr>
          <p:spPr bwMode="auto">
            <a:xfrm>
              <a:off x="1014516" y="1401635"/>
              <a:ext cx="3092981" cy="62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5.9×9.9        60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2616775" y="1446016"/>
              <a:ext cx="606397" cy="592803"/>
            </a:xfrm>
            <a:prstGeom prst="ellipse">
              <a:avLst/>
            </a:prstGeom>
            <a:solidFill>
              <a:srgbClr val="FFFCE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388" name="组合 5"/>
          <p:cNvGrpSpPr/>
          <p:nvPr/>
        </p:nvGrpSpPr>
        <p:grpSpPr bwMode="auto">
          <a:xfrm>
            <a:off x="5046663" y="2438400"/>
            <a:ext cx="3124415" cy="638175"/>
            <a:chOff x="1014517" y="1401635"/>
            <a:chExt cx="3124272" cy="637778"/>
          </a:xfrm>
        </p:grpSpPr>
        <p:sp>
          <p:nvSpPr>
            <p:cNvPr id="16402" name="文本框 6"/>
            <p:cNvSpPr txBox="1">
              <a:spLocks noChangeArrowheads="1"/>
            </p:cNvSpPr>
            <p:nvPr/>
          </p:nvSpPr>
          <p:spPr bwMode="auto">
            <a:xfrm>
              <a:off x="1014517" y="1401635"/>
              <a:ext cx="3124272" cy="626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32÷1.2        32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2543209" y="1446057"/>
              <a:ext cx="606397" cy="593356"/>
            </a:xfrm>
            <a:prstGeom prst="ellipse">
              <a:avLst/>
            </a:prstGeom>
            <a:solidFill>
              <a:srgbClr val="FFFCE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389" name="组合 8"/>
          <p:cNvGrpSpPr/>
          <p:nvPr/>
        </p:nvGrpSpPr>
        <p:grpSpPr bwMode="auto">
          <a:xfrm>
            <a:off x="1135063" y="3452813"/>
            <a:ext cx="3085807" cy="638175"/>
            <a:chOff x="1014517" y="1401635"/>
            <a:chExt cx="3085666" cy="637778"/>
          </a:xfrm>
        </p:grpSpPr>
        <p:sp>
          <p:nvSpPr>
            <p:cNvPr id="16400" name="文本框 9"/>
            <p:cNvSpPr txBox="1">
              <a:spLocks noChangeArrowheads="1"/>
            </p:cNvSpPr>
            <p:nvPr/>
          </p:nvSpPr>
          <p:spPr bwMode="auto">
            <a:xfrm>
              <a:off x="1014517" y="1401635"/>
              <a:ext cx="3085666" cy="626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57×0.8        57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2543209" y="1446057"/>
              <a:ext cx="606397" cy="593356"/>
            </a:xfrm>
            <a:prstGeom prst="ellipse">
              <a:avLst/>
            </a:prstGeom>
            <a:solidFill>
              <a:srgbClr val="FFFCE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390" name="组合 11"/>
          <p:cNvGrpSpPr/>
          <p:nvPr/>
        </p:nvGrpSpPr>
        <p:grpSpPr bwMode="auto">
          <a:xfrm>
            <a:off x="5046662" y="3468688"/>
            <a:ext cx="3424339" cy="638175"/>
            <a:chOff x="1014516" y="1401635"/>
            <a:chExt cx="3424202" cy="637778"/>
          </a:xfrm>
        </p:grpSpPr>
        <p:sp>
          <p:nvSpPr>
            <p:cNvPr id="16398" name="文本框 12"/>
            <p:cNvSpPr txBox="1">
              <a:spLocks noChangeArrowheads="1"/>
            </p:cNvSpPr>
            <p:nvPr/>
          </p:nvSpPr>
          <p:spPr bwMode="auto">
            <a:xfrm>
              <a:off x="1014516" y="1401635"/>
              <a:ext cx="3424202" cy="626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10.1×37        370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2730536" y="1446057"/>
              <a:ext cx="607989" cy="593356"/>
            </a:xfrm>
            <a:prstGeom prst="ellipse">
              <a:avLst/>
            </a:prstGeom>
            <a:solidFill>
              <a:srgbClr val="FFFCE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2731466" y="2444750"/>
            <a:ext cx="596638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6559709" y="2460625"/>
            <a:ext cx="5969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2632075" y="3468688"/>
            <a:ext cx="5969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6812546" y="3471863"/>
            <a:ext cx="5969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2" name="组合 16"/>
          <p:cNvGrpSpPr/>
          <p:nvPr/>
        </p:nvGrpSpPr>
        <p:grpSpPr bwMode="auto">
          <a:xfrm>
            <a:off x="291109" y="660892"/>
            <a:ext cx="1868488" cy="583175"/>
            <a:chOff x="238327" y="528776"/>
            <a:chExt cx="1868152" cy="584201"/>
          </a:xfrm>
        </p:grpSpPr>
        <p:sp>
          <p:nvSpPr>
            <p:cNvPr id="23" name="圆角矩形 34"/>
            <p:cNvSpPr/>
            <p:nvPr/>
          </p:nvSpPr>
          <p:spPr>
            <a:xfrm>
              <a:off x="238327" y="534623"/>
              <a:ext cx="1868152" cy="572506"/>
            </a:xfrm>
            <a:prstGeom prst="roundRect">
              <a:avLst>
                <a:gd name="adj" fmla="val 17501"/>
              </a:avLst>
            </a:prstGeom>
            <a:noFill/>
            <a:ln>
              <a:solidFill>
                <a:srgbClr val="ABD6BC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Rectangle 16"/>
            <p:cNvSpPr>
              <a:spLocks noChangeArrowheads="1"/>
            </p:cNvSpPr>
            <p:nvPr/>
          </p:nvSpPr>
          <p:spPr bwMode="auto">
            <a:xfrm>
              <a:off x="358423" y="528776"/>
              <a:ext cx="1627960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hangingPunct="1"/>
              <a:r>
                <a:rPr lang="zh-CN" altLang="en-US" sz="32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练与学</a:t>
              </a:r>
              <a:endPara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3" name="椭圆 2"/>
          <p:cNvSpPr/>
          <p:nvPr/>
        </p:nvSpPr>
        <p:spPr bwMode="auto">
          <a:xfrm>
            <a:off x="2632075" y="1412521"/>
            <a:ext cx="606425" cy="593725"/>
          </a:xfrm>
          <a:prstGeom prst="ellipse">
            <a:avLst/>
          </a:prstGeom>
          <a:solidFill>
            <a:srgbClr val="FFFCE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00234" y="2027645"/>
            <a:ext cx="3435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P78 </a:t>
            </a:r>
            <a:r>
              <a:rPr lang="zh-CN" altLang="en-US"/>
              <a:t>练习十五 第</a:t>
            </a:r>
            <a:r>
              <a:rPr lang="en-US" altLang="zh-CN"/>
              <a:t>4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11"/>
          <p:cNvGrpSpPr/>
          <p:nvPr/>
        </p:nvGrpSpPr>
        <p:grpSpPr bwMode="auto">
          <a:xfrm>
            <a:off x="1262063" y="2387598"/>
            <a:ext cx="2027237" cy="942975"/>
            <a:chOff x="1201738" y="1012825"/>
            <a:chExt cx="2027237" cy="942975"/>
          </a:xfrm>
        </p:grpSpPr>
        <p:graphicFrame>
          <p:nvGraphicFramePr>
            <p:cNvPr id="17424" name="Object 14"/>
            <p:cNvGraphicFramePr>
              <a:graphicFrameLocks noChangeAspect="1"/>
            </p:cNvGraphicFramePr>
            <p:nvPr/>
          </p:nvGraphicFramePr>
          <p:xfrm>
            <a:off x="1201738" y="1012825"/>
            <a:ext cx="2027237" cy="942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0" name="Equation" r:id="rId1" imgW="850265" imgH="393700" progId="Equation.DSMT4">
                    <p:embed/>
                  </p:oleObj>
                </mc:Choice>
                <mc:Fallback>
                  <p:oleObj name="Equation" r:id="rId1" imgW="850265" imgH="3937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1738" y="1012825"/>
                          <a:ext cx="2027237" cy="942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7" name="椭圆 26"/>
            <p:cNvSpPr/>
            <p:nvPr/>
          </p:nvSpPr>
          <p:spPr>
            <a:xfrm>
              <a:off x="2205038" y="1187450"/>
              <a:ext cx="608012" cy="593725"/>
            </a:xfrm>
            <a:prstGeom prst="ellipse">
              <a:avLst/>
            </a:prstGeom>
            <a:solidFill>
              <a:srgbClr val="FFFCE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7411" name="组合 12"/>
          <p:cNvGrpSpPr/>
          <p:nvPr/>
        </p:nvGrpSpPr>
        <p:grpSpPr bwMode="auto">
          <a:xfrm>
            <a:off x="5148263" y="2387598"/>
            <a:ext cx="2571750" cy="942975"/>
            <a:chOff x="929755" y="1012212"/>
            <a:chExt cx="2571750" cy="942975"/>
          </a:xfrm>
        </p:grpSpPr>
        <p:graphicFrame>
          <p:nvGraphicFramePr>
            <p:cNvPr id="17422" name="Object 14"/>
            <p:cNvGraphicFramePr>
              <a:graphicFrameLocks noChangeAspect="1"/>
            </p:cNvGraphicFramePr>
            <p:nvPr/>
          </p:nvGraphicFramePr>
          <p:xfrm>
            <a:off x="929755" y="1012212"/>
            <a:ext cx="2571750" cy="942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1" name="Equation" r:id="rId3" imgW="1078865" imgH="393700" progId="Equation.DSMT4">
                    <p:embed/>
                  </p:oleObj>
                </mc:Choice>
                <mc:Fallback>
                  <p:oleObj name="Equation" r:id="rId3" imgW="1078865" imgH="3937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29755" y="1012212"/>
                          <a:ext cx="2571750" cy="942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" name="椭圆 29"/>
            <p:cNvSpPr/>
            <p:nvPr/>
          </p:nvSpPr>
          <p:spPr>
            <a:xfrm>
              <a:off x="2204517" y="1186837"/>
              <a:ext cx="608013" cy="595312"/>
            </a:xfrm>
            <a:prstGeom prst="ellipse">
              <a:avLst/>
            </a:prstGeom>
            <a:solidFill>
              <a:srgbClr val="FFFCE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7412" name="组合 15"/>
          <p:cNvGrpSpPr/>
          <p:nvPr/>
        </p:nvGrpSpPr>
        <p:grpSpPr bwMode="auto">
          <a:xfrm>
            <a:off x="1107208" y="3468688"/>
            <a:ext cx="2209800" cy="942975"/>
            <a:chOff x="940897" y="1012159"/>
            <a:chExt cx="2209800" cy="942975"/>
          </a:xfrm>
        </p:grpSpPr>
        <p:graphicFrame>
          <p:nvGraphicFramePr>
            <p:cNvPr id="17420" name="Object 14"/>
            <p:cNvGraphicFramePr>
              <a:graphicFrameLocks noChangeAspect="1"/>
            </p:cNvGraphicFramePr>
            <p:nvPr/>
          </p:nvGraphicFramePr>
          <p:xfrm>
            <a:off x="940897" y="1012159"/>
            <a:ext cx="2209800" cy="942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2" name="Equation" r:id="rId5" imgW="22250400" imgH="9448800" progId="Equation.DSMT4">
                    <p:embed/>
                  </p:oleObj>
                </mc:Choice>
                <mc:Fallback>
                  <p:oleObj name="Equation" r:id="rId5" imgW="22250400" imgH="94488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40897" y="1012159"/>
                          <a:ext cx="2209800" cy="942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" name="椭圆 32"/>
            <p:cNvSpPr/>
            <p:nvPr/>
          </p:nvSpPr>
          <p:spPr>
            <a:xfrm>
              <a:off x="2205414" y="1187069"/>
              <a:ext cx="606425" cy="593725"/>
            </a:xfrm>
            <a:prstGeom prst="ellipse">
              <a:avLst/>
            </a:prstGeom>
            <a:solidFill>
              <a:srgbClr val="FFFCE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7413" name="组合 18"/>
          <p:cNvGrpSpPr/>
          <p:nvPr/>
        </p:nvGrpSpPr>
        <p:grpSpPr bwMode="auto">
          <a:xfrm>
            <a:off x="5148263" y="3468688"/>
            <a:ext cx="2027238" cy="942975"/>
            <a:chOff x="1111419" y="1012159"/>
            <a:chExt cx="2027238" cy="942975"/>
          </a:xfrm>
        </p:grpSpPr>
        <p:graphicFrame>
          <p:nvGraphicFramePr>
            <p:cNvPr id="17418" name="Object 14"/>
            <p:cNvGraphicFramePr>
              <a:graphicFrameLocks noChangeAspect="1"/>
            </p:cNvGraphicFramePr>
            <p:nvPr/>
          </p:nvGraphicFramePr>
          <p:xfrm>
            <a:off x="1111419" y="1012159"/>
            <a:ext cx="2027238" cy="942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3" name="Equation" r:id="rId7" imgW="20421600" imgH="9448800" progId="Equation.DSMT4">
                    <p:embed/>
                  </p:oleObj>
                </mc:Choice>
                <mc:Fallback>
                  <p:oleObj name="Equation" r:id="rId7" imgW="20421600" imgH="94488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11419" y="1012159"/>
                          <a:ext cx="2027238" cy="942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" name="椭圆 35"/>
            <p:cNvSpPr/>
            <p:nvPr/>
          </p:nvSpPr>
          <p:spPr>
            <a:xfrm>
              <a:off x="2205206" y="1187069"/>
              <a:ext cx="608013" cy="593725"/>
            </a:xfrm>
            <a:prstGeom prst="ellipse">
              <a:avLst/>
            </a:prstGeom>
            <a:solidFill>
              <a:srgbClr val="FFFCE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7" name="文本框 36"/>
          <p:cNvSpPr txBox="1">
            <a:spLocks noChangeArrowheads="1"/>
          </p:cNvSpPr>
          <p:nvPr/>
        </p:nvSpPr>
        <p:spPr bwMode="auto">
          <a:xfrm>
            <a:off x="2278062" y="2532060"/>
            <a:ext cx="59531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8" name="文本框 37"/>
          <p:cNvSpPr txBox="1">
            <a:spLocks noChangeArrowheads="1"/>
          </p:cNvSpPr>
          <p:nvPr/>
        </p:nvSpPr>
        <p:spPr bwMode="auto">
          <a:xfrm>
            <a:off x="6434138" y="2530473"/>
            <a:ext cx="5969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9" name="文本框 38"/>
          <p:cNvSpPr txBox="1">
            <a:spLocks noChangeArrowheads="1"/>
          </p:cNvSpPr>
          <p:nvPr/>
        </p:nvSpPr>
        <p:spPr bwMode="auto">
          <a:xfrm>
            <a:off x="2393805" y="3626644"/>
            <a:ext cx="5969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0" name="文本框 39"/>
          <p:cNvSpPr txBox="1">
            <a:spLocks noChangeArrowheads="1"/>
          </p:cNvSpPr>
          <p:nvPr/>
        </p:nvSpPr>
        <p:spPr bwMode="auto">
          <a:xfrm>
            <a:off x="6242050" y="3611848"/>
            <a:ext cx="595313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00234" y="1377949"/>
            <a:ext cx="7864002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估一估，在        里填上“＞”或“＜”。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3" name="组合 16"/>
          <p:cNvGrpSpPr/>
          <p:nvPr/>
        </p:nvGrpSpPr>
        <p:grpSpPr bwMode="auto">
          <a:xfrm>
            <a:off x="291109" y="660892"/>
            <a:ext cx="1868488" cy="583175"/>
            <a:chOff x="238327" y="528776"/>
            <a:chExt cx="1868152" cy="584201"/>
          </a:xfrm>
        </p:grpSpPr>
        <p:sp>
          <p:nvSpPr>
            <p:cNvPr id="4" name="圆角矩形 34"/>
            <p:cNvSpPr/>
            <p:nvPr/>
          </p:nvSpPr>
          <p:spPr>
            <a:xfrm>
              <a:off x="238327" y="534623"/>
              <a:ext cx="1868152" cy="572506"/>
            </a:xfrm>
            <a:prstGeom prst="roundRect">
              <a:avLst>
                <a:gd name="adj" fmla="val 17501"/>
              </a:avLst>
            </a:prstGeom>
            <a:noFill/>
            <a:ln>
              <a:solidFill>
                <a:srgbClr val="ABD6BC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Rectangle 16"/>
            <p:cNvSpPr>
              <a:spLocks noChangeArrowheads="1"/>
            </p:cNvSpPr>
            <p:nvPr/>
          </p:nvSpPr>
          <p:spPr bwMode="auto">
            <a:xfrm>
              <a:off x="358423" y="528776"/>
              <a:ext cx="1627960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hangingPunct="1"/>
              <a:r>
                <a:rPr lang="zh-CN" altLang="en-US" sz="32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练与学</a:t>
              </a:r>
              <a:endPara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6" name="椭圆 5"/>
          <p:cNvSpPr/>
          <p:nvPr/>
        </p:nvSpPr>
        <p:spPr bwMode="auto">
          <a:xfrm>
            <a:off x="2632075" y="1412521"/>
            <a:ext cx="606425" cy="593725"/>
          </a:xfrm>
          <a:prstGeom prst="ellipse">
            <a:avLst/>
          </a:prstGeom>
          <a:solidFill>
            <a:srgbClr val="FFFCE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00234" y="2027645"/>
            <a:ext cx="3435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P78 </a:t>
            </a:r>
            <a:r>
              <a:rPr lang="zh-CN" altLang="en-US"/>
              <a:t>练习十五 第</a:t>
            </a:r>
            <a:r>
              <a:rPr lang="en-US" altLang="zh-CN"/>
              <a:t>4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1"/>
          <p:cNvSpPr>
            <a:spLocks noChangeArrowheads="1"/>
          </p:cNvSpPr>
          <p:nvPr/>
        </p:nvSpPr>
        <p:spPr bwMode="auto">
          <a:xfrm>
            <a:off x="4339386" y="3253823"/>
            <a:ext cx="23067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204</a:t>
            </a:r>
            <a:r>
              <a:rPr lang="zh-CN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2=12</a:t>
            </a:r>
            <a:endParaRPr lang="zh-CN" altLang="zh-CN" sz="28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16"/>
          <p:cNvGrpSpPr/>
          <p:nvPr/>
        </p:nvGrpSpPr>
        <p:grpSpPr bwMode="auto">
          <a:xfrm>
            <a:off x="291109" y="660892"/>
            <a:ext cx="1868488" cy="583175"/>
            <a:chOff x="238327" y="528776"/>
            <a:chExt cx="1868152" cy="584201"/>
          </a:xfrm>
        </p:grpSpPr>
        <p:sp>
          <p:nvSpPr>
            <p:cNvPr id="4" name="圆角矩形 34"/>
            <p:cNvSpPr/>
            <p:nvPr/>
          </p:nvSpPr>
          <p:spPr>
            <a:xfrm>
              <a:off x="238327" y="534623"/>
              <a:ext cx="1868152" cy="572506"/>
            </a:xfrm>
            <a:prstGeom prst="roundRect">
              <a:avLst>
                <a:gd name="adj" fmla="val 17501"/>
              </a:avLst>
            </a:prstGeom>
            <a:noFill/>
            <a:ln>
              <a:solidFill>
                <a:srgbClr val="ABD6BC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Rectangle 16"/>
            <p:cNvSpPr>
              <a:spLocks noChangeArrowheads="1"/>
            </p:cNvSpPr>
            <p:nvPr/>
          </p:nvSpPr>
          <p:spPr bwMode="auto">
            <a:xfrm>
              <a:off x="358423" y="528776"/>
              <a:ext cx="1627960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hangingPunct="1"/>
              <a:r>
                <a:rPr lang="zh-CN" altLang="en-US" sz="32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练与学</a:t>
              </a:r>
              <a:endPara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291109" y="1377198"/>
            <a:ext cx="84580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估一估下面各题的计算结果，把错误的改正过来。</a:t>
            </a:r>
            <a:endParaRPr kumimoji="0" lang="zh-CN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87533" y="2086500"/>
            <a:ext cx="30739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3500</a:t>
            </a:r>
            <a:r>
              <a:rPr kumimoji="0" lang="zh-CN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700=3200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339386" y="2081541"/>
            <a:ext cx="28334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buClrTx/>
              <a:buSzTx/>
              <a:buFontTx/>
              <a:buNone/>
              <a:defRPr kumimoji="0" sz="28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/>
              <a:t>791</a:t>
            </a:r>
            <a:r>
              <a:rPr lang="zh-CN" altLang="zh-CN"/>
              <a:t>＋</a:t>
            </a:r>
            <a:r>
              <a:rPr lang="en-US" altLang="zh-CN"/>
              <a:t>118=809</a:t>
            </a:r>
            <a:endParaRPr lang="en-US" altLang="zh-CN" dirty="0"/>
          </a:p>
        </p:txBody>
      </p:sp>
      <p:sp>
        <p:nvSpPr>
          <p:cNvPr id="19" name="文本框 18"/>
          <p:cNvSpPr txBox="1"/>
          <p:nvPr/>
        </p:nvSpPr>
        <p:spPr>
          <a:xfrm>
            <a:off x="687533" y="3253823"/>
            <a:ext cx="2485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buClrTx/>
              <a:buSzTx/>
              <a:buFontTx/>
              <a:buNone/>
              <a:defRPr kumimoji="0" sz="28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/>
              <a:t>110</a:t>
            </a:r>
            <a:r>
              <a:rPr lang="zh-CN" altLang="zh-CN"/>
              <a:t>×</a:t>
            </a:r>
            <a:r>
              <a:rPr lang="en-US" altLang="zh-CN"/>
              <a:t>41=410</a:t>
            </a:r>
            <a:endParaRPr lang="en-US" altLang="zh-CN" dirty="0"/>
          </a:p>
        </p:txBody>
      </p:sp>
      <p:sp>
        <p:nvSpPr>
          <p:cNvPr id="21" name="文本框 20"/>
          <p:cNvSpPr txBox="1"/>
          <p:nvPr/>
        </p:nvSpPr>
        <p:spPr>
          <a:xfrm>
            <a:off x="414862" y="2629881"/>
            <a:ext cx="37761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i="0" u="none" strike="noStrike" baseline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500&lt;700</a:t>
            </a:r>
            <a:r>
              <a:rPr lang="zh-CN" altLang="en-US" sz="2000" b="1" i="0" u="none" strike="noStrike" baseline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，所以差应小于</a:t>
            </a:r>
            <a:r>
              <a:rPr lang="en-US" altLang="zh-CN" sz="2000" b="1" i="0" u="none" strike="noStrike" baseline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3000</a:t>
            </a:r>
            <a:r>
              <a:rPr lang="zh-CN" altLang="en-US" sz="2000" b="1" i="0" u="none" strike="noStrike" baseline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44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583873" y="2081541"/>
            <a:ext cx="902811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buClrTx/>
              <a:buSzTx/>
              <a:buFontTx/>
              <a:buNone/>
              <a:defRPr kumimoji="0" sz="28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>
                <a:solidFill>
                  <a:srgbClr val="FF0000"/>
                </a:solidFill>
              </a:rPr>
              <a:t>2800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339386" y="2556302"/>
            <a:ext cx="44611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118</a:t>
            </a:r>
            <a:r>
              <a:rPr lang="zh-CN" altLang="en-US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接近</a:t>
            </a:r>
            <a:r>
              <a:rPr lang="en-US" altLang="zh-CN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100</a:t>
            </a:r>
            <a:r>
              <a:rPr lang="zh-CN" altLang="en-US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791+100=891</a:t>
            </a:r>
            <a:r>
              <a:rPr lang="zh-CN" altLang="en-US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，实际结果应大于</a:t>
            </a:r>
            <a:r>
              <a:rPr lang="en-US" altLang="zh-CN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891</a:t>
            </a:r>
            <a:r>
              <a:rPr lang="zh-CN" altLang="en-US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44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033655" y="2081541"/>
            <a:ext cx="902811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buClrTx/>
              <a:buSzTx/>
              <a:buFontTx/>
              <a:buNone/>
              <a:defRPr kumimoji="0" sz="28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>
                <a:solidFill>
                  <a:srgbClr val="FF0000"/>
                </a:solidFill>
              </a:rPr>
              <a:t>909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14862" y="3755107"/>
            <a:ext cx="3924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110</a:t>
            </a:r>
            <a:r>
              <a:rPr lang="zh-CN" altLang="en-US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≈</a:t>
            </a:r>
            <a:r>
              <a:rPr lang="en-US" altLang="zh-CN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100</a:t>
            </a:r>
            <a:r>
              <a:rPr lang="zh-CN" altLang="en-US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41</a:t>
            </a:r>
            <a:r>
              <a:rPr lang="zh-CN" altLang="en-US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≈</a:t>
            </a:r>
            <a:r>
              <a:rPr lang="en-US" altLang="zh-CN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40</a:t>
            </a:r>
            <a:r>
              <a:rPr lang="zh-CN" altLang="en-US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100×40=4000</a:t>
            </a:r>
            <a:r>
              <a:rPr lang="zh-CN" altLang="en-US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，故实际结果大约为</a:t>
            </a:r>
            <a:r>
              <a:rPr lang="en-US" altLang="zh-CN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4000</a:t>
            </a:r>
            <a:r>
              <a:rPr lang="zh-CN" altLang="en-US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44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218663" y="3253823"/>
            <a:ext cx="902811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buClrTx/>
              <a:buSzTx/>
              <a:buFontTx/>
              <a:buNone/>
              <a:defRPr kumimoji="0" sz="28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>
                <a:solidFill>
                  <a:srgbClr val="FF0000"/>
                </a:solidFill>
              </a:rPr>
              <a:t>4510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339386" y="3755107"/>
            <a:ext cx="3924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204</a:t>
            </a:r>
            <a:r>
              <a:rPr lang="zh-CN" altLang="en-US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≈</a:t>
            </a:r>
            <a:r>
              <a:rPr lang="en-US" altLang="zh-CN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200</a:t>
            </a:r>
            <a:r>
              <a:rPr lang="zh-CN" altLang="en-US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200÷2=100</a:t>
            </a:r>
            <a:r>
              <a:rPr lang="zh-CN" altLang="en-US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，故实际结果大约为</a:t>
            </a:r>
            <a:r>
              <a:rPr lang="en-US" altLang="zh-CN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100</a:t>
            </a:r>
            <a:r>
              <a:rPr lang="zh-CN" altLang="en-US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44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705448" y="3232233"/>
            <a:ext cx="902811" cy="52197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buClrTx/>
              <a:buSzTx/>
              <a:buFontTx/>
              <a:buNone/>
              <a:defRPr kumimoji="0" sz="28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>
                <a:solidFill>
                  <a:srgbClr val="FF0000"/>
                </a:solidFill>
              </a:rPr>
              <a:t>102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2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 bwMode="auto">
          <a:xfrm>
            <a:off x="423141" y="614790"/>
            <a:ext cx="8163647" cy="52197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hangingPunct="1">
              <a:defRPr/>
            </a:pPr>
            <a:r>
              <a:rPr lang="zh-CN" altLang="en-US" sz="28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举例说明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估算的应用。你知道哪些估算策略？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3141" y="1076947"/>
            <a:ext cx="2077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P76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8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423141" y="1477921"/>
            <a:ext cx="8339859" cy="242348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just" hangingPunct="1">
              <a:defRPr sz="28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10000"/>
              </a:lnSpc>
            </a:pPr>
            <a:r>
              <a:rPr lang="zh-CN" altLang="en-US"/>
              <a:t>（</a:t>
            </a:r>
            <a:r>
              <a:rPr lang="en-US" altLang="zh-CN"/>
              <a:t>3</a:t>
            </a:r>
            <a:r>
              <a:rPr lang="zh-CN" altLang="en-US"/>
              <a:t>）小兰带</a:t>
            </a:r>
            <a:r>
              <a:rPr lang="en-US" altLang="zh-CN"/>
              <a:t>100</a:t>
            </a:r>
            <a:r>
              <a:rPr lang="zh-CN" altLang="en-US"/>
              <a:t>元去书店买书，她买了两本文学书，每本</a:t>
            </a:r>
            <a:r>
              <a:rPr lang="en-US" altLang="zh-CN"/>
              <a:t>20.6</a:t>
            </a:r>
            <a:r>
              <a:rPr lang="zh-CN" altLang="en-US"/>
              <a:t>元；又花</a:t>
            </a:r>
            <a:r>
              <a:rPr lang="en-US" altLang="zh-CN"/>
              <a:t>39.6</a:t>
            </a:r>
            <a:r>
              <a:rPr lang="zh-CN" altLang="en-US"/>
              <a:t>元买了一本词典；之后，她还想给妈妈买一本家庭菜谱，有两本菜谱可供选择：简装的</a:t>
            </a:r>
            <a:r>
              <a:rPr lang="en-US" altLang="zh-CN"/>
              <a:t>13.7</a:t>
            </a:r>
            <a:r>
              <a:rPr lang="zh-CN" altLang="en-US"/>
              <a:t>元，精装的</a:t>
            </a:r>
            <a:r>
              <a:rPr lang="en-US" altLang="zh-CN"/>
              <a:t>23.8</a:t>
            </a:r>
            <a:r>
              <a:rPr lang="zh-CN" altLang="en-US"/>
              <a:t>元。请帮小兰估算一下，这时她的钱够买哪一本？</a:t>
            </a:r>
            <a:endParaRPr lang="en-US" altLang="zh-CN" dirty="0"/>
          </a:p>
        </p:txBody>
      </p:sp>
      <p:pic>
        <p:nvPicPr>
          <p:cNvPr id="5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772" y="3463310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7"/>
          <p:cNvSpPr>
            <a:spLocks noChangeArrowheads="1"/>
          </p:cNvSpPr>
          <p:nvPr/>
        </p:nvSpPr>
        <p:spPr bwMode="auto">
          <a:xfrm>
            <a:off x="1277832" y="3963825"/>
            <a:ext cx="6127423" cy="503452"/>
          </a:xfrm>
          <a:prstGeom prst="wedgeRoundRectCallout">
            <a:avLst>
              <a:gd name="adj1" fmla="val 55041"/>
              <a:gd name="adj2" fmla="val -3664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lnSpc>
                <a:spcPct val="110000"/>
              </a:lnSpc>
              <a:defRPr/>
            </a:pPr>
            <a:r>
              <a:rPr lang="zh-CN" altLang="en-US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怎样用估算的方法解决这个问题呢？试一试吧</a:t>
            </a:r>
            <a:r>
              <a:rPr lang="en-US" altLang="zh-CN" sz="2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!</a:t>
            </a:r>
            <a:endParaRPr lang="zh-CN" altLang="en-US" sz="22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729" y="340144"/>
            <a:ext cx="5908732" cy="1794689"/>
          </a:xfrm>
          <a:prstGeom prst="rect">
            <a:avLst/>
          </a:prstGeom>
        </p:spPr>
      </p:pic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1617633" y="2134833"/>
            <a:ext cx="7116638" cy="1213742"/>
          </a:xfrm>
          <a:prstGeom prst="wedgeRoundRectCallout">
            <a:avLst>
              <a:gd name="adj1" fmla="val -56823"/>
              <a:gd name="adj2" fmla="val 1659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defRPr/>
            </a:pP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20.6≈21, 39.6≈40, 13.7≈14, 21×2+40+14=96(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), 96&lt;100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，把书的单价都估大了，买简装的显然足够，所以这时小兰的钱够买简装的菜谱。</a:t>
            </a:r>
            <a:endParaRPr lang="en-US" altLang="zh-CN" sz="2200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Picture 13" descr="92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219" y="3372898"/>
            <a:ext cx="76993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1250122" y="3501394"/>
            <a:ext cx="6511636" cy="1254307"/>
          </a:xfrm>
          <a:prstGeom prst="wedgeRoundRectCallout">
            <a:avLst>
              <a:gd name="adj1" fmla="val 54190"/>
              <a:gd name="adj2" fmla="val -2670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20.6≈20, 39.6≈39, 23.8≈23, 20×2+39+23=102(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), 100&lt;102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，把书的单价都估小了，买精装的依然不够，所以这时小兰的钱不够买精装的菜谱。</a:t>
            </a:r>
            <a:endParaRPr lang="zh-CN" altLang="en-US" sz="2200" b="1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905780" y="1692417"/>
            <a:ext cx="4825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+mj-lt"/>
                <a:ea typeface="+mj-ea"/>
              </a:rPr>
              <a:t>往大估、往小估、“四舍五入”法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pic>
        <p:nvPicPr>
          <p:cNvPr id="3" name="Picture 22" descr="86副本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44" y="2163253"/>
            <a:ext cx="1142048" cy="174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8203"/>
          <p:cNvSpPr txBox="1">
            <a:spLocks noChangeArrowheads="1"/>
          </p:cNvSpPr>
          <p:nvPr/>
        </p:nvSpPr>
        <p:spPr bwMode="auto">
          <a:xfrm>
            <a:off x="370157" y="1247076"/>
            <a:ext cx="8403687" cy="14755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600"/>
              </a:spcBef>
              <a:defRPr/>
            </a:pPr>
            <a:r>
              <a:rPr lang="en-US" altLang="zh-CN" sz="2800" b="1">
                <a:latin typeface="+mj-lt"/>
                <a:ea typeface="黑体" panose="02010609060101010101" pitchFamily="49" charset="-122"/>
              </a:rPr>
              <a:t>1.</a:t>
            </a:r>
            <a:r>
              <a:rPr lang="zh-CN" altLang="en-US" sz="2800" b="1">
                <a:latin typeface="+mj-lt"/>
                <a:ea typeface="黑体" panose="02010609060101010101" pitchFamily="49" charset="-122"/>
              </a:rPr>
              <a:t>六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年级有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5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个班，人数依次为：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43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40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41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44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42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。学校小礼堂有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200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个座位，如果召开六年级毕业典礼，需要加椅子吗？</a:t>
            </a:r>
            <a:endParaRPr lang="en-US" altLang="zh-CN" sz="2800" b="1" dirty="0"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2" name="组合 8"/>
          <p:cNvGrpSpPr/>
          <p:nvPr/>
        </p:nvGrpSpPr>
        <p:grpSpPr bwMode="auto">
          <a:xfrm>
            <a:off x="-3162" y="512763"/>
            <a:ext cx="2373288" cy="615950"/>
            <a:chOff x="-2917" y="512359"/>
            <a:chExt cx="2372861" cy="617034"/>
          </a:xfrm>
        </p:grpSpPr>
        <p:sp>
          <p:nvSpPr>
            <p:cNvPr id="3" name="圆角矩形 34"/>
            <p:cNvSpPr/>
            <p:nvPr/>
          </p:nvSpPr>
          <p:spPr>
            <a:xfrm>
              <a:off x="238327" y="556887"/>
              <a:ext cx="1868152" cy="572506"/>
            </a:xfrm>
            <a:prstGeom prst="roundRect">
              <a:avLst>
                <a:gd name="adj" fmla="val 17501"/>
              </a:avLst>
            </a:prstGeom>
            <a:solidFill>
              <a:srgbClr val="ABD6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-2917" y="512359"/>
              <a:ext cx="2372861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6" name="Picture 4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979" y="631126"/>
            <a:ext cx="17700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3819186" y="2324278"/>
            <a:ext cx="2077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P76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做一做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0157" y="2722608"/>
            <a:ext cx="56856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43+40+41+44+42≈40×5=200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（人）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70156" y="3244049"/>
            <a:ext cx="840368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spcBef>
                <a:spcPts val="600"/>
              </a:spcBef>
              <a:buClrTx/>
              <a:buSzTx/>
              <a:buFontTx/>
              <a:buNone/>
              <a:defRPr kumimoji="0" sz="2400" b="1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</a:defRPr>
            </a:lvl1pPr>
          </a:lstStyle>
          <a:p>
            <a:pPr algn="just"/>
            <a:r>
              <a:rPr lang="zh-CN" altLang="en-US"/>
              <a:t>因为把</a:t>
            </a:r>
            <a:r>
              <a:rPr lang="en-US" altLang="zh-CN"/>
              <a:t>43</a:t>
            </a:r>
            <a:r>
              <a:rPr lang="zh-CN" altLang="en-US"/>
              <a:t>、</a:t>
            </a:r>
            <a:r>
              <a:rPr lang="en-US" altLang="zh-CN"/>
              <a:t>41</a:t>
            </a:r>
            <a:r>
              <a:rPr lang="zh-CN" altLang="en-US"/>
              <a:t>、</a:t>
            </a:r>
            <a:r>
              <a:rPr lang="en-US" altLang="zh-CN"/>
              <a:t>44</a:t>
            </a:r>
            <a:r>
              <a:rPr lang="zh-CN" altLang="en-US"/>
              <a:t>、</a:t>
            </a:r>
            <a:r>
              <a:rPr lang="en-US" altLang="zh-CN"/>
              <a:t>42</a:t>
            </a:r>
            <a:r>
              <a:rPr lang="zh-CN" altLang="en-US"/>
              <a:t>看成</a:t>
            </a:r>
            <a:r>
              <a:rPr lang="en-US" altLang="zh-CN"/>
              <a:t>40</a:t>
            </a:r>
            <a:r>
              <a:rPr lang="zh-CN" altLang="en-US"/>
              <a:t>计算时，都把原数看小了，所以这</a:t>
            </a:r>
            <a:r>
              <a:rPr lang="en-US" altLang="zh-CN"/>
              <a:t>5</a:t>
            </a:r>
            <a:r>
              <a:rPr lang="zh-CN" altLang="en-US"/>
              <a:t>个数的和的准确值要比近似值</a:t>
            </a:r>
            <a:r>
              <a:rPr lang="en-US" altLang="zh-CN"/>
              <a:t>200</a:t>
            </a:r>
            <a:r>
              <a:rPr lang="zh-CN" altLang="en-US"/>
              <a:t>大，说明开会的人数比椅子数多。因此需要加椅子。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370157" y="332676"/>
            <a:ext cx="7374534" cy="13767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spcBef>
                <a:spcPts val="600"/>
              </a:spcBef>
              <a:defRPr/>
            </a:pPr>
            <a:r>
              <a:rPr lang="en-US" altLang="zh-CN" sz="2600" b="1">
                <a:latin typeface="+mj-lt"/>
                <a:ea typeface="黑体" panose="02010609060101010101" pitchFamily="49" charset="-122"/>
              </a:rPr>
              <a:t>2.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下表是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2022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年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11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月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日</a:t>
            </a:r>
            <a:r>
              <a:rPr lang="en-US" altLang="zh-CN" sz="2600" b="1">
                <a:latin typeface="+mj-lt"/>
                <a:ea typeface="黑体" panose="02010609060101010101" pitchFamily="49" charset="-122"/>
              </a:rPr>
              <a:t>G121</a:t>
            </a:r>
            <a:r>
              <a:rPr lang="zh-CN" altLang="en-US" sz="2600" b="1">
                <a:latin typeface="+mj-lt"/>
                <a:ea typeface="黑体" panose="02010609060101010101" pitchFamily="49" charset="-122"/>
              </a:rPr>
              <a:t>次列车途经站点的相关信息。你能估算一下这趟列车在行驶全程中（扣除停留时间）的平均速度大约是多少吗？</a:t>
            </a:r>
            <a:endParaRPr lang="en-US" altLang="zh-CN" sz="26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00234" y="1709463"/>
            <a:ext cx="3435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P79 </a:t>
            </a:r>
            <a:r>
              <a:rPr lang="zh-CN" altLang="en-US"/>
              <a:t>练习十五 第</a:t>
            </a:r>
            <a:r>
              <a:rPr lang="en-US" altLang="zh-CN"/>
              <a:t>12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326" y="1709462"/>
            <a:ext cx="4647674" cy="310136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8203"/>
          <p:cNvSpPr txBox="1">
            <a:spLocks noChangeArrowheads="1"/>
          </p:cNvSpPr>
          <p:nvPr/>
        </p:nvSpPr>
        <p:spPr bwMode="auto">
          <a:xfrm>
            <a:off x="371274" y="1266424"/>
            <a:ext cx="5297487" cy="46544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6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15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时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42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分－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10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时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分＝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小时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37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分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6" name="文本框 8203"/>
          <p:cNvSpPr txBox="1">
            <a:spLocks noChangeArrowheads="1"/>
          </p:cNvSpPr>
          <p:nvPr/>
        </p:nvSpPr>
        <p:spPr bwMode="auto">
          <a:xfrm>
            <a:off x="371274" y="1786619"/>
            <a:ext cx="4739672" cy="46544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6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＋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6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20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分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7" name="文本框 8203"/>
          <p:cNvSpPr txBox="1">
            <a:spLocks noChangeArrowheads="1"/>
          </p:cNvSpPr>
          <p:nvPr/>
        </p:nvSpPr>
        <p:spPr bwMode="auto">
          <a:xfrm>
            <a:off x="371274" y="2306814"/>
            <a:ext cx="3951287" cy="46544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6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小时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37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分－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20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分≈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小时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8" name="文本框 8203"/>
          <p:cNvSpPr txBox="1">
            <a:spLocks noChangeArrowheads="1"/>
          </p:cNvSpPr>
          <p:nvPr/>
        </p:nvSpPr>
        <p:spPr bwMode="auto">
          <a:xfrm>
            <a:off x="371274" y="2827009"/>
            <a:ext cx="3951287" cy="46544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6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1318÷5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≈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260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（千米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/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时）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371274" y="3637693"/>
            <a:ext cx="8422008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答：这趟列车在行驶全程中（扣除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停留时间）的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平均速度大约是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260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千米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时。</a:t>
            </a:r>
            <a:endParaRPr lang="zh-CN" altLang="en-US" sz="1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465" y="915765"/>
            <a:ext cx="3957261" cy="26406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7" grpId="0" build="p"/>
      <p:bldP spid="8" grpId="0" build="p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1"/>
          <p:cNvSpPr txBox="1">
            <a:spLocks noChangeArrowheads="1"/>
          </p:cNvSpPr>
          <p:nvPr/>
        </p:nvSpPr>
        <p:spPr bwMode="auto">
          <a:xfrm>
            <a:off x="257567" y="830196"/>
            <a:ext cx="8628867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小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红家客厅的顶灯需要更换一个灯泡。已知灯泡距地面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2.6m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，爸爸身高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1.80m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，小红搬来一个高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0.6m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的凳子。这能帮助爸爸成功更换灯泡吗？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2531" name="文本框 1"/>
          <p:cNvSpPr txBox="1">
            <a:spLocks noChangeArrowheads="1"/>
          </p:cNvSpPr>
          <p:nvPr/>
        </p:nvSpPr>
        <p:spPr bwMode="auto">
          <a:xfrm>
            <a:off x="2663906" y="2841367"/>
            <a:ext cx="3598349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＋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0.6=2.4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2532" name="文本框 2"/>
          <p:cNvSpPr txBox="1">
            <a:spLocks noChangeArrowheads="1"/>
          </p:cNvSpPr>
          <p:nvPr/>
        </p:nvSpPr>
        <p:spPr bwMode="auto">
          <a:xfrm>
            <a:off x="877389" y="3501605"/>
            <a:ext cx="7555476" cy="112458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2.4m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加上爸爸手臂举起来超过头顶的高度大于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2.6m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，所以能帮助爸爸成功更换灯泡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8562" y="2402473"/>
            <a:ext cx="3435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P79 </a:t>
            </a:r>
            <a:r>
              <a:rPr lang="zh-CN" altLang="en-US"/>
              <a:t>练习十五 第</a:t>
            </a:r>
            <a:r>
              <a:rPr lang="en-US" altLang="zh-CN"/>
              <a:t>13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  <p:bldP spid="225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8" name="组合 12"/>
          <p:cNvGrpSpPr/>
          <p:nvPr/>
        </p:nvGrpSpPr>
        <p:grpSpPr bwMode="auto">
          <a:xfrm>
            <a:off x="238125" y="512763"/>
            <a:ext cx="1890713" cy="615950"/>
            <a:chOff x="238327" y="512359"/>
            <a:chExt cx="1890373" cy="617034"/>
          </a:xfrm>
        </p:grpSpPr>
        <p:sp>
          <p:nvSpPr>
            <p:cNvPr id="14" name="圆角矩形 34"/>
            <p:cNvSpPr/>
            <p:nvPr/>
          </p:nvSpPr>
          <p:spPr>
            <a:xfrm>
              <a:off x="238327" y="556887"/>
              <a:ext cx="1868152" cy="572506"/>
            </a:xfrm>
            <a:prstGeom prst="roundRect">
              <a:avLst>
                <a:gd name="adj" fmla="val 17501"/>
              </a:avLst>
            </a:prstGeom>
            <a:solidFill>
              <a:srgbClr val="ABD6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238327" y="512359"/>
              <a:ext cx="189037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  <a:endPara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1548361" y="1296633"/>
            <a:ext cx="7116638" cy="1213742"/>
          </a:xfrm>
          <a:prstGeom prst="wedgeRoundRectCallout">
            <a:avLst>
              <a:gd name="adj1" fmla="val -56823"/>
              <a:gd name="adj2" fmla="val 1659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defRPr/>
            </a:pP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20.6≈21, 39.6≈40, 13.7≈14, 21×2+40+14=96(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), 96&lt;100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，把书的单价都估大了，买简装的显然足够，所以这时小兰的钱够买简装的菜谱。</a:t>
            </a:r>
            <a:endParaRPr lang="en-US" altLang="zh-CN" sz="2200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25232" y="4056073"/>
            <a:ext cx="5093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+mj-lt"/>
                <a:ea typeface="+mj-ea"/>
              </a:rPr>
              <a:t>往大估、往小估、“四舍五入”法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pic>
        <p:nvPicPr>
          <p:cNvPr id="6" name="Picture 13" descr="92副本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491" y="2706715"/>
            <a:ext cx="76993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7"/>
          <p:cNvSpPr>
            <a:spLocks noChangeArrowheads="1"/>
          </p:cNvSpPr>
          <p:nvPr/>
        </p:nvSpPr>
        <p:spPr bwMode="auto">
          <a:xfrm>
            <a:off x="1316182" y="2678295"/>
            <a:ext cx="6511636" cy="1254307"/>
          </a:xfrm>
          <a:prstGeom prst="wedgeRoundRectCallout">
            <a:avLst>
              <a:gd name="adj1" fmla="val 54190"/>
              <a:gd name="adj2" fmla="val -1455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10000"/>
              </a:lnSpc>
              <a:defRPr/>
            </a:pP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20.6≈20, 39.6≈39, 23.8≈23, 20×2+39+23=102(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), 100&lt;102</a:t>
            </a:r>
            <a:r>
              <a:rPr lang="zh-CN" altLang="en-US" sz="22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，把书的单价都估小了，买精装的依然不够，所以这时小兰的钱不够买精装的菜谱。</a:t>
            </a:r>
            <a:endParaRPr lang="zh-CN" altLang="en-US" sz="2200" b="1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Picture 22" descr="86副本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72" y="1325053"/>
            <a:ext cx="1142048" cy="1742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1850</Words>
  <Application>WPS 演示</Application>
  <PresentationFormat>全屏显示(16:9)</PresentationFormat>
  <Paragraphs>176</Paragraphs>
  <Slides>16</Slides>
  <Notes>4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8</vt:i4>
      </vt:variant>
      <vt:variant>
        <vt:lpstr>幻灯片标题</vt:lpstr>
      </vt:variant>
      <vt:variant>
        <vt:i4>16</vt:i4>
      </vt:variant>
    </vt:vector>
  </HeadingPairs>
  <TitlesOfParts>
    <vt:vector size="36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幼圆</vt:lpstr>
      <vt:lpstr>Times New Roman</vt:lpstr>
      <vt:lpstr>微软雅黑</vt:lpstr>
      <vt:lpstr>Arial Unicode MS</vt:lpstr>
      <vt:lpstr>3_Office 主题​​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dc:description>声  明_x000d__x000d__x000d_
_x000d__x000d__x000d_
本文件仅用于个人学习、研究或欣赏，以及其他非商业性或非盈利性用途，但同时应遵守著作权法及其他相关法律的规定，不得侵犯本司及相关权利人的合法权利。_x000d__x000d__x000d_
除此以外，将本文件任何内容用于其他用途时，应获得授权，如发现未经授权用于商业或盈利用途将追加侵权者的法律责任。_x000d__x000d__x000d_
_x000d__x000d__x000d_
武汉天成贵龙文化传播有限公司_x000d__x000d__x000d_
湖北山河律师事务所</dc:description>
  <cp:lastModifiedBy>冰氷</cp:lastModifiedBy>
  <cp:revision>224</cp:revision>
  <dcterms:created xsi:type="dcterms:W3CDTF">2017-09-12T01:24:00Z</dcterms:created>
  <dcterms:modified xsi:type="dcterms:W3CDTF">2023-10-26T09:51:44Z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629244D09F69424AAA6078D14178D5AC_12</vt:lpwstr>
  </property>
</Properties>
</file>