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16" r:id="rId5"/>
    <p:sldId id="344" r:id="rId6"/>
    <p:sldId id="346" r:id="rId7"/>
    <p:sldId id="347" r:id="rId8"/>
    <p:sldId id="270" r:id="rId9"/>
    <p:sldId id="348" r:id="rId10"/>
    <p:sldId id="341" r:id="rId11"/>
    <p:sldId id="349" r:id="rId12"/>
    <p:sldId id="350" r:id="rId13"/>
    <p:sldId id="340" r:id="rId14"/>
    <p:sldId id="351" r:id="rId15"/>
    <p:sldId id="352" r:id="rId16"/>
    <p:sldId id="328" r:id="rId17"/>
    <p:sldId id="342" r:id="rId18"/>
  </p:sldIdLst>
  <p:sldSz cx="9144000" cy="5143500" type="screen16x9"/>
  <p:notesSz cx="6858000" cy="9144000"/>
  <p:custDataLst>
    <p:tags r:id="rId2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2879F0"/>
    <a:srgbClr val="8E84BE"/>
    <a:srgbClr val="F25C7C"/>
    <a:srgbClr val="F3994F"/>
    <a:srgbClr val="F3F666"/>
    <a:srgbClr val="52EC6F"/>
    <a:srgbClr val="F26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18" autoAdjust="0"/>
  </p:normalViewPr>
  <p:slideViewPr>
    <p:cSldViewPr snapToGrid="0">
      <p:cViewPr varScale="1">
        <p:scale>
          <a:sx n="145" d="100"/>
          <a:sy n="145" d="100"/>
        </p:scale>
        <p:origin x="546" y="126"/>
      </p:cViewPr>
      <p:guideLst>
        <p:guide orient="horz" pos="160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gs" Target="tags/tag3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" Type="http://schemas.openxmlformats.org/officeDocument/2006/relationships/theme" Target="theme/theme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70C3307-B5CB-420A-934D-B25BF8E30462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7C941FD4-D77E-40A0-9F21-C618413D255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3228E92-B33F-451D-9855-6ADF068D1D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8F3B26B-2A36-4351-890D-E4E4B41BF7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74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8014B66-6EF1-4FB8-9D32-167DD0826F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560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7BF833E-1C2C-41EE-BC7B-FB3A45391B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688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0"/>
            <a:ext cx="5165725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 userDrawn="1"/>
        </p:nvSpPr>
        <p:spPr>
          <a:xfrm>
            <a:off x="1020763" y="1042988"/>
            <a:ext cx="7286625" cy="279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9"/>
          <p:cNvGrpSpPr/>
          <p:nvPr userDrawn="1"/>
        </p:nvGrpSpPr>
        <p:grpSpPr bwMode="auto">
          <a:xfrm>
            <a:off x="1239838" y="1198563"/>
            <a:ext cx="6883400" cy="412750"/>
            <a:chOff x="2257425" y="1552575"/>
            <a:chExt cx="3829050" cy="852487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271554" y="1552575"/>
              <a:ext cx="0" cy="849207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2257425" y="1572248"/>
              <a:ext cx="3829050" cy="0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067047" y="1555853"/>
              <a:ext cx="0" cy="849209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3"/>
          <p:cNvGrpSpPr/>
          <p:nvPr userDrawn="1"/>
        </p:nvGrpSpPr>
        <p:grpSpPr bwMode="auto">
          <a:xfrm flipV="1">
            <a:off x="1239838" y="3132138"/>
            <a:ext cx="6883400" cy="411162"/>
            <a:chOff x="2257425" y="1552575"/>
            <a:chExt cx="3829050" cy="852487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2271554" y="1552575"/>
              <a:ext cx="0" cy="849197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2257425" y="1572324"/>
              <a:ext cx="3829050" cy="0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67047" y="1555865"/>
              <a:ext cx="0" cy="849197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688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0"/>
            <a:ext cx="5165725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 userDrawn="1"/>
        </p:nvSpPr>
        <p:spPr>
          <a:xfrm>
            <a:off x="0" y="377825"/>
            <a:ext cx="9155113" cy="4365625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0" y="368300"/>
            <a:ext cx="9155113" cy="92075"/>
          </a:xfrm>
          <a:prstGeom prst="rect">
            <a:avLst/>
          </a:prstGeom>
          <a:solidFill>
            <a:srgbClr val="ABD6B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0" y="4660900"/>
            <a:ext cx="9155113" cy="93663"/>
          </a:xfrm>
          <a:prstGeom prst="rect">
            <a:avLst/>
          </a:prstGeom>
          <a:solidFill>
            <a:srgbClr val="ABD6B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图片 10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508E624-DE64-4C98-8827-9CB7C9F540C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9.wmf"/><Relationship Id="rId2" Type="http://schemas.openxmlformats.org/officeDocument/2006/relationships/oleObject" Target="../embeddings/oleObject2.bin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4.wmf"/><Relationship Id="rId2" Type="http://schemas.openxmlformats.org/officeDocument/2006/relationships/oleObject" Target="../embeddings/oleObject3.bin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vmlDrawing" Target="../drawings/vmlDrawing4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9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15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5.png"/><Relationship Id="rId3" Type="http://schemas.openxmlformats.org/officeDocument/2006/relationships/image" Target="../media/image9.wmf"/><Relationship Id="rId2" Type="http://schemas.openxmlformats.org/officeDocument/2006/relationships/oleObject" Target="../embeddings/oleObject6.bin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8.w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17.wmf"/><Relationship Id="rId1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wmf"/><Relationship Id="rId1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431" y="1633684"/>
            <a:ext cx="990753" cy="99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266" name="组合 9"/>
          <p:cNvGrpSpPr/>
          <p:nvPr/>
        </p:nvGrpSpPr>
        <p:grpSpPr bwMode="auto">
          <a:xfrm>
            <a:off x="2668587" y="1809751"/>
            <a:ext cx="4529736" cy="1227138"/>
            <a:chOff x="2128538" y="1740941"/>
            <a:chExt cx="4529595" cy="1227306"/>
          </a:xfrm>
        </p:grpSpPr>
        <p:sp>
          <p:nvSpPr>
            <p:cNvPr id="11" name="TextBox 1"/>
            <p:cNvSpPr txBox="1"/>
            <p:nvPr/>
          </p:nvSpPr>
          <p:spPr>
            <a:xfrm>
              <a:off x="2879402" y="1740941"/>
              <a:ext cx="3778731" cy="7081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4000" b="1" dirty="0">
                  <a:latin typeface="幼圆" panose="02010509060101010101" pitchFamily="49" charset="-122"/>
                  <a:ea typeface="幼圆" panose="02010509060101010101" pitchFamily="49" charset="-122"/>
                  <a:cs typeface="+mj-cs"/>
                </a:rPr>
                <a:t>数的运算（</a:t>
              </a:r>
              <a:r>
                <a:rPr lang="en-US" altLang="zh-CN" sz="4000" b="1" dirty="0">
                  <a:latin typeface="幼圆" panose="02010509060101010101" pitchFamily="49" charset="-122"/>
                  <a:ea typeface="幼圆" panose="02010509060101010101" pitchFamily="49" charset="-122"/>
                  <a:cs typeface="+mj-cs"/>
                </a:rPr>
                <a:t>4</a:t>
              </a:r>
              <a:r>
                <a:rPr lang="zh-CN" altLang="en-US" sz="4000" b="1" dirty="0">
                  <a:latin typeface="幼圆" panose="02010509060101010101" pitchFamily="49" charset="-122"/>
                  <a:ea typeface="幼圆" panose="02010509060101010101" pitchFamily="49" charset="-122"/>
                  <a:cs typeface="+mj-cs"/>
                </a:rPr>
                <a:t>）</a:t>
              </a:r>
              <a:endParaRPr lang="zh-CN" altLang="en-US" sz="40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endParaRPr>
            </a:p>
          </p:txBody>
        </p:sp>
        <p:sp>
          <p:nvSpPr>
            <p:cNvPr id="12" name="副标题 6"/>
            <p:cNvSpPr txBox="1">
              <a:spLocks noChangeArrowheads="1"/>
            </p:cNvSpPr>
            <p:nvPr/>
          </p:nvSpPr>
          <p:spPr bwMode="auto">
            <a:xfrm>
              <a:off x="3027035" y="2496694"/>
              <a:ext cx="2414227" cy="47155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latin typeface="+mj-lt"/>
                  <a:ea typeface="楷体" panose="02010609060101010101" pitchFamily="49" charset="-122"/>
                </a:rPr>
                <a:t>R</a:t>
              </a:r>
              <a:r>
                <a:rPr lang="zh-CN" altLang="en-US" sz="2400" b="1" dirty="0">
                  <a:latin typeface="+mj-lt"/>
                  <a:ea typeface="楷体" panose="02010609060101010101" pitchFamily="49" charset="-122"/>
                </a:rPr>
                <a:t>·六年级下册</a:t>
              </a:r>
              <a:endParaRPr lang="zh-CN" altLang="en-US" sz="2400" b="1" dirty="0">
                <a:latin typeface="+mj-lt"/>
                <a:ea typeface="楷体" panose="02010609060101010101" pitchFamily="49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2128538" y="2530037"/>
              <a:ext cx="395433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231249" y="1189407"/>
            <a:ext cx="6808943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sym typeface="华文新魏" panose="02010800040101010101" pitchFamily="2" charset="-122"/>
              </a:rPr>
              <a:t>解决实际问题的主要步骤：</a:t>
            </a:r>
            <a:endParaRPr lang="en-US" sz="2800" b="1" dirty="0">
              <a:solidFill>
                <a:srgbClr val="000000"/>
              </a:solidFill>
              <a:latin typeface="+mn-ea"/>
              <a:ea typeface="+mn-ea"/>
              <a:sym typeface="华文新魏" panose="02010800040101010101" pitchFamily="2" charset="-122"/>
            </a:endParaRPr>
          </a:p>
        </p:txBody>
      </p:sp>
      <p:grpSp>
        <p:nvGrpSpPr>
          <p:cNvPr id="9220" name="组合 7"/>
          <p:cNvGrpSpPr/>
          <p:nvPr/>
        </p:nvGrpSpPr>
        <p:grpSpPr bwMode="auto">
          <a:xfrm>
            <a:off x="29400" y="553864"/>
            <a:ext cx="2294414" cy="615950"/>
            <a:chOff x="36514" y="512359"/>
            <a:chExt cx="2294001" cy="617034"/>
          </a:xfrm>
        </p:grpSpPr>
        <p:sp>
          <p:nvSpPr>
            <p:cNvPr id="9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36514" y="512359"/>
              <a:ext cx="229400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复习导入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22726" y="1798347"/>
            <a:ext cx="82985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2879F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黑体" panose="02010609060101010101" pitchFamily="49" charset="-122"/>
              </a:rPr>
              <a:t>1.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2879F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黑体" panose="02010609060101010101" pitchFamily="49" charset="-122"/>
              </a:rPr>
              <a:t>认真读题，理解题意，找出已知信息和所求问题。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2879F0"/>
              </a:solidFill>
              <a:effectLst/>
              <a:uLnTx/>
              <a:uFillTx/>
              <a:latin typeface="+mn-lt"/>
              <a:ea typeface="楷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2726" y="2376510"/>
            <a:ext cx="8298548" cy="93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2879F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黑体" panose="02010609060101010101" pitchFamily="49" charset="-122"/>
              </a:rPr>
              <a:t>2.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2879F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黑体" panose="02010609060101010101" pitchFamily="49" charset="-122"/>
              </a:rPr>
              <a:t>分析题目中的数量关系，确定先算什么，再算什么，最后算什么。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2879F0"/>
              </a:solidFill>
              <a:effectLst/>
              <a:uLnTx/>
              <a:uFillTx/>
              <a:latin typeface="+mn-lt"/>
              <a:ea typeface="楷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2726" y="3398897"/>
            <a:ext cx="82985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2879F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黑体" panose="02010609060101010101" pitchFamily="49" charset="-122"/>
              </a:rPr>
              <a:t>3.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2879F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黑体" panose="02010609060101010101" pitchFamily="49" charset="-122"/>
              </a:rPr>
              <a:t>判断解决问题的运算方法，列出算式，算出得数。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2879F0"/>
              </a:solidFill>
              <a:effectLst/>
              <a:uLnTx/>
              <a:uFillTx/>
              <a:latin typeface="+mn-lt"/>
              <a:ea typeface="楷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2726" y="3977062"/>
            <a:ext cx="82985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2879F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黑体" panose="02010609060101010101" pitchFamily="49" charset="-122"/>
              </a:rPr>
              <a:t>4.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2879F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黑体" panose="02010609060101010101" pitchFamily="49" charset="-122"/>
              </a:rPr>
              <a:t>进行检验，写出答案。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2879F0"/>
              </a:solidFill>
              <a:effectLst/>
              <a:uLnTx/>
              <a:uFillTx/>
              <a:latin typeface="+mn-lt"/>
              <a:ea typeface="楷体" panose="02010609060101010101" pitchFamily="49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29400" y="553864"/>
            <a:ext cx="2294414" cy="615950"/>
            <a:chOff x="36514" y="512359"/>
            <a:chExt cx="2294001" cy="617034"/>
          </a:xfrm>
        </p:grpSpPr>
        <p:sp>
          <p:nvSpPr>
            <p:cNvPr id="3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36514" y="512359"/>
              <a:ext cx="229400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复习回顾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438468" y="1214264"/>
            <a:ext cx="8038464" cy="17703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2800" b="1">
                <a:latin typeface="+mj-lt"/>
                <a:ea typeface="黑体" panose="02010609060101010101" pitchFamily="49" charset="-122"/>
              </a:rPr>
              <a:t>六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年级举行“小发明”比赛，六（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）班同学交了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件作品，六（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）班比六（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）班多交    ，两个班共交了多少件作品？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7" name="对象 18"/>
          <p:cNvGraphicFramePr>
            <a:graphicFrameLocks noChangeAspect="1"/>
          </p:cNvGraphicFramePr>
          <p:nvPr/>
        </p:nvGraphicFramePr>
        <p:xfrm>
          <a:off x="6951345" y="1696085"/>
          <a:ext cx="274320" cy="786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1" imgW="139700" imgH="393700" progId="Equation.DSMT4">
                  <p:embed/>
                </p:oleObj>
              </mc:Choice>
              <mc:Fallback>
                <p:oleObj name="Equation" r:id="rId1" imgW="139700" imgH="3937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1345" y="1696085"/>
                        <a:ext cx="274320" cy="7867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4162473" y="2588171"/>
            <a:ext cx="22333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P77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10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pic>
        <p:nvPicPr>
          <p:cNvPr id="9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8078" y="3214554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682856" y="3214554"/>
            <a:ext cx="4110521" cy="950512"/>
          </a:xfrm>
          <a:prstGeom prst="wedgeRoundRectCallout">
            <a:avLst>
              <a:gd name="adj1" fmla="val -56303"/>
              <a:gd name="adj2" fmla="val 956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题目中已知的是什么信息？要求的是什么问题？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52768" y="2432212"/>
            <a:ext cx="169652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309558" y="1745699"/>
            <a:ext cx="32470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381250" y="2432212"/>
            <a:ext cx="48138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367385" y="2432212"/>
            <a:ext cx="1209878" cy="0"/>
          </a:xfrm>
          <a:prstGeom prst="line">
            <a:avLst/>
          </a:prstGeom>
          <a:ln w="28575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52768" y="2870362"/>
            <a:ext cx="3022282" cy="0"/>
          </a:xfrm>
          <a:prstGeom prst="line">
            <a:avLst/>
          </a:prstGeom>
          <a:ln w="28575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565" y="572769"/>
            <a:ext cx="6229360" cy="1397025"/>
          </a:xfrm>
          <a:prstGeom prst="rect">
            <a:avLst/>
          </a:prstGeom>
        </p:spPr>
      </p:pic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401638" y="2659563"/>
            <a:ext cx="20320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六（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）班：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TextBox 12"/>
          <p:cNvSpPr txBox="1">
            <a:spLocks noChangeArrowheads="1"/>
          </p:cNvSpPr>
          <p:nvPr/>
        </p:nvSpPr>
        <p:spPr bwMode="auto">
          <a:xfrm>
            <a:off x="401638" y="4161338"/>
            <a:ext cx="20320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六（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）班：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2624138" y="2852911"/>
            <a:ext cx="3317875" cy="177800"/>
            <a:chOff x="2627378" y="2487389"/>
            <a:chExt cx="3319717" cy="177701"/>
          </a:xfrm>
        </p:grpSpPr>
        <p:grpSp>
          <p:nvGrpSpPr>
            <p:cNvPr id="5" name="组合 36"/>
            <p:cNvGrpSpPr/>
            <p:nvPr/>
          </p:nvGrpSpPr>
          <p:grpSpPr bwMode="auto">
            <a:xfrm>
              <a:off x="2627378" y="2490449"/>
              <a:ext cx="3319717" cy="174641"/>
              <a:chOff x="2627378" y="2490449"/>
              <a:chExt cx="3319717" cy="174641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2627378" y="2647637"/>
                <a:ext cx="330859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flipV="1">
                <a:off x="2635319" y="2493735"/>
                <a:ext cx="0" cy="17135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5947095" y="2490562"/>
                <a:ext cx="0" cy="17135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直接连接符 5"/>
            <p:cNvCxnSpPr/>
            <p:nvPr/>
          </p:nvCxnSpPr>
          <p:spPr>
            <a:xfrm flipV="1">
              <a:off x="4282471" y="2490562"/>
              <a:ext cx="0" cy="171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3459690" y="2490562"/>
              <a:ext cx="0" cy="171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V="1">
              <a:off x="5113194" y="2487389"/>
              <a:ext cx="0" cy="171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 bwMode="auto">
          <a:xfrm>
            <a:off x="5915025" y="4329286"/>
            <a:ext cx="876300" cy="176039"/>
            <a:chOff x="6331364" y="2649994"/>
            <a:chExt cx="876173" cy="176121"/>
          </a:xfrm>
        </p:grpSpPr>
        <p:cxnSp>
          <p:nvCxnSpPr>
            <p:cNvPr id="13" name="直接连接符 12"/>
            <p:cNvCxnSpPr/>
            <p:nvPr/>
          </p:nvCxnSpPr>
          <p:spPr>
            <a:xfrm flipV="1">
              <a:off x="6331364" y="2821668"/>
              <a:ext cx="876173" cy="444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7194522" y="2649994"/>
              <a:ext cx="0" cy="17153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左大括号 15"/>
          <p:cNvSpPr/>
          <p:nvPr/>
        </p:nvSpPr>
        <p:spPr>
          <a:xfrm rot="16200000">
            <a:off x="4123531" y="1586880"/>
            <a:ext cx="328613" cy="3308350"/>
          </a:xfrm>
          <a:prstGeom prst="leftBrac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3868738" y="3343448"/>
            <a:ext cx="987425" cy="6096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件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8" name="左大括号 17"/>
          <p:cNvSpPr/>
          <p:nvPr/>
        </p:nvSpPr>
        <p:spPr>
          <a:xfrm rot="5400000">
            <a:off x="6210935" y="3725545"/>
            <a:ext cx="322580" cy="803275"/>
          </a:xfrm>
          <a:prstGeom prst="leftBrac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5948363" y="2913236"/>
            <a:ext cx="0" cy="158750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 bwMode="auto">
          <a:xfrm>
            <a:off x="6015038" y="3189007"/>
            <a:ext cx="1103312" cy="824365"/>
            <a:chOff x="6404317" y="2847432"/>
            <a:chExt cx="1624376" cy="824526"/>
          </a:xfrm>
        </p:grpSpPr>
        <p:sp>
          <p:nvSpPr>
            <p:cNvPr id="21" name="TextBox 12"/>
            <p:cNvSpPr txBox="1">
              <a:spLocks noChangeArrowheads="1"/>
            </p:cNvSpPr>
            <p:nvPr/>
          </p:nvSpPr>
          <p:spPr bwMode="auto">
            <a:xfrm>
              <a:off x="6404317" y="2994175"/>
              <a:ext cx="1624376" cy="5600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800" b="1">
                  <a:latin typeface="+mj-lt"/>
                  <a:ea typeface="黑体" panose="02010609060101010101" pitchFamily="49" charset="-122"/>
                </a:rPr>
                <a:t>多</a:t>
              </a:r>
              <a:endParaRPr lang="zh-CN" altLang="en-US" sz="2800" b="1" dirty="0">
                <a:latin typeface="+mj-lt"/>
                <a:ea typeface="黑体" panose="02010609060101010101" pitchFamily="49" charset="-122"/>
              </a:endParaRPr>
            </a:p>
          </p:txBody>
        </p:sp>
        <p:graphicFrame>
          <p:nvGraphicFramePr>
            <p:cNvPr id="22" name="对象 18"/>
            <p:cNvGraphicFramePr>
              <a:graphicFrameLocks noChangeAspect="1"/>
            </p:cNvGraphicFramePr>
            <p:nvPr/>
          </p:nvGraphicFramePr>
          <p:xfrm>
            <a:off x="7062236" y="2847432"/>
            <a:ext cx="459277" cy="8245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" name="Equation" r:id="rId2" imgW="139700" imgH="393700" progId="Equation.DSMT4">
                    <p:embed/>
                  </p:oleObj>
                </mc:Choice>
                <mc:Fallback>
                  <p:oleObj name="Equation" r:id="rId2" imgW="139700" imgH="393700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62236" y="2847432"/>
                          <a:ext cx="459277" cy="8245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左大括号 23"/>
          <p:cNvSpPr/>
          <p:nvPr/>
        </p:nvSpPr>
        <p:spPr>
          <a:xfrm rot="10800000">
            <a:off x="6848475" y="2948161"/>
            <a:ext cx="346075" cy="1552575"/>
          </a:xfrm>
          <a:prstGeom prst="leftBrac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7197725" y="3419648"/>
            <a:ext cx="942975" cy="6096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？件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 bwMode="auto">
          <a:xfrm>
            <a:off x="2627313" y="4337223"/>
            <a:ext cx="3321050" cy="177800"/>
            <a:chOff x="2627378" y="2487389"/>
            <a:chExt cx="3319717" cy="177701"/>
          </a:xfrm>
        </p:grpSpPr>
        <p:grpSp>
          <p:nvGrpSpPr>
            <p:cNvPr id="27" name="组合 36"/>
            <p:cNvGrpSpPr/>
            <p:nvPr/>
          </p:nvGrpSpPr>
          <p:grpSpPr bwMode="auto">
            <a:xfrm>
              <a:off x="2627378" y="2490449"/>
              <a:ext cx="3319717" cy="174641"/>
              <a:chOff x="2627378" y="2490449"/>
              <a:chExt cx="3319717" cy="174641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2627378" y="2647638"/>
                <a:ext cx="330860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 flipV="1">
                <a:off x="2635312" y="2493735"/>
                <a:ext cx="0" cy="17135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V="1">
                <a:off x="5947095" y="2490562"/>
                <a:ext cx="0" cy="17135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直接连接符 27"/>
            <p:cNvCxnSpPr/>
            <p:nvPr/>
          </p:nvCxnSpPr>
          <p:spPr>
            <a:xfrm flipV="1">
              <a:off x="4280889" y="2490562"/>
              <a:ext cx="0" cy="171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3458894" y="2490562"/>
              <a:ext cx="0" cy="171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5113992" y="2487389"/>
              <a:ext cx="0" cy="17135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左大括号 33"/>
          <p:cNvSpPr/>
          <p:nvPr/>
        </p:nvSpPr>
        <p:spPr>
          <a:xfrm rot="5400000" flipV="1">
            <a:off x="4123533" y="990947"/>
            <a:ext cx="328613" cy="3308350"/>
          </a:xfrm>
          <a:prstGeom prst="leftBrac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TextBox 12"/>
          <p:cNvSpPr txBox="1">
            <a:spLocks noChangeArrowheads="1"/>
          </p:cNvSpPr>
          <p:nvPr/>
        </p:nvSpPr>
        <p:spPr bwMode="auto">
          <a:xfrm>
            <a:off x="3763963" y="1990105"/>
            <a:ext cx="1344612" cy="5642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>
                <a:latin typeface="+mj-lt"/>
                <a:ea typeface="黑体" panose="02010609060101010101" pitchFamily="49" charset="-122"/>
              </a:rPr>
              <a:t>“</a:t>
            </a:r>
            <a:r>
              <a:rPr lang="en-US" altLang="zh-CN" sz="2800" b="1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+mj-lt"/>
                <a:ea typeface="黑体" panose="02010609060101010101" pitchFamily="49" charset="-122"/>
              </a:rPr>
              <a:t>”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38" name="Picture 13" descr="92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1206219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AutoShape 27"/>
          <p:cNvSpPr>
            <a:spLocks noChangeArrowheads="1"/>
          </p:cNvSpPr>
          <p:nvPr/>
        </p:nvSpPr>
        <p:spPr bwMode="auto">
          <a:xfrm>
            <a:off x="4668895" y="1562839"/>
            <a:ext cx="3139957" cy="460970"/>
          </a:xfrm>
          <a:prstGeom prst="wedgeRoundRectCallout">
            <a:avLst>
              <a:gd name="adj1" fmla="val 55041"/>
              <a:gd name="adj2" fmla="val -4077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画图来分析数量关系。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 animBg="1"/>
      <p:bldP spid="17" grpId="0"/>
      <p:bldP spid="18" grpId="0" bldLvl="0" animBg="1"/>
      <p:bldP spid="24" grpId="0" animBg="1"/>
      <p:bldP spid="34" grpId="0" animBg="1"/>
      <p:bldP spid="39" grpId="0" animBg="1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334" y="2046963"/>
            <a:ext cx="3996060" cy="146593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456436" y="1955513"/>
            <a:ext cx="370966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32÷4×(4+5)=72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(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件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)</a:t>
            </a:r>
            <a:endParaRPr lang="zh-CN" altLang="en-US" sz="2600"/>
          </a:p>
        </p:txBody>
      </p:sp>
      <p:grpSp>
        <p:nvGrpSpPr>
          <p:cNvPr id="8" name="组合 7"/>
          <p:cNvGrpSpPr/>
          <p:nvPr/>
        </p:nvGrpSpPr>
        <p:grpSpPr>
          <a:xfrm>
            <a:off x="4456436" y="2542098"/>
            <a:ext cx="3709664" cy="824735"/>
            <a:chOff x="4456436" y="2542098"/>
            <a:chExt cx="3709664" cy="824735"/>
          </a:xfrm>
        </p:grpSpPr>
        <p:sp>
          <p:nvSpPr>
            <p:cNvPr id="6" name="文本框 5"/>
            <p:cNvSpPr txBox="1"/>
            <p:nvPr/>
          </p:nvSpPr>
          <p:spPr>
            <a:xfrm>
              <a:off x="4456436" y="2695545"/>
              <a:ext cx="3709664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32×(1+1+   )=72</a:t>
              </a:r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/>
                  <a:ea typeface="黑体" panose="02010609060101010101" pitchFamily="49" charset="-122"/>
                </a:rPr>
                <a:t>(</a:t>
              </a:r>
              <a:r>
                <a:rPr kumimoji="0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cs"/>
                </a:rPr>
                <a:t>件</a:t>
              </a: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)</a:t>
              </a:r>
              <a:endParaRPr lang="zh-CN" altLang="en-US" sz="2600"/>
            </a:p>
          </p:txBody>
        </p:sp>
        <p:graphicFrame>
          <p:nvGraphicFramePr>
            <p:cNvPr id="7" name="对象 18"/>
            <p:cNvGraphicFramePr>
              <a:graphicFrameLocks noChangeAspect="1"/>
            </p:cNvGraphicFramePr>
            <p:nvPr/>
          </p:nvGraphicFramePr>
          <p:xfrm>
            <a:off x="6017108" y="2542098"/>
            <a:ext cx="287810" cy="8247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" name="Equation" r:id="rId2" imgW="3352800" imgH="9448800" progId="Equation.DSMT4">
                    <p:embed/>
                  </p:oleObj>
                </mc:Choice>
                <mc:Fallback>
                  <p:oleObj name="Equation" r:id="rId2" imgW="3352800" imgH="9448800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17108" y="2542098"/>
                          <a:ext cx="287810" cy="8247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65" y="572769"/>
            <a:ext cx="6229360" cy="1397025"/>
          </a:xfrm>
          <a:prstGeom prst="rect">
            <a:avLst/>
          </a:prstGeom>
        </p:spPr>
      </p:pic>
      <p:pic>
        <p:nvPicPr>
          <p:cNvPr id="10" name="Picture 13" descr="92副本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1206219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4196394" y="3512901"/>
            <a:ext cx="4747272" cy="526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答：两个班共交了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72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件作品。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565" y="572769"/>
            <a:ext cx="6229360" cy="1397025"/>
          </a:xfrm>
          <a:prstGeom prst="rect">
            <a:avLst/>
          </a:prstGeom>
        </p:spPr>
      </p:pic>
      <p:pic>
        <p:nvPicPr>
          <p:cNvPr id="3" name="Picture 22" descr="86副本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54" y="2724023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组合 16"/>
          <p:cNvGrpSpPr/>
          <p:nvPr/>
        </p:nvGrpSpPr>
        <p:grpSpPr>
          <a:xfrm>
            <a:off x="913583" y="1890151"/>
            <a:ext cx="8230417" cy="681599"/>
            <a:chOff x="913583" y="1890151"/>
            <a:chExt cx="8230417" cy="681599"/>
          </a:xfrm>
        </p:grpSpPr>
        <p:sp>
          <p:nvSpPr>
            <p:cNvPr id="5" name="文本框 4"/>
            <p:cNvSpPr txBox="1"/>
            <p:nvPr/>
          </p:nvSpPr>
          <p:spPr>
            <a:xfrm>
              <a:off x="913583" y="2030895"/>
              <a:ext cx="823041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eaLnBrk="1" hangingPunct="1"/>
              <a:r>
                <a:rPr lang="zh-CN" altLang="en-US" sz="2000" b="1" i="0" u="none" strike="noStrike" baseline="0">
                  <a:latin typeface="+mn-lt"/>
                  <a:ea typeface="楷体" panose="02010609060101010101" pitchFamily="49" charset="-122"/>
                </a:rPr>
                <a:t>六</a:t>
              </a:r>
              <a:r>
                <a:rPr lang="en-US" altLang="zh-CN" sz="2000" b="1" i="0" u="none" strike="noStrike" baseline="0">
                  <a:latin typeface="+mn-lt"/>
                  <a:ea typeface="楷体" panose="02010609060101010101" pitchFamily="49" charset="-122"/>
                </a:rPr>
                <a:t>(1)</a:t>
              </a:r>
              <a:r>
                <a:rPr lang="zh-CN" altLang="en-US" sz="2000" b="1" i="0" u="none" strike="noStrike" baseline="0">
                  <a:latin typeface="+mn-lt"/>
                  <a:ea typeface="楷体" panose="02010609060101010101" pitchFamily="49" charset="-122"/>
                </a:rPr>
                <a:t>班交的作品件数</a:t>
              </a:r>
              <a:r>
                <a:rPr lang="en-US" altLang="zh-CN" sz="2000" b="1" i="0" u="none" strike="noStrike" baseline="0">
                  <a:latin typeface="+mn-lt"/>
                  <a:ea typeface="楷体" panose="02010609060101010101" pitchFamily="49" charset="-122"/>
                </a:rPr>
                <a:t>+</a:t>
              </a:r>
              <a:r>
                <a:rPr lang="zh-CN" altLang="en-US" sz="2000" b="1" i="0" u="none" strike="noStrike" baseline="0">
                  <a:latin typeface="+mn-lt"/>
                  <a:ea typeface="楷体" panose="02010609060101010101" pitchFamily="49" charset="-122"/>
                </a:rPr>
                <a:t>六</a:t>
              </a:r>
              <a:r>
                <a:rPr lang="en-US" altLang="zh-CN" sz="2000" b="1" i="0" u="none" strike="noStrike" baseline="0">
                  <a:latin typeface="+mn-lt"/>
                  <a:ea typeface="楷体" panose="02010609060101010101" pitchFamily="49" charset="-122"/>
                </a:rPr>
                <a:t>(1)</a:t>
              </a:r>
              <a:r>
                <a:rPr lang="zh-CN" altLang="en-US" sz="2000" b="1" i="0" u="none" strike="noStrike" baseline="0">
                  <a:latin typeface="+mn-lt"/>
                  <a:ea typeface="楷体" panose="02010609060101010101" pitchFamily="49" charset="-122"/>
                </a:rPr>
                <a:t>班交的作品件数</a:t>
              </a:r>
              <a:r>
                <a:rPr lang="en-US" altLang="zh-CN" sz="2000" b="1" i="0" u="none" strike="noStrike" baseline="0">
                  <a:latin typeface="+mn-lt"/>
                  <a:ea typeface="楷体" panose="02010609060101010101" pitchFamily="49" charset="-122"/>
                </a:rPr>
                <a:t>×   =</a:t>
              </a:r>
              <a:r>
                <a:rPr lang="zh-CN" altLang="en-US" sz="2000" b="1" i="0" u="none" strike="noStrike" baseline="0">
                  <a:latin typeface="+mn-lt"/>
                  <a:ea typeface="楷体" panose="02010609060101010101" pitchFamily="49" charset="-122"/>
                </a:rPr>
                <a:t>六</a:t>
              </a:r>
              <a:r>
                <a:rPr lang="en-US" altLang="zh-CN" sz="2000" b="1" i="0" u="none" strike="noStrike" baseline="0">
                  <a:latin typeface="+mn-lt"/>
                  <a:ea typeface="楷体" panose="02010609060101010101" pitchFamily="49" charset="-122"/>
                </a:rPr>
                <a:t>(2)</a:t>
              </a:r>
              <a:r>
                <a:rPr lang="zh-CN" altLang="en-US" sz="2000" b="1" i="0" u="none" strike="noStrike" baseline="0">
                  <a:latin typeface="+mn-lt"/>
                  <a:ea typeface="楷体" panose="02010609060101010101" pitchFamily="49" charset="-122"/>
                </a:rPr>
                <a:t>班交的作品件数</a:t>
              </a:r>
              <a:endParaRPr lang="zh-CN" altLang="en-US" sz="4400" b="1">
                <a:latin typeface="+mn-lt"/>
                <a:ea typeface="楷体" panose="02010609060101010101" pitchFamily="49" charset="-122"/>
              </a:endParaRPr>
            </a:p>
          </p:txBody>
        </p:sp>
        <p:graphicFrame>
          <p:nvGraphicFramePr>
            <p:cNvPr id="6" name="对象 18"/>
            <p:cNvGraphicFramePr>
              <a:graphicFrameLocks noChangeAspect="1"/>
            </p:cNvGraphicFramePr>
            <p:nvPr/>
          </p:nvGraphicFramePr>
          <p:xfrm>
            <a:off x="6032236" y="1890151"/>
            <a:ext cx="237859" cy="681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8" name="Equation" r:id="rId3" imgW="139700" imgH="393700" progId="Equation.DSMT4">
                    <p:embed/>
                  </p:oleObj>
                </mc:Choice>
                <mc:Fallback>
                  <p:oleObj name="Equation" r:id="rId3" imgW="139700" imgH="393700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32236" y="1890151"/>
                          <a:ext cx="237859" cy="6815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文本框 8"/>
          <p:cNvSpPr txBox="1"/>
          <p:nvPr/>
        </p:nvSpPr>
        <p:spPr>
          <a:xfrm>
            <a:off x="913583" y="2564930"/>
            <a:ext cx="83536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2400" b="1" i="0" u="none" strike="noStrike" baseline="0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000"/>
              <a:t>六</a:t>
            </a:r>
            <a:r>
              <a:rPr lang="en-US" altLang="zh-CN" sz="2000"/>
              <a:t>(1)</a:t>
            </a:r>
            <a:r>
              <a:rPr lang="zh-CN" altLang="en-US" sz="2000"/>
              <a:t>班交的作品件数</a:t>
            </a:r>
            <a:r>
              <a:rPr lang="en-US" altLang="zh-CN" sz="2000"/>
              <a:t>+</a:t>
            </a:r>
            <a:r>
              <a:rPr lang="zh-CN" altLang="en-US" sz="2000"/>
              <a:t>六</a:t>
            </a:r>
            <a:r>
              <a:rPr lang="en-US" altLang="zh-CN" sz="2000"/>
              <a:t>(2)</a:t>
            </a:r>
            <a:r>
              <a:rPr lang="zh-CN" altLang="en-US" sz="2000"/>
              <a:t>班交的作品件数</a:t>
            </a:r>
            <a:r>
              <a:rPr lang="en-US" altLang="zh-CN" sz="2000"/>
              <a:t>=</a:t>
            </a:r>
            <a:r>
              <a:rPr lang="zh-CN" altLang="en-US" sz="2000"/>
              <a:t>两个班交的作品件数之和</a:t>
            </a:r>
            <a:endParaRPr lang="zh-CN" altLang="en-US" sz="2000"/>
          </a:p>
        </p:txBody>
      </p:sp>
      <p:grpSp>
        <p:nvGrpSpPr>
          <p:cNvPr id="12" name="组合 11"/>
          <p:cNvGrpSpPr/>
          <p:nvPr/>
        </p:nvGrpSpPr>
        <p:grpSpPr>
          <a:xfrm>
            <a:off x="2356631" y="3007675"/>
            <a:ext cx="3709664" cy="824735"/>
            <a:chOff x="2356631" y="3007675"/>
            <a:chExt cx="3709664" cy="824735"/>
          </a:xfrm>
        </p:grpSpPr>
        <p:sp>
          <p:nvSpPr>
            <p:cNvPr id="10" name="文本框 9"/>
            <p:cNvSpPr txBox="1"/>
            <p:nvPr/>
          </p:nvSpPr>
          <p:spPr>
            <a:xfrm>
              <a:off x="2356631" y="3173822"/>
              <a:ext cx="3709664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32+32×   =40</a:t>
              </a:r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/>
                  <a:ea typeface="黑体" panose="02010609060101010101" pitchFamily="49" charset="-122"/>
                </a:rPr>
                <a:t>(</a:t>
              </a:r>
              <a:r>
                <a:rPr kumimoji="0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cs"/>
                </a:rPr>
                <a:t>件</a:t>
              </a: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)</a:t>
              </a:r>
              <a:endParaRPr lang="zh-CN" altLang="en-US" sz="2600"/>
            </a:p>
          </p:txBody>
        </p:sp>
        <p:graphicFrame>
          <p:nvGraphicFramePr>
            <p:cNvPr id="11" name="对象 18"/>
            <p:cNvGraphicFramePr>
              <a:graphicFrameLocks noChangeAspect="1"/>
            </p:cNvGraphicFramePr>
            <p:nvPr/>
          </p:nvGraphicFramePr>
          <p:xfrm>
            <a:off x="3580886" y="3007675"/>
            <a:ext cx="287810" cy="8247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" name="Equation" r:id="rId5" imgW="3352800" imgH="9448800" progId="Equation.DSMT4">
                    <p:embed/>
                  </p:oleObj>
                </mc:Choice>
                <mc:Fallback>
                  <p:oleObj name="Equation" r:id="rId5" imgW="3352800" imgH="9448800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0886" y="3007675"/>
                          <a:ext cx="287810" cy="8247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文本框 13"/>
          <p:cNvSpPr txBox="1"/>
          <p:nvPr/>
        </p:nvSpPr>
        <p:spPr>
          <a:xfrm>
            <a:off x="2359126" y="3832410"/>
            <a:ext cx="370966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32+40=72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(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件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)</a:t>
            </a:r>
            <a:endParaRPr lang="zh-CN" altLang="en-US" sz="2600"/>
          </a:p>
        </p:txBody>
      </p:sp>
      <p:sp>
        <p:nvSpPr>
          <p:cNvPr id="16" name="TextBox 12"/>
          <p:cNvSpPr txBox="1">
            <a:spLocks noChangeArrowheads="1"/>
          </p:cNvSpPr>
          <p:nvPr/>
        </p:nvSpPr>
        <p:spPr bwMode="auto">
          <a:xfrm>
            <a:off x="4572000" y="4007081"/>
            <a:ext cx="4747272" cy="526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答：两个班共交了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72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件作品。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565" y="572769"/>
            <a:ext cx="6229360" cy="139702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13583" y="1911984"/>
            <a:ext cx="6375491" cy="681599"/>
            <a:chOff x="1076052" y="1843191"/>
            <a:chExt cx="6375491" cy="681599"/>
          </a:xfrm>
        </p:grpSpPr>
        <p:sp>
          <p:nvSpPr>
            <p:cNvPr id="4" name="文本框 3"/>
            <p:cNvSpPr txBox="1"/>
            <p:nvPr/>
          </p:nvSpPr>
          <p:spPr>
            <a:xfrm>
              <a:off x="1076052" y="1957812"/>
              <a:ext cx="637549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eaLnBrk="1" hangingPunct="1"/>
              <a:r>
                <a:rPr lang="zh-CN" altLang="en-US" sz="2000" b="1" i="0" u="none" strike="noStrike" baseline="0">
                  <a:latin typeface="+mn-lt"/>
                  <a:ea typeface="楷体" panose="02010609060101010101" pitchFamily="49" charset="-122"/>
                </a:rPr>
                <a:t>六</a:t>
              </a:r>
              <a:r>
                <a:rPr lang="en-US" altLang="zh-CN" sz="2000" b="1" i="0" u="none" strike="noStrike" baseline="0">
                  <a:latin typeface="+mn-lt"/>
                  <a:ea typeface="楷体" panose="02010609060101010101" pitchFamily="49" charset="-122"/>
                </a:rPr>
                <a:t>(1)</a:t>
              </a:r>
              <a:r>
                <a:rPr lang="zh-CN" altLang="en-US" sz="2000" b="1" i="0" u="none" strike="noStrike" baseline="0">
                  <a:latin typeface="+mn-lt"/>
                  <a:ea typeface="楷体" panose="02010609060101010101" pitchFamily="49" charset="-122"/>
                </a:rPr>
                <a:t>班交的作品件数</a:t>
              </a:r>
              <a:r>
                <a:rPr lang="en-US" altLang="zh-CN" sz="2000" b="1" i="0" u="none" strike="noStrike" baseline="0">
                  <a:latin typeface="+mn-lt"/>
                  <a:ea typeface="楷体" panose="02010609060101010101" pitchFamily="49" charset="-122"/>
                </a:rPr>
                <a:t>×(1+    )=</a:t>
              </a:r>
              <a:r>
                <a:rPr lang="zh-CN" altLang="en-US" sz="2000" b="1" i="0" u="none" strike="noStrike" baseline="0">
                  <a:latin typeface="+mn-lt"/>
                  <a:ea typeface="楷体" panose="02010609060101010101" pitchFamily="49" charset="-122"/>
                </a:rPr>
                <a:t>六</a:t>
              </a:r>
              <a:r>
                <a:rPr lang="en-US" altLang="zh-CN" sz="2000" b="1" i="0" u="none" strike="noStrike" baseline="0">
                  <a:latin typeface="+mn-lt"/>
                  <a:ea typeface="楷体" panose="02010609060101010101" pitchFamily="49" charset="-122"/>
                </a:rPr>
                <a:t>(2)</a:t>
              </a:r>
              <a:r>
                <a:rPr lang="zh-CN" altLang="en-US" sz="2000" b="1" i="0" u="none" strike="noStrike" baseline="0">
                  <a:latin typeface="+mn-lt"/>
                  <a:ea typeface="楷体" panose="02010609060101010101" pitchFamily="49" charset="-122"/>
                </a:rPr>
                <a:t>班交的作品件数</a:t>
              </a:r>
              <a:endParaRPr lang="zh-CN" altLang="en-US" sz="4400" b="1">
                <a:latin typeface="+mn-lt"/>
                <a:ea typeface="楷体" panose="02010609060101010101" pitchFamily="49" charset="-122"/>
              </a:endParaRPr>
            </a:p>
          </p:txBody>
        </p:sp>
        <p:graphicFrame>
          <p:nvGraphicFramePr>
            <p:cNvPr id="5" name="对象 18"/>
            <p:cNvGraphicFramePr>
              <a:graphicFrameLocks noChangeAspect="1"/>
            </p:cNvGraphicFramePr>
            <p:nvPr/>
          </p:nvGraphicFramePr>
          <p:xfrm>
            <a:off x="4136073" y="1843191"/>
            <a:ext cx="237859" cy="681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2" name="Equation" r:id="rId2" imgW="139700" imgH="393700" progId="Equation.DSMT4">
                    <p:embed/>
                  </p:oleObj>
                </mc:Choice>
                <mc:Fallback>
                  <p:oleObj name="Equation" r:id="rId2" imgW="139700" imgH="393700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36073" y="1843191"/>
                          <a:ext cx="237859" cy="6815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文本框 5"/>
          <p:cNvSpPr txBox="1"/>
          <p:nvPr/>
        </p:nvSpPr>
        <p:spPr>
          <a:xfrm>
            <a:off x="913583" y="2564930"/>
            <a:ext cx="83536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2400" b="1" i="0" u="none" strike="noStrike" baseline="0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000"/>
              <a:t>六</a:t>
            </a:r>
            <a:r>
              <a:rPr lang="en-US" altLang="zh-CN" sz="2000"/>
              <a:t>(1)</a:t>
            </a:r>
            <a:r>
              <a:rPr lang="zh-CN" altLang="en-US" sz="2000"/>
              <a:t>班交的作品件数</a:t>
            </a:r>
            <a:r>
              <a:rPr lang="en-US" altLang="zh-CN" sz="2000"/>
              <a:t>+</a:t>
            </a:r>
            <a:r>
              <a:rPr lang="zh-CN" altLang="en-US" sz="2000"/>
              <a:t>六</a:t>
            </a:r>
            <a:r>
              <a:rPr lang="en-US" altLang="zh-CN" sz="2000"/>
              <a:t>(2)</a:t>
            </a:r>
            <a:r>
              <a:rPr lang="zh-CN" altLang="en-US" sz="2000"/>
              <a:t>班交的作品件数</a:t>
            </a:r>
            <a:r>
              <a:rPr lang="en-US" altLang="zh-CN" sz="2000"/>
              <a:t>=</a:t>
            </a:r>
            <a:r>
              <a:rPr lang="zh-CN" altLang="en-US" sz="2000"/>
              <a:t>两个班交的作品件数之和</a:t>
            </a:r>
            <a:endParaRPr lang="zh-CN" altLang="en-US" sz="2000"/>
          </a:p>
        </p:txBody>
      </p:sp>
      <p:pic>
        <p:nvPicPr>
          <p:cNvPr id="8" name="Picture 22" descr="86副本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54" y="2724023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2356631" y="3027268"/>
            <a:ext cx="4028294" cy="824735"/>
            <a:chOff x="2356631" y="3027268"/>
            <a:chExt cx="4028294" cy="824735"/>
          </a:xfrm>
        </p:grpSpPr>
        <p:sp>
          <p:nvSpPr>
            <p:cNvPr id="10" name="文本框 9"/>
            <p:cNvSpPr txBox="1"/>
            <p:nvPr/>
          </p:nvSpPr>
          <p:spPr>
            <a:xfrm>
              <a:off x="2356631" y="3173822"/>
              <a:ext cx="4028294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32+32×(1+   )=72</a:t>
              </a:r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/>
                  <a:ea typeface="黑体" panose="02010609060101010101" pitchFamily="49" charset="-122"/>
                </a:rPr>
                <a:t>(</a:t>
              </a:r>
              <a:r>
                <a:rPr kumimoji="0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cs"/>
                </a:rPr>
                <a:t>件</a:t>
              </a:r>
              <a:r>
                <a:rPr kumimoji="0" lang="en-US" altLang="zh-CN" sz="2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  <a:cs typeface="+mn-cs"/>
                </a:rPr>
                <a:t>)</a:t>
              </a:r>
              <a:endParaRPr lang="zh-CN" altLang="en-US" sz="2600"/>
            </a:p>
          </p:txBody>
        </p:sp>
        <p:graphicFrame>
          <p:nvGraphicFramePr>
            <p:cNvPr id="11" name="对象 18"/>
            <p:cNvGraphicFramePr>
              <a:graphicFrameLocks noChangeAspect="1"/>
            </p:cNvGraphicFramePr>
            <p:nvPr/>
          </p:nvGraphicFramePr>
          <p:xfrm>
            <a:off x="4088266" y="3027268"/>
            <a:ext cx="287810" cy="8247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3" name="Equation" r:id="rId5" imgW="3352800" imgH="9448800" progId="Equation.DSMT4">
                    <p:embed/>
                  </p:oleObj>
                </mc:Choice>
                <mc:Fallback>
                  <p:oleObj name="Equation" r:id="rId5" imgW="3352800" imgH="9448800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88266" y="3027268"/>
                          <a:ext cx="287810" cy="8247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997142" y="3998557"/>
            <a:ext cx="4747272" cy="526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答：两个班共交了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72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件作品。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8203"/>
          <p:cNvSpPr txBox="1">
            <a:spLocks noChangeArrowheads="1"/>
          </p:cNvSpPr>
          <p:nvPr/>
        </p:nvSpPr>
        <p:spPr bwMode="auto">
          <a:xfrm>
            <a:off x="403656" y="1294414"/>
            <a:ext cx="8336688" cy="15940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ts val="600"/>
              </a:spcBef>
              <a:defRPr/>
            </a:pPr>
            <a:r>
              <a:rPr lang="en-US" altLang="zh-CN" sz="2800" b="1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latin typeface="+mj-lt"/>
                <a:ea typeface="黑体" panose="02010609060101010101" pitchFamily="49" charset="-122"/>
              </a:rPr>
              <a:t>书店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第一季度的营业额为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15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万元，第二季度的营业额为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16.5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万元。第二季度的营业额比第一季度增长了百分之多少？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1" name="文本框 8203"/>
          <p:cNvSpPr txBox="1">
            <a:spLocks noChangeArrowheads="1"/>
          </p:cNvSpPr>
          <p:nvPr/>
        </p:nvSpPr>
        <p:spPr bwMode="auto">
          <a:xfrm>
            <a:off x="1610288" y="2961934"/>
            <a:ext cx="4608512" cy="592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16.5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÷15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10%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2" name="文本框 8203"/>
          <p:cNvSpPr txBox="1">
            <a:spLocks noChangeArrowheads="1"/>
          </p:cNvSpPr>
          <p:nvPr/>
        </p:nvSpPr>
        <p:spPr bwMode="auto">
          <a:xfrm>
            <a:off x="631825" y="3703559"/>
            <a:ext cx="8512175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答：第二季度的营业额比第一季度增长了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10%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pic>
        <p:nvPicPr>
          <p:cNvPr id="2" name="Picture 4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42" y="717682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427596" y="2527947"/>
            <a:ext cx="2281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P77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403656" y="1294414"/>
            <a:ext cx="8336688" cy="15940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ts val="600"/>
              </a:spcBef>
              <a:defRPr/>
            </a:pPr>
            <a:r>
              <a:rPr lang="en-US" altLang="zh-CN" sz="2800" b="1"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latin typeface="+mj-lt"/>
                <a:ea typeface="黑体" panose="02010609060101010101" pitchFamily="49" charset="-122"/>
              </a:rPr>
              <a:t>学生夏令营组织远足，原计划</a:t>
            </a:r>
            <a:r>
              <a:rPr lang="en-US" altLang="zh-CN" sz="2800" b="1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latin typeface="+mj-lt"/>
                <a:ea typeface="黑体" panose="02010609060101010101" pitchFamily="49" charset="-122"/>
              </a:rPr>
              <a:t>小时走完</a:t>
            </a:r>
            <a:r>
              <a:rPr lang="en-US" altLang="zh-CN" sz="2800" b="1">
                <a:latin typeface="+mj-lt"/>
                <a:ea typeface="黑体" panose="02010609060101010101" pitchFamily="49" charset="-122"/>
              </a:rPr>
              <a:t>11.25km</a:t>
            </a:r>
            <a:r>
              <a:rPr lang="zh-CN" altLang="en-US" sz="2800" b="1">
                <a:latin typeface="+mj-lt"/>
                <a:ea typeface="黑体" panose="02010609060101010101" pitchFamily="49" charset="-122"/>
              </a:rPr>
              <a:t>，实际</a:t>
            </a:r>
            <a:r>
              <a:rPr lang="en-US" altLang="zh-CN" sz="2800" b="1">
                <a:latin typeface="+mj-lt"/>
                <a:ea typeface="黑体" panose="02010609060101010101" pitchFamily="49" charset="-122"/>
              </a:rPr>
              <a:t>2.5</a:t>
            </a:r>
            <a:r>
              <a:rPr lang="zh-CN" altLang="en-US" sz="2800" b="1">
                <a:latin typeface="+mj-lt"/>
                <a:ea typeface="黑体" panose="02010609060101010101" pitchFamily="49" charset="-122"/>
              </a:rPr>
              <a:t>小时就走完了全程。实际比原计划每小时多走多少千米？</a:t>
            </a:r>
            <a:endParaRPr lang="zh-CN" altLang="en-US" sz="2800" b="1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42" y="717682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2427596" y="2527947"/>
            <a:ext cx="2281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P77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1753360" y="2988158"/>
            <a:ext cx="6124575" cy="592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11.25÷2.5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11.25÷3=0.75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km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8203"/>
          <p:cNvSpPr txBox="1">
            <a:spLocks noChangeArrowheads="1"/>
          </p:cNvSpPr>
          <p:nvPr/>
        </p:nvSpPr>
        <p:spPr bwMode="auto">
          <a:xfrm>
            <a:off x="962302" y="3663673"/>
            <a:ext cx="7186613" cy="592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20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答：实际比原计划每小时多走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0.75km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29400" y="527739"/>
            <a:ext cx="2294414" cy="615950"/>
            <a:chOff x="36514" y="512359"/>
            <a:chExt cx="2294001" cy="617034"/>
          </a:xfrm>
        </p:grpSpPr>
        <p:sp>
          <p:nvSpPr>
            <p:cNvPr id="3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36514" y="512359"/>
              <a:ext cx="229400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403656" y="1188139"/>
            <a:ext cx="8336688" cy="13767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六年级办公室买进一包白纸，计划每天用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25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张，可以用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20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天。由于注意了节约用纸，实际每天只用了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20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张，实际比计划多用多少天？</a:t>
            </a:r>
            <a:endParaRPr lang="zh-CN" altLang="en-US" sz="2600" b="1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25190" y="2180589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P79 </a:t>
            </a:r>
            <a:r>
              <a:rPr lang="zh-CN" altLang="en-US"/>
              <a:t>练习十五 第</a:t>
            </a:r>
            <a:r>
              <a:rPr lang="en-US" altLang="zh-CN"/>
              <a:t>8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69412" y="3115728"/>
            <a:ext cx="3674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20=5(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天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69412" y="2576838"/>
            <a:ext cx="4308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25×20÷20=25(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天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725588" y="2580292"/>
            <a:ext cx="42578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解：设实际可用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天。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449080" y="3046879"/>
            <a:ext cx="25618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=20×25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762501" y="3513466"/>
            <a:ext cx="11584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=25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920910" y="3508544"/>
            <a:ext cx="23927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20=5(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天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183899" y="4055810"/>
            <a:ext cx="5387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/>
              <a:t>答：实际比计划多用</a:t>
            </a:r>
            <a:r>
              <a:rPr lang="en-US" altLang="zh-CN" dirty="0"/>
              <a:t>5</a:t>
            </a:r>
            <a:r>
              <a:rPr lang="zh-CN" altLang="en-US" dirty="0"/>
              <a:t>天。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3538220" y="2571750"/>
            <a:ext cx="0" cy="146685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"/>
          <p:cNvSpPr txBox="1">
            <a:spLocks noChangeArrowheads="1"/>
          </p:cNvSpPr>
          <p:nvPr/>
        </p:nvSpPr>
        <p:spPr bwMode="auto">
          <a:xfrm>
            <a:off x="403200" y="921026"/>
            <a:ext cx="8337600" cy="181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一个旅游景点去年全年接待游客约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196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万人，上半年接待游客数是全年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的    。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第三季度接待游客数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是上半年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的    ，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第三季度接待游客多少人？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1507" name="Object 14"/>
          <p:cNvGraphicFramePr>
            <a:graphicFrameLocks noChangeAspect="1"/>
          </p:cNvGraphicFramePr>
          <p:nvPr/>
        </p:nvGraphicFramePr>
        <p:xfrm>
          <a:off x="3154195" y="1500167"/>
          <a:ext cx="311298" cy="808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4195" y="1500167"/>
                        <a:ext cx="311298" cy="8086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14"/>
          <p:cNvGraphicFramePr>
            <a:graphicFrameLocks noChangeAspect="1"/>
          </p:cNvGraphicFramePr>
          <p:nvPr/>
        </p:nvGraphicFramePr>
        <p:xfrm>
          <a:off x="854758" y="2100953"/>
          <a:ext cx="312275" cy="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3" imgW="152400" imgH="393700" progId="Equation.DSMT4">
                  <p:embed/>
                </p:oleObj>
              </mc:Choice>
              <mc:Fallback>
                <p:oleObj name="Equation" r:id="rId3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758" y="2100953"/>
                        <a:ext cx="312275" cy="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3"/>
          <p:cNvGrpSpPr/>
          <p:nvPr/>
        </p:nvGrpSpPr>
        <p:grpSpPr bwMode="auto">
          <a:xfrm>
            <a:off x="2559314" y="2840628"/>
            <a:ext cx="3537462" cy="888213"/>
            <a:chOff x="1562703" y="902902"/>
            <a:chExt cx="3539067" cy="888214"/>
          </a:xfrm>
        </p:grpSpPr>
        <p:graphicFrame>
          <p:nvGraphicFramePr>
            <p:cNvPr id="21511" name="Object 14"/>
            <p:cNvGraphicFramePr>
              <a:graphicFrameLocks noChangeAspect="1"/>
            </p:cNvGraphicFramePr>
            <p:nvPr/>
          </p:nvGraphicFramePr>
          <p:xfrm>
            <a:off x="1562703" y="902902"/>
            <a:ext cx="2283066" cy="888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8" name="Equation" r:id="rId5" imgW="1016000" imgH="393700" progId="Equation.DSMT4">
                    <p:embed/>
                  </p:oleObj>
                </mc:Choice>
                <mc:Fallback>
                  <p:oleObj name="Equation" r:id="rId5" imgW="10160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2703" y="902902"/>
                          <a:ext cx="2283066" cy="8882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12" name="文本框 2"/>
            <p:cNvSpPr txBox="1">
              <a:spLocks noChangeArrowheads="1"/>
            </p:cNvSpPr>
            <p:nvPr/>
          </p:nvSpPr>
          <p:spPr bwMode="auto">
            <a:xfrm>
              <a:off x="3576302" y="1031480"/>
              <a:ext cx="1525468" cy="52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（万人）</a:t>
              </a:r>
              <a:endPara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9" name="矩形 4"/>
          <p:cNvSpPr>
            <a:spLocks noChangeArrowheads="1"/>
          </p:cNvSpPr>
          <p:nvPr/>
        </p:nvSpPr>
        <p:spPr bwMode="auto">
          <a:xfrm>
            <a:off x="2111465" y="3857419"/>
            <a:ext cx="563480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答：第三季度接待游客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63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万人。</a:t>
            </a:r>
            <a:endParaRPr lang="zh-CN" altLang="en-US" sz="26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05071" y="2336676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P79 </a:t>
            </a:r>
            <a:r>
              <a:rPr lang="zh-CN" altLang="en-US"/>
              <a:t>练习十五 第</a:t>
            </a:r>
            <a:r>
              <a:rPr lang="en-US" altLang="zh-CN"/>
              <a:t>9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03200" y="921026"/>
            <a:ext cx="8337600" cy="181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一种食用油，原来每升售价为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元。现在由于成本提高，单价提高了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25%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。原来买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10L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的钱，现在能买多少升？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07391" y="2336676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P79 </a:t>
            </a:r>
            <a:r>
              <a:rPr lang="zh-CN" altLang="en-US"/>
              <a:t>练习十五 第</a:t>
            </a:r>
            <a:r>
              <a:rPr lang="en-US" altLang="zh-CN"/>
              <a:t>10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153150" y="2778914"/>
            <a:ext cx="5851894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12×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25%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）＝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（元）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157912" y="3334500"/>
            <a:ext cx="4344546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12×10÷15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L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751375" y="3890307"/>
            <a:ext cx="6027556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答：原来买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10L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的钱，现在能买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8L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03200" y="921026"/>
            <a:ext cx="8337600" cy="181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小明一家三口开车从北京去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560km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外的爷爷家。汽车每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100km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耗油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8L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，按照这个耗油量，出发时加满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60L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汽油，中途不加油能到达爷爷家吗？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46288" y="2336676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P79 </a:t>
            </a:r>
            <a:r>
              <a:rPr lang="zh-CN" altLang="en-US"/>
              <a:t>练习十五 第</a:t>
            </a:r>
            <a:r>
              <a:rPr lang="en-US" altLang="zh-CN"/>
              <a:t>11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656640" y="2794000"/>
            <a:ext cx="5179296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560÷100×8=44.8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L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333310" y="3376577"/>
            <a:ext cx="1912978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44.8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989463" y="3959197"/>
            <a:ext cx="5690122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答：中途不加油能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到达爷爷家。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8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26631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2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6628" name="组合 12"/>
          <p:cNvGrpSpPr/>
          <p:nvPr/>
        </p:nvGrpSpPr>
        <p:grpSpPr bwMode="auto">
          <a:xfrm>
            <a:off x="238125" y="512763"/>
            <a:ext cx="1890713" cy="615950"/>
            <a:chOff x="238327" y="512359"/>
            <a:chExt cx="1890373" cy="617034"/>
          </a:xfrm>
        </p:grpSpPr>
        <p:sp>
          <p:nvSpPr>
            <p:cNvPr id="14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38327" y="512359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7"/>
          <p:cNvGrpSpPr/>
          <p:nvPr/>
        </p:nvGrpSpPr>
        <p:grpSpPr bwMode="auto">
          <a:xfrm>
            <a:off x="29400" y="565838"/>
            <a:ext cx="2294414" cy="583175"/>
            <a:chOff x="36514" y="550525"/>
            <a:chExt cx="2294001" cy="584201"/>
          </a:xfrm>
        </p:grpSpPr>
        <p:sp>
          <p:nvSpPr>
            <p:cNvPr id="6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Rectangle 16"/>
            <p:cNvSpPr>
              <a:spLocks noChangeArrowheads="1"/>
            </p:cNvSpPr>
            <p:nvPr/>
          </p:nvSpPr>
          <p:spPr bwMode="auto">
            <a:xfrm>
              <a:off x="36514" y="550525"/>
              <a:ext cx="229400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7660" name="文本框 2"/>
          <p:cNvSpPr txBox="1">
            <a:spLocks noChangeArrowheads="1"/>
          </p:cNvSpPr>
          <p:nvPr/>
        </p:nvSpPr>
        <p:spPr bwMode="auto">
          <a:xfrm>
            <a:off x="2714625" y="4351338"/>
            <a:ext cx="3851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选自“状元成才路”系列丛书</a:t>
            </a:r>
            <a:endParaRPr lang="zh-CN" altLang="en-US" sz="14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03200" y="1143911"/>
            <a:ext cx="8337600" cy="189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某工艺品厂生产一批工艺品，甲车间单独要做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小时完成，乙车间单独要做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小时完成。若甲车间先做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小时后，乙车间也加入，总共要用几小时才能完成任务？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1511" name="Object 14"/>
          <p:cNvGraphicFramePr>
            <a:graphicFrameLocks noChangeAspect="1"/>
          </p:cNvGraphicFramePr>
          <p:nvPr/>
        </p:nvGraphicFramePr>
        <p:xfrm>
          <a:off x="1884680" y="2910205"/>
          <a:ext cx="4904105" cy="972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1" imgW="2184400" imgH="431800" progId="Equation.DSMT4">
                  <p:embed/>
                </p:oleObj>
              </mc:Choice>
              <mc:Fallback>
                <p:oleObj name="Equation" r:id="rId1" imgW="2184400" imgH="431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4680" y="2910205"/>
                        <a:ext cx="4904105" cy="9728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矩形 4"/>
          <p:cNvSpPr>
            <a:spLocks noChangeArrowheads="1"/>
          </p:cNvSpPr>
          <p:nvPr/>
        </p:nvSpPr>
        <p:spPr bwMode="auto">
          <a:xfrm>
            <a:off x="1754595" y="3872659"/>
            <a:ext cx="5634809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答：总共要用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5.2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小时才能完成任务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6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1364</Words>
  <Application>WPS 演示</Application>
  <PresentationFormat>全屏显示(16:9)</PresentationFormat>
  <Paragraphs>139</Paragraphs>
  <Slides>17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11</vt:i4>
      </vt:variant>
      <vt:variant>
        <vt:lpstr>幻灯片标题</vt:lpstr>
      </vt:variant>
      <vt:variant>
        <vt:i4>17</vt:i4>
      </vt:variant>
    </vt:vector>
  </HeadingPairs>
  <TitlesOfParts>
    <vt:vector size="41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华文新魏</vt:lpstr>
      <vt:lpstr>Times New Roman</vt:lpstr>
      <vt:lpstr>微软雅黑</vt:lpstr>
      <vt:lpstr>Arial Unicode MS</vt:lpstr>
      <vt:lpstr>3_Office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dc:description>声  明_x000d__x000d__x000d_
_x000d__x000d__x000d_
本文件仅用于个人学习、研究或欣赏，以及其他非商业性或非盈利性用途，但同时应遵守著作权法及其他相关法律的规定，不得侵犯本司及相关权利人的合法权利。_x000d__x000d__x000d_
除此以外，将本文件任何内容用于其他用途时，应获得授权，如发现未经授权用于商业或盈利用途将追加侵权者的法律责任。_x000d__x000d__x000d_
_x000d__x000d__x000d_
武汉天成贵龙文化传播有限公司_x000d__x000d__x000d_
湖北山河律师事务所</dc:description>
  <cp:lastModifiedBy>冰氷</cp:lastModifiedBy>
  <cp:revision>218</cp:revision>
  <dcterms:created xsi:type="dcterms:W3CDTF">2017-09-12T01:24:00Z</dcterms:created>
  <dcterms:modified xsi:type="dcterms:W3CDTF">2023-10-26T09:51:19Z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82BD420D9A944F47BE003698099B4808</vt:lpwstr>
  </property>
</Properties>
</file>