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jpeg" ContentType="image/jpeg"/>
  <Default Extension="JPG" ContentType="image/.jpg"/>
  <Default Extension="wmf" ContentType="image/x-w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310" r:id="rId5"/>
    <p:sldId id="362" r:id="rId6"/>
    <p:sldId id="365" r:id="rId7"/>
    <p:sldId id="344" r:id="rId8"/>
    <p:sldId id="341" r:id="rId9"/>
    <p:sldId id="270" r:id="rId10"/>
    <p:sldId id="345" r:id="rId11"/>
    <p:sldId id="315" r:id="rId12"/>
    <p:sldId id="343" r:id="rId13"/>
    <p:sldId id="336" r:id="rId14"/>
    <p:sldId id="346" r:id="rId15"/>
    <p:sldId id="347" r:id="rId16"/>
    <p:sldId id="340" r:id="rId17"/>
    <p:sldId id="361" r:id="rId18"/>
    <p:sldId id="317" r:id="rId19"/>
    <p:sldId id="328" r:id="rId20"/>
  </p:sldIdLst>
  <p:sldSz cx="9144000" cy="5143500" type="screen16x9"/>
  <p:notesSz cx="6858000" cy="9144000"/>
  <p:custDataLst>
    <p:tags r:id="rId26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95" userDrawn="1">
          <p15:clr>
            <a:srgbClr val="A4A3A4"/>
          </p15:clr>
        </p15:guide>
        <p15:guide id="2" pos="28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FCFA"/>
    <a:srgbClr val="FFFCE9"/>
    <a:srgbClr val="0000FF"/>
    <a:srgbClr val="5BB9C9"/>
    <a:srgbClr val="E1F3F7"/>
    <a:srgbClr val="3399FF"/>
    <a:srgbClr val="D0E3EA"/>
    <a:srgbClr val="E9F1F5"/>
    <a:srgbClr val="2879F0"/>
    <a:srgbClr val="F25C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244" autoAdjust="0"/>
  </p:normalViewPr>
  <p:slideViewPr>
    <p:cSldViewPr snapToGrid="0">
      <p:cViewPr varScale="1">
        <p:scale>
          <a:sx n="146" d="100"/>
          <a:sy n="146" d="100"/>
        </p:scale>
        <p:origin x="630" y="108"/>
      </p:cViewPr>
      <p:guideLst>
        <p:guide orient="horz" pos="1695"/>
        <p:guide pos="28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gs" Target="tags/tag4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6A73D9F-EDDB-40F7-BD73-1F284C1C70D5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二级</a:t>
            </a:r>
            <a:endParaRPr lang="zh-CN" altLang="en-US" noProof="0"/>
          </a:p>
          <a:p>
            <a:pPr lvl="2"/>
            <a:r>
              <a:rPr lang="zh-CN" altLang="en-US" noProof="0"/>
              <a:t>三级</a:t>
            </a:r>
            <a:endParaRPr lang="zh-CN" altLang="en-US" noProof="0"/>
          </a:p>
          <a:p>
            <a:pPr lvl="3"/>
            <a:r>
              <a:rPr lang="zh-CN" altLang="en-US" noProof="0"/>
              <a:t>四级</a:t>
            </a:r>
            <a:endParaRPr lang="zh-CN" altLang="en-US" noProof="0"/>
          </a:p>
          <a:p>
            <a:pPr lvl="4"/>
            <a:r>
              <a:rPr lang="zh-CN" altLang="en-US" noProof="0"/>
              <a:t>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841E8CAF-FC2F-4AAB-BD9D-32C9BD92F44D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EA422343-253E-485F-A12E-5A4716CB54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9840254-7F67-4DB1-935C-B930611F7F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8" r="14537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8" r="14537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339725"/>
            <a:ext cx="9144000" cy="4464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339725"/>
            <a:ext cx="9144000" cy="523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4778375"/>
            <a:ext cx="9144000" cy="5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8" r="14537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/>
          <p:nvPr userDrawn="1"/>
        </p:nvSpPr>
        <p:spPr>
          <a:xfrm>
            <a:off x="171450" y="169863"/>
            <a:ext cx="8801100" cy="4803775"/>
          </a:xfrm>
          <a:prstGeom prst="roundRect">
            <a:avLst>
              <a:gd name="adj" fmla="val 5328"/>
            </a:avLst>
          </a:prstGeom>
          <a:solidFill>
            <a:schemeClr val="bg1"/>
          </a:solidFill>
          <a:ln w="508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E99FD87E-B37B-4585-8D8D-8C29B89D8DB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2052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wmf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2.v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wmf"/><Relationship Id="rId3" Type="http://schemas.openxmlformats.org/officeDocument/2006/relationships/oleObject" Target="../embeddings/oleObject3.bin"/><Relationship Id="rId2" Type="http://schemas.openxmlformats.org/officeDocument/2006/relationships/image" Target="../media/image10.wmf"/><Relationship Id="rId1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3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9.wmf"/><Relationship Id="rId3" Type="http://schemas.openxmlformats.org/officeDocument/2006/relationships/oleObject" Target="../embeddings/oleObject5.bin"/><Relationship Id="rId2" Type="http://schemas.openxmlformats.org/officeDocument/2006/relationships/image" Target="../media/image18.wmf"/><Relationship Id="rId1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1.bin"/><Relationship Id="rId8" Type="http://schemas.openxmlformats.org/officeDocument/2006/relationships/image" Target="../media/image24.wmf"/><Relationship Id="rId7" Type="http://schemas.openxmlformats.org/officeDocument/2006/relationships/oleObject" Target="../embeddings/oleObject10.bin"/><Relationship Id="rId6" Type="http://schemas.openxmlformats.org/officeDocument/2006/relationships/image" Target="../media/image23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22.wmf"/><Relationship Id="rId3" Type="http://schemas.openxmlformats.org/officeDocument/2006/relationships/oleObject" Target="../embeddings/oleObject8.bin"/><Relationship Id="rId2" Type="http://schemas.openxmlformats.org/officeDocument/2006/relationships/image" Target="../media/image21.wmf"/><Relationship Id="rId16" Type="http://schemas.openxmlformats.org/officeDocument/2006/relationships/vmlDrawing" Target="../drawings/vmlDrawing4.vml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27.png"/><Relationship Id="rId13" Type="http://schemas.openxmlformats.org/officeDocument/2006/relationships/image" Target="../media/image9.png"/><Relationship Id="rId12" Type="http://schemas.openxmlformats.org/officeDocument/2006/relationships/image" Target="../media/image26.wmf"/><Relationship Id="rId11" Type="http://schemas.openxmlformats.org/officeDocument/2006/relationships/oleObject" Target="../embeddings/oleObject12.bin"/><Relationship Id="rId10" Type="http://schemas.openxmlformats.org/officeDocument/2006/relationships/image" Target="../media/image25.wmf"/><Relationship Id="rId1" Type="http://schemas.openxmlformats.org/officeDocument/2006/relationships/oleObject" Target="../embeddings/oleObject7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0" descr="https://docimg5.docs.qq.com/image/AgAABsfO-eVuNsLQ97NFJo9kPCW4F0eR.png?w=904&amp;h=9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599" y="1603758"/>
            <a:ext cx="1254693" cy="1265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266" name="组合 2"/>
          <p:cNvGrpSpPr/>
          <p:nvPr/>
        </p:nvGrpSpPr>
        <p:grpSpPr bwMode="auto">
          <a:xfrm>
            <a:off x="1992312" y="1769050"/>
            <a:ext cx="5297487" cy="1532949"/>
            <a:chOff x="2029475" y="1631180"/>
            <a:chExt cx="5298251" cy="1532829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2029475" y="2657637"/>
              <a:ext cx="4834634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副标题 6"/>
            <p:cNvSpPr txBox="1">
              <a:spLocks noChangeArrowheads="1"/>
            </p:cNvSpPr>
            <p:nvPr/>
          </p:nvSpPr>
          <p:spPr bwMode="auto">
            <a:xfrm>
              <a:off x="3272667" y="2663986"/>
              <a:ext cx="2348251" cy="500023"/>
            </a:xfrm>
            <a:prstGeom prst="rect">
              <a:avLst/>
            </a:prstGeom>
          </p:spPr>
          <p:txBody>
            <a:bodyPr/>
            <a:lstStyle>
              <a:lvl1pPr algn="l" rtl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altLang="zh-CN" dirty="0">
                  <a:solidFill>
                    <a:schemeClr val="bg1"/>
                  </a:solidFill>
                  <a:ea typeface="楷体" panose="02010609060101010101" pitchFamily="49" charset="-122"/>
                </a:rPr>
                <a:t>R</a:t>
              </a:r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·</a:t>
              </a:r>
              <a:r>
                <a:rPr lang="zh-CN" altLang="en-US" dirty="0">
                  <a:solidFill>
                    <a:schemeClr val="bg1"/>
                  </a:solidFill>
                  <a:ea typeface="楷体" panose="02010609060101010101" pitchFamily="49" charset="-122"/>
                </a:rPr>
                <a:t>六年级下册</a:t>
              </a:r>
              <a:endParaRPr lang="zh-CN" altLang="en-US" dirty="0">
                <a:solidFill>
                  <a:schemeClr val="bg1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11270" name="标题 5"/>
            <p:cNvSpPr txBox="1">
              <a:spLocks noChangeArrowheads="1"/>
            </p:cNvSpPr>
            <p:nvPr/>
          </p:nvSpPr>
          <p:spPr bwMode="auto">
            <a:xfrm>
              <a:off x="2946443" y="1631180"/>
              <a:ext cx="4381283" cy="825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4800" b="1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式与方程（</a:t>
              </a:r>
              <a:r>
                <a:rPr lang="en-US" altLang="zh-CN" sz="4800" b="1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1</a:t>
              </a:r>
              <a:r>
                <a:rPr lang="zh-CN" altLang="en-US" sz="4800" b="1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）</a:t>
              </a:r>
              <a:endParaRPr lang="zh-CN" altLang="en-US" sz="4800" b="1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4"/>
          <p:cNvGraphicFramePr>
            <a:graphicFrameLocks noGrp="1"/>
          </p:cNvGraphicFramePr>
          <p:nvPr/>
        </p:nvGraphicFramePr>
        <p:xfrm>
          <a:off x="862013" y="1209859"/>
          <a:ext cx="7419975" cy="19905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1227"/>
                <a:gridCol w="1071154"/>
                <a:gridCol w="1103812"/>
                <a:gridCol w="1559787"/>
                <a:gridCol w="1483995"/>
              </a:tblGrid>
              <a:tr h="199054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/>
                        <a:t>一班男生有</a:t>
                      </a:r>
                      <a:r>
                        <a:rPr lang="en-US" altLang="zh-CN" sz="2600" b="1" i="1" dirty="0"/>
                        <a:t>a</a:t>
                      </a:r>
                      <a:r>
                        <a:rPr lang="zh-CN" altLang="en-US" sz="2600" b="1" dirty="0"/>
                        <a:t>人，女生有</a:t>
                      </a:r>
                      <a:r>
                        <a:rPr lang="en-US" altLang="zh-CN" sz="2600" b="1" i="1" dirty="0"/>
                        <a:t>b</a:t>
                      </a:r>
                      <a:r>
                        <a:rPr lang="zh-CN" altLang="en-US" sz="2600" b="1" dirty="0"/>
                        <a:t>人，</a:t>
                      </a:r>
                      <a:r>
                        <a:rPr lang="zh-CN" altLang="en-US" sz="2600" b="1"/>
                        <a:t>一共有</a:t>
                      </a:r>
                      <a:r>
                        <a:rPr lang="en-US" altLang="zh-CN" sz="2600" b="1"/>
                        <a:t>(</a:t>
                      </a:r>
                      <a:r>
                        <a:rPr lang="en-US" altLang="zh-CN" sz="2600" b="1" i="1"/>
                        <a:t>a</a:t>
                      </a:r>
                      <a:r>
                        <a:rPr lang="en-US" altLang="zh-CN" sz="2600" b="1" err="1"/>
                        <a:t>+</a:t>
                      </a:r>
                      <a:r>
                        <a:rPr lang="en-US" altLang="zh-CN" sz="2600" b="1" i="1"/>
                        <a:t>b</a:t>
                      </a:r>
                      <a:r>
                        <a:rPr lang="en-US" altLang="zh-CN" sz="2600" b="1" i="0"/>
                        <a:t>)</a:t>
                      </a:r>
                      <a:r>
                        <a:rPr lang="zh-CN" altLang="en-US" sz="2600" b="1"/>
                        <a:t>人。</a:t>
                      </a:r>
                      <a:endParaRPr lang="zh-CN" altLang="en-US" sz="2600" b="1" dirty="0"/>
                    </a:p>
                  </a:txBody>
                  <a:tcPr marL="91420" marR="91420" marT="45733" marB="4573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i="1" dirty="0"/>
                        <a:t>s</a:t>
                      </a:r>
                      <a:r>
                        <a:rPr lang="en-US" altLang="zh-CN" sz="2600" b="1" i="0" dirty="0"/>
                        <a:t>=</a:t>
                      </a:r>
                      <a:r>
                        <a:rPr lang="en-US" altLang="zh-CN" sz="2600" b="1" i="1" dirty="0" err="1"/>
                        <a:t>vt</a:t>
                      </a:r>
                      <a:endParaRPr lang="zh-CN" altLang="en-US" sz="2600" b="1" i="1" dirty="0"/>
                    </a:p>
                  </a:txBody>
                  <a:tcPr marL="91420" marR="91420" marT="45733" marB="4573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i="1" dirty="0"/>
                        <a:t>V</a:t>
                      </a:r>
                      <a:r>
                        <a:rPr lang="en-US" altLang="zh-CN" sz="2600" b="1" dirty="0"/>
                        <a:t>=</a:t>
                      </a:r>
                      <a:r>
                        <a:rPr lang="en-US" altLang="zh-CN" sz="2600" b="1" i="1" dirty="0" err="1"/>
                        <a:t>Sh</a:t>
                      </a:r>
                      <a:endParaRPr lang="zh-CN" altLang="en-US" sz="2600" b="1" i="1" dirty="0"/>
                    </a:p>
                  </a:txBody>
                  <a:tcPr marL="91420" marR="91420" marT="45733" marB="4573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i="1" dirty="0" err="1"/>
                        <a:t>a</a:t>
                      </a:r>
                      <a:r>
                        <a:rPr lang="en-US" altLang="zh-CN" sz="2600" b="1" dirty="0" err="1"/>
                        <a:t>+</a:t>
                      </a:r>
                      <a:r>
                        <a:rPr lang="en-US" altLang="zh-CN" sz="2600" b="1" i="1" dirty="0" err="1"/>
                        <a:t>b</a:t>
                      </a:r>
                      <a:r>
                        <a:rPr lang="en-US" altLang="zh-CN" sz="2600" b="1" dirty="0"/>
                        <a:t>=</a:t>
                      </a:r>
                      <a:r>
                        <a:rPr lang="en-US" altLang="zh-CN" sz="2600" b="1" i="1" dirty="0" err="1"/>
                        <a:t>b</a:t>
                      </a:r>
                      <a:r>
                        <a:rPr lang="en-US" altLang="zh-CN" sz="2600" b="1" dirty="0" err="1"/>
                        <a:t>+</a:t>
                      </a:r>
                      <a:r>
                        <a:rPr lang="en-US" altLang="zh-CN" sz="2600" b="1" i="1" dirty="0" err="1"/>
                        <a:t>a</a:t>
                      </a:r>
                      <a:endParaRPr lang="zh-CN" altLang="en-US" sz="2600" b="1" i="1" dirty="0"/>
                    </a:p>
                  </a:txBody>
                  <a:tcPr marL="91420" marR="91420" marT="45733" marB="45733" anchor="ctr"/>
                </a:tc>
                <a:tc>
                  <a:txBody>
                    <a:bodyPr/>
                    <a:lstStyle/>
                    <a:p>
                      <a:endParaRPr lang="zh-CN" altLang="en-US" sz="1800" b="1" dirty="0"/>
                    </a:p>
                  </a:txBody>
                  <a:tcPr marL="91420" marR="91420" marT="45733" marB="45733"/>
                </a:tc>
              </a:tr>
            </a:tbl>
          </a:graphicData>
        </a:graphic>
      </p:graphicFrame>
      <p:graphicFrame>
        <p:nvGraphicFramePr>
          <p:cNvPr id="10257" name="对象 6"/>
          <p:cNvGraphicFramePr>
            <a:graphicFrameLocks noChangeAspect="1"/>
          </p:cNvGraphicFramePr>
          <p:nvPr/>
        </p:nvGraphicFramePr>
        <p:xfrm>
          <a:off x="6905625" y="1892484"/>
          <a:ext cx="1311275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1" imgW="774065" imgH="393700" progId="Equation.DSMT4">
                  <p:embed/>
                </p:oleObj>
              </mc:Choice>
              <mc:Fallback>
                <p:oleObj name="Equation" r:id="rId1" imgW="774065" imgH="393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5625" y="1892484"/>
                        <a:ext cx="1311275" cy="717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258" name="组合 1"/>
          <p:cNvGrpSpPr/>
          <p:nvPr/>
        </p:nvGrpSpPr>
        <p:grpSpPr bwMode="auto">
          <a:xfrm>
            <a:off x="130175" y="452438"/>
            <a:ext cx="1889125" cy="584200"/>
            <a:chOff x="129470" y="452094"/>
            <a:chExt cx="1890373" cy="584201"/>
          </a:xfrm>
        </p:grpSpPr>
        <p:sp>
          <p:nvSpPr>
            <p:cNvPr id="8" name="Google Shape;788;p35"/>
            <p:cNvSpPr/>
            <p:nvPr/>
          </p:nvSpPr>
          <p:spPr>
            <a:xfrm>
              <a:off x="199366" y="472731"/>
              <a:ext cx="1714045" cy="554039"/>
            </a:xfrm>
            <a:prstGeom prst="roundRect">
              <a:avLst>
                <a:gd name="adj" fmla="val 16667"/>
              </a:avLst>
            </a:prstGeom>
            <a:solidFill>
              <a:srgbClr val="F69E63"/>
            </a:solidFill>
            <a:ln>
              <a:noFill/>
            </a:ln>
          </p:spPr>
          <p:txBody>
            <a:bodyPr spcFirstLastPara="1" lIns="121900" tIns="121900" rIns="121900" bIns="121900" anchor="ctr"/>
            <a:lstStyle/>
            <a:p>
              <a:pPr defTabSz="1219200">
                <a:buClr>
                  <a:srgbClr val="000000"/>
                </a:buClr>
                <a:defRPr/>
              </a:pPr>
              <a:endParaRPr sz="1600" kern="0">
                <a:solidFill>
                  <a:srgbClr val="000000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cs typeface="Arial" panose="020B0604020202020204"/>
                <a:sym typeface="思源宋体 CN" panose="02020400000000000000" pitchFamily="18" charset="-122"/>
              </a:endParaRPr>
            </a:p>
          </p:txBody>
        </p:sp>
        <p:sp>
          <p:nvSpPr>
            <p:cNvPr id="10" name="Rectangle 16"/>
            <p:cNvSpPr>
              <a:spLocks noChangeArrowheads="1"/>
            </p:cNvSpPr>
            <p:nvPr/>
          </p:nvSpPr>
          <p:spPr bwMode="auto">
            <a:xfrm>
              <a:off x="129470" y="452094"/>
              <a:ext cx="189037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问题导入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3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356" y="3432404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27"/>
          <p:cNvSpPr>
            <a:spLocks noChangeArrowheads="1"/>
          </p:cNvSpPr>
          <p:nvPr/>
        </p:nvSpPr>
        <p:spPr bwMode="auto">
          <a:xfrm>
            <a:off x="3043041" y="3509084"/>
            <a:ext cx="4633315" cy="499582"/>
          </a:xfrm>
          <a:prstGeom prst="wedgeRoundRectCallout">
            <a:avLst>
              <a:gd name="adj1" fmla="val 55484"/>
              <a:gd name="adj2" fmla="val 3146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defRPr/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看到这些信息，你想到了什么？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5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1"/>
          <p:cNvGrpSpPr/>
          <p:nvPr/>
        </p:nvGrpSpPr>
        <p:grpSpPr bwMode="auto">
          <a:xfrm>
            <a:off x="111918" y="452438"/>
            <a:ext cx="1889125" cy="584200"/>
            <a:chOff x="111201" y="452094"/>
            <a:chExt cx="1890373" cy="584201"/>
          </a:xfrm>
        </p:grpSpPr>
        <p:sp>
          <p:nvSpPr>
            <p:cNvPr id="6" name="Google Shape;788;p35"/>
            <p:cNvSpPr/>
            <p:nvPr/>
          </p:nvSpPr>
          <p:spPr>
            <a:xfrm>
              <a:off x="199366" y="472731"/>
              <a:ext cx="1714045" cy="554039"/>
            </a:xfrm>
            <a:prstGeom prst="roundRect">
              <a:avLst>
                <a:gd name="adj" fmla="val 16667"/>
              </a:avLst>
            </a:prstGeom>
            <a:solidFill>
              <a:srgbClr val="F69E63"/>
            </a:solidFill>
            <a:ln>
              <a:noFill/>
            </a:ln>
          </p:spPr>
          <p:txBody>
            <a:bodyPr spcFirstLastPara="1" lIns="121900" tIns="121900" rIns="121900" bIns="121900" anchor="ctr"/>
            <a:lstStyle/>
            <a:p>
              <a:pPr defTabSz="1219200">
                <a:buClr>
                  <a:srgbClr val="000000"/>
                </a:buClr>
                <a:defRPr/>
              </a:pPr>
              <a:endParaRPr sz="1600" kern="0">
                <a:solidFill>
                  <a:srgbClr val="000000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cs typeface="Arial" panose="020B0604020202020204"/>
                <a:sym typeface="思源宋体 CN" panose="02020400000000000000" pitchFamily="18" charset="-122"/>
              </a:endParaRPr>
            </a:p>
          </p:txBody>
        </p:sp>
        <p:sp>
          <p:nvSpPr>
            <p:cNvPr id="7" name="Rectangle 16"/>
            <p:cNvSpPr>
              <a:spLocks noChangeArrowheads="1"/>
            </p:cNvSpPr>
            <p:nvPr/>
          </p:nvSpPr>
          <p:spPr bwMode="auto">
            <a:xfrm>
              <a:off x="111201" y="452094"/>
              <a:ext cx="189037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复习回顾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700497" y="1183716"/>
            <a:ext cx="4575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华文新魏" panose="02010800040101010101" pitchFamily="2" charset="-122"/>
              </a:rPr>
              <a:t>你会用字母表示什么？</a:t>
            </a:r>
            <a:endParaRPr lang="zh-CN" altLang="en-US" sz="1600"/>
          </a:p>
        </p:txBody>
      </p:sp>
      <p:sp>
        <p:nvSpPr>
          <p:cNvPr id="11" name="文本框 10"/>
          <p:cNvSpPr txBox="1"/>
          <p:nvPr/>
        </p:nvSpPr>
        <p:spPr>
          <a:xfrm>
            <a:off x="2206851" y="2831021"/>
            <a:ext cx="24345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华文新魏" panose="02010800040101010101" pitchFamily="2" charset="-122"/>
              </a:rPr>
              <a:t>用字母表示</a:t>
            </a:r>
            <a:endParaRPr lang="zh-CN" altLang="en-US"/>
          </a:p>
        </p:txBody>
      </p:sp>
      <p:sp>
        <p:nvSpPr>
          <p:cNvPr id="12" name="左大括号 11"/>
          <p:cNvSpPr/>
          <p:nvPr/>
        </p:nvSpPr>
        <p:spPr>
          <a:xfrm>
            <a:off x="4212771" y="1959429"/>
            <a:ext cx="254726" cy="2266405"/>
          </a:xfrm>
          <a:prstGeom prst="leftBrace">
            <a:avLst>
              <a:gd name="adj1" fmla="val 32210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469904" y="1777064"/>
            <a:ext cx="24345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华文新魏" panose="02010800040101010101" pitchFamily="2" charset="-122"/>
              </a:rPr>
              <a:t>数量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469904" y="2300095"/>
            <a:ext cx="24345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华文新魏" panose="02010800040101010101" pitchFamily="2" charset="-122"/>
              </a:rPr>
              <a:t>数量关系</a:t>
            </a:r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4469904" y="2823126"/>
            <a:ext cx="24345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华文新魏" panose="02010800040101010101" pitchFamily="2" charset="-122"/>
              </a:rPr>
              <a:t>计算公式</a:t>
            </a:r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469904" y="3346157"/>
            <a:ext cx="24345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华文新魏" panose="02010800040101010101" pitchFamily="2" charset="-122"/>
              </a:rPr>
              <a:t>运算律</a:t>
            </a:r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4469904" y="3869189"/>
            <a:ext cx="24345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华文新魏" panose="02010800040101010101" pitchFamily="2" charset="-122"/>
              </a:rPr>
              <a:t>其他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/>
      <p:bldP spid="14" grpId="0"/>
      <p:bldP spid="15" grpId="0"/>
      <p:bldP spid="16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4"/>
          <p:cNvGraphicFramePr>
            <a:graphicFrameLocks noGrp="1"/>
          </p:cNvGraphicFramePr>
          <p:nvPr/>
        </p:nvGraphicFramePr>
        <p:xfrm>
          <a:off x="405910" y="786169"/>
          <a:ext cx="8235171" cy="40928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70677"/>
                <a:gridCol w="1620987"/>
                <a:gridCol w="1362952"/>
                <a:gridCol w="1508511"/>
                <a:gridCol w="1772044"/>
              </a:tblGrid>
              <a:tr h="45101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数量</a:t>
                      </a:r>
                      <a:endParaRPr lang="zh-CN" altLang="en-US" sz="2000" b="1" dirty="0"/>
                    </a:p>
                  </a:txBody>
                  <a:tcPr anchor="ctr">
                    <a:lnL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数量关系</a:t>
                      </a:r>
                      <a:endParaRPr lang="zh-CN" altLang="en-US" sz="2000" b="1" dirty="0"/>
                    </a:p>
                  </a:txBody>
                  <a:tcPr anchor="ctr">
                    <a:lnL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计算公式</a:t>
                      </a:r>
                      <a:endParaRPr lang="zh-CN" altLang="en-US" sz="2000" b="1" dirty="0"/>
                    </a:p>
                  </a:txBody>
                  <a:tcPr anchor="ctr">
                    <a:lnL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运算律</a:t>
                      </a:r>
                      <a:endParaRPr lang="zh-CN" altLang="en-US" sz="2000" b="1" dirty="0"/>
                    </a:p>
                  </a:txBody>
                  <a:tcPr anchor="ctr">
                    <a:lnL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其他</a:t>
                      </a:r>
                      <a:endParaRPr lang="zh-CN" altLang="en-US" sz="2000" b="1" dirty="0"/>
                    </a:p>
                  </a:txBody>
                  <a:tcPr anchor="ctr">
                    <a:lnL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F7"/>
                    </a:solidFill>
                  </a:tcPr>
                </a:tc>
              </a:tr>
              <a:tr h="813304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/>
                        <a:t>一班男生有</a:t>
                      </a:r>
                      <a:r>
                        <a:rPr lang="en-US" altLang="zh-CN" sz="1600" i="1" dirty="0"/>
                        <a:t>a</a:t>
                      </a:r>
                      <a:r>
                        <a:rPr lang="zh-CN" altLang="en-US" sz="1600" dirty="0"/>
                        <a:t>人，女生有</a:t>
                      </a:r>
                      <a:r>
                        <a:rPr lang="en-US" altLang="zh-CN" sz="1600" i="1" dirty="0"/>
                        <a:t>b</a:t>
                      </a:r>
                      <a:r>
                        <a:rPr lang="zh-CN" altLang="en-US" sz="1600" dirty="0"/>
                        <a:t>人，</a:t>
                      </a:r>
                      <a:r>
                        <a:rPr lang="zh-CN" altLang="en-US" sz="1600"/>
                        <a:t>一共有</a:t>
                      </a:r>
                      <a:r>
                        <a:rPr lang="en-US" altLang="zh-CN" sz="1600"/>
                        <a:t>(</a:t>
                      </a:r>
                      <a:r>
                        <a:rPr lang="en-US" altLang="zh-CN" sz="1600" i="1"/>
                        <a:t>a</a:t>
                      </a:r>
                      <a:r>
                        <a:rPr lang="en-US" altLang="zh-CN" sz="1600" err="1"/>
                        <a:t>+</a:t>
                      </a:r>
                      <a:r>
                        <a:rPr lang="en-US" altLang="zh-CN" sz="1600" i="1"/>
                        <a:t>b</a:t>
                      </a:r>
                      <a:r>
                        <a:rPr lang="en-US" altLang="zh-CN" sz="1600"/>
                        <a:t>)</a:t>
                      </a:r>
                      <a:r>
                        <a:rPr lang="zh-CN" altLang="en-US" sz="1600"/>
                        <a:t>人。</a:t>
                      </a:r>
                      <a:endParaRPr lang="zh-CN" altLang="en-US" sz="1600" dirty="0"/>
                    </a:p>
                  </a:txBody>
                  <a:tcPr anchor="ctr">
                    <a:lnL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i="1" dirty="0"/>
                        <a:t>s</a:t>
                      </a:r>
                      <a:r>
                        <a:rPr lang="en-US" altLang="zh-CN" sz="1800" dirty="0"/>
                        <a:t>=</a:t>
                      </a:r>
                      <a:r>
                        <a:rPr lang="en-US" altLang="zh-CN" sz="1800" i="1" dirty="0" err="1"/>
                        <a:t>vt</a:t>
                      </a:r>
                      <a:endParaRPr lang="zh-CN" altLang="en-US" sz="1800" i="1" dirty="0"/>
                    </a:p>
                  </a:txBody>
                  <a:tcPr anchor="ctr">
                    <a:lnL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i="1" dirty="0"/>
                        <a:t>V</a:t>
                      </a:r>
                      <a:r>
                        <a:rPr lang="en-US" altLang="zh-CN" sz="1800" dirty="0"/>
                        <a:t>=</a:t>
                      </a:r>
                      <a:r>
                        <a:rPr lang="en-US" altLang="zh-CN" sz="1800" i="1" dirty="0" err="1"/>
                        <a:t>Sh</a:t>
                      </a:r>
                      <a:endParaRPr lang="zh-CN" altLang="en-US" sz="1800" i="1" dirty="0"/>
                    </a:p>
                  </a:txBody>
                  <a:tcPr anchor="ctr">
                    <a:lnL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i="1" dirty="0" err="1"/>
                        <a:t>a</a:t>
                      </a:r>
                      <a:r>
                        <a:rPr lang="en-US" altLang="zh-CN" sz="1800" dirty="0" err="1"/>
                        <a:t>+</a:t>
                      </a:r>
                      <a:r>
                        <a:rPr lang="en-US" altLang="zh-CN" sz="1800" i="1" dirty="0" err="1"/>
                        <a:t>b</a:t>
                      </a:r>
                      <a:r>
                        <a:rPr lang="en-US" altLang="zh-CN" sz="1800" dirty="0"/>
                        <a:t>=</a:t>
                      </a:r>
                      <a:r>
                        <a:rPr lang="en-US" altLang="zh-CN" sz="1800" i="1" dirty="0" err="1"/>
                        <a:t>b</a:t>
                      </a:r>
                      <a:r>
                        <a:rPr lang="en-US" altLang="zh-CN" sz="1800" dirty="0" err="1"/>
                        <a:t>+</a:t>
                      </a:r>
                      <a:r>
                        <a:rPr lang="en-US" altLang="zh-CN" sz="1800" i="1" dirty="0" err="1"/>
                        <a:t>a</a:t>
                      </a:r>
                      <a:endParaRPr lang="zh-CN" altLang="en-US" sz="1800" i="1" dirty="0"/>
                    </a:p>
                  </a:txBody>
                  <a:tcPr anchor="ctr">
                    <a:lnL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dirty="0"/>
                    </a:p>
                  </a:txBody>
                  <a:tcPr anchor="ctr">
                    <a:lnL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A"/>
                    </a:solidFill>
                  </a:tcPr>
                </a:tc>
              </a:tr>
              <a:tr h="8535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solidFill>
                            <a:srgbClr val="0000FF"/>
                          </a:solidFill>
                        </a:rPr>
                        <a:t>一班男生有</a:t>
                      </a:r>
                      <a:r>
                        <a:rPr lang="en-US" altLang="zh-CN" sz="1600" i="1" dirty="0">
                          <a:solidFill>
                            <a:srgbClr val="0000FF"/>
                          </a:solidFill>
                        </a:rPr>
                        <a:t>a</a:t>
                      </a:r>
                      <a:r>
                        <a:rPr lang="zh-CN" altLang="en-US" sz="1600" dirty="0">
                          <a:solidFill>
                            <a:srgbClr val="0000FF"/>
                          </a:solidFill>
                        </a:rPr>
                        <a:t>人，女生有</a:t>
                      </a:r>
                      <a:r>
                        <a:rPr lang="en-US" altLang="zh-CN" sz="1600" i="1" dirty="0">
                          <a:solidFill>
                            <a:srgbClr val="0000FF"/>
                          </a:solidFill>
                        </a:rPr>
                        <a:t>b</a:t>
                      </a:r>
                      <a:r>
                        <a:rPr lang="zh-CN" altLang="en-US" sz="1600" dirty="0">
                          <a:solidFill>
                            <a:srgbClr val="0000FF"/>
                          </a:solidFill>
                        </a:rPr>
                        <a:t>人，男生比</a:t>
                      </a:r>
                      <a:r>
                        <a:rPr lang="zh-CN" altLang="en-US" sz="1600">
                          <a:solidFill>
                            <a:srgbClr val="0000FF"/>
                          </a:solidFill>
                        </a:rPr>
                        <a:t>女生多</a:t>
                      </a:r>
                      <a:r>
                        <a:rPr lang="en-US" altLang="zh-CN" sz="1600">
                          <a:solidFill>
                            <a:srgbClr val="0000FF"/>
                          </a:solidFill>
                        </a:rPr>
                        <a:t>(</a:t>
                      </a:r>
                      <a:r>
                        <a:rPr lang="en-US" altLang="zh-CN" sz="1600" i="1">
                          <a:solidFill>
                            <a:srgbClr val="0000FF"/>
                          </a:solidFill>
                        </a:rPr>
                        <a:t>a</a:t>
                      </a:r>
                      <a:r>
                        <a:rPr lang="en-US" altLang="zh-CN" sz="1600">
                          <a:solidFill>
                            <a:srgbClr val="0000FF"/>
                          </a:solidFill>
                        </a:rPr>
                        <a:t>-</a:t>
                      </a:r>
                      <a:r>
                        <a:rPr lang="en-US" altLang="zh-CN" sz="1600" i="1">
                          <a:solidFill>
                            <a:srgbClr val="0000FF"/>
                          </a:solidFill>
                        </a:rPr>
                        <a:t>b</a:t>
                      </a:r>
                      <a:r>
                        <a:rPr lang="en-US" altLang="zh-CN" sz="1600">
                          <a:solidFill>
                            <a:srgbClr val="0000FF"/>
                          </a:solidFill>
                        </a:rPr>
                        <a:t>)</a:t>
                      </a:r>
                      <a:r>
                        <a:rPr lang="zh-CN" altLang="en-US" sz="1600">
                          <a:solidFill>
                            <a:srgbClr val="0000FF"/>
                          </a:solidFill>
                        </a:rPr>
                        <a:t>人。</a:t>
                      </a:r>
                      <a:endParaRPr lang="zh-CN" alt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dirty="0">
                          <a:solidFill>
                            <a:srgbClr val="0000FF"/>
                          </a:solidFill>
                        </a:rPr>
                        <a:t>c</a:t>
                      </a:r>
                      <a:r>
                        <a:rPr lang="en-US" altLang="zh-CN" sz="1800" dirty="0">
                          <a:solidFill>
                            <a:srgbClr val="0000FF"/>
                          </a:solidFill>
                        </a:rPr>
                        <a:t>=</a:t>
                      </a:r>
                      <a:r>
                        <a:rPr lang="en-US" altLang="zh-CN" sz="1800" i="1" dirty="0">
                          <a:solidFill>
                            <a:srgbClr val="0000FF"/>
                          </a:solidFill>
                        </a:rPr>
                        <a:t>at</a:t>
                      </a:r>
                      <a:endParaRPr lang="zh-CN" altLang="en-US" sz="1800" i="1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dirty="0">
                          <a:solidFill>
                            <a:srgbClr val="0000FF"/>
                          </a:solidFill>
                        </a:rPr>
                        <a:t>S</a:t>
                      </a:r>
                      <a:r>
                        <a:rPr lang="en-US" altLang="zh-CN" sz="1800" dirty="0">
                          <a:solidFill>
                            <a:srgbClr val="0000FF"/>
                          </a:solidFill>
                        </a:rPr>
                        <a:t>=</a:t>
                      </a:r>
                      <a:r>
                        <a:rPr lang="en-US" altLang="zh-CN" sz="1800" i="1" dirty="0">
                          <a:solidFill>
                            <a:srgbClr val="0000FF"/>
                          </a:solidFill>
                        </a:rPr>
                        <a:t>a</a:t>
                      </a:r>
                      <a:r>
                        <a:rPr lang="en-US" altLang="zh-CN" sz="1800" baseline="30000" dirty="0">
                          <a:solidFill>
                            <a:srgbClr val="0000FF"/>
                          </a:solidFill>
                        </a:rPr>
                        <a:t>2</a:t>
                      </a:r>
                      <a:endParaRPr lang="zh-CN" altLang="en-US" sz="18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dirty="0">
                          <a:solidFill>
                            <a:srgbClr val="0000FF"/>
                          </a:solidFill>
                        </a:rPr>
                        <a:t>ab</a:t>
                      </a:r>
                      <a:r>
                        <a:rPr lang="en-US" altLang="zh-CN" sz="1800" dirty="0">
                          <a:solidFill>
                            <a:srgbClr val="0000FF"/>
                          </a:solidFill>
                        </a:rPr>
                        <a:t>=</a:t>
                      </a:r>
                      <a:r>
                        <a:rPr lang="en-US" altLang="zh-CN" sz="1800" i="1" dirty="0" err="1">
                          <a:solidFill>
                            <a:srgbClr val="0000FF"/>
                          </a:solidFill>
                        </a:rPr>
                        <a:t>ba</a:t>
                      </a:r>
                      <a:endParaRPr lang="zh-CN" altLang="en-US" sz="1800" i="1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>
                          <a:solidFill>
                            <a:srgbClr val="0000FF"/>
                          </a:solidFill>
                        </a:rPr>
                        <a:t>ABBABBABB</a:t>
                      </a:r>
                      <a:r>
                        <a:rPr lang="en-US" altLang="zh-CN" sz="1400">
                          <a:solidFill>
                            <a:srgbClr val="0000FF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……</a:t>
                      </a:r>
                      <a:endParaRPr lang="zh-CN" altLang="en-US" sz="1400" dirty="0">
                        <a:solidFill>
                          <a:srgbClr val="0000FF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A"/>
                    </a:solidFill>
                  </a:tcPr>
                </a:tc>
              </a:tr>
              <a:tr h="813304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>
                          <a:solidFill>
                            <a:srgbClr val="0000FF"/>
                          </a:solidFill>
                        </a:rPr>
                        <a:t>青蛙每天吃</a:t>
                      </a:r>
                      <a:r>
                        <a:rPr lang="en-US" altLang="zh-CN" sz="1600" i="1" dirty="0">
                          <a:solidFill>
                            <a:srgbClr val="0000FF"/>
                          </a:solidFill>
                        </a:rPr>
                        <a:t>n</a:t>
                      </a:r>
                      <a:r>
                        <a:rPr lang="zh-CN" altLang="en-US" sz="1600" dirty="0">
                          <a:solidFill>
                            <a:srgbClr val="0000FF"/>
                          </a:solidFill>
                        </a:rPr>
                        <a:t>只害虫，</a:t>
                      </a:r>
                      <a:r>
                        <a:rPr lang="en-US" altLang="zh-CN" sz="1600" dirty="0">
                          <a:solidFill>
                            <a:srgbClr val="0000FF"/>
                          </a:solidFill>
                        </a:rPr>
                        <a:t>100</a:t>
                      </a:r>
                      <a:r>
                        <a:rPr lang="zh-CN" altLang="en-US" sz="1600" dirty="0">
                          <a:solidFill>
                            <a:srgbClr val="0000FF"/>
                          </a:solidFill>
                        </a:rPr>
                        <a:t>天</a:t>
                      </a:r>
                      <a:r>
                        <a:rPr lang="zh-CN" altLang="en-US" sz="1600">
                          <a:solidFill>
                            <a:srgbClr val="0000FF"/>
                          </a:solidFill>
                        </a:rPr>
                        <a:t>吃掉</a:t>
                      </a:r>
                      <a:r>
                        <a:rPr lang="en-US" altLang="zh-CN" sz="1600">
                          <a:solidFill>
                            <a:srgbClr val="0000FF"/>
                          </a:solidFill>
                        </a:rPr>
                        <a:t>(100</a:t>
                      </a:r>
                      <a:r>
                        <a:rPr lang="en-US" altLang="zh-CN" sz="1600" i="1">
                          <a:solidFill>
                            <a:srgbClr val="0000FF"/>
                          </a:solidFill>
                        </a:rPr>
                        <a:t>n</a:t>
                      </a:r>
                      <a:r>
                        <a:rPr lang="en-US" altLang="zh-CN" sz="1600" dirty="0">
                          <a:solidFill>
                            <a:srgbClr val="0000FF"/>
                          </a:solidFill>
                        </a:rPr>
                        <a:t>)</a:t>
                      </a:r>
                      <a:r>
                        <a:rPr lang="zh-CN" altLang="en-US" sz="1600">
                          <a:solidFill>
                            <a:srgbClr val="0000FF"/>
                          </a:solidFill>
                        </a:rPr>
                        <a:t>只</a:t>
                      </a:r>
                      <a:r>
                        <a:rPr lang="zh-CN" altLang="en-US" sz="1600" dirty="0">
                          <a:solidFill>
                            <a:srgbClr val="0000FF"/>
                          </a:solidFill>
                        </a:rPr>
                        <a:t>害虫。</a:t>
                      </a:r>
                      <a:endParaRPr lang="zh-CN" alt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dirty="0">
                          <a:solidFill>
                            <a:srgbClr val="0000FF"/>
                          </a:solidFill>
                        </a:rPr>
                        <a:t>c</a:t>
                      </a:r>
                      <a:r>
                        <a:rPr lang="en-US" altLang="zh-CN" sz="1800" dirty="0">
                          <a:solidFill>
                            <a:srgbClr val="0000FF"/>
                          </a:solidFill>
                        </a:rPr>
                        <a:t>=</a:t>
                      </a:r>
                      <a:r>
                        <a:rPr lang="en-US" altLang="zh-CN" sz="1800" i="1" dirty="0">
                          <a:solidFill>
                            <a:srgbClr val="0000FF"/>
                          </a:solidFill>
                        </a:rPr>
                        <a:t>ax</a:t>
                      </a:r>
                      <a:endParaRPr lang="zh-CN" altLang="en-US" sz="1800" i="1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dirty="0">
                          <a:solidFill>
                            <a:srgbClr val="0000FF"/>
                          </a:solidFill>
                        </a:rPr>
                        <a:t>C</a:t>
                      </a:r>
                      <a:r>
                        <a:rPr lang="en-US" altLang="zh-CN" sz="1800" dirty="0">
                          <a:solidFill>
                            <a:srgbClr val="0000FF"/>
                          </a:solidFill>
                        </a:rPr>
                        <a:t>=2(</a:t>
                      </a:r>
                      <a:r>
                        <a:rPr lang="en-US" altLang="zh-CN" sz="1800" i="1" dirty="0" err="1">
                          <a:solidFill>
                            <a:srgbClr val="0000FF"/>
                          </a:solidFill>
                        </a:rPr>
                        <a:t>a</a:t>
                      </a:r>
                      <a:r>
                        <a:rPr lang="en-US" altLang="zh-CN" sz="1800" dirty="0" err="1">
                          <a:solidFill>
                            <a:srgbClr val="0000FF"/>
                          </a:solidFill>
                        </a:rPr>
                        <a:t>+</a:t>
                      </a:r>
                      <a:r>
                        <a:rPr lang="en-US" altLang="zh-CN" sz="1800" i="1" dirty="0" err="1">
                          <a:solidFill>
                            <a:srgbClr val="0000FF"/>
                          </a:solidFill>
                        </a:rPr>
                        <a:t>b</a:t>
                      </a:r>
                      <a:r>
                        <a:rPr lang="en-US" altLang="zh-CN" sz="1800" dirty="0">
                          <a:solidFill>
                            <a:srgbClr val="0000FF"/>
                          </a:solidFill>
                        </a:rPr>
                        <a:t>)</a:t>
                      </a:r>
                      <a:endParaRPr lang="zh-CN" altLang="en-US" sz="1800" i="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dirty="0">
                          <a:solidFill>
                            <a:srgbClr val="0000FF"/>
                          </a:solidFill>
                        </a:rPr>
                        <a:t>a</a:t>
                      </a:r>
                      <a:r>
                        <a:rPr lang="en-US" altLang="zh-CN" sz="1800" dirty="0">
                          <a:solidFill>
                            <a:srgbClr val="0000FF"/>
                          </a:solidFill>
                        </a:rPr>
                        <a:t>(</a:t>
                      </a:r>
                      <a:r>
                        <a:rPr lang="en-US" altLang="zh-CN" sz="1800" i="1" dirty="0" err="1">
                          <a:solidFill>
                            <a:srgbClr val="0000FF"/>
                          </a:solidFill>
                        </a:rPr>
                        <a:t>bc</a:t>
                      </a:r>
                      <a:r>
                        <a:rPr lang="en-US" altLang="zh-CN" sz="1800" dirty="0">
                          <a:solidFill>
                            <a:srgbClr val="0000FF"/>
                          </a:solidFill>
                        </a:rPr>
                        <a:t>)=(</a:t>
                      </a:r>
                      <a:r>
                        <a:rPr lang="en-US" altLang="zh-CN" sz="1800" i="1" dirty="0">
                          <a:solidFill>
                            <a:srgbClr val="0000FF"/>
                          </a:solidFill>
                        </a:rPr>
                        <a:t>ab</a:t>
                      </a:r>
                      <a:r>
                        <a:rPr lang="en-US" altLang="zh-CN" sz="1800" dirty="0">
                          <a:solidFill>
                            <a:srgbClr val="0000FF"/>
                          </a:solidFill>
                        </a:rPr>
                        <a:t>)</a:t>
                      </a:r>
                      <a:r>
                        <a:rPr lang="en-US" altLang="zh-CN" sz="1800" i="1" dirty="0">
                          <a:solidFill>
                            <a:srgbClr val="0000FF"/>
                          </a:solidFill>
                        </a:rPr>
                        <a:t>c</a:t>
                      </a:r>
                      <a:endParaRPr lang="zh-CN" altLang="en-US" sz="1800" i="1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>
                          <a:solidFill>
                            <a:srgbClr val="0000FF"/>
                          </a:solidFill>
                        </a:rPr>
                        <a:t>CCTV</a:t>
                      </a:r>
                      <a:endParaRPr lang="zh-CN" altLang="en-US" sz="18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A"/>
                    </a:solidFill>
                  </a:tcPr>
                </a:tc>
              </a:tr>
              <a:tr h="112902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CN" altLang="en-US" sz="1600">
                          <a:solidFill>
                            <a:srgbClr val="0000FF"/>
                          </a:solidFill>
                        </a:rPr>
                        <a:t>一个足球</a:t>
                      </a:r>
                      <a:r>
                        <a:rPr lang="en-US" altLang="zh-CN" sz="1600" i="1">
                          <a:solidFill>
                            <a:srgbClr val="0000FF"/>
                          </a:solidFill>
                        </a:rPr>
                        <a:t>x</a:t>
                      </a:r>
                      <a:r>
                        <a:rPr lang="zh-CN" altLang="en-US" sz="1600">
                          <a:solidFill>
                            <a:srgbClr val="0000FF"/>
                          </a:solidFill>
                        </a:rPr>
                        <a:t>元，一个篮球</a:t>
                      </a:r>
                      <a:r>
                        <a:rPr lang="en-US" altLang="zh-CN" sz="1600" i="1">
                          <a:solidFill>
                            <a:srgbClr val="0000FF"/>
                          </a:solidFill>
                        </a:rPr>
                        <a:t>y</a:t>
                      </a:r>
                      <a:r>
                        <a:rPr lang="zh-CN" altLang="en-US" sz="1600">
                          <a:solidFill>
                            <a:srgbClr val="0000FF"/>
                          </a:solidFill>
                        </a:rPr>
                        <a:t>元，足球的价格是篮球的    。</a:t>
                      </a:r>
                      <a:endParaRPr lang="zh-CN" sz="160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0000FF"/>
                          </a:solidFill>
                        </a:rPr>
                        <a:t>(</a:t>
                      </a:r>
                      <a:r>
                        <a:rPr lang="en-US" altLang="zh-CN" sz="1800" i="1" dirty="0" err="1">
                          <a:solidFill>
                            <a:srgbClr val="0000FF"/>
                          </a:solidFill>
                        </a:rPr>
                        <a:t>a</a:t>
                      </a:r>
                      <a:r>
                        <a:rPr lang="en-US" altLang="zh-CN" sz="1800" dirty="0" err="1">
                          <a:solidFill>
                            <a:srgbClr val="0000FF"/>
                          </a:solidFill>
                        </a:rPr>
                        <a:t>+</a:t>
                      </a:r>
                      <a:r>
                        <a:rPr lang="en-US" altLang="zh-CN" sz="1800" i="1" dirty="0" err="1">
                          <a:solidFill>
                            <a:srgbClr val="0000FF"/>
                          </a:solidFill>
                        </a:rPr>
                        <a:t>b</a:t>
                      </a:r>
                      <a:r>
                        <a:rPr lang="en-US" altLang="zh-CN" sz="1800" dirty="0">
                          <a:solidFill>
                            <a:srgbClr val="0000FF"/>
                          </a:solidFill>
                        </a:rPr>
                        <a:t>)÷2</a:t>
                      </a:r>
                      <a:endParaRPr lang="zh-CN" altLang="en-US" sz="18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dirty="0">
                          <a:solidFill>
                            <a:srgbClr val="0000FF"/>
                          </a:solidFill>
                        </a:rPr>
                        <a:t>S</a:t>
                      </a:r>
                      <a:r>
                        <a:rPr lang="en-US" altLang="zh-CN" sz="1800" dirty="0">
                          <a:solidFill>
                            <a:srgbClr val="0000FF"/>
                          </a:solidFill>
                        </a:rPr>
                        <a:t>=π</a:t>
                      </a:r>
                      <a:r>
                        <a:rPr lang="en-US" altLang="zh-CN" sz="1800" i="1" dirty="0">
                          <a:solidFill>
                            <a:srgbClr val="0000FF"/>
                          </a:solidFill>
                        </a:rPr>
                        <a:t>r</a:t>
                      </a:r>
                      <a:r>
                        <a:rPr lang="en-US" altLang="zh-CN" sz="1800" baseline="30000" dirty="0">
                          <a:solidFill>
                            <a:srgbClr val="0000FF"/>
                          </a:solidFill>
                        </a:rPr>
                        <a:t>2</a:t>
                      </a:r>
                      <a:endParaRPr lang="zh-CN" altLang="en-US" sz="18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dirty="0">
                          <a:solidFill>
                            <a:srgbClr val="0000FF"/>
                          </a:solidFill>
                        </a:rPr>
                        <a:t>a</a:t>
                      </a:r>
                      <a:r>
                        <a:rPr lang="en-US" altLang="zh-CN" sz="1800" dirty="0">
                          <a:solidFill>
                            <a:srgbClr val="0000FF"/>
                          </a:solidFill>
                        </a:rPr>
                        <a:t>(</a:t>
                      </a:r>
                      <a:r>
                        <a:rPr lang="en-US" altLang="zh-CN" sz="1800" i="1" dirty="0" err="1">
                          <a:solidFill>
                            <a:srgbClr val="0000FF"/>
                          </a:solidFill>
                        </a:rPr>
                        <a:t>b</a:t>
                      </a:r>
                      <a:r>
                        <a:rPr lang="en-US" altLang="zh-CN" sz="1800" dirty="0" err="1">
                          <a:solidFill>
                            <a:srgbClr val="0000FF"/>
                          </a:solidFill>
                        </a:rPr>
                        <a:t>+</a:t>
                      </a:r>
                      <a:r>
                        <a:rPr lang="en-US" altLang="zh-CN" sz="1800" i="1" dirty="0" err="1">
                          <a:solidFill>
                            <a:srgbClr val="0000FF"/>
                          </a:solidFill>
                        </a:rPr>
                        <a:t>c</a:t>
                      </a:r>
                      <a:r>
                        <a:rPr lang="en-US" altLang="zh-CN" sz="1800" dirty="0">
                          <a:solidFill>
                            <a:srgbClr val="0000FF"/>
                          </a:solidFill>
                        </a:rPr>
                        <a:t>)=</a:t>
                      </a:r>
                      <a:r>
                        <a:rPr lang="en-US" altLang="zh-CN" sz="1800" i="1" dirty="0" err="1">
                          <a:solidFill>
                            <a:srgbClr val="0000FF"/>
                          </a:solidFill>
                        </a:rPr>
                        <a:t>ab</a:t>
                      </a:r>
                      <a:r>
                        <a:rPr lang="en-US" altLang="zh-CN" sz="1800" dirty="0" err="1">
                          <a:solidFill>
                            <a:srgbClr val="0000FF"/>
                          </a:solidFill>
                        </a:rPr>
                        <a:t>+</a:t>
                      </a:r>
                      <a:r>
                        <a:rPr lang="en-US" altLang="zh-CN" sz="1800" i="1" dirty="0" err="1">
                          <a:solidFill>
                            <a:srgbClr val="0000FF"/>
                          </a:solidFill>
                        </a:rPr>
                        <a:t>ac</a:t>
                      </a:r>
                      <a:endParaRPr lang="zh-CN" altLang="en-US" sz="1800" i="1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>
                          <a:solidFill>
                            <a:srgbClr val="0000FF"/>
                          </a:solidFill>
                        </a:rPr>
                        <a:t>cm</a:t>
                      </a:r>
                      <a:endParaRPr lang="zh-CN" altLang="en-US" sz="18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B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对象 7"/>
          <p:cNvGraphicFramePr>
            <a:graphicFrameLocks noChangeAspect="1"/>
          </p:cNvGraphicFramePr>
          <p:nvPr/>
        </p:nvGraphicFramePr>
        <p:xfrm>
          <a:off x="7162529" y="1363021"/>
          <a:ext cx="1116013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1" imgW="850265" imgH="393700" progId="Equation.DSMT4">
                  <p:embed/>
                </p:oleObj>
              </mc:Choice>
              <mc:Fallback>
                <p:oleObj name="Equation" r:id="rId1" imgW="850265" imgH="3937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2529" y="1363021"/>
                        <a:ext cx="1116013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1533934" y="4412858"/>
          <a:ext cx="181610" cy="461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Equation" r:id="rId3" imgW="3962400" imgH="10058400" progId="Equation.DSMT4">
                  <p:embed/>
                </p:oleObj>
              </mc:Choice>
              <mc:Fallback>
                <p:oleObj name="Equation" r:id="rId3" imgW="3962400" imgH="10058400" progId="Equation.DSMT4">
                  <p:embed/>
                  <p:pic>
                    <p:nvPicPr>
                      <p:cNvPr id="0" name="图片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33934" y="4412858"/>
                        <a:ext cx="181610" cy="4610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49"/>
          <p:cNvSpPr>
            <a:spLocks noChangeArrowheads="1"/>
          </p:cNvSpPr>
          <p:nvPr/>
        </p:nvSpPr>
        <p:spPr bwMode="auto">
          <a:xfrm>
            <a:off x="170779" y="249925"/>
            <a:ext cx="8380579" cy="47666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latin typeface="+mn-ea"/>
                <a:ea typeface="+mn-ea"/>
                <a:sym typeface="华文新魏" panose="02010800040101010101" pitchFamily="2" charset="-122"/>
              </a:rPr>
              <a:t>你会用字母表示什么？请在下表中写出来。</a:t>
            </a:r>
            <a:endParaRPr lang="zh-CN" altLang="en-US" sz="2400" b="1" dirty="0">
              <a:latin typeface="+mn-ea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856597" y="418817"/>
            <a:ext cx="2077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FF7C80"/>
                </a:solidFill>
                <a:latin typeface="+mj-lt"/>
                <a:ea typeface="+mj-ea"/>
              </a:rPr>
              <a:t>P80 </a:t>
            </a:r>
            <a:r>
              <a:rPr lang="zh-CN" altLang="en-US" sz="1400" b="1">
                <a:solidFill>
                  <a:srgbClr val="FF7C80"/>
                </a:solidFill>
                <a:latin typeface="+mj-lt"/>
                <a:ea typeface="+mj-ea"/>
              </a:rPr>
              <a:t>第</a:t>
            </a:r>
            <a:r>
              <a:rPr lang="en-US" altLang="zh-CN" sz="1400" b="1">
                <a:solidFill>
                  <a:srgbClr val="FF7C80"/>
                </a:solidFill>
                <a:latin typeface="+mj-lt"/>
                <a:ea typeface="+mj-ea"/>
              </a:rPr>
              <a:t>1</a:t>
            </a:r>
            <a:r>
              <a:rPr lang="zh-CN" altLang="en-US" sz="1400" b="1">
                <a:solidFill>
                  <a:srgbClr val="FF7C80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2100580"/>
            <a:ext cx="1861185" cy="75311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99" y="2935394"/>
            <a:ext cx="1861457" cy="77445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3782695"/>
            <a:ext cx="1861185" cy="11023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9612" y="2156082"/>
            <a:ext cx="1327806" cy="69815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9612" y="2973546"/>
            <a:ext cx="1327806" cy="69815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9612" y="4008255"/>
            <a:ext cx="1327806" cy="69815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2062" y="2156082"/>
            <a:ext cx="1040424" cy="69815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2062" y="2973546"/>
            <a:ext cx="1040424" cy="69815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2062" y="4008255"/>
            <a:ext cx="1040424" cy="69815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7418" y="2156082"/>
            <a:ext cx="1345266" cy="69815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7418" y="2973546"/>
            <a:ext cx="1345266" cy="698151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7418" y="4008255"/>
            <a:ext cx="1345266" cy="69815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8630" y="2156082"/>
            <a:ext cx="1562727" cy="69815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8630" y="2973546"/>
            <a:ext cx="1562727" cy="698151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8630" y="4008255"/>
            <a:ext cx="1562727" cy="6981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0"/>
          <p:cNvSpPr txBox="1">
            <a:spLocks noChangeArrowheads="1"/>
          </p:cNvSpPr>
          <p:nvPr/>
        </p:nvSpPr>
        <p:spPr bwMode="auto">
          <a:xfrm>
            <a:off x="863600" y="1387475"/>
            <a:ext cx="8016875" cy="12176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+mn-ea"/>
              </a:rPr>
              <a:t>含有字母的式子里，数和字母中间的乘号可以记作“</a:t>
            </a:r>
            <a:r>
              <a:rPr lang="en-US" altLang="zh-CN" sz="3200" b="1" dirty="0">
                <a:latin typeface="+mn-lt"/>
                <a:ea typeface="+mn-ea"/>
              </a:rPr>
              <a:t>·</a:t>
            </a:r>
            <a:r>
              <a:rPr lang="en-US" altLang="zh-CN" sz="3200" b="1" dirty="0">
                <a:latin typeface="+mn-ea"/>
                <a:ea typeface="+mn-ea"/>
              </a:rPr>
              <a:t>”</a:t>
            </a:r>
            <a:r>
              <a:rPr lang="zh-CN" altLang="en-US" sz="3200" b="1" dirty="0">
                <a:latin typeface="+mj-ea"/>
                <a:ea typeface="+mj-ea"/>
              </a:rPr>
              <a:t>，</a:t>
            </a:r>
            <a:r>
              <a:rPr lang="zh-CN" altLang="en-US" sz="3200" b="1" dirty="0">
                <a:latin typeface="+mn-lt"/>
                <a:ea typeface="+mn-ea"/>
              </a:rPr>
              <a:t>也可以省略不写。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2900" y="1495425"/>
            <a:ext cx="457200" cy="457200"/>
          </a:xfrm>
          <a:prstGeom prst="rect">
            <a:avLst/>
          </a:prstGeom>
          <a:solidFill>
            <a:schemeClr val="tx2">
              <a:lumMod val="60000"/>
              <a:lumOff val="4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3200" b="1" noProof="1"/>
              <a:t>1.</a:t>
            </a:r>
            <a:endParaRPr lang="en-US" altLang="zh-CN" sz="3200" b="1" noProof="1"/>
          </a:p>
        </p:txBody>
      </p:sp>
      <p:sp>
        <p:nvSpPr>
          <p:cNvPr id="4" name="矩形 3"/>
          <p:cNvSpPr/>
          <p:nvPr/>
        </p:nvSpPr>
        <p:spPr>
          <a:xfrm>
            <a:off x="342900" y="2667000"/>
            <a:ext cx="460375" cy="457200"/>
          </a:xfrm>
          <a:prstGeom prst="rect">
            <a:avLst/>
          </a:prstGeom>
          <a:solidFill>
            <a:srgbClr val="37A7D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3200" b="1" noProof="1"/>
              <a:t>2.</a:t>
            </a:r>
            <a:endParaRPr lang="en-US" altLang="zh-CN" sz="3200" b="1" noProof="1"/>
          </a:p>
        </p:txBody>
      </p:sp>
      <p:sp>
        <p:nvSpPr>
          <p:cNvPr id="5" name="矩形 4"/>
          <p:cNvSpPr/>
          <p:nvPr/>
        </p:nvSpPr>
        <p:spPr>
          <a:xfrm>
            <a:off x="342900" y="3346450"/>
            <a:ext cx="460375" cy="458788"/>
          </a:xfrm>
          <a:prstGeom prst="rect">
            <a:avLst/>
          </a:prstGeom>
          <a:solidFill>
            <a:srgbClr val="F69E08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3200" b="1" noProof="1"/>
              <a:t>3.</a:t>
            </a:r>
            <a:endParaRPr lang="en-US" altLang="zh-CN" sz="3200" b="1" noProof="1"/>
          </a:p>
        </p:txBody>
      </p:sp>
      <p:sp>
        <p:nvSpPr>
          <p:cNvPr id="6" name="TextBox 30"/>
          <p:cNvSpPr txBox="1">
            <a:spLocks noChangeArrowheads="1"/>
          </p:cNvSpPr>
          <p:nvPr/>
        </p:nvSpPr>
        <p:spPr bwMode="auto">
          <a:xfrm>
            <a:off x="850900" y="2570163"/>
            <a:ext cx="8155596" cy="627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+mn-ea"/>
              </a:rPr>
              <a:t>省略乘号时，应该把数写在字母的前面。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7" name="TextBox 30"/>
          <p:cNvSpPr txBox="1">
            <a:spLocks noChangeArrowheads="1"/>
          </p:cNvSpPr>
          <p:nvPr/>
        </p:nvSpPr>
        <p:spPr bwMode="auto">
          <a:xfrm>
            <a:off x="889000" y="3267075"/>
            <a:ext cx="8016875" cy="1273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+mn-ea"/>
              </a:rPr>
              <a:t>数与数之间的乘号不能省略。加号、减号、除号都不能省略。</a:t>
            </a:r>
            <a:endParaRPr lang="zh-CN" altLang="en-US" sz="3200" b="1" dirty="0">
              <a:latin typeface="+mn-lt"/>
              <a:ea typeface="+mn-ea"/>
            </a:endParaRPr>
          </a:p>
        </p:txBody>
      </p:sp>
      <p:grpSp>
        <p:nvGrpSpPr>
          <p:cNvPr id="15368" name="组合 9"/>
          <p:cNvGrpSpPr/>
          <p:nvPr/>
        </p:nvGrpSpPr>
        <p:grpSpPr bwMode="auto">
          <a:xfrm>
            <a:off x="3497263" y="493713"/>
            <a:ext cx="2149475" cy="701675"/>
            <a:chOff x="3497892" y="493713"/>
            <a:chExt cx="2148215" cy="701675"/>
          </a:xfrm>
        </p:grpSpPr>
        <p:pic>
          <p:nvPicPr>
            <p:cNvPr id="15369" name="图片 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87" t="34338" r="8842" b="43015"/>
            <a:stretch>
              <a:fillRect/>
            </a:stretch>
          </p:blipFill>
          <p:spPr bwMode="auto">
            <a:xfrm>
              <a:off x="3497892" y="534988"/>
              <a:ext cx="2148215" cy="66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0" name="文本框 4"/>
            <p:cNvSpPr txBox="1">
              <a:spLocks noChangeArrowheads="1"/>
            </p:cNvSpPr>
            <p:nvPr/>
          </p:nvSpPr>
          <p:spPr bwMode="auto">
            <a:xfrm>
              <a:off x="3623778" y="493713"/>
              <a:ext cx="1896442" cy="604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32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小 结</a:t>
              </a:r>
              <a:endPara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4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>
            <a:cxnSpLocks noChangeShapeType="1"/>
            <a:endCxn id="33" idx="1"/>
          </p:cNvCxnSpPr>
          <p:nvPr/>
        </p:nvCxnSpPr>
        <p:spPr bwMode="auto">
          <a:xfrm>
            <a:off x="4248150" y="787400"/>
            <a:ext cx="2044700" cy="179387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直接连接符 17"/>
          <p:cNvCxnSpPr>
            <a:cxnSpLocks noChangeShapeType="1"/>
            <a:endCxn id="34" idx="1"/>
          </p:cNvCxnSpPr>
          <p:nvPr/>
        </p:nvCxnSpPr>
        <p:spPr bwMode="auto">
          <a:xfrm>
            <a:off x="4256088" y="1450975"/>
            <a:ext cx="2036762" cy="20288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直接连接符 18"/>
          <p:cNvCxnSpPr>
            <a:cxnSpLocks noChangeShapeType="1"/>
            <a:endCxn id="32" idx="1"/>
          </p:cNvCxnSpPr>
          <p:nvPr/>
        </p:nvCxnSpPr>
        <p:spPr bwMode="auto">
          <a:xfrm flipV="1">
            <a:off x="4537075" y="1684338"/>
            <a:ext cx="1755775" cy="43973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直接连接符 22"/>
          <p:cNvCxnSpPr>
            <a:cxnSpLocks noChangeShapeType="1"/>
            <a:endCxn id="31" idx="1"/>
          </p:cNvCxnSpPr>
          <p:nvPr/>
        </p:nvCxnSpPr>
        <p:spPr bwMode="auto">
          <a:xfrm flipV="1">
            <a:off x="4508500" y="787400"/>
            <a:ext cx="1784350" cy="20748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直接连接符 23"/>
          <p:cNvCxnSpPr>
            <a:cxnSpLocks noChangeShapeType="1"/>
            <a:stCxn id="29" idx="3"/>
            <a:endCxn id="32" idx="1"/>
          </p:cNvCxnSpPr>
          <p:nvPr/>
        </p:nvCxnSpPr>
        <p:spPr bwMode="auto">
          <a:xfrm flipV="1">
            <a:off x="3594100" y="1684338"/>
            <a:ext cx="2698750" cy="183991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直接连接符 24"/>
          <p:cNvCxnSpPr>
            <a:cxnSpLocks noChangeShapeType="1"/>
            <a:stCxn id="30" idx="3"/>
          </p:cNvCxnSpPr>
          <p:nvPr/>
        </p:nvCxnSpPr>
        <p:spPr bwMode="auto">
          <a:xfrm flipV="1">
            <a:off x="3143250" y="4300538"/>
            <a:ext cx="3144838" cy="127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393" name="文本框 3"/>
          <p:cNvSpPr txBox="1">
            <a:spLocks noChangeArrowheads="1"/>
          </p:cNvSpPr>
          <p:nvPr/>
        </p:nvSpPr>
        <p:spPr bwMode="auto">
          <a:xfrm>
            <a:off x="387349" y="899432"/>
            <a:ext cx="180583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ea typeface="黑体" panose="02010609060101010101" pitchFamily="49" charset="-122"/>
              </a:rPr>
              <a:t>连线。</a:t>
            </a:r>
            <a:endParaRPr lang="zh-CN" altLang="en-US" sz="3200" b="1" dirty="0">
              <a:ea typeface="黑体" panose="02010609060101010101" pitchFamily="49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200275" y="431800"/>
            <a:ext cx="5051784" cy="4521761"/>
            <a:chOff x="2200275" y="431800"/>
            <a:chExt cx="5051784" cy="4521761"/>
          </a:xfrm>
        </p:grpSpPr>
        <p:grpSp>
          <p:nvGrpSpPr>
            <p:cNvPr id="16386" name="组合 11"/>
            <p:cNvGrpSpPr/>
            <p:nvPr/>
          </p:nvGrpSpPr>
          <p:grpSpPr bwMode="auto">
            <a:xfrm>
              <a:off x="2200275" y="431800"/>
              <a:ext cx="5035550" cy="4236521"/>
              <a:chOff x="2238811" y="642048"/>
              <a:chExt cx="5035038" cy="4235061"/>
            </a:xfrm>
          </p:grpSpPr>
          <p:sp>
            <p:nvSpPr>
              <p:cNvPr id="2" name="矩形 1"/>
              <p:cNvSpPr/>
              <p:nvPr/>
            </p:nvSpPr>
            <p:spPr bwMode="auto">
              <a:xfrm>
                <a:off x="2272146" y="691244"/>
                <a:ext cx="2012745" cy="52369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3399FF"/>
                </a:solidFill>
                <a:miter lim="800000"/>
              </a:ln>
            </p:spPr>
            <p:txBody>
              <a:bodyPr anchor="ctr"/>
              <a:lstStyle/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800" b="1" kern="0" dirty="0">
                    <a:solidFill>
                      <a:srgbClr val="1C1C1C"/>
                    </a:solidFill>
                    <a:latin typeface="+mj-lt"/>
                    <a:ea typeface="黑体" panose="02010609060101010101" pitchFamily="49" charset="-122"/>
                  </a:rPr>
                  <a:t>比</a:t>
                </a:r>
                <a:r>
                  <a:rPr lang="en-US" altLang="zh-CN" sz="2800" b="1" i="1" kern="0" dirty="0">
                    <a:solidFill>
                      <a:srgbClr val="1C1C1C"/>
                    </a:solidFill>
                    <a:latin typeface="+mj-lt"/>
                    <a:ea typeface="黑体" panose="02010609060101010101" pitchFamily="49" charset="-122"/>
                  </a:rPr>
                  <a:t>a</a:t>
                </a:r>
                <a:r>
                  <a:rPr lang="zh-CN" altLang="en-US" sz="2800" b="1" kern="0" dirty="0">
                    <a:solidFill>
                      <a:srgbClr val="1C1C1C"/>
                    </a:solidFill>
                    <a:latin typeface="+mj-lt"/>
                    <a:ea typeface="黑体" panose="02010609060101010101" pitchFamily="49" charset="-122"/>
                  </a:rPr>
                  <a:t>多</a:t>
                </a:r>
                <a:r>
                  <a:rPr lang="en-US" altLang="zh-CN" sz="2800" b="1" kern="0" dirty="0">
                    <a:solidFill>
                      <a:srgbClr val="1C1C1C"/>
                    </a:solidFill>
                    <a:latin typeface="+mj-lt"/>
                    <a:ea typeface="黑体" panose="02010609060101010101" pitchFamily="49" charset="-122"/>
                  </a:rPr>
                  <a:t>3</a:t>
                </a:r>
                <a:r>
                  <a:rPr lang="zh-CN" altLang="en-US" sz="2800" b="1" kern="0" dirty="0">
                    <a:solidFill>
                      <a:srgbClr val="1C1C1C"/>
                    </a:solidFill>
                    <a:latin typeface="+mj-lt"/>
                    <a:ea typeface="黑体" panose="02010609060101010101" pitchFamily="49" charset="-122"/>
                  </a:rPr>
                  <a:t>的数</a:t>
                </a:r>
                <a:endParaRPr lang="zh-CN" altLang="en-US" sz="2800" b="1" kern="0" dirty="0">
                  <a:solidFill>
                    <a:srgbClr val="1C1C1C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 bwMode="auto">
              <a:xfrm>
                <a:off x="2272146" y="1386329"/>
                <a:ext cx="2012745" cy="52369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3399FF"/>
                </a:solidFill>
                <a:miter lim="800000"/>
              </a:ln>
            </p:spPr>
            <p:txBody>
              <a:bodyPr anchor="ctr"/>
              <a:lstStyle/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800" b="1" kern="0" dirty="0">
                    <a:solidFill>
                      <a:srgbClr val="1C1C1C"/>
                    </a:solidFill>
                    <a:latin typeface="+mj-lt"/>
                    <a:ea typeface="黑体" panose="02010609060101010101" pitchFamily="49" charset="-122"/>
                  </a:rPr>
                  <a:t>比</a:t>
                </a:r>
                <a:r>
                  <a:rPr lang="en-US" altLang="zh-CN" sz="2800" b="1" i="1" kern="0" dirty="0">
                    <a:solidFill>
                      <a:srgbClr val="1C1C1C"/>
                    </a:solidFill>
                    <a:latin typeface="+mj-lt"/>
                    <a:ea typeface="黑体" panose="02010609060101010101" pitchFamily="49" charset="-122"/>
                  </a:rPr>
                  <a:t>a</a:t>
                </a:r>
                <a:r>
                  <a:rPr lang="zh-CN" altLang="en-US" sz="2800" b="1" kern="0" dirty="0">
                    <a:solidFill>
                      <a:srgbClr val="1C1C1C"/>
                    </a:solidFill>
                    <a:latin typeface="+mj-lt"/>
                    <a:ea typeface="黑体" panose="02010609060101010101" pitchFamily="49" charset="-122"/>
                  </a:rPr>
                  <a:t>少</a:t>
                </a:r>
                <a:r>
                  <a:rPr lang="en-US" altLang="zh-CN" sz="2800" b="1" kern="0" dirty="0">
                    <a:solidFill>
                      <a:srgbClr val="1C1C1C"/>
                    </a:solidFill>
                    <a:latin typeface="+mj-lt"/>
                    <a:ea typeface="黑体" panose="02010609060101010101" pitchFamily="49" charset="-122"/>
                  </a:rPr>
                  <a:t>3</a:t>
                </a:r>
                <a:r>
                  <a:rPr lang="zh-CN" altLang="en-US" sz="2800" b="1" kern="0" dirty="0">
                    <a:solidFill>
                      <a:srgbClr val="1C1C1C"/>
                    </a:solidFill>
                    <a:latin typeface="+mj-lt"/>
                    <a:ea typeface="黑体" panose="02010609060101010101" pitchFamily="49" charset="-122"/>
                  </a:rPr>
                  <a:t>的数</a:t>
                </a:r>
                <a:endParaRPr lang="zh-CN" altLang="en-US" sz="2800" b="1" kern="0" dirty="0">
                  <a:solidFill>
                    <a:srgbClr val="1C1C1C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 bwMode="auto">
              <a:xfrm>
                <a:off x="2238811" y="2081415"/>
                <a:ext cx="2328626" cy="52369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3399FF"/>
                </a:solidFill>
                <a:miter lim="800000"/>
              </a:ln>
            </p:spPr>
            <p:txBody>
              <a:bodyPr anchor="ctr"/>
              <a:lstStyle/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b="1" kern="0" dirty="0">
                    <a:solidFill>
                      <a:srgbClr val="1C1C1C"/>
                    </a:solidFill>
                    <a:latin typeface="+mj-lt"/>
                    <a:ea typeface="黑体" panose="02010609060101010101" pitchFamily="49" charset="-122"/>
                  </a:rPr>
                  <a:t>3</a:t>
                </a:r>
                <a:r>
                  <a:rPr lang="zh-CN" altLang="en-US" sz="2800" b="1" kern="0" dirty="0">
                    <a:solidFill>
                      <a:srgbClr val="1C1C1C"/>
                    </a:solidFill>
                    <a:latin typeface="+mj-lt"/>
                    <a:ea typeface="黑体" panose="02010609060101010101" pitchFamily="49" charset="-122"/>
                  </a:rPr>
                  <a:t>个</a:t>
                </a:r>
                <a:r>
                  <a:rPr lang="en-US" altLang="zh-CN" sz="2800" b="1" i="1" kern="0" dirty="0">
                    <a:solidFill>
                      <a:srgbClr val="1C1C1C"/>
                    </a:solidFill>
                    <a:latin typeface="+mj-lt"/>
                    <a:ea typeface="黑体" panose="02010609060101010101" pitchFamily="49" charset="-122"/>
                  </a:rPr>
                  <a:t>a</a:t>
                </a:r>
                <a:r>
                  <a:rPr lang="zh-CN" altLang="en-US" sz="2800" b="1" kern="0" dirty="0">
                    <a:solidFill>
                      <a:srgbClr val="1C1C1C"/>
                    </a:solidFill>
                    <a:latin typeface="+mj-lt"/>
                    <a:ea typeface="黑体" panose="02010609060101010101" pitchFamily="49" charset="-122"/>
                  </a:rPr>
                  <a:t>相加的和</a:t>
                </a:r>
                <a:endParaRPr lang="zh-CN" altLang="en-US" sz="2800" b="1" kern="0" dirty="0">
                  <a:solidFill>
                    <a:srgbClr val="1C1C1C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 bwMode="auto">
              <a:xfrm>
                <a:off x="2238811" y="2776500"/>
                <a:ext cx="2328626" cy="52369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3399FF"/>
                </a:solidFill>
                <a:miter lim="800000"/>
              </a:ln>
            </p:spPr>
            <p:txBody>
              <a:bodyPr anchor="ctr"/>
              <a:lstStyle/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b="1" kern="0" dirty="0">
                    <a:solidFill>
                      <a:srgbClr val="1C1C1C"/>
                    </a:solidFill>
                    <a:latin typeface="+mj-lt"/>
                    <a:ea typeface="黑体" panose="02010609060101010101" pitchFamily="49" charset="-122"/>
                  </a:rPr>
                  <a:t>3</a:t>
                </a:r>
                <a:r>
                  <a:rPr lang="zh-CN" altLang="en-US" sz="2800" b="1" kern="0" dirty="0">
                    <a:solidFill>
                      <a:srgbClr val="1C1C1C"/>
                    </a:solidFill>
                    <a:latin typeface="+mj-lt"/>
                    <a:ea typeface="黑体" panose="02010609060101010101" pitchFamily="49" charset="-122"/>
                  </a:rPr>
                  <a:t>个</a:t>
                </a:r>
                <a:r>
                  <a:rPr lang="en-US" altLang="zh-CN" sz="2800" b="1" i="1" kern="0" dirty="0">
                    <a:solidFill>
                      <a:srgbClr val="1C1C1C"/>
                    </a:solidFill>
                    <a:latin typeface="+mj-lt"/>
                    <a:ea typeface="黑体" panose="02010609060101010101" pitchFamily="49" charset="-122"/>
                  </a:rPr>
                  <a:t>a</a:t>
                </a:r>
                <a:r>
                  <a:rPr lang="zh-CN" altLang="en-US" sz="2800" b="1" kern="0" dirty="0">
                    <a:solidFill>
                      <a:srgbClr val="1C1C1C"/>
                    </a:solidFill>
                    <a:latin typeface="+mj-lt"/>
                    <a:ea typeface="黑体" panose="02010609060101010101" pitchFamily="49" charset="-122"/>
                  </a:rPr>
                  <a:t>相乘的积</a:t>
                </a:r>
                <a:endParaRPr lang="zh-CN" altLang="en-US" sz="2800" b="1" kern="0" dirty="0">
                  <a:solidFill>
                    <a:srgbClr val="1C1C1C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 bwMode="auto">
              <a:xfrm>
                <a:off x="2251510" y="3471586"/>
                <a:ext cx="1380985" cy="52369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3399FF"/>
                </a:solidFill>
                <a:miter lim="800000"/>
              </a:ln>
            </p:spPr>
            <p:txBody>
              <a:bodyPr anchor="ctr"/>
              <a:lstStyle/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b="1" i="1" kern="0" dirty="0">
                    <a:solidFill>
                      <a:srgbClr val="1C1C1C"/>
                    </a:solidFill>
                    <a:latin typeface="+mj-lt"/>
                    <a:ea typeface="黑体" panose="02010609060101010101" pitchFamily="49" charset="-122"/>
                  </a:rPr>
                  <a:t>a</a:t>
                </a:r>
                <a:r>
                  <a:rPr lang="zh-CN" altLang="en-US" sz="2800" b="1" kern="0" dirty="0">
                    <a:solidFill>
                      <a:srgbClr val="1C1C1C"/>
                    </a:solidFill>
                    <a:latin typeface="+mj-lt"/>
                    <a:ea typeface="黑体" panose="02010609060101010101" pitchFamily="49" charset="-122"/>
                  </a:rPr>
                  <a:t>的</a:t>
                </a:r>
                <a:r>
                  <a:rPr lang="en-US" altLang="zh-CN" sz="2800" b="1" kern="0" dirty="0">
                    <a:solidFill>
                      <a:srgbClr val="1C1C1C"/>
                    </a:solidFill>
                    <a:latin typeface="+mj-lt"/>
                    <a:ea typeface="黑体" panose="02010609060101010101" pitchFamily="49" charset="-122"/>
                  </a:rPr>
                  <a:t>3</a:t>
                </a:r>
                <a:r>
                  <a:rPr lang="zh-CN" altLang="en-US" sz="2800" b="1" kern="0" dirty="0">
                    <a:solidFill>
                      <a:srgbClr val="1C1C1C"/>
                    </a:solidFill>
                    <a:latin typeface="+mj-lt"/>
                    <a:ea typeface="黑体" panose="02010609060101010101" pitchFamily="49" charset="-122"/>
                  </a:rPr>
                  <a:t>倍</a:t>
                </a:r>
                <a:endParaRPr lang="zh-CN" altLang="en-US" sz="2800" b="1" kern="0" dirty="0">
                  <a:solidFill>
                    <a:srgbClr val="1C1C1C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  <p:sp>
            <p:nvSpPr>
              <p:cNvPr id="30" name="矩形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38811" y="4165982"/>
                <a:ext cx="943611" cy="711127"/>
              </a:xfrm>
              <a:prstGeom prst="rect">
                <a:avLst/>
              </a:prstGeom>
              <a:blipFill>
                <a:blip r:embed="rId1"/>
                <a:stretch>
                  <a:fillRect l="-12025" b="-15833"/>
                </a:stretch>
              </a:blipFill>
              <a:ln w="19050">
                <a:solidFill>
                  <a:srgbClr val="3399FF"/>
                </a:solidFill>
                <a:miter lim="800000"/>
              </a:ln>
            </p:spPr>
            <p:txBody>
              <a:bodyPr/>
              <a:lstStyle/>
              <a:p>
                <a:pPr>
                  <a:defRPr/>
                </a:pPr>
                <a:r>
                  <a:rPr lang="zh-CN" altLang="en-US" dirty="0">
                    <a:noFill/>
                  </a:rPr>
                  <a:t> </a:t>
                </a:r>
                <a:endParaRPr lang="zh-CN" altLang="en-US" dirty="0">
                  <a:noFill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 bwMode="auto">
              <a:xfrm>
                <a:off x="6330970" y="642048"/>
                <a:ext cx="942879" cy="710955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3399FF"/>
                </a:solidFill>
                <a:miter lim="800000"/>
              </a:ln>
            </p:spPr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b="1" i="1" kern="0" dirty="0">
                    <a:solidFill>
                      <a:srgbClr val="1C1C1C"/>
                    </a:solidFill>
                    <a:latin typeface="+mj-lt"/>
                    <a:ea typeface="黑体" panose="02010609060101010101" pitchFamily="49" charset="-122"/>
                  </a:rPr>
                  <a:t>a</a:t>
                </a:r>
                <a:r>
                  <a:rPr lang="en-US" altLang="zh-CN" sz="2800" b="1" kern="0" baseline="30000" dirty="0">
                    <a:solidFill>
                      <a:srgbClr val="1C1C1C"/>
                    </a:solidFill>
                    <a:latin typeface="+mj-lt"/>
                    <a:ea typeface="黑体" panose="02010609060101010101" pitchFamily="49" charset="-122"/>
                  </a:rPr>
                  <a:t>3</a:t>
                </a:r>
                <a:endParaRPr lang="zh-CN" altLang="en-US" sz="2400" b="1" kern="0" dirty="0">
                  <a:solidFill>
                    <a:srgbClr val="1C1C1C"/>
                  </a:solidFill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 bwMode="auto">
              <a:xfrm>
                <a:off x="6330970" y="1538677"/>
                <a:ext cx="942879" cy="710955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3399FF"/>
                </a:solidFill>
                <a:miter lim="800000"/>
              </a:ln>
            </p:spPr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b="1" kern="0" dirty="0">
                    <a:solidFill>
                      <a:srgbClr val="1C1C1C"/>
                    </a:solidFill>
                    <a:latin typeface="+mj-lt"/>
                    <a:ea typeface="黑体" panose="02010609060101010101" pitchFamily="49" charset="-122"/>
                  </a:rPr>
                  <a:t>3</a:t>
                </a:r>
                <a:r>
                  <a:rPr lang="en-US" altLang="zh-CN" sz="2800" b="1" i="1" kern="0" dirty="0">
                    <a:solidFill>
                      <a:srgbClr val="1C1C1C"/>
                    </a:solidFill>
                    <a:latin typeface="+mj-lt"/>
                    <a:ea typeface="黑体" panose="02010609060101010101" pitchFamily="49" charset="-122"/>
                  </a:rPr>
                  <a:t>a</a:t>
                </a:r>
                <a:endParaRPr lang="zh-CN" altLang="en-US" sz="2400" b="1" kern="0" dirty="0">
                  <a:solidFill>
                    <a:srgbClr val="1C1C1C"/>
                  </a:solidFill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 bwMode="auto">
              <a:xfrm>
                <a:off x="6330970" y="2435306"/>
                <a:ext cx="942879" cy="712542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3399FF"/>
                </a:solidFill>
                <a:miter lim="800000"/>
              </a:ln>
            </p:spPr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b="1" i="1" kern="0" dirty="0">
                    <a:solidFill>
                      <a:srgbClr val="1C1C1C"/>
                    </a:solidFill>
                    <a:latin typeface="+mj-lt"/>
                    <a:ea typeface="黑体" panose="02010609060101010101" pitchFamily="49" charset="-122"/>
                  </a:rPr>
                  <a:t>a</a:t>
                </a:r>
                <a:r>
                  <a:rPr lang="en-US" altLang="zh-CN" sz="2800" b="1" kern="0" dirty="0">
                    <a:solidFill>
                      <a:srgbClr val="1C1C1C"/>
                    </a:solidFill>
                    <a:latin typeface="+mj-lt"/>
                    <a:ea typeface="黑体" panose="02010609060101010101" pitchFamily="49" charset="-122"/>
                  </a:rPr>
                  <a:t>+3</a:t>
                </a:r>
                <a:endParaRPr lang="zh-CN" altLang="en-US" sz="2400" b="1" kern="0" dirty="0">
                  <a:solidFill>
                    <a:srgbClr val="1C1C1C"/>
                  </a:solidFill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 bwMode="auto">
              <a:xfrm>
                <a:off x="6330970" y="3333521"/>
                <a:ext cx="942879" cy="710955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3399FF"/>
                </a:solidFill>
                <a:miter lim="800000"/>
              </a:ln>
            </p:spPr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b="1" i="1" kern="0" dirty="0">
                    <a:solidFill>
                      <a:srgbClr val="1C1C1C"/>
                    </a:solidFill>
                    <a:latin typeface="+mj-lt"/>
                    <a:ea typeface="黑体" panose="02010609060101010101" pitchFamily="49" charset="-122"/>
                  </a:rPr>
                  <a:t>a</a:t>
                </a:r>
                <a:r>
                  <a:rPr lang="en-US" altLang="zh-CN" sz="2800" b="1" kern="0" dirty="0">
                    <a:solidFill>
                      <a:srgbClr val="1C1C1C"/>
                    </a:solidFill>
                    <a:latin typeface="+mj-lt"/>
                    <a:ea typeface="黑体" panose="02010609060101010101" pitchFamily="49" charset="-122"/>
                  </a:rPr>
                  <a:t>-3</a:t>
                </a:r>
                <a:endParaRPr lang="zh-CN" altLang="en-US" sz="2400" b="1" kern="0" dirty="0">
                  <a:solidFill>
                    <a:srgbClr val="1C1C1C"/>
                  </a:solidFill>
                  <a:latin typeface="+mn-lt"/>
                  <a:ea typeface="黑体" panose="02010609060101010101" pitchFamily="49" charset="-122"/>
                </a:endParaRPr>
              </a:p>
            </p:txBody>
          </p:sp>
        </p:grp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6614" y="3837896"/>
              <a:ext cx="975445" cy="1115665"/>
            </a:xfrm>
            <a:prstGeom prst="rect">
              <a:avLst/>
            </a:prstGeom>
          </p:spPr>
        </p:pic>
      </p:grpSp>
      <p:pic>
        <p:nvPicPr>
          <p:cNvPr id="3" name="Picture 4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42" y="363537"/>
            <a:ext cx="17700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317130" y="1482726"/>
            <a:ext cx="2077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FF7C80"/>
                </a:solidFill>
                <a:latin typeface="+mj-lt"/>
                <a:ea typeface="+mj-ea"/>
              </a:rPr>
              <a:t>P80 </a:t>
            </a:r>
            <a:r>
              <a:rPr lang="zh-CN" altLang="en-US" sz="1400" b="1">
                <a:solidFill>
                  <a:srgbClr val="FF7C80"/>
                </a:solidFill>
                <a:latin typeface="+mj-lt"/>
                <a:ea typeface="+mj-ea"/>
              </a:rPr>
              <a:t>做一做</a:t>
            </a:r>
            <a:r>
              <a:rPr lang="en-US" altLang="zh-CN" sz="14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738188" y="877799"/>
            <a:ext cx="4770349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找出下列式子中的方程。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 Box 27"/>
          <p:cNvSpPr txBox="1">
            <a:spLocks noChangeArrowheads="1"/>
          </p:cNvSpPr>
          <p:nvPr/>
        </p:nvSpPr>
        <p:spPr bwMode="auto">
          <a:xfrm>
            <a:off x="1309688" y="1660525"/>
            <a:ext cx="6950111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1.6+7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8.6			4</a:t>
            </a:r>
            <a:r>
              <a:rPr lang="en-US" altLang="zh-CN" sz="32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＞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3.5</a:t>
            </a:r>
            <a:r>
              <a:rPr lang="en-US" altLang="zh-CN" sz="32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			</a:t>
            </a:r>
            <a:r>
              <a:rPr lang="en-US" altLang="zh-CN" sz="32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＜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           </a:t>
            </a:r>
            <a:r>
              <a:rPr lang="en-US" altLang="zh-CN" sz="32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+10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en-US" altLang="zh-CN" sz="32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		         3+11≠12 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形 2" descr="复选标记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025" y="230663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形 10" descr="复选标记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175" y="296703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436688" y="3251200"/>
            <a:ext cx="3330756" cy="123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hangingPunct="1">
              <a:lnSpc>
                <a:spcPct val="13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区别：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方程的必备条件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左大括号 5"/>
          <p:cNvSpPr/>
          <p:nvPr/>
        </p:nvSpPr>
        <p:spPr>
          <a:xfrm>
            <a:off x="4162425" y="3749675"/>
            <a:ext cx="265884" cy="914400"/>
          </a:xfrm>
          <a:prstGeom prst="leftBrace">
            <a:avLst>
              <a:gd name="adj1" fmla="val 31862"/>
              <a:gd name="adj2" fmla="val 50000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4403685" y="3545538"/>
            <a:ext cx="41150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just" hangingPunct="1">
              <a:defRPr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/>
              <a:t>1.</a:t>
            </a:r>
            <a:r>
              <a:rPr lang="zh-CN" altLang="en-US"/>
              <a:t>必须含有未知数</a:t>
            </a:r>
            <a:endParaRPr lang="zh-CN" altLang="en-US"/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4403684" y="4343400"/>
            <a:ext cx="41150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hangingPunct="1"/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必须是一个等式</a:t>
            </a:r>
            <a:endParaRPr lang="zh-CN" altLang="en-US" sz="28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2023853" y="447586"/>
            <a:ext cx="509629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hangingPunct="1">
              <a:lnSpc>
                <a:spcPct val="13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方程与等式的联系与区别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5" name="组合 14"/>
          <p:cNvGrpSpPr/>
          <p:nvPr/>
        </p:nvGrpSpPr>
        <p:grpSpPr bwMode="auto">
          <a:xfrm>
            <a:off x="4044950" y="1504950"/>
            <a:ext cx="4110038" cy="1924050"/>
            <a:chOff x="2190750" y="1638300"/>
            <a:chExt cx="4762500" cy="2453640"/>
          </a:xfrm>
        </p:grpSpPr>
        <p:sp>
          <p:nvSpPr>
            <p:cNvPr id="16" name="椭圆 15"/>
            <p:cNvSpPr/>
            <p:nvPr/>
          </p:nvSpPr>
          <p:spPr bwMode="auto">
            <a:xfrm>
              <a:off x="2190750" y="1638300"/>
              <a:ext cx="4762500" cy="245364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7" name="椭圆 16"/>
            <p:cNvSpPr/>
            <p:nvPr/>
          </p:nvSpPr>
          <p:spPr bwMode="auto">
            <a:xfrm>
              <a:off x="3478409" y="2571575"/>
              <a:ext cx="2218453" cy="1109402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7424" name="文本框 4"/>
            <p:cNvSpPr txBox="1">
              <a:spLocks noChangeArrowheads="1"/>
            </p:cNvSpPr>
            <p:nvPr/>
          </p:nvSpPr>
          <p:spPr bwMode="auto">
            <a:xfrm>
              <a:off x="3958686" y="1785256"/>
              <a:ext cx="1158172" cy="846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hangingPunct="1">
                <a:lnSpc>
                  <a:spcPct val="130000"/>
                </a:lnSpc>
              </a:pP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等式</a:t>
              </a: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7425" name="文本框 5"/>
            <p:cNvSpPr txBox="1">
              <a:spLocks noChangeArrowheads="1"/>
            </p:cNvSpPr>
            <p:nvPr/>
          </p:nvSpPr>
          <p:spPr bwMode="auto">
            <a:xfrm>
              <a:off x="4050320" y="2702090"/>
              <a:ext cx="1043357" cy="755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hangingPunct="1">
                <a:lnSpc>
                  <a:spcPct val="130000"/>
                </a:lnSpc>
              </a:pPr>
              <a:r>
                <a:rPr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方程</a:t>
              </a:r>
              <a:endPara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1411288" y="1963738"/>
            <a:ext cx="3330756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hangingPunct="1">
              <a:lnSpc>
                <a:spcPct val="13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联系：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7"/>
          <p:cNvSpPr txBox="1">
            <a:spLocks noChangeArrowheads="1"/>
          </p:cNvSpPr>
          <p:nvPr/>
        </p:nvSpPr>
        <p:spPr bwMode="auto">
          <a:xfrm>
            <a:off x="738188" y="868274"/>
            <a:ext cx="605376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hangingPunct="1">
              <a:lnSpc>
                <a:spcPct val="13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等式与方程之间有什么关系？</a:t>
            </a:r>
            <a:endParaRPr lang="zh-CN" altLang="en-US" sz="32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5" grpId="0"/>
      <p:bldP spid="6" grpId="0" animBg="1"/>
      <p:bldP spid="12" grpId="0"/>
      <p:bldP spid="13" grpId="0"/>
      <p:bldP spid="14" grpId="0"/>
      <p:bldP spid="20" grpId="0"/>
      <p:bldP spid="22" grpId="0"/>
      <p:bldP spid="2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1"/>
          <p:cNvSpPr txBox="1">
            <a:spLocks noChangeArrowheads="1"/>
          </p:cNvSpPr>
          <p:nvPr/>
        </p:nvSpPr>
        <p:spPr bwMode="auto">
          <a:xfrm>
            <a:off x="499914" y="1218884"/>
            <a:ext cx="230144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解方程。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19459" name="对象 5"/>
          <p:cNvGraphicFramePr>
            <a:graphicFrameLocks noChangeAspect="1"/>
          </p:cNvGraphicFramePr>
          <p:nvPr/>
        </p:nvGraphicFramePr>
        <p:xfrm>
          <a:off x="692380" y="1814548"/>
          <a:ext cx="1693770" cy="8344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1" imgW="799465" imgH="393700" progId="Equation.DSMT4">
                  <p:embed/>
                </p:oleObj>
              </mc:Choice>
              <mc:Fallback>
                <p:oleObj name="Equation" r:id="rId1" imgW="799465" imgH="3937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380" y="1814548"/>
                        <a:ext cx="1693770" cy="8344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1545139" y="2648970"/>
          <a:ext cx="1695083" cy="8344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3" imgW="799465" imgH="393700" progId="Equation.DSMT4">
                  <p:embed/>
                </p:oleObj>
              </mc:Choice>
              <mc:Fallback>
                <p:oleObj name="Equation" r:id="rId3" imgW="799465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5139" y="2648970"/>
                        <a:ext cx="1695083" cy="8344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1539265" y="3464883"/>
          <a:ext cx="994484" cy="8331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Equation" r:id="rId5" imgW="469900" imgH="393700" progId="Equation.DSMT4">
                  <p:embed/>
                </p:oleObj>
              </mc:Choice>
              <mc:Fallback>
                <p:oleObj name="Equation" r:id="rId5" imgW="469900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9265" y="3464883"/>
                        <a:ext cx="994484" cy="8331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2" name="文本框 8"/>
          <p:cNvSpPr txBox="1">
            <a:spLocks noChangeArrowheads="1"/>
          </p:cNvSpPr>
          <p:nvPr/>
        </p:nvSpPr>
        <p:spPr bwMode="auto">
          <a:xfrm>
            <a:off x="4604046" y="1928464"/>
            <a:ext cx="2571151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4+0.7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=102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4995954" y="2492721"/>
            <a:ext cx="2455719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0.7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=102-4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995954" y="3136339"/>
            <a:ext cx="1815258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0.7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=98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5451059" y="3779957"/>
            <a:ext cx="1454068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=140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3" name="组合 16"/>
          <p:cNvGrpSpPr/>
          <p:nvPr/>
        </p:nvGrpSpPr>
        <p:grpSpPr bwMode="auto">
          <a:xfrm>
            <a:off x="273844" y="599942"/>
            <a:ext cx="1868488" cy="583175"/>
            <a:chOff x="238327" y="528776"/>
            <a:chExt cx="1868152" cy="584201"/>
          </a:xfrm>
        </p:grpSpPr>
        <p:sp>
          <p:nvSpPr>
            <p:cNvPr id="14" name="圆角矩形 34"/>
            <p:cNvSpPr/>
            <p:nvPr/>
          </p:nvSpPr>
          <p:spPr>
            <a:xfrm>
              <a:off x="238327" y="534623"/>
              <a:ext cx="1868152" cy="572506"/>
            </a:xfrm>
            <a:prstGeom prst="roundRect">
              <a:avLst>
                <a:gd name="adj" fmla="val 17501"/>
              </a:avLst>
            </a:prstGeom>
            <a:noFill/>
            <a:ln>
              <a:solidFill>
                <a:srgbClr val="ABD6BC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292863" y="528776"/>
              <a:ext cx="1759082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hangingPunct="1"/>
              <a:r>
                <a:rPr lang="zh-CN" altLang="en-US" sz="32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练与学</a:t>
              </a:r>
              <a:endPara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778026" y="1404397"/>
            <a:ext cx="34357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P81 </a:t>
            </a:r>
            <a:r>
              <a:rPr lang="zh-CN" altLang="en-US"/>
              <a:t>练习十六 第</a:t>
            </a:r>
            <a:r>
              <a:rPr lang="en-US" altLang="zh-CN"/>
              <a:t>5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对象 1"/>
          <p:cNvGraphicFramePr>
            <a:graphicFrameLocks noChangeAspect="1"/>
          </p:cNvGraphicFramePr>
          <p:nvPr/>
        </p:nvGraphicFramePr>
        <p:xfrm>
          <a:off x="1474788" y="713331"/>
          <a:ext cx="1562100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1" imgW="609600" imgH="393700" progId="Equation.DSMT4">
                  <p:embed/>
                </p:oleObj>
              </mc:Choice>
              <mc:Fallback>
                <p:oleObj name="Equation" r:id="rId1" imgW="609600" imgH="3937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4788" y="713331"/>
                        <a:ext cx="1562100" cy="100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1557338" y="2023018"/>
          <a:ext cx="1984375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3" imgW="774065" imgH="177800" progId="Equation.DSMT4">
                  <p:embed/>
                </p:oleObj>
              </mc:Choice>
              <mc:Fallback>
                <p:oleObj name="Equation" r:id="rId3" imgW="774065" imgH="1778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7338" y="2023018"/>
                        <a:ext cx="1984375" cy="45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1557338" y="2691356"/>
          <a:ext cx="1236662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Equation" r:id="rId5" imgW="481965" imgH="177800" progId="Equation.DSMT4">
                  <p:embed/>
                </p:oleObj>
              </mc:Choice>
              <mc:Fallback>
                <p:oleObj name="Equation" r:id="rId5" imgW="481965" imgH="1778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7338" y="2691356"/>
                        <a:ext cx="1236662" cy="45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5" name="对象 4"/>
          <p:cNvGraphicFramePr>
            <a:graphicFrameLocks noChangeAspect="1"/>
          </p:cNvGraphicFramePr>
          <p:nvPr/>
        </p:nvGraphicFramePr>
        <p:xfrm>
          <a:off x="4841875" y="713331"/>
          <a:ext cx="2376488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7" imgW="926465" imgH="393700" progId="Equation.DSMT4">
                  <p:embed/>
                </p:oleObj>
              </mc:Choice>
              <mc:Fallback>
                <p:oleObj name="Equation" r:id="rId7" imgW="926465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1875" y="713331"/>
                        <a:ext cx="2376488" cy="100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5813425" y="1797593"/>
          <a:ext cx="1465263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Equation" r:id="rId9" imgW="571500" imgH="393700" progId="Equation.DSMT4">
                  <p:embed/>
                </p:oleObj>
              </mc:Choice>
              <mc:Fallback>
                <p:oleObj name="Equation" r:id="rId9" imgW="571500" imgH="393700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3425" y="1797593"/>
                        <a:ext cx="1465263" cy="1008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6172200" y="2880268"/>
          <a:ext cx="1171575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Equation" r:id="rId11" imgW="457200" imgH="177800" progId="Equation.DSMT4">
                  <p:embed/>
                </p:oleObj>
              </mc:Choice>
              <mc:Fallback>
                <p:oleObj name="Equation" r:id="rId11" imgW="457200" imgH="177800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2880268"/>
                        <a:ext cx="1171575" cy="45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356" y="3432404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4188575" y="3613586"/>
            <a:ext cx="3487781" cy="499582"/>
          </a:xfrm>
          <a:prstGeom prst="wedgeRoundRectCallout">
            <a:avLst>
              <a:gd name="adj1" fmla="val 55484"/>
              <a:gd name="adj2" fmla="val 3146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defRPr/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解方程的依据是什么？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4" name="Picture 22" descr="86副本0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90" y="2952092"/>
            <a:ext cx="1142048" cy="174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AutoShape 27"/>
          <p:cNvSpPr>
            <a:spLocks noChangeArrowheads="1"/>
          </p:cNvSpPr>
          <p:nvPr/>
        </p:nvSpPr>
        <p:spPr bwMode="auto">
          <a:xfrm>
            <a:off x="1452497" y="3472320"/>
            <a:ext cx="1984376" cy="470843"/>
          </a:xfrm>
          <a:prstGeom prst="wedgeRoundRectCallout">
            <a:avLst>
              <a:gd name="adj1" fmla="val -59285"/>
              <a:gd name="adj2" fmla="val -3947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defRPr/>
            </a:pPr>
            <a:r>
              <a:rPr lang="zh-CN" altLang="en-US" sz="2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等式的性质。</a:t>
            </a:r>
            <a:endParaRPr lang="en-US" altLang="zh-CN" sz="22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AutoShape 27"/>
          <p:cNvSpPr>
            <a:spLocks noChangeArrowheads="1"/>
          </p:cNvSpPr>
          <p:nvPr/>
        </p:nvSpPr>
        <p:spPr bwMode="auto">
          <a:xfrm>
            <a:off x="4674356" y="3613586"/>
            <a:ext cx="3017147" cy="499582"/>
          </a:xfrm>
          <a:prstGeom prst="wedgeRoundRectCallout">
            <a:avLst>
              <a:gd name="adj1" fmla="val 55484"/>
              <a:gd name="adj2" fmla="val 3146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defRPr/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等式具有哪些性质？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5" grpId="0" animBg="1"/>
      <p:bldP spid="15" grpId="1" animBg="1"/>
      <p:bldP spid="13" grpId="2" animBg="1"/>
      <p:bldP spid="16" grpId="0" animBg="1"/>
      <p:bldP spid="16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409780" y="1628140"/>
            <a:ext cx="8324441" cy="1057790"/>
          </a:xfrm>
          <a:prstGeom prst="rect">
            <a:avLst/>
          </a:prstGeom>
          <a:solidFill>
            <a:srgbClr val="F6FCFA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  <a:sym typeface="宋体" panose="02010600030101010101" pitchFamily="2" charset="-122"/>
              </a:rPr>
              <a:t>等式性质1：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等式两边同时加上（减去）同一个数，结果仍然相等。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409780" y="2886269"/>
            <a:ext cx="8324441" cy="1076961"/>
          </a:xfrm>
          <a:prstGeom prst="rect">
            <a:avLst/>
          </a:prstGeom>
          <a:solidFill>
            <a:srgbClr val="F6FCFA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  <a:sym typeface="宋体" panose="02010600030101010101" pitchFamily="2" charset="-122"/>
              </a:rPr>
              <a:t>等式性质</a:t>
            </a:r>
            <a:r>
              <a:rPr lang="en-US" altLang="en-US" sz="2800" b="1" dirty="0">
                <a:solidFill>
                  <a:srgbClr val="0000FF"/>
                </a:solidFill>
                <a:latin typeface="+mn-lt"/>
                <a:ea typeface="+mn-ea"/>
                <a:sym typeface="宋体" panose="02010600030101010101" pitchFamily="2" charset="-122"/>
              </a:rPr>
              <a:t>2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  <a:sym typeface="宋体" panose="02010600030101010101" pitchFamily="2" charset="-122"/>
              </a:rPr>
              <a:t>：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rPr>
              <a:t>等式两边同时乘（除以）同一个不为0的数，结果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仍然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rPr>
              <a:t>相等。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sym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3235540" y="787491"/>
            <a:ext cx="2672920" cy="715963"/>
            <a:chOff x="3185382" y="440705"/>
            <a:chExt cx="2673030" cy="717126"/>
          </a:xfrm>
        </p:grpSpPr>
        <p:pic>
          <p:nvPicPr>
            <p:cNvPr id="21510" name="图片 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87" t="34338" r="8842" b="43015"/>
            <a:stretch>
              <a:fillRect/>
            </a:stretch>
          </p:blipFill>
          <p:spPr bwMode="auto">
            <a:xfrm>
              <a:off x="3210567" y="497431"/>
              <a:ext cx="2622658" cy="66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1" name="文本框 5"/>
            <p:cNvSpPr txBox="1">
              <a:spLocks noChangeArrowheads="1"/>
            </p:cNvSpPr>
            <p:nvPr/>
          </p:nvSpPr>
          <p:spPr bwMode="auto">
            <a:xfrm>
              <a:off x="3185382" y="440705"/>
              <a:ext cx="2673030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hangingPunct="1">
                <a:lnSpc>
                  <a:spcPct val="130000"/>
                </a:lnSpc>
              </a:pPr>
              <a:r>
                <a:rPr lang="zh-CN" altLang="en-US" sz="32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等式的性质</a:t>
              </a:r>
              <a:endPara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1"/>
          <p:cNvSpPr txBox="1">
            <a:spLocks noChangeArrowheads="1"/>
          </p:cNvSpPr>
          <p:nvPr/>
        </p:nvSpPr>
        <p:spPr bwMode="auto">
          <a:xfrm>
            <a:off x="376237" y="804297"/>
            <a:ext cx="8391525" cy="112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学校买来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个足球，每个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元；又买来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个篮球，每个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58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元。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2531" name="文本框 2"/>
          <p:cNvSpPr txBox="1">
            <a:spLocks noChangeArrowheads="1"/>
          </p:cNvSpPr>
          <p:nvPr/>
        </p:nvSpPr>
        <p:spPr bwMode="auto">
          <a:xfrm>
            <a:off x="1222375" y="1784350"/>
            <a:ext cx="6910972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表示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____________________________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；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2532" name="文本框 3"/>
          <p:cNvSpPr txBox="1">
            <a:spLocks noChangeArrowheads="1"/>
          </p:cNvSpPr>
          <p:nvPr/>
        </p:nvSpPr>
        <p:spPr bwMode="auto">
          <a:xfrm>
            <a:off x="1222375" y="2436813"/>
            <a:ext cx="6910972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58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表示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___________________________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；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2533" name="文本框 4"/>
          <p:cNvSpPr txBox="1">
            <a:spLocks noChangeArrowheads="1"/>
          </p:cNvSpPr>
          <p:nvPr/>
        </p:nvSpPr>
        <p:spPr bwMode="auto">
          <a:xfrm>
            <a:off x="1222374" y="3054350"/>
            <a:ext cx="7408971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58-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表示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_____________________________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；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2534" name="文本框 5"/>
          <p:cNvSpPr txBox="1">
            <a:spLocks noChangeArrowheads="1"/>
          </p:cNvSpPr>
          <p:nvPr/>
        </p:nvSpPr>
        <p:spPr bwMode="auto">
          <a:xfrm>
            <a:off x="1222375" y="3711575"/>
            <a:ext cx="7733824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+58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表示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____________________________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；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2535" name="文本框 6"/>
          <p:cNvSpPr txBox="1">
            <a:spLocks noChangeArrowheads="1"/>
          </p:cNvSpPr>
          <p:nvPr/>
        </p:nvSpPr>
        <p:spPr bwMode="auto">
          <a:xfrm>
            <a:off x="1222375" y="4229100"/>
            <a:ext cx="6835118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如果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=45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=6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，则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+58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=_________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3067050" y="1727200"/>
            <a:ext cx="3018698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个足球的总价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3067050" y="2366963"/>
            <a:ext cx="3018698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个篮球的总价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2809875" y="3009900"/>
            <a:ext cx="5817579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篮球单价比足球单价贵的价钱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3160713" y="3648075"/>
            <a:ext cx="581568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买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个足球和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个篮球共用的钱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6102350" y="4227513"/>
            <a:ext cx="1119332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753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2541" name="组合 23"/>
          <p:cNvGrpSpPr/>
          <p:nvPr/>
        </p:nvGrpSpPr>
        <p:grpSpPr bwMode="auto">
          <a:xfrm>
            <a:off x="297440" y="273541"/>
            <a:ext cx="2134034" cy="584200"/>
            <a:chOff x="7832" y="452094"/>
            <a:chExt cx="2133650" cy="584201"/>
          </a:xfrm>
        </p:grpSpPr>
        <p:sp>
          <p:nvSpPr>
            <p:cNvPr id="25" name="Google Shape;788;p35"/>
            <p:cNvSpPr/>
            <p:nvPr/>
          </p:nvSpPr>
          <p:spPr>
            <a:xfrm>
              <a:off x="199307" y="472732"/>
              <a:ext cx="1714192" cy="554038"/>
            </a:xfrm>
            <a:prstGeom prst="roundRect">
              <a:avLst>
                <a:gd name="adj" fmla="val 16667"/>
              </a:avLst>
            </a:prstGeom>
            <a:solidFill>
              <a:srgbClr val="F69E63"/>
            </a:solidFill>
            <a:ln>
              <a:noFill/>
            </a:ln>
          </p:spPr>
          <p:txBody>
            <a:bodyPr spcFirstLastPara="1" lIns="121900" tIns="121900" rIns="121900" bIns="121900" anchor="ctr"/>
            <a:lstStyle/>
            <a:p>
              <a:pPr defTabSz="1219200">
                <a:buClr>
                  <a:srgbClr val="000000"/>
                </a:buClr>
                <a:defRPr/>
              </a:pPr>
              <a:endParaRPr sz="1600" kern="0">
                <a:solidFill>
                  <a:srgbClr val="000000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cs typeface="Arial" panose="020B0604020202020204"/>
                <a:sym typeface="思源宋体 CN" panose="02020400000000000000" pitchFamily="18" charset="-122"/>
              </a:endParaRPr>
            </a:p>
          </p:txBody>
        </p:sp>
        <p:sp>
          <p:nvSpPr>
            <p:cNvPr id="26" name="Rectangle 16"/>
            <p:cNvSpPr>
              <a:spLocks noChangeArrowheads="1"/>
            </p:cNvSpPr>
            <p:nvPr/>
          </p:nvSpPr>
          <p:spPr bwMode="auto">
            <a:xfrm>
              <a:off x="7832" y="452094"/>
              <a:ext cx="2133650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609621" y="1404397"/>
            <a:ext cx="34357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P81 </a:t>
            </a:r>
            <a:r>
              <a:rPr lang="zh-CN" altLang="en-US"/>
              <a:t>练习十六 第</a:t>
            </a:r>
            <a:r>
              <a:rPr lang="en-US" altLang="zh-CN"/>
              <a:t>1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1"/>
          <p:cNvSpPr txBox="1">
            <a:spLocks noChangeArrowheads="1"/>
          </p:cNvSpPr>
          <p:nvPr/>
        </p:nvSpPr>
        <p:spPr bwMode="auto">
          <a:xfrm>
            <a:off x="390670" y="1305358"/>
            <a:ext cx="8362661" cy="194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hangingPunct="1"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）工地上有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a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t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水泥，如果每天用去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2.5t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，用了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天，剩余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________t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水泥。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 hangingPunct="1">
              <a:lnSpc>
                <a:spcPct val="15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）已知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=100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=10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，剩余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______t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水泥。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042965" y="2007493"/>
            <a:ext cx="1952192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-2.5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endParaRPr lang="zh-CN" altLang="en-US" sz="2800" b="1" i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426801" y="2625295"/>
            <a:ext cx="1104034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0670" y="3273885"/>
            <a:ext cx="34357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P81 </a:t>
            </a:r>
            <a:r>
              <a:rPr lang="zh-CN" altLang="en-US"/>
              <a:t>练习十六 第</a:t>
            </a:r>
            <a:r>
              <a:rPr lang="en-US" altLang="zh-CN"/>
              <a:t>2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本框 1"/>
          <p:cNvSpPr txBox="1">
            <a:spLocks noChangeArrowheads="1"/>
          </p:cNvSpPr>
          <p:nvPr/>
        </p:nvSpPr>
        <p:spPr bwMode="auto">
          <a:xfrm>
            <a:off x="401275" y="1474788"/>
            <a:ext cx="8341451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just" hangingPunct="1">
              <a:lnSpc>
                <a:spcPct val="150000"/>
              </a:lnSpc>
              <a:defRPr sz="28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/>
              <a:t>3.</a:t>
            </a:r>
            <a:r>
              <a:rPr lang="zh-CN" altLang="en-US"/>
              <a:t>三</a:t>
            </a:r>
            <a:r>
              <a:rPr lang="zh-CN" altLang="en-US" dirty="0"/>
              <a:t>个连续的自然数，中间的数是</a:t>
            </a:r>
            <a:r>
              <a:rPr lang="en-US" altLang="zh-CN" i="1" dirty="0"/>
              <a:t>a</a:t>
            </a:r>
            <a:r>
              <a:rPr lang="zh-CN" altLang="en-US" dirty="0"/>
              <a:t>，则</a:t>
            </a:r>
            <a:r>
              <a:rPr lang="en-US" altLang="zh-CN" i="1"/>
              <a:t>a</a:t>
            </a:r>
            <a:r>
              <a:rPr lang="zh-CN" altLang="en-US"/>
              <a:t>前边</a:t>
            </a:r>
            <a:r>
              <a:rPr lang="zh-CN" altLang="en-US" dirty="0"/>
              <a:t>和后边的数分别是</a:t>
            </a:r>
            <a:r>
              <a:rPr lang="en-US" altLang="zh-CN" dirty="0"/>
              <a:t>________</a:t>
            </a:r>
            <a:r>
              <a:rPr lang="zh-CN" altLang="en-US" dirty="0"/>
              <a:t>和</a:t>
            </a:r>
            <a:r>
              <a:rPr lang="en-US" altLang="zh-CN" dirty="0"/>
              <a:t>________</a:t>
            </a:r>
            <a:r>
              <a:rPr lang="zh-CN" altLang="en-US" dirty="0"/>
              <a:t>。</a:t>
            </a:r>
            <a:endParaRPr lang="zh-CN" altLang="en-US" dirty="0"/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537115" y="2173801"/>
            <a:ext cx="1606983" cy="5922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zh-CN" sz="2800" b="1" i="1" dirty="0">
                <a:solidFill>
                  <a:srgbClr val="FF0000"/>
                </a:solidFill>
                <a:latin typeface="+mj-lt"/>
                <a:ea typeface="宋体" panose="02010600030101010101" pitchFamily="2" charset="-122"/>
              </a:rPr>
              <a:t>a</a:t>
            </a:r>
            <a:r>
              <a:rPr lang="zh-CN" altLang="en-US" sz="2800" b="1" dirty="0">
                <a:solidFill>
                  <a:srgbClr val="FF0000"/>
                </a:solidFill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</a:rPr>
              <a:t>1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4327418" y="2173801"/>
            <a:ext cx="1633105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01275" y="287546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P81 </a:t>
            </a:r>
            <a:r>
              <a:rPr lang="zh-CN" altLang="en-US"/>
              <a:t>练习十六 第</a:t>
            </a:r>
            <a:r>
              <a:rPr lang="en-US" altLang="zh-CN"/>
              <a:t>6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1"/>
          <p:cNvSpPr txBox="1">
            <a:spLocks noChangeArrowheads="1"/>
          </p:cNvSpPr>
          <p:nvPr/>
        </p:nvSpPr>
        <p:spPr bwMode="auto">
          <a:xfrm>
            <a:off x="403225" y="647474"/>
            <a:ext cx="5593198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4.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用小棒摆六边形，如下图所示。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95189" y="1181196"/>
            <a:ext cx="34357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P81 </a:t>
            </a:r>
            <a:r>
              <a:rPr lang="zh-CN" altLang="en-US"/>
              <a:t>练习十六 第</a:t>
            </a:r>
            <a:r>
              <a:rPr lang="en-US" altLang="zh-CN"/>
              <a:t>4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89" y="1582295"/>
            <a:ext cx="6870023" cy="267124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"/>
          <p:cNvSpPr txBox="1">
            <a:spLocks noChangeArrowheads="1"/>
          </p:cNvSpPr>
          <p:nvPr/>
        </p:nvSpPr>
        <p:spPr bwMode="auto">
          <a:xfrm>
            <a:off x="415109" y="2838895"/>
            <a:ext cx="8313783" cy="1816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hangingPunct="1">
              <a:lnSpc>
                <a:spcPct val="150000"/>
              </a:lnSpc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）你能发现什么规律？按这个规律摆</a:t>
            </a:r>
            <a:r>
              <a:rPr lang="en-US" altLang="zh-CN" sz="26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n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个六边形，需要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根小棒。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hangingPunct="1">
              <a:lnSpc>
                <a:spcPct val="150000"/>
              </a:lnSpc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）按这个规律摆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150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个六边形，需要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根小棒。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015043" y="3464774"/>
            <a:ext cx="1179513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n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6280328" y="4077591"/>
            <a:ext cx="1275051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751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2" y="537625"/>
            <a:ext cx="6245476" cy="24284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1"/>
          <p:cNvSpPr txBox="1">
            <a:spLocks noChangeArrowheads="1"/>
          </p:cNvSpPr>
          <p:nvPr/>
        </p:nvSpPr>
        <p:spPr bwMode="auto">
          <a:xfrm>
            <a:off x="382588" y="1108075"/>
            <a:ext cx="8378825" cy="1383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5.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当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n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表示所有的自然数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zh-CN" altLang="en-US" sz="2800" b="1" dirty="0">
                <a:latin typeface="+mn-ea"/>
                <a:ea typeface="+mn-ea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+mn-ea"/>
                <a:ea typeface="+mn-ea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+mn-ea"/>
                <a:ea typeface="+mn-ea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+mn-ea"/>
                <a:ea typeface="+mn-ea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latin typeface="+mn-ea"/>
                <a:ea typeface="+mn-ea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800" b="1" dirty="0">
                <a:latin typeface="宋体" panose="02010600030101010101" pitchFamily="2" charset="-122"/>
              </a:rPr>
              <a:t>…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时，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n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表示什么数？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n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+1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呢？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382905" y="2732405"/>
            <a:ext cx="8118475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n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表示所有的非负偶数，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n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表示所有的正奇数。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80944" y="2010687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P82 </a:t>
            </a:r>
            <a:r>
              <a:rPr lang="zh-CN" altLang="en-US"/>
              <a:t>练习十六 第</a:t>
            </a:r>
            <a:r>
              <a:rPr lang="en-US" altLang="zh-CN"/>
              <a:t>7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6" name="组合 12"/>
          <p:cNvGrpSpPr/>
          <p:nvPr/>
        </p:nvGrpSpPr>
        <p:grpSpPr bwMode="auto">
          <a:xfrm>
            <a:off x="130175" y="452438"/>
            <a:ext cx="1889125" cy="584200"/>
            <a:chOff x="129470" y="452094"/>
            <a:chExt cx="1890373" cy="584201"/>
          </a:xfrm>
        </p:grpSpPr>
        <p:sp>
          <p:nvSpPr>
            <p:cNvPr id="14" name="Google Shape;788;p35"/>
            <p:cNvSpPr/>
            <p:nvPr/>
          </p:nvSpPr>
          <p:spPr>
            <a:xfrm>
              <a:off x="199366" y="472731"/>
              <a:ext cx="1714045" cy="554039"/>
            </a:xfrm>
            <a:prstGeom prst="roundRect">
              <a:avLst>
                <a:gd name="adj" fmla="val 16667"/>
              </a:avLst>
            </a:prstGeom>
            <a:solidFill>
              <a:srgbClr val="F69E63"/>
            </a:solidFill>
            <a:ln>
              <a:noFill/>
            </a:ln>
          </p:spPr>
          <p:txBody>
            <a:bodyPr spcFirstLastPara="1" lIns="121900" tIns="121900" rIns="121900" bIns="121900" anchor="ctr"/>
            <a:lstStyle/>
            <a:p>
              <a:pPr defTabSz="1219200">
                <a:buClr>
                  <a:srgbClr val="000000"/>
                </a:buClr>
                <a:defRPr/>
              </a:pPr>
              <a:endParaRPr sz="1600" kern="0">
                <a:solidFill>
                  <a:srgbClr val="000000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cs typeface="Arial" panose="020B0604020202020204"/>
                <a:sym typeface="思源宋体 CN" panose="02020400000000000000" pitchFamily="18" charset="-122"/>
              </a:endParaRPr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129470" y="452094"/>
              <a:ext cx="189037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277813" y="1190859"/>
            <a:ext cx="82496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同学们，今天的数学课你们有哪些收获呢？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7813" y="2922257"/>
            <a:ext cx="24345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华文新魏" panose="02010800040101010101" pitchFamily="2" charset="-122"/>
              </a:rPr>
              <a:t>用字母表示</a:t>
            </a:r>
            <a:endParaRPr lang="zh-CN" altLang="en-US"/>
          </a:p>
        </p:txBody>
      </p:sp>
      <p:sp>
        <p:nvSpPr>
          <p:cNvPr id="4" name="左大括号 3"/>
          <p:cNvSpPr/>
          <p:nvPr/>
        </p:nvSpPr>
        <p:spPr>
          <a:xfrm>
            <a:off x="2283733" y="2050665"/>
            <a:ext cx="254726" cy="2266405"/>
          </a:xfrm>
          <a:prstGeom prst="leftBrace">
            <a:avLst>
              <a:gd name="adj1" fmla="val 32210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540866" y="1868300"/>
            <a:ext cx="24345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华文新魏" panose="02010800040101010101" pitchFamily="2" charset="-122"/>
              </a:rPr>
              <a:t>数量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540866" y="2391331"/>
            <a:ext cx="24345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华文新魏" panose="02010800040101010101" pitchFamily="2" charset="-122"/>
              </a:rPr>
              <a:t>数量关系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540866" y="2914362"/>
            <a:ext cx="24345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华文新魏" panose="02010800040101010101" pitchFamily="2" charset="-122"/>
              </a:rPr>
              <a:t>计算公式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540866" y="3437393"/>
            <a:ext cx="24345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华文新魏" panose="02010800040101010101" pitchFamily="2" charset="-122"/>
              </a:rPr>
              <a:t>运算律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540866" y="3960425"/>
            <a:ext cx="24345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华文新魏" panose="02010800040101010101" pitchFamily="2" charset="-122"/>
              </a:rPr>
              <a:t>其他</a:t>
            </a:r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 bwMode="auto">
          <a:xfrm>
            <a:off x="4544379" y="2213947"/>
            <a:ext cx="4110038" cy="1924050"/>
            <a:chOff x="2190750" y="1638300"/>
            <a:chExt cx="4762500" cy="2453640"/>
          </a:xfrm>
        </p:grpSpPr>
        <p:sp>
          <p:nvSpPr>
            <p:cNvPr id="11" name="椭圆 10"/>
            <p:cNvSpPr/>
            <p:nvPr/>
          </p:nvSpPr>
          <p:spPr bwMode="auto">
            <a:xfrm>
              <a:off x="2190750" y="1638300"/>
              <a:ext cx="4762500" cy="245364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2" name="椭圆 11"/>
            <p:cNvSpPr/>
            <p:nvPr/>
          </p:nvSpPr>
          <p:spPr bwMode="auto">
            <a:xfrm>
              <a:off x="3478409" y="2571575"/>
              <a:ext cx="2218453" cy="1109402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3" name="文本框 4"/>
            <p:cNvSpPr txBox="1">
              <a:spLocks noChangeArrowheads="1"/>
            </p:cNvSpPr>
            <p:nvPr/>
          </p:nvSpPr>
          <p:spPr bwMode="auto">
            <a:xfrm>
              <a:off x="3958686" y="1785256"/>
              <a:ext cx="1158172" cy="846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hangingPunct="1">
                <a:lnSpc>
                  <a:spcPct val="130000"/>
                </a:lnSpc>
              </a:pP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等式</a:t>
              </a: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文本框 5"/>
            <p:cNvSpPr txBox="1">
              <a:spLocks noChangeArrowheads="1"/>
            </p:cNvSpPr>
            <p:nvPr/>
          </p:nvSpPr>
          <p:spPr bwMode="auto">
            <a:xfrm>
              <a:off x="4050320" y="2702090"/>
              <a:ext cx="1043357" cy="755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hangingPunct="1">
                <a:lnSpc>
                  <a:spcPct val="130000"/>
                </a:lnSpc>
              </a:pPr>
              <a:r>
                <a:rPr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方程</a:t>
              </a:r>
              <a:endPara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/>
      <p:bldP spid="7" grpId="0"/>
      <p:bldP spid="8" grpId="0"/>
      <p:bldP spid="9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1460</Words>
  <Application>WPS 演示</Application>
  <PresentationFormat>全屏显示(16:9)</PresentationFormat>
  <Paragraphs>250</Paragraphs>
  <Slides>19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12</vt:i4>
      </vt:variant>
      <vt:variant>
        <vt:lpstr>幻灯片标题</vt:lpstr>
      </vt:variant>
      <vt:variant>
        <vt:i4>19</vt:i4>
      </vt:variant>
    </vt:vector>
  </HeadingPairs>
  <TitlesOfParts>
    <vt:vector size="45" baseType="lpstr">
      <vt:lpstr>Arial</vt:lpstr>
      <vt:lpstr>宋体</vt:lpstr>
      <vt:lpstr>Wingdings</vt:lpstr>
      <vt:lpstr>黑体</vt:lpstr>
      <vt:lpstr>Times New Roman</vt:lpstr>
      <vt:lpstr>等线</vt:lpstr>
      <vt:lpstr>楷体</vt:lpstr>
      <vt:lpstr>幼圆</vt:lpstr>
      <vt:lpstr>思源宋体 CN</vt:lpstr>
      <vt:lpstr>Arial</vt:lpstr>
      <vt:lpstr>华文新魏</vt:lpstr>
      <vt:lpstr>微软雅黑</vt:lpstr>
      <vt:lpstr>Arial Unicode MS</vt:lpstr>
      <vt:lpstr>3_Office 主题​​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dc:description>声  明_x000d__x000d__x000d__x000d__x000d__x000d_
_x000d__x000d__x000d__x000d__x000d__x000d_
本文件仅用于个人学习、研究或欣赏，以及其他非商业性或非盈利性用途，但同时应遵守著作权法及其他相关法律的规定，不得侵犯本司及相关权利人的合法权利。_x000d__x000d__x000d__x000d__x000d__x000d_
除此以外，将本文件任何内容用于其他用途时，应获得授权，如发现未经授权用于商业或盈利用途将追加侵权者的法律责任。_x000d__x000d__x000d__x000d__x000d__x000d_
_x000d__x000d__x000d__x000d__x000d__x000d_
武汉天成贵龙文化传播有限公司_x000d__x000d__x000d__x000d__x000d__x000d_
湖北山河律师事务所</dc:description>
  <cp:lastModifiedBy>冰氷</cp:lastModifiedBy>
  <cp:revision>254</cp:revision>
  <dcterms:created xsi:type="dcterms:W3CDTF">2017-09-12T01:24:00Z</dcterms:created>
  <dcterms:modified xsi:type="dcterms:W3CDTF">2023-10-26T09:50:44Z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480081C16D2643B2B2487387A747695A</vt:lpwstr>
  </property>
</Properties>
</file>