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310" r:id="rId3"/>
    <p:sldId id="386" r:id="rId4"/>
    <p:sldId id="387" r:id="rId5"/>
    <p:sldId id="348" r:id="rId6"/>
    <p:sldId id="389" r:id="rId7"/>
    <p:sldId id="350" r:id="rId8"/>
    <p:sldId id="341" r:id="rId9"/>
    <p:sldId id="391" r:id="rId10"/>
    <p:sldId id="270" r:id="rId11"/>
    <p:sldId id="352" r:id="rId12"/>
    <p:sldId id="315" r:id="rId13"/>
    <p:sldId id="346" r:id="rId14"/>
    <p:sldId id="347" r:id="rId15"/>
    <p:sldId id="392" r:id="rId16"/>
    <p:sldId id="317" r:id="rId17"/>
    <p:sldId id="356" r:id="rId18"/>
    <p:sldId id="393" r:id="rId19"/>
    <p:sldId id="357" r:id="rId20"/>
    <p:sldId id="328" r:id="rId21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6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207"/>
    <a:srgbClr val="0000FF"/>
    <a:srgbClr val="2879F0"/>
    <a:srgbClr val="F25C7C"/>
    <a:srgbClr val="F3994F"/>
    <a:srgbClr val="F3F666"/>
    <a:srgbClr val="52EC6F"/>
    <a:srgbClr val="F26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5" autoAdjust="0"/>
    <p:restoredTop sz="94618" autoAdjust="0"/>
  </p:normalViewPr>
  <p:slideViewPr>
    <p:cSldViewPr>
      <p:cViewPr varScale="1">
        <p:scale>
          <a:sx n="75" d="100"/>
          <a:sy n="75" d="100"/>
        </p:scale>
        <p:origin x="72" y="1008"/>
      </p:cViewPr>
      <p:guideLst>
        <p:guide orient="horz" pos="1411"/>
        <p:guide pos="2880"/>
        <p:guide orient="horz" pos="6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5A22AF4-B963-49C8-896A-89356343B628}" type="datetimeFigureOut">
              <a:rPr lang="zh-CN" altLang="en-US"/>
              <a:t>2023/12/11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139B130D-DF12-4120-8D23-878207D4A13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9A07B4E-D7A5-46BE-81D3-C2D3FFD9B6B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6E52D67-8737-4673-B7E5-D5B3796CD5C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339725"/>
            <a:ext cx="9144000" cy="446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39725"/>
            <a:ext cx="9144000" cy="52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778375"/>
            <a:ext cx="9144000" cy="5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171450" y="169863"/>
            <a:ext cx="8801100" cy="4803775"/>
          </a:xfrm>
          <a:prstGeom prst="roundRect">
            <a:avLst>
              <a:gd name="adj" fmla="val 5328"/>
            </a:avLst>
          </a:prstGeom>
          <a:solidFill>
            <a:schemeClr val="bg1"/>
          </a:solidFill>
          <a:ln w="508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E3A914-0CCC-44B5-87C0-326AEB63625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739" y="1567912"/>
            <a:ext cx="1279912" cy="12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42" name="组合 9"/>
          <p:cNvGrpSpPr/>
          <p:nvPr/>
        </p:nvGrpSpPr>
        <p:grpSpPr bwMode="auto">
          <a:xfrm>
            <a:off x="1992312" y="1769050"/>
            <a:ext cx="5297487" cy="1532949"/>
            <a:chOff x="2029475" y="1631180"/>
            <a:chExt cx="5298251" cy="153282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029475" y="2657637"/>
              <a:ext cx="483463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副标题 6"/>
            <p:cNvSpPr txBox="1">
              <a:spLocks noChangeArrowheads="1"/>
            </p:cNvSpPr>
            <p:nvPr/>
          </p:nvSpPr>
          <p:spPr bwMode="auto">
            <a:xfrm>
              <a:off x="3272667" y="2663986"/>
              <a:ext cx="2348251" cy="500023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dirty="0">
                  <a:solidFill>
                    <a:schemeClr val="bg1"/>
                  </a:solidFill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ea typeface="楷体" panose="02010609060101010101" pitchFamily="49" charset="-122"/>
                </a:rPr>
                <a:t>六年级下册</a:t>
              </a:r>
            </a:p>
          </p:txBody>
        </p:sp>
        <p:sp>
          <p:nvSpPr>
            <p:cNvPr id="10246" name="标题 5"/>
            <p:cNvSpPr txBox="1">
              <a:spLocks noChangeArrowheads="1"/>
            </p:cNvSpPr>
            <p:nvPr/>
          </p:nvSpPr>
          <p:spPr bwMode="auto">
            <a:xfrm>
              <a:off x="2946443" y="1631180"/>
              <a:ext cx="4381283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式与方程（</a:t>
              </a:r>
              <a:r>
                <a:rPr lang="en-US" altLang="zh-CN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r>
                <a:rPr lang="zh-CN" altLang="en-US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91490" y="922020"/>
            <a:ext cx="62382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ea typeface="黑体" panose="02010609060101010101" pitchFamily="49" charset="-122"/>
              </a:rPr>
              <a:t>用方程解决实际问题一般分五步：</a:t>
            </a:r>
            <a:endParaRPr lang="en-US" altLang="zh-CN" sz="2800" b="1">
              <a:ea typeface="黑体" panose="02010609060101010101" pitchFamily="49" charset="-122"/>
            </a:endParaRPr>
          </a:p>
        </p:txBody>
      </p:sp>
      <p:sp>
        <p:nvSpPr>
          <p:cNvPr id="6" name="TextBox 30"/>
          <p:cNvSpPr txBox="1">
            <a:spLocks noChangeArrowheads="1"/>
          </p:cNvSpPr>
          <p:nvPr/>
        </p:nvSpPr>
        <p:spPr bwMode="auto">
          <a:xfrm>
            <a:off x="1412875" y="1525905"/>
            <a:ext cx="5817235" cy="607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根据题意，设未知数为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" name="TextBox 30"/>
          <p:cNvSpPr txBox="1">
            <a:spLocks noChangeArrowheads="1"/>
          </p:cNvSpPr>
          <p:nvPr/>
        </p:nvSpPr>
        <p:spPr bwMode="auto">
          <a:xfrm>
            <a:off x="1412875" y="2176145"/>
            <a:ext cx="73152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找出等量关系。</a:t>
            </a:r>
          </a:p>
        </p:txBody>
      </p: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1412875" y="2822575"/>
            <a:ext cx="60325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根据等量关系列出方程。</a:t>
            </a:r>
          </a:p>
        </p:txBody>
      </p:sp>
      <p:sp>
        <p:nvSpPr>
          <p:cNvPr id="13" name="TextBox 30"/>
          <p:cNvSpPr txBox="1">
            <a:spLocks noChangeArrowheads="1"/>
          </p:cNvSpPr>
          <p:nvPr/>
        </p:nvSpPr>
        <p:spPr bwMode="auto">
          <a:xfrm>
            <a:off x="1412875" y="3469005"/>
            <a:ext cx="3036887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(4)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解方程。</a:t>
            </a:r>
          </a:p>
        </p:txBody>
      </p:sp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1412875" y="4115435"/>
            <a:ext cx="37719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(5)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检验并写答语。</a:t>
            </a:r>
          </a:p>
        </p:txBody>
      </p:sp>
      <p:grpSp>
        <p:nvGrpSpPr>
          <p:cNvPr id="9229" name="组合 17"/>
          <p:cNvGrpSpPr/>
          <p:nvPr/>
        </p:nvGrpSpPr>
        <p:grpSpPr bwMode="auto">
          <a:xfrm>
            <a:off x="254655" y="327660"/>
            <a:ext cx="2163722" cy="584200"/>
            <a:chOff x="-34945" y="466064"/>
            <a:chExt cx="2163333" cy="584201"/>
          </a:xfrm>
        </p:grpSpPr>
        <p:sp>
          <p:nvSpPr>
            <p:cNvPr id="19" name="Google Shape;788;p35"/>
            <p:cNvSpPr/>
            <p:nvPr/>
          </p:nvSpPr>
          <p:spPr>
            <a:xfrm>
              <a:off x="199307" y="472732"/>
              <a:ext cx="1714192" cy="554038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-34945" y="466064"/>
              <a:ext cx="216333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回顾旧知</a:t>
              </a:r>
            </a:p>
          </p:txBody>
        </p:sp>
      </p:grpSp>
      <p:sp>
        <p:nvSpPr>
          <p:cNvPr id="2" name="文本框 1"/>
          <p:cNvSpPr txBox="1"/>
          <p:nvPr/>
        </p:nvSpPr>
        <p:spPr bwMode="auto">
          <a:xfrm>
            <a:off x="821690" y="152019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821690" y="216916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找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821690" y="281813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列</a:t>
            </a: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821690" y="346710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解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821690" y="411607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验</a:t>
            </a:r>
          </a:p>
        </p:txBody>
      </p:sp>
      <p:pic>
        <p:nvPicPr>
          <p:cNvPr id="1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362" y="3570923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4085590" y="3573780"/>
            <a:ext cx="3453765" cy="502920"/>
          </a:xfrm>
          <a:prstGeom prst="wedgeRoundRectCallout">
            <a:avLst>
              <a:gd name="adj1" fmla="val 58917"/>
              <a:gd name="adj2" fmla="val 3131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你觉得哪一步是最难的？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  <p:bldP spid="6" grpId="0" bldLvl="0"/>
      <p:bldP spid="10" grpId="0" bldLvl="0"/>
      <p:bldP spid="11" grpId="0" bldLvl="0"/>
      <p:bldP spid="13" grpId="0" bldLvl="0"/>
      <p:bldP spid="15" grpId="0" bldLvl="0"/>
      <p:bldP spid="2" grpId="0"/>
      <p:bldP spid="2" grpId="1"/>
      <p:bldP spid="3" grpId="0"/>
      <p:bldP spid="3" grpId="1"/>
      <p:bldP spid="5" grpId="0"/>
      <p:bldP spid="5" grpId="1"/>
      <p:bldP spid="16" grpId="0"/>
      <p:bldP spid="16" grpId="1"/>
      <p:bldP spid="17" grpId="0"/>
      <p:bldP spid="17" grpId="1"/>
      <p:bldP spid="21" grpId="0" bldLvl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9" name="组合 17"/>
          <p:cNvGrpSpPr/>
          <p:nvPr/>
        </p:nvGrpSpPr>
        <p:grpSpPr bwMode="auto">
          <a:xfrm>
            <a:off x="254655" y="474345"/>
            <a:ext cx="2163722" cy="584200"/>
            <a:chOff x="-34945" y="466064"/>
            <a:chExt cx="2163333" cy="584201"/>
          </a:xfrm>
        </p:grpSpPr>
        <p:sp>
          <p:nvSpPr>
            <p:cNvPr id="19" name="Google Shape;788;p35"/>
            <p:cNvSpPr/>
            <p:nvPr/>
          </p:nvSpPr>
          <p:spPr>
            <a:xfrm>
              <a:off x="199307" y="472732"/>
              <a:ext cx="1714192" cy="554038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-34945" y="466064"/>
              <a:ext cx="216333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难点突破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8950" y="1220470"/>
            <a:ext cx="8155940" cy="1352550"/>
            <a:chOff x="770" y="2442"/>
            <a:chExt cx="12844" cy="2130"/>
          </a:xfrm>
        </p:grpSpPr>
        <p:sp>
          <p:nvSpPr>
            <p:cNvPr id="2" name="矩形 1"/>
            <p:cNvSpPr/>
            <p:nvPr/>
          </p:nvSpPr>
          <p:spPr>
            <a:xfrm>
              <a:off x="770" y="2442"/>
              <a:ext cx="12844" cy="2130"/>
            </a:xfrm>
            <a:prstGeom prst="rect">
              <a:avLst/>
            </a:prstGeom>
          </p:spPr>
          <p:txBody>
            <a:bodyPr/>
            <a:lstStyle/>
            <a:p>
              <a:pPr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        A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城到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B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城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        km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，一辆汽车从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A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城出发平均每小时行驶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        km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       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时可以到达</a:t>
              </a:r>
              <a:r>
                <a:rPr lang="en-US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B</a:t>
              </a:r>
              <a:r>
                <a:rPr lang="zh-CN" altLang="zh-CN" sz="2800" b="1" kern="100" dirty="0">
                  <a:latin typeface="+mn-lt"/>
                  <a:ea typeface="+mn-ea"/>
                  <a:cs typeface="Times New Roman" panose="02020603050405020304" pitchFamily="18" charset="0"/>
                </a:rPr>
                <a:t>城。</a:t>
              </a:r>
            </a:p>
          </p:txBody>
        </p:sp>
        <p:sp>
          <p:nvSpPr>
            <p:cNvPr id="4" name="矩形 3"/>
            <p:cNvSpPr/>
            <p:nvPr/>
          </p:nvSpPr>
          <p:spPr bwMode="auto">
            <a:xfrm>
              <a:off x="4661" y="2732"/>
              <a:ext cx="773" cy="81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3889" y="3745"/>
              <a:ext cx="772" cy="80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6298" y="3745"/>
              <a:ext cx="772" cy="80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pic>
        <p:nvPicPr>
          <p:cNvPr id="1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362" y="3570923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4388485" y="3571240"/>
            <a:ext cx="3042920" cy="502920"/>
          </a:xfrm>
          <a:prstGeom prst="wedgeRoundRectCallout">
            <a:avLst>
              <a:gd name="adj1" fmla="val 58917"/>
              <a:gd name="adj2" fmla="val 3131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你能找到数量关系吗？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9680" y="2785110"/>
            <a:ext cx="4105275" cy="5835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0" hangingPunct="1">
              <a:defRPr/>
            </a:pPr>
            <a:r>
              <a:rPr lang="zh-CN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速度×时间＝路程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1" grpId="1" animBg="1"/>
      <p:bldP spid="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4355" y="817245"/>
            <a:ext cx="8035290" cy="1064260"/>
          </a:xfrm>
          <a:prstGeom prst="rect">
            <a:avLst/>
          </a:prstGeom>
        </p:spPr>
        <p:txBody>
          <a:bodyPr/>
          <a:lstStyle/>
          <a:p>
            <a:pPr latinLnBrk="0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）小平在踢毽子比赛中踢了□下，她踢毽的数量是小云的     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。小云踢了□下。</a:t>
            </a:r>
          </a:p>
        </p:txBody>
      </p:sp>
      <p:sp>
        <p:nvSpPr>
          <p:cNvPr id="15364" name="文本框 1"/>
          <p:cNvSpPr>
            <a:spLocks noChangeArrowheads="1"/>
          </p:cNvSpPr>
          <p:nvPr/>
        </p:nvSpPr>
        <p:spPr bwMode="auto">
          <a:xfrm>
            <a:off x="554355" y="2268220"/>
            <a:ext cx="8035290" cy="94996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hangingPunct="1"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（2）一台电视机打□折后售价为□元，这台电视机原价是□元。</a:t>
            </a:r>
          </a:p>
        </p:txBody>
      </p:sp>
      <p:sp>
        <p:nvSpPr>
          <p:cNvPr id="4" name="文本框 1"/>
          <p:cNvSpPr>
            <a:spLocks noChangeArrowheads="1"/>
          </p:cNvSpPr>
          <p:nvPr/>
        </p:nvSpPr>
        <p:spPr bwMode="auto">
          <a:xfrm>
            <a:off x="539750" y="3218815"/>
            <a:ext cx="8035290" cy="10458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latinLnBrk="0" hangingPunct="1">
              <a:lnSpc>
                <a:spcPct val="120000"/>
              </a:lnSpc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（3）阳阳正在读一本科普书，第一周读了□页，还剩下这本书的     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没有读。这本科普书一共□页。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619885" y="1205865"/>
            <a:ext cx="590550" cy="895350"/>
            <a:chOff x="11906" y="6034"/>
            <a:chExt cx="930" cy="1410"/>
          </a:xfrm>
        </p:grpSpPr>
        <p:sp>
          <p:nvSpPr>
            <p:cNvPr id="5" name="矩形 4"/>
            <p:cNvSpPr/>
            <p:nvPr/>
          </p:nvSpPr>
          <p:spPr>
            <a:xfrm>
              <a:off x="11906" y="6034"/>
              <a:ext cx="931" cy="1410"/>
            </a:xfrm>
            <a:prstGeom prst="rect">
              <a:avLst/>
            </a:prstGeom>
          </p:spPr>
          <p:txBody>
            <a:bodyPr wrap="square" rtlCol="0" anchor="t">
              <a:noAutofit/>
            </a:bodyPr>
            <a:lstStyle/>
            <a:p>
              <a:pPr lvl="0" algn="l" hangingPunct="1"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600" b="1" kern="100" dirty="0">
                  <a:latin typeface="+mn-lt"/>
                  <a:ea typeface="+mn-ea"/>
                  <a:cs typeface="Times New Roman" panose="02020603050405020304" pitchFamily="18" charset="0"/>
                  <a:sym typeface="+mn-ea"/>
                </a:rPr>
                <a:t>□</a:t>
              </a:r>
            </a:p>
            <a:p>
              <a:pPr lvl="0" algn="l" hangingPunct="1"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600" b="1" kern="100" dirty="0">
                  <a:latin typeface="+mn-lt"/>
                  <a:ea typeface="+mn-ea"/>
                  <a:cs typeface="Times New Roman" panose="02020603050405020304" pitchFamily="18" charset="0"/>
                  <a:sym typeface="+mn-ea"/>
                </a:rPr>
                <a:t>□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1983" y="6714"/>
              <a:ext cx="685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2284730" y="3615055"/>
            <a:ext cx="590550" cy="895350"/>
            <a:chOff x="11906" y="6034"/>
            <a:chExt cx="930" cy="1410"/>
          </a:xfrm>
        </p:grpSpPr>
        <p:sp>
          <p:nvSpPr>
            <p:cNvPr id="9" name="矩形 8"/>
            <p:cNvSpPr/>
            <p:nvPr/>
          </p:nvSpPr>
          <p:spPr>
            <a:xfrm>
              <a:off x="11906" y="6034"/>
              <a:ext cx="931" cy="1410"/>
            </a:xfrm>
            <a:prstGeom prst="rect">
              <a:avLst/>
            </a:prstGeom>
          </p:spPr>
          <p:txBody>
            <a:bodyPr wrap="square" rtlCol="0" anchor="t">
              <a:noAutofit/>
            </a:bodyPr>
            <a:lstStyle/>
            <a:p>
              <a:pPr lvl="0" algn="l" hangingPunct="1"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600" b="1" kern="100" dirty="0">
                  <a:latin typeface="+mn-lt"/>
                  <a:ea typeface="+mn-ea"/>
                  <a:cs typeface="Times New Roman" panose="02020603050405020304" pitchFamily="18" charset="0"/>
                  <a:sym typeface="+mn-ea"/>
                </a:rPr>
                <a:t>□</a:t>
              </a:r>
            </a:p>
            <a:p>
              <a:pPr lvl="0" algn="l" hangingPunct="1"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600" b="1" kern="100" dirty="0">
                  <a:latin typeface="+mn-lt"/>
                  <a:ea typeface="+mn-ea"/>
                  <a:cs typeface="Times New Roman" panose="02020603050405020304" pitchFamily="18" charset="0"/>
                  <a:sym typeface="+mn-ea"/>
                </a:rPr>
                <a:t>□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1983" y="6714"/>
              <a:ext cx="685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252095" y="307340"/>
            <a:ext cx="340042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2800" b="1" kern="100" dirty="0">
                <a:solidFill>
                  <a:srgbClr val="0000FF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找出下列等量关系式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240405" y="1562735"/>
            <a:ext cx="5845810" cy="895350"/>
            <a:chOff x="5103" y="2461"/>
            <a:chExt cx="9206" cy="1410"/>
          </a:xfrm>
        </p:grpSpPr>
        <p:sp>
          <p:nvSpPr>
            <p:cNvPr id="13" name="矩形 12"/>
            <p:cNvSpPr/>
            <p:nvPr/>
          </p:nvSpPr>
          <p:spPr>
            <a:xfrm>
              <a:off x="5103" y="2770"/>
              <a:ext cx="9206" cy="764"/>
            </a:xfrm>
            <a:prstGeom prst="rect">
              <a:avLst/>
            </a:prstGeom>
          </p:spPr>
          <p:txBody>
            <a:bodyPr/>
            <a:lstStyle/>
            <a:p>
              <a:pPr latinLnBrk="0" hangingPunct="1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zh-CN" altLang="en-US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</a:rPr>
                <a:t>小云踢毽的数量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</a:rPr>
                <a:t>×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</a:rPr>
                <a:t>    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</a:rPr>
                <a:t>  =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</a:rPr>
                <a:t>小平踢毽的数量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958" y="2461"/>
              <a:ext cx="931" cy="1410"/>
              <a:chOff x="12280" y="5977"/>
              <a:chExt cx="931" cy="141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2280" y="5977"/>
                <a:ext cx="931" cy="1410"/>
              </a:xfrm>
              <a:prstGeom prst="rect">
                <a:avLst/>
              </a:prstGeom>
            </p:spPr>
            <p:txBody>
              <a:bodyPr wrap="square" rtlCol="0" anchor="t">
                <a:noAutofit/>
              </a:bodyPr>
              <a:lstStyle/>
              <a:p>
                <a:pPr lvl="0" algn="l" hangingPunct="1"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b="1" kern="100" dirty="0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+mn-ea"/>
                  </a:rPr>
                  <a:t>□</a:t>
                </a:r>
              </a:p>
              <a:p>
                <a:pPr lvl="0" algn="l" hangingPunct="1"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b="1" kern="100" dirty="0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+mn-ea"/>
                  </a:rPr>
                  <a:t>□</a:t>
                </a: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2357" y="6621"/>
                <a:ext cx="685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204528" y="2793683"/>
            <a:ext cx="3286125" cy="4603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hangingPunct="1"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原价×折扣=售价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2844165" y="4119880"/>
            <a:ext cx="6076950" cy="895350"/>
            <a:chOff x="4479" y="6488"/>
            <a:chExt cx="9570" cy="1410"/>
          </a:xfrm>
        </p:grpSpPr>
        <p:sp>
          <p:nvSpPr>
            <p:cNvPr id="18" name="矩形 17"/>
            <p:cNvSpPr/>
            <p:nvPr/>
          </p:nvSpPr>
          <p:spPr>
            <a:xfrm>
              <a:off x="4479" y="6771"/>
              <a:ext cx="9570" cy="699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lvl="0" algn="l" hangingPunct="1"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  <a:sym typeface="+mn-ea"/>
                </a:rPr>
                <a:t>这本书的页数×(1－     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  <a:sym typeface="+mn-ea"/>
                </a:rPr>
                <a:t> 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+mn-lt"/>
                  <a:sym typeface="+mn-ea"/>
                </a:rPr>
                <a:t>)=第一周读的页数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844" y="6488"/>
              <a:ext cx="931" cy="1410"/>
              <a:chOff x="12280" y="5977"/>
              <a:chExt cx="931" cy="141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2280" y="5977"/>
                <a:ext cx="931" cy="1410"/>
              </a:xfrm>
              <a:prstGeom prst="rect">
                <a:avLst/>
              </a:prstGeom>
            </p:spPr>
            <p:txBody>
              <a:bodyPr wrap="square" rtlCol="0" anchor="t">
                <a:noAutofit/>
              </a:bodyPr>
              <a:lstStyle/>
              <a:p>
                <a:pPr lvl="0" algn="l" hangingPunct="1"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b="1" kern="100" dirty="0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+mn-ea"/>
                  </a:rPr>
                  <a:t>□</a:t>
                </a:r>
              </a:p>
              <a:p>
                <a:pPr lvl="0" algn="l" hangingPunct="1"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b="1" kern="100" dirty="0">
                    <a:solidFill>
                      <a:srgbClr val="FF0000"/>
                    </a:solidFill>
                    <a:latin typeface="+mn-lt"/>
                    <a:ea typeface="+mn-ea"/>
                    <a:cs typeface="Times New Roman" panose="02020603050405020304" pitchFamily="18" charset="0"/>
                    <a:sym typeface="+mn-ea"/>
                  </a:rPr>
                  <a:t>□</a:t>
                </a: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12357" y="6621"/>
                <a:ext cx="685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368300" y="274638"/>
            <a:ext cx="8013700" cy="139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判断下列哪种做法正确？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甲数是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，比乙数的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，乙数是多少？</a:t>
            </a:r>
          </a:p>
        </p:txBody>
      </p:sp>
      <p:sp>
        <p:nvSpPr>
          <p:cNvPr id="20483" name="文本框 2"/>
          <p:cNvSpPr txBox="1">
            <a:spLocks noChangeArrowheads="1"/>
          </p:cNvSpPr>
          <p:nvPr/>
        </p:nvSpPr>
        <p:spPr bwMode="auto">
          <a:xfrm>
            <a:off x="1752600" y="1562100"/>
            <a:ext cx="274320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算术法：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30÷5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20484" name="文本框 3"/>
          <p:cNvSpPr txBox="1">
            <a:spLocks noChangeArrowheads="1"/>
          </p:cNvSpPr>
          <p:nvPr/>
        </p:nvSpPr>
        <p:spPr bwMode="auto">
          <a:xfrm>
            <a:off x="4583113" y="1550988"/>
            <a:ext cx="3659187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方程法：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解：设乙数为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5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6.4</a:t>
            </a:r>
          </a:p>
        </p:txBody>
      </p:sp>
      <p:pic>
        <p:nvPicPr>
          <p:cNvPr id="6" name="图形 5" descr="复选标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41290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368300" y="274638"/>
            <a:ext cx="8013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判断下列哪种方法更简便。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甲数是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，乙数比甲数的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倍多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，乙数是多少？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07" name="文本框 2"/>
          <p:cNvSpPr txBox="1">
            <a:spLocks noChangeArrowheads="1"/>
          </p:cNvSpPr>
          <p:nvPr/>
        </p:nvSpPr>
        <p:spPr bwMode="auto">
          <a:xfrm>
            <a:off x="1657350" y="1566863"/>
            <a:ext cx="2296523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算术法：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30×5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152</a:t>
            </a:r>
          </a:p>
        </p:txBody>
      </p:sp>
      <p:sp>
        <p:nvSpPr>
          <p:cNvPr id="21508" name="文本框 3"/>
          <p:cNvSpPr txBox="1">
            <a:spLocks noChangeArrowheads="1"/>
          </p:cNvSpPr>
          <p:nvPr/>
        </p:nvSpPr>
        <p:spPr bwMode="auto">
          <a:xfrm>
            <a:off x="4575175" y="1566863"/>
            <a:ext cx="3453019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方程法：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解：设乙数为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5×30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x</a:t>
            </a:r>
            <a:r>
              <a:rPr lang="zh-CN" altLang="en-US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2" name="组合 4"/>
          <p:cNvGrpSpPr/>
          <p:nvPr/>
        </p:nvGrpSpPr>
        <p:grpSpPr bwMode="auto">
          <a:xfrm>
            <a:off x="539845" y="809007"/>
            <a:ext cx="8083550" cy="2030095"/>
            <a:chOff x="423020" y="1219200"/>
            <a:chExt cx="6992635" cy="2029378"/>
          </a:xfrm>
        </p:grpSpPr>
        <p:sp>
          <p:nvSpPr>
            <p:cNvPr id="16389" name="Text Box 8"/>
            <p:cNvSpPr txBox="1">
              <a:spLocks noChangeArrowheads="1"/>
            </p:cNvSpPr>
            <p:nvPr/>
          </p:nvSpPr>
          <p:spPr bwMode="auto">
            <a:xfrm>
              <a:off x="423020" y="1219200"/>
              <a:ext cx="6992635" cy="20293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        小芳在踢毽子比赛中踢了</a:t>
              </a:r>
              <a:r>
                <a:rPr lang="en-US" altLang="zh-CN" sz="2800" b="1" dirty="0">
                  <a:latin typeface="+mn-lt"/>
                  <a:ea typeface="+mn-ea"/>
                </a:rPr>
                <a:t>63</a:t>
              </a:r>
              <a:r>
                <a:rPr lang="zh-CN" altLang="en-US" sz="2800" b="1" dirty="0">
                  <a:latin typeface="+mn-lt"/>
                  <a:ea typeface="+mn-ea"/>
                </a:rPr>
                <a:t>个，她踢毽子的数量是小云的  </a:t>
              </a:r>
              <a:r>
                <a:rPr lang="en-US" altLang="zh-CN" sz="2800" b="1" dirty="0">
                  <a:latin typeface="+mn-lt"/>
                  <a:ea typeface="+mn-ea"/>
                </a:rPr>
                <a:t>  </a:t>
              </a:r>
              <a:r>
                <a:rPr lang="zh-CN" altLang="en-US" sz="2800" b="1" dirty="0">
                  <a:latin typeface="+mn-lt"/>
                  <a:ea typeface="+mn-ea"/>
                </a:rPr>
                <a:t>。小云踢了多少个？（用方程解决问题。）</a:t>
              </a:r>
            </a:p>
          </p:txBody>
        </p:sp>
        <p:graphicFrame>
          <p:nvGraphicFramePr>
            <p:cNvPr id="22534" name="对象 3"/>
            <p:cNvGraphicFramePr>
              <a:graphicFrameLocks noChangeAspect="1"/>
            </p:cNvGraphicFramePr>
            <p:nvPr/>
          </p:nvGraphicFramePr>
          <p:xfrm>
            <a:off x="2042668" y="1832419"/>
            <a:ext cx="349856" cy="9037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400" imgH="393700" progId="Equation.DSMT4">
                    <p:embed/>
                  </p:oleObj>
                </mc:Choice>
                <mc:Fallback>
                  <p:oleObj name="Equation" r:id="rId2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2668" y="1832419"/>
                          <a:ext cx="349856" cy="9037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4" y="37576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292985" y="625475"/>
            <a:ext cx="27127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P80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28060" y="2283460"/>
            <a:ext cx="4771390" cy="2383790"/>
            <a:chOff x="5556" y="3596"/>
            <a:chExt cx="7514" cy="3754"/>
          </a:xfrm>
        </p:grpSpPr>
        <p:sp>
          <p:nvSpPr>
            <p:cNvPr id="4" name="TextBox 15"/>
            <p:cNvSpPr txBox="1">
              <a:spLocks noChangeArrowheads="1"/>
            </p:cNvSpPr>
            <p:nvPr/>
          </p:nvSpPr>
          <p:spPr bwMode="auto">
            <a:xfrm>
              <a:off x="5556" y="3596"/>
              <a:ext cx="7515" cy="37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解：设小云踢了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+mn-lt"/>
                  <a:ea typeface="+mn-ea"/>
                  <a:sym typeface="宋体" panose="02010600030101010101" pitchFamily="2" charset="-122"/>
                </a:rPr>
                <a:t>x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sym typeface="宋体" panose="02010600030101010101" pitchFamily="2" charset="-122"/>
                </a:rPr>
                <a:t>个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</a:p>
            <a:p>
              <a:pPr eaLnBrk="1" hangingPunct="1">
                <a:lnSpc>
                  <a:spcPct val="120000"/>
                </a:lnSpc>
                <a:spcBef>
                  <a:spcPts val="600"/>
                </a:spcBef>
                <a:defRPr/>
              </a:pPr>
              <a:r>
                <a:rPr lang="zh-CN" altLang="en-US" sz="2400" b="1" i="1" dirty="0">
                  <a:solidFill>
                    <a:srgbClr val="FF0000"/>
                  </a:solidFill>
                  <a:latin typeface="+mn-lt"/>
                  <a:ea typeface="+mn-ea"/>
                  <a:sym typeface="宋体" panose="02010600030101010101" pitchFamily="2" charset="-122"/>
                </a:rPr>
                <a:t>              x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×   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</a:rPr>
                <a:t>  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=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</a:rPr>
                <a:t> 63</a:t>
              </a: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+mn-lt"/>
                  <a:ea typeface="+mn-ea"/>
                </a:rPr>
                <a:t>	          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+mn-lt"/>
                  <a:ea typeface="+mn-ea"/>
                </a:rPr>
                <a:t> 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=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</a:rPr>
                <a:t> 63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×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i="1" dirty="0">
                  <a:solidFill>
                    <a:srgbClr val="FF0000"/>
                  </a:solidFill>
                  <a:latin typeface="+mn-lt"/>
                  <a:ea typeface="+mn-ea"/>
                </a:rPr>
                <a:t>                      x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+mn-lt"/>
                  <a:ea typeface="+mn-ea"/>
                </a:rPr>
                <a:t> 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=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</a:rPr>
                <a:t> 84</a:t>
              </a: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答：小云踢了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sym typeface="宋体" panose="02010600030101010101" pitchFamily="2" charset="-122"/>
                </a:rPr>
                <a:t>84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sym typeface="宋体" panose="02010600030101010101" pitchFamily="2" charset="-122"/>
                </a:rPr>
                <a:t>个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</a:p>
          </p:txBody>
        </p:sp>
        <p:graphicFrame>
          <p:nvGraphicFramePr>
            <p:cNvPr id="23558" name="对象 14"/>
            <p:cNvGraphicFramePr>
              <a:graphicFrameLocks noChangeAspect="1"/>
            </p:cNvGraphicFramePr>
            <p:nvPr/>
          </p:nvGraphicFramePr>
          <p:xfrm>
            <a:off x="8162" y="4184"/>
            <a:ext cx="502" cy="1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400" imgH="393700" progId="Equation.DSMT4">
                    <p:embed/>
                  </p:oleObj>
                </mc:Choice>
                <mc:Fallback>
                  <p:oleObj name="Equation" r:id="rId5" imgW="152400" imgH="393700" progId="Equation.DSMT4">
                    <p:embed/>
                    <p:pic>
                      <p:nvPicPr>
                        <p:cNvPr id="0" name="对象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2" y="4184"/>
                          <a:ext cx="502" cy="1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14"/>
            <p:cNvGraphicFramePr>
              <a:graphicFrameLocks noChangeAspect="1"/>
            </p:cNvGraphicFramePr>
            <p:nvPr/>
          </p:nvGraphicFramePr>
          <p:xfrm>
            <a:off x="10034" y="4870"/>
            <a:ext cx="502" cy="1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400" imgH="393700" progId="Equation.DSMT4">
                    <p:embed/>
                  </p:oleObj>
                </mc:Choice>
                <mc:Fallback>
                  <p:oleObj name="Equation" r:id="rId7" imgW="152400" imgH="393700" progId="Equation.DSMT4">
                    <p:embed/>
                    <p:pic>
                      <p:nvPicPr>
                        <p:cNvPr id="0" name="对象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34" y="4870"/>
                          <a:ext cx="502" cy="1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9"/>
          <p:cNvSpPr txBox="1">
            <a:spLocks noChangeArrowheads="1"/>
          </p:cNvSpPr>
          <p:nvPr/>
        </p:nvSpPr>
        <p:spPr bwMode="auto">
          <a:xfrm>
            <a:off x="434658" y="1078230"/>
            <a:ext cx="827468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一台电视机打八五折后售价为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2975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元，这台电视机原价是多少元？</a:t>
            </a:r>
          </a:p>
        </p:txBody>
      </p:sp>
      <p:sp>
        <p:nvSpPr>
          <p:cNvPr id="32" name="TextBox 15"/>
          <p:cNvSpPr txBox="1">
            <a:spLocks noChangeArrowheads="1"/>
          </p:cNvSpPr>
          <p:nvPr/>
        </p:nvSpPr>
        <p:spPr bwMode="auto">
          <a:xfrm>
            <a:off x="2339975" y="2247900"/>
            <a:ext cx="639826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解：设这台电视机原价是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359683" y="2235525"/>
            <a:ext cx="2123801" cy="634040"/>
            <a:chOff x="351517" y="2093717"/>
            <a:chExt cx="2122289" cy="633881"/>
          </a:xfrm>
        </p:grpSpPr>
        <p:pic>
          <p:nvPicPr>
            <p:cNvPr id="24584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1" t="35046" r="8858" b="42603"/>
            <a:stretch>
              <a:fillRect/>
            </a:stretch>
          </p:blipFill>
          <p:spPr bwMode="auto">
            <a:xfrm>
              <a:off x="415017" y="2093717"/>
              <a:ext cx="1843979" cy="633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文本框 11"/>
            <p:cNvSpPr txBox="1">
              <a:spLocks noChangeArrowheads="1"/>
            </p:cNvSpPr>
            <p:nvPr/>
          </p:nvSpPr>
          <p:spPr bwMode="auto">
            <a:xfrm>
              <a:off x="351517" y="2142275"/>
              <a:ext cx="2122289" cy="52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 hangingPunct="1">
                <a:lnSpc>
                  <a:spcPct val="10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r>
                <a:rPr lang="en-US" altLang="zh-CN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</a:p>
          </p:txBody>
        </p:sp>
      </p:grpSp>
      <p:grpSp>
        <p:nvGrpSpPr>
          <p:cNvPr id="24581" name="组合 7"/>
          <p:cNvGrpSpPr/>
          <p:nvPr/>
        </p:nvGrpSpPr>
        <p:grpSpPr bwMode="auto">
          <a:xfrm>
            <a:off x="0" y="447358"/>
            <a:ext cx="2193926" cy="584200"/>
            <a:chOff x="-23031" y="452094"/>
            <a:chExt cx="2195375" cy="584201"/>
          </a:xfrm>
        </p:grpSpPr>
        <p:sp>
          <p:nvSpPr>
            <p:cNvPr id="9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-23031" y="452094"/>
              <a:ext cx="219537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204021" y="181509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第8题】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15920" y="2817495"/>
            <a:ext cx="4034155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spcBef>
                <a:spcPts val="600"/>
              </a:spcBef>
              <a:defRPr/>
            </a:pP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宋体" panose="02010600030101010101" pitchFamily="2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×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85% = 2975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+mn-lt"/>
            </a:endParaRPr>
          </a:p>
          <a:p>
            <a:pPr eaLnBrk="1" hangingPunct="1"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	 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x</a:t>
            </a: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= 2975÷0.85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+mn-lt"/>
            </a:endParaRPr>
          </a:p>
          <a:p>
            <a:pPr eaLnBrk="1" hangingPunct="1">
              <a:defRPr/>
            </a:pP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            x</a:t>
            </a: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lt"/>
                <a:sym typeface="+mn-ea"/>
              </a:rPr>
              <a:t>= 3500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39975" y="4156710"/>
            <a:ext cx="56788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>
              <a:lnSpc>
                <a:spcPct val="100000"/>
              </a:lnSpc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答：这台电视机原价是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3500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" grpId="0"/>
      <p:bldP spid="5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9"/>
          <p:cNvSpPr txBox="1">
            <a:spLocks noChangeArrowheads="1"/>
          </p:cNvSpPr>
          <p:nvPr/>
        </p:nvSpPr>
        <p:spPr bwMode="auto">
          <a:xfrm>
            <a:off x="434658" y="1078230"/>
            <a:ext cx="827468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一台电视机打八五折后售价为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2975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元，这台电视机原价是多少元？</a:t>
            </a:r>
          </a:p>
        </p:txBody>
      </p:sp>
      <p:grpSp>
        <p:nvGrpSpPr>
          <p:cNvPr id="24581" name="组合 7"/>
          <p:cNvGrpSpPr/>
          <p:nvPr/>
        </p:nvGrpSpPr>
        <p:grpSpPr bwMode="auto">
          <a:xfrm>
            <a:off x="0" y="447358"/>
            <a:ext cx="2193926" cy="584200"/>
            <a:chOff x="-23031" y="452094"/>
            <a:chExt cx="2195375" cy="584201"/>
          </a:xfrm>
        </p:grpSpPr>
        <p:sp>
          <p:nvSpPr>
            <p:cNvPr id="9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-23031" y="452094"/>
              <a:ext cx="219537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204021" y="181509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第8题】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54605" y="2912745"/>
            <a:ext cx="45402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2975÷85%=3500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764029" y="3687445"/>
            <a:ext cx="63912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答：这台电视机原价是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359683" y="2235525"/>
            <a:ext cx="2123801" cy="634040"/>
            <a:chOff x="351517" y="2093717"/>
            <a:chExt cx="2122289" cy="633881"/>
          </a:xfrm>
        </p:grpSpPr>
        <p:pic>
          <p:nvPicPr>
            <p:cNvPr id="24584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1" t="35046" r="8858" b="42603"/>
            <a:stretch>
              <a:fillRect/>
            </a:stretch>
          </p:blipFill>
          <p:spPr bwMode="auto">
            <a:xfrm>
              <a:off x="415017" y="2093717"/>
              <a:ext cx="1843979" cy="633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文本框 11"/>
            <p:cNvSpPr txBox="1">
              <a:spLocks noChangeArrowheads="1"/>
            </p:cNvSpPr>
            <p:nvPr/>
          </p:nvSpPr>
          <p:spPr bwMode="auto">
            <a:xfrm>
              <a:off x="351517" y="2142275"/>
              <a:ext cx="2122289" cy="52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 hangingPunct="1">
                <a:lnSpc>
                  <a:spcPct val="10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r>
                <a:rPr lang="en-US" altLang="zh-CN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3375" y="342900"/>
            <a:ext cx="7921625" cy="1547495"/>
            <a:chOff x="333375" y="342900"/>
            <a:chExt cx="7921625" cy="1547495"/>
          </a:xfrm>
        </p:grpSpPr>
        <p:sp>
          <p:nvSpPr>
            <p:cNvPr id="13" name="文本框 12"/>
            <p:cNvSpPr txBox="1"/>
            <p:nvPr/>
          </p:nvSpPr>
          <p:spPr bwMode="auto">
            <a:xfrm>
              <a:off x="333375" y="342900"/>
              <a:ext cx="7921625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hangingPunct="1">
                <a:lnSpc>
                  <a:spcPct val="150000"/>
                </a:lnSpc>
                <a:defRPr/>
              </a:pP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2.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阳阳正在读一本科普书，第一周读了</a:t>
              </a: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90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页，还剩下   </a:t>
              </a: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 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没有读。这本科普书一共多少页？</a:t>
              </a:r>
            </a:p>
          </p:txBody>
        </p:sp>
        <p:graphicFrame>
          <p:nvGraphicFramePr>
            <p:cNvPr id="26626" name="对象 2"/>
            <p:cNvGraphicFramePr>
              <a:graphicFrameLocks noChangeAspect="1"/>
            </p:cNvGraphicFramePr>
            <p:nvPr/>
          </p:nvGraphicFramePr>
          <p:xfrm>
            <a:off x="1604010" y="1047115"/>
            <a:ext cx="331470" cy="843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4010" y="1047115"/>
                          <a:ext cx="331470" cy="843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文本框 4"/>
          <p:cNvSpPr txBox="1"/>
          <p:nvPr/>
        </p:nvSpPr>
        <p:spPr bwMode="auto">
          <a:xfrm>
            <a:off x="2412365" y="1881505"/>
            <a:ext cx="518795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解：设这本科普书一共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页。</a:t>
            </a:r>
          </a:p>
        </p:txBody>
      </p:sp>
      <p:graphicFrame>
        <p:nvGraphicFramePr>
          <p:cNvPr id="26631" name="对象 7"/>
          <p:cNvGraphicFramePr>
            <a:graphicFrameLocks noChangeAspect="1"/>
          </p:cNvGraphicFramePr>
          <p:nvPr/>
        </p:nvGraphicFramePr>
        <p:xfrm>
          <a:off x="4017010" y="2284730"/>
          <a:ext cx="167830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900" imgH="1016000" progId="Equation.DSMT4">
                  <p:embed/>
                </p:oleObj>
              </mc:Choice>
              <mc:Fallback>
                <p:oleObj name="Equation" r:id="rId5" imgW="850900" imgH="10160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7010" y="2284730"/>
                        <a:ext cx="1678305" cy="200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 bwMode="auto">
          <a:xfrm>
            <a:off x="2412365" y="4345940"/>
            <a:ext cx="518795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答：这本科普书一共135页。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4001" y="26760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第10题】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367938" y="1851350"/>
            <a:ext cx="2123801" cy="634040"/>
            <a:chOff x="351517" y="2093717"/>
            <a:chExt cx="2122289" cy="633881"/>
          </a:xfrm>
        </p:grpSpPr>
        <p:pic>
          <p:nvPicPr>
            <p:cNvPr id="24584" name="图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1" t="35046" r="8858" b="42603"/>
            <a:stretch>
              <a:fillRect/>
            </a:stretch>
          </p:blipFill>
          <p:spPr bwMode="auto">
            <a:xfrm>
              <a:off x="415017" y="2093717"/>
              <a:ext cx="1843979" cy="633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文本框 11"/>
            <p:cNvSpPr txBox="1">
              <a:spLocks noChangeArrowheads="1"/>
            </p:cNvSpPr>
            <p:nvPr/>
          </p:nvSpPr>
          <p:spPr bwMode="auto">
            <a:xfrm>
              <a:off x="351517" y="2142275"/>
              <a:ext cx="2122289" cy="52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 hangingPunct="1">
                <a:lnSpc>
                  <a:spcPct val="10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r>
                <a:rPr lang="en-US" altLang="zh-CN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2563813" y="2463800"/>
            <a:ext cx="4048125" cy="1008063"/>
            <a:chOff x="1931105" y="2466085"/>
            <a:chExt cx="4048127" cy="1008063"/>
          </a:xfrm>
        </p:grpSpPr>
        <p:graphicFrame>
          <p:nvGraphicFramePr>
            <p:cNvPr id="28681" name="对象 2"/>
            <p:cNvGraphicFramePr>
              <a:graphicFrameLocks noChangeAspect="1"/>
            </p:cNvGraphicFramePr>
            <p:nvPr/>
          </p:nvGraphicFramePr>
          <p:xfrm>
            <a:off x="1931105" y="2466085"/>
            <a:ext cx="2865438" cy="1008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16965" imgH="393700" progId="Equation.DSMT4">
                    <p:embed/>
                  </p:oleObj>
                </mc:Choice>
                <mc:Fallback>
                  <p:oleObj name="Equation" r:id="rId2" imgW="1116965" imgH="3937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1105" y="2466085"/>
                          <a:ext cx="2865438" cy="1008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82" name="文本框 3"/>
            <p:cNvSpPr txBox="1">
              <a:spLocks noChangeArrowheads="1"/>
            </p:cNvSpPr>
            <p:nvPr/>
          </p:nvSpPr>
          <p:spPr bwMode="auto">
            <a:xfrm>
              <a:off x="4558650" y="2614939"/>
              <a:ext cx="1420582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（页）</a:t>
              </a:r>
            </a:p>
          </p:txBody>
        </p:sp>
      </p:grpSp>
      <p:sp>
        <p:nvSpPr>
          <p:cNvPr id="10" name="文本框 9"/>
          <p:cNvSpPr txBox="1"/>
          <p:nvPr/>
        </p:nvSpPr>
        <p:spPr bwMode="auto">
          <a:xfrm>
            <a:off x="2303780" y="3507740"/>
            <a:ext cx="5187950" cy="650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答：这本科普书一共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135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页。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001" y="26760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第10题】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367938" y="1851350"/>
            <a:ext cx="2123801" cy="634040"/>
            <a:chOff x="351517" y="2093717"/>
            <a:chExt cx="2122289" cy="633881"/>
          </a:xfrm>
        </p:grpSpPr>
        <p:pic>
          <p:nvPicPr>
            <p:cNvPr id="24584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1" t="35046" r="8858" b="42603"/>
            <a:stretch>
              <a:fillRect/>
            </a:stretch>
          </p:blipFill>
          <p:spPr bwMode="auto">
            <a:xfrm>
              <a:off x="415017" y="2093717"/>
              <a:ext cx="1843979" cy="633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文本框 11"/>
            <p:cNvSpPr txBox="1">
              <a:spLocks noChangeArrowheads="1"/>
            </p:cNvSpPr>
            <p:nvPr/>
          </p:nvSpPr>
          <p:spPr bwMode="auto">
            <a:xfrm>
              <a:off x="351517" y="2142275"/>
              <a:ext cx="2122289" cy="52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 hangingPunct="1">
                <a:lnSpc>
                  <a:spcPct val="10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r>
                <a:rPr lang="en-US" altLang="zh-CN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3375" y="342900"/>
            <a:ext cx="7921625" cy="1547495"/>
            <a:chOff x="333375" y="342900"/>
            <a:chExt cx="7921625" cy="1547495"/>
          </a:xfrm>
        </p:grpSpPr>
        <p:sp>
          <p:nvSpPr>
            <p:cNvPr id="13" name="文本框 12"/>
            <p:cNvSpPr txBox="1"/>
            <p:nvPr/>
          </p:nvSpPr>
          <p:spPr bwMode="auto">
            <a:xfrm>
              <a:off x="333375" y="342900"/>
              <a:ext cx="7921625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hangingPunct="1">
                <a:lnSpc>
                  <a:spcPct val="150000"/>
                </a:lnSpc>
                <a:defRPr/>
              </a:pP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2.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阳阳正在读一本科普书，第一周读了</a:t>
              </a: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90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页，还剩下   </a:t>
              </a:r>
              <a:r>
                <a:rPr lang="en-US" altLang="zh-CN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 </a:t>
              </a:r>
              <a:r>
                <a:rPr lang="zh-CN" altLang="en-US" sz="3000" b="1" dirty="0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没有读。这本科普书一共多少页？</a:t>
              </a:r>
            </a:p>
          </p:txBody>
        </p:sp>
        <p:graphicFrame>
          <p:nvGraphicFramePr>
            <p:cNvPr id="26626" name="对象 2"/>
            <p:cNvGraphicFramePr>
              <a:graphicFrameLocks noChangeAspect="1"/>
            </p:cNvGraphicFramePr>
            <p:nvPr/>
          </p:nvGraphicFramePr>
          <p:xfrm>
            <a:off x="1604010" y="1047115"/>
            <a:ext cx="331470" cy="843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400" imgH="393700" progId="Equation.DSMT4">
                    <p:embed/>
                  </p:oleObj>
                </mc:Choice>
                <mc:Fallback>
                  <p:oleObj name="Equation" r:id="rId5" imgW="152400" imgH="3937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4010" y="1047115"/>
                          <a:ext cx="331470" cy="843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252730" y="448945"/>
            <a:ext cx="764730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绿化队为一个社区栽花。栽月季花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棵，如果加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棵，就是所栽丁香花棵数的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倍。绿化队栽了多少棵丁香花？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83726" y="167158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第9题】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342833" y="2077720"/>
            <a:ext cx="445833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丁香花的棵数×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2=240+16</a:t>
            </a:r>
          </a:p>
        </p:txBody>
      </p:sp>
      <p:grpSp>
        <p:nvGrpSpPr>
          <p:cNvPr id="30722" name="组合 1"/>
          <p:cNvGrpSpPr/>
          <p:nvPr/>
        </p:nvGrpSpPr>
        <p:grpSpPr bwMode="auto">
          <a:xfrm>
            <a:off x="2484437" y="2599690"/>
            <a:ext cx="5056188" cy="2092066"/>
            <a:chOff x="259568" y="1667669"/>
            <a:chExt cx="5054409" cy="2092261"/>
          </a:xfrm>
        </p:grpSpPr>
        <p:sp>
          <p:nvSpPr>
            <p:cNvPr id="30731" name="文本框 1"/>
            <p:cNvSpPr txBox="1">
              <a:spLocks noChangeArrowheads="1"/>
            </p:cNvSpPr>
            <p:nvPr/>
          </p:nvSpPr>
          <p:spPr bwMode="auto">
            <a:xfrm>
              <a:off x="259569" y="1667669"/>
              <a:ext cx="5054408" cy="60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解：设栽了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棵丁香花。</a:t>
              </a:r>
            </a:p>
          </p:txBody>
        </p:sp>
        <p:sp>
          <p:nvSpPr>
            <p:cNvPr id="30732" name="文本框 2"/>
            <p:cNvSpPr txBox="1">
              <a:spLocks noChangeArrowheads="1"/>
            </p:cNvSpPr>
            <p:nvPr/>
          </p:nvSpPr>
          <p:spPr bwMode="auto">
            <a:xfrm>
              <a:off x="1181024" y="2198786"/>
              <a:ext cx="2546012" cy="60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=240+16</a:t>
              </a:r>
            </a:p>
          </p:txBody>
        </p:sp>
        <p:sp>
          <p:nvSpPr>
            <p:cNvPr id="30733" name="文本框 3"/>
            <p:cNvSpPr txBox="1">
              <a:spLocks noChangeArrowheads="1"/>
            </p:cNvSpPr>
            <p:nvPr/>
          </p:nvSpPr>
          <p:spPr bwMode="auto">
            <a:xfrm>
              <a:off x="259568" y="3152178"/>
              <a:ext cx="4902062" cy="60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答：栽了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128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棵丁香花。</a:t>
              </a:r>
            </a:p>
          </p:txBody>
        </p:sp>
        <p:sp>
          <p:nvSpPr>
            <p:cNvPr id="30734" name="文本框 4"/>
            <p:cNvSpPr txBox="1">
              <a:spLocks noChangeArrowheads="1"/>
            </p:cNvSpPr>
            <p:nvPr/>
          </p:nvSpPr>
          <p:spPr bwMode="auto">
            <a:xfrm>
              <a:off x="1358562" y="2626027"/>
              <a:ext cx="2167885" cy="60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=128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1"/>
          <p:cNvSpPr txBox="1">
            <a:spLocks noChangeArrowheads="1"/>
          </p:cNvSpPr>
          <p:nvPr/>
        </p:nvSpPr>
        <p:spPr bwMode="auto">
          <a:xfrm>
            <a:off x="321310" y="702310"/>
            <a:ext cx="8501380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120000"/>
              </a:lnSpc>
              <a:buClrTx/>
              <a:buSzTx/>
              <a:buFontTx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4. 截至2021年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年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底，中国库容最大的水库是三峡水库，库容为393亿立方米，比北京密云水库库容的9倍少0.75亿立方米。密云水库的库容是多少？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1611" y="44794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第11题】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72185" y="2211705"/>
            <a:ext cx="720344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北京密云水库的库容×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9</a:t>
            </a:r>
            <a:r>
              <a:rPr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－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0.75=393</a:t>
            </a:r>
          </a:p>
        </p:txBody>
      </p:sp>
      <p:sp>
        <p:nvSpPr>
          <p:cNvPr id="33794" name="文本框 1"/>
          <p:cNvSpPr txBox="1">
            <a:spLocks noChangeArrowheads="1"/>
          </p:cNvSpPr>
          <p:nvPr/>
        </p:nvSpPr>
        <p:spPr bwMode="auto">
          <a:xfrm>
            <a:off x="1619885" y="2687320"/>
            <a:ext cx="677037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解：设密云水库的库容是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亿立方米。</a:t>
            </a:r>
          </a:p>
        </p:txBody>
      </p:sp>
      <p:sp>
        <p:nvSpPr>
          <p:cNvPr id="33795" name="文本框 2"/>
          <p:cNvSpPr txBox="1">
            <a:spLocks noChangeArrowheads="1"/>
          </p:cNvSpPr>
          <p:nvPr/>
        </p:nvSpPr>
        <p:spPr bwMode="auto">
          <a:xfrm>
            <a:off x="2807969" y="3091180"/>
            <a:ext cx="355917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9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0.75 = 393</a:t>
            </a:r>
          </a:p>
        </p:txBody>
      </p:sp>
      <p:sp>
        <p:nvSpPr>
          <p:cNvPr id="33796" name="文本框 3"/>
          <p:cNvSpPr txBox="1">
            <a:spLocks noChangeArrowheads="1"/>
          </p:cNvSpPr>
          <p:nvPr/>
        </p:nvSpPr>
        <p:spPr bwMode="auto">
          <a:xfrm>
            <a:off x="3797617" y="3898900"/>
            <a:ext cx="2582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43.75</a:t>
            </a:r>
          </a:p>
        </p:txBody>
      </p:sp>
      <p:sp>
        <p:nvSpPr>
          <p:cNvPr id="33798" name="文本框 3"/>
          <p:cNvSpPr txBox="1">
            <a:spLocks noChangeArrowheads="1"/>
          </p:cNvSpPr>
          <p:nvPr/>
        </p:nvSpPr>
        <p:spPr bwMode="auto">
          <a:xfrm>
            <a:off x="3647440" y="3495040"/>
            <a:ext cx="2584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9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393.75</a:t>
            </a:r>
          </a:p>
        </p:txBody>
      </p:sp>
      <p:sp>
        <p:nvSpPr>
          <p:cNvPr id="33797" name="文本框 4"/>
          <p:cNvSpPr txBox="1">
            <a:spLocks noChangeArrowheads="1"/>
          </p:cNvSpPr>
          <p:nvPr/>
        </p:nvSpPr>
        <p:spPr bwMode="auto">
          <a:xfrm>
            <a:off x="1619885" y="4302760"/>
            <a:ext cx="68383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答：密云水库的库容是43.75亿立方米。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/>
      <p:bldP spid="33794" grpId="0"/>
      <p:bldP spid="33794" grpId="1"/>
      <p:bldP spid="33795" grpId="0"/>
      <p:bldP spid="33795" grpId="1"/>
      <p:bldP spid="33796" grpId="0"/>
      <p:bldP spid="33796" grpId="1"/>
      <p:bldP spid="33798" grpId="0"/>
      <p:bldP spid="33798" grpId="1"/>
      <p:bldP spid="33797" grpId="0"/>
      <p:bldP spid="3379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1"/>
          <p:cNvSpPr txBox="1">
            <a:spLocks noChangeArrowheads="1"/>
          </p:cNvSpPr>
          <p:nvPr/>
        </p:nvSpPr>
        <p:spPr bwMode="auto">
          <a:xfrm>
            <a:off x="324485" y="340995"/>
            <a:ext cx="743331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120000"/>
              </a:lnSpc>
              <a:buClrTx/>
              <a:buSzTx/>
              <a:buFontTx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5.商店卖一种书包，如果每个售价为150元，那么售价的60%是进价，售价的40%就是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利润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。现在要搞促销活动，为保证一个书包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的利润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不少于30元，折扣不能低于多少？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27666" y="190907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第12题】</a:t>
            </a:r>
          </a:p>
        </p:txBody>
      </p:sp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2160270" y="2931795"/>
            <a:ext cx="459105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150×60%＋30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=120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2160270" y="3471545"/>
            <a:ext cx="459105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120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÷150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80%</a:t>
            </a:r>
          </a:p>
        </p:txBody>
      </p: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2052318" y="4047173"/>
            <a:ext cx="5397501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答：折扣不能低于八折。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60270" y="2249805"/>
            <a:ext cx="501078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j-ea"/>
              </a:rPr>
              <a:t>(折后)售价－进价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j-ea"/>
              </a:rPr>
              <a:t>利润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0" grpId="0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427666" y="190907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第12题】</a:t>
            </a:r>
          </a:p>
        </p:txBody>
      </p:sp>
      <p:sp>
        <p:nvSpPr>
          <p:cNvPr id="36866" name="文本框 1"/>
          <p:cNvSpPr txBox="1">
            <a:spLocks noChangeArrowheads="1"/>
          </p:cNvSpPr>
          <p:nvPr/>
        </p:nvSpPr>
        <p:spPr bwMode="auto">
          <a:xfrm>
            <a:off x="2087880" y="2782570"/>
            <a:ext cx="48812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解：设最低折扣为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折。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60270" y="2249805"/>
            <a:ext cx="501078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j-ea"/>
              </a:rPr>
              <a:t>(折后)售价－进价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+mj-ea"/>
              </a:rPr>
              <a:t>利润</a:t>
            </a:r>
          </a:p>
        </p:txBody>
      </p:sp>
      <p:sp>
        <p:nvSpPr>
          <p:cNvPr id="36867" name="文本框 2"/>
          <p:cNvSpPr txBox="1">
            <a:spLocks noChangeArrowheads="1"/>
          </p:cNvSpPr>
          <p:nvPr/>
        </p:nvSpPr>
        <p:spPr bwMode="auto">
          <a:xfrm>
            <a:off x="2629535" y="3188970"/>
            <a:ext cx="382333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150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－150×60% = 30</a:t>
            </a:r>
          </a:p>
        </p:txBody>
      </p:sp>
      <p:sp>
        <p:nvSpPr>
          <p:cNvPr id="36868" name="文本框 3"/>
          <p:cNvSpPr txBox="1">
            <a:spLocks noChangeArrowheads="1"/>
          </p:cNvSpPr>
          <p:nvPr/>
        </p:nvSpPr>
        <p:spPr bwMode="auto">
          <a:xfrm>
            <a:off x="4839018" y="4001770"/>
            <a:ext cx="184110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 0.8</a:t>
            </a:r>
          </a:p>
        </p:txBody>
      </p:sp>
      <p:sp>
        <p:nvSpPr>
          <p:cNvPr id="36869" name="文本框 3"/>
          <p:cNvSpPr txBox="1">
            <a:spLocks noChangeArrowheads="1"/>
          </p:cNvSpPr>
          <p:nvPr/>
        </p:nvSpPr>
        <p:spPr bwMode="auto">
          <a:xfrm>
            <a:off x="4309745" y="3595370"/>
            <a:ext cx="249047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150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 120</a:t>
            </a:r>
          </a:p>
        </p:txBody>
      </p: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2087880" y="4408170"/>
            <a:ext cx="5397501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答：折扣不能低于八折。</a:t>
            </a: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24485" y="340995"/>
            <a:ext cx="743331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120000"/>
              </a:lnSpc>
              <a:buClrTx/>
              <a:buSzTx/>
              <a:buFontTx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5.商店卖一种书包，如果每个售价为150元，那么售价的60%是进价，售价的40%就是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利润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。现在要搞促销活动，为保证一个书包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的利润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不少于30元，折扣不能低于多少？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6" grpId="1"/>
      <p:bldP spid="2" grpId="1"/>
      <p:bldP spid="36867" grpId="0"/>
      <p:bldP spid="36867" grpId="1"/>
      <p:bldP spid="36868" grpId="0"/>
      <p:bldP spid="36868" grpId="1"/>
      <p:bldP spid="36869" grpId="0"/>
      <p:bldP spid="36869" grpId="1"/>
      <p:bldP spid="10" grpId="0"/>
      <p:bldP spid="1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1"/>
          <p:cNvSpPr txBox="1">
            <a:spLocks noChangeArrowheads="1"/>
          </p:cNvSpPr>
          <p:nvPr/>
        </p:nvSpPr>
        <p:spPr bwMode="auto">
          <a:xfrm>
            <a:off x="333058" y="876300"/>
            <a:ext cx="847788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latinLnBrk="0" hangingPunct="1">
              <a:lnSpc>
                <a:spcPct val="110000"/>
              </a:lnSpc>
              <a:buClrTx/>
              <a:buSzTx/>
              <a:buFontTx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6. 小明家在电影院的正西650m，小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东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家在电影院的正东700m。周末两人约好去看下午3时放映的电影。两人下午2:45同时从家里出发走向电影院，小明每分钟步行70m，小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东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每分钟步行65m。2:55两人能在电影院相遇吗？如果小明先到电影院后不停留继续向东走，从出发到两人相遇用了多长时间？相遇地点距离电影院有多远？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3661" y="59208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第13题】</a:t>
            </a:r>
          </a:p>
        </p:txBody>
      </p:sp>
      <p:pic>
        <p:nvPicPr>
          <p:cNvPr id="2" name="图片 1" descr="【教改】R6数下《状元大课堂》教材习题参考答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663" y="3657600"/>
            <a:ext cx="5400675" cy="929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1"/>
          <p:cNvSpPr txBox="1">
            <a:spLocks noChangeArrowheads="1"/>
          </p:cNvSpPr>
          <p:nvPr/>
        </p:nvSpPr>
        <p:spPr bwMode="auto">
          <a:xfrm>
            <a:off x="2411095" y="1678940"/>
            <a:ext cx="42138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latinLnBrk="0">
              <a:lnSpc>
                <a:spcPct val="10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小明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：650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÷70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（分）</a:t>
            </a:r>
          </a:p>
        </p:txBody>
      </p:sp>
      <p:sp>
        <p:nvSpPr>
          <p:cNvPr id="38915" name="文本框 2"/>
          <p:cNvSpPr txBox="1">
            <a:spLocks noChangeArrowheads="1"/>
          </p:cNvSpPr>
          <p:nvPr/>
        </p:nvSpPr>
        <p:spPr bwMode="auto">
          <a:xfrm>
            <a:off x="2411095" y="2287905"/>
            <a:ext cx="43916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latinLnBrk="0">
              <a:lnSpc>
                <a:spcPct val="10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小东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700÷65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（分）</a:t>
            </a:r>
          </a:p>
        </p:txBody>
      </p:sp>
      <p:sp>
        <p:nvSpPr>
          <p:cNvPr id="38916" name="文本框 3"/>
          <p:cNvSpPr txBox="1">
            <a:spLocks noChangeArrowheads="1"/>
          </p:cNvSpPr>
          <p:nvPr/>
        </p:nvSpPr>
        <p:spPr bwMode="auto">
          <a:xfrm>
            <a:off x="594995" y="3505835"/>
            <a:ext cx="8007985" cy="103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1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2:55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分时，小明能到电影院，小东不能到电影院。所以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2:55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分时两人不能在电影院相遇。</a:t>
            </a:r>
          </a:p>
        </p:txBody>
      </p:sp>
      <p:pic>
        <p:nvPicPr>
          <p:cNvPr id="4" name="图片 3" descr="【教改】R6数下《状元大课堂》教材习题参考答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663" y="662305"/>
            <a:ext cx="5400675" cy="929640"/>
          </a:xfrm>
          <a:prstGeom prst="rect">
            <a:avLst/>
          </a:prstGeom>
        </p:spPr>
      </p:pic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2411095" y="2896870"/>
            <a:ext cx="46482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latinLnBrk="0">
              <a:lnSpc>
                <a:spcPct val="100000"/>
              </a:lnSpc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分－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【教改】R6数下《状元大课堂》教材习题参考答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663" y="662305"/>
            <a:ext cx="5400675" cy="929640"/>
          </a:xfrm>
          <a:prstGeom prst="rect">
            <a:avLst/>
          </a:prstGeom>
        </p:spPr>
      </p:pic>
      <p:sp>
        <p:nvSpPr>
          <p:cNvPr id="39938" name="文本框 1"/>
          <p:cNvSpPr txBox="1">
            <a:spLocks noChangeArrowheads="1"/>
          </p:cNvSpPr>
          <p:nvPr/>
        </p:nvSpPr>
        <p:spPr bwMode="auto">
          <a:xfrm>
            <a:off x="1766570" y="1921193"/>
            <a:ext cx="61417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650+700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65+70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（分钟）</a:t>
            </a:r>
          </a:p>
        </p:txBody>
      </p:sp>
      <p:sp>
        <p:nvSpPr>
          <p:cNvPr id="39939" name="文本框 2"/>
          <p:cNvSpPr txBox="1">
            <a:spLocks noChangeArrowheads="1"/>
          </p:cNvSpPr>
          <p:nvPr/>
        </p:nvSpPr>
        <p:spPr bwMode="auto">
          <a:xfrm>
            <a:off x="2017395" y="2497138"/>
            <a:ext cx="30600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70×10=700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（米）</a:t>
            </a:r>
          </a:p>
        </p:txBody>
      </p:sp>
      <p:sp>
        <p:nvSpPr>
          <p:cNvPr id="39940" name="文本框 3"/>
          <p:cNvSpPr txBox="1">
            <a:spLocks noChangeArrowheads="1"/>
          </p:cNvSpPr>
          <p:nvPr/>
        </p:nvSpPr>
        <p:spPr bwMode="auto">
          <a:xfrm>
            <a:off x="2017395" y="3073083"/>
            <a:ext cx="299847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700-650=50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（米）</a:t>
            </a:r>
          </a:p>
        </p:txBody>
      </p:sp>
      <p:sp>
        <p:nvSpPr>
          <p:cNvPr id="39941" name="文本框 4"/>
          <p:cNvSpPr txBox="1">
            <a:spLocks noChangeArrowheads="1"/>
          </p:cNvSpPr>
          <p:nvPr/>
        </p:nvSpPr>
        <p:spPr bwMode="auto">
          <a:xfrm>
            <a:off x="791845" y="3613785"/>
            <a:ext cx="7804150" cy="103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答：从出发到两人相遇用了10分钟，相遇地点距离电影院有50米。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1"/>
          <p:cNvSpPr txBox="1">
            <a:spLocks noChangeArrowheads="1"/>
          </p:cNvSpPr>
          <p:nvPr/>
        </p:nvSpPr>
        <p:spPr bwMode="auto">
          <a:xfrm>
            <a:off x="330994" y="877888"/>
            <a:ext cx="8482012" cy="105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120000"/>
              </a:lnSpc>
              <a:buClrTx/>
              <a:buSzTx/>
              <a:buFontTx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7. 8条腿的蜘蛛和6条腿的螳螂共有25只。如果它们一共有170条腿，那么蜘蛛和螳螂各有多少只？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7900" y="2608580"/>
            <a:ext cx="3985260" cy="1289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3661" y="59208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【教材P82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六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第14题】</a:t>
            </a:r>
          </a:p>
        </p:txBody>
      </p:sp>
      <p:sp>
        <p:nvSpPr>
          <p:cNvPr id="41986" name="文本框 1"/>
          <p:cNvSpPr txBox="1">
            <a:spLocks noChangeArrowheads="1"/>
          </p:cNvSpPr>
          <p:nvPr/>
        </p:nvSpPr>
        <p:spPr bwMode="auto">
          <a:xfrm>
            <a:off x="466725" y="1999615"/>
            <a:ext cx="69049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解：设蜘蛛有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只，螳螂有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25-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只。</a:t>
            </a:r>
          </a:p>
        </p:txBody>
      </p:sp>
      <p:sp>
        <p:nvSpPr>
          <p:cNvPr id="41987" name="文本框 2"/>
          <p:cNvSpPr txBox="1">
            <a:spLocks noChangeArrowheads="1"/>
          </p:cNvSpPr>
          <p:nvPr/>
        </p:nvSpPr>
        <p:spPr bwMode="auto">
          <a:xfrm>
            <a:off x="1294130" y="2511425"/>
            <a:ext cx="448490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+(25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)×6=170</a:t>
            </a:r>
          </a:p>
        </p:txBody>
      </p:sp>
      <p:sp>
        <p:nvSpPr>
          <p:cNvPr id="41988" name="文本框 3"/>
          <p:cNvSpPr txBox="1">
            <a:spLocks noChangeArrowheads="1"/>
          </p:cNvSpPr>
          <p:nvPr/>
        </p:nvSpPr>
        <p:spPr bwMode="auto">
          <a:xfrm>
            <a:off x="3058159" y="3023235"/>
            <a:ext cx="119940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</a:t>
            </a:r>
          </a:p>
        </p:txBody>
      </p:sp>
      <p:sp>
        <p:nvSpPr>
          <p:cNvPr id="41989" name="文本框 4"/>
          <p:cNvSpPr txBox="1">
            <a:spLocks noChangeArrowheads="1"/>
          </p:cNvSpPr>
          <p:nvPr/>
        </p:nvSpPr>
        <p:spPr bwMode="auto">
          <a:xfrm>
            <a:off x="1618298" y="3535045"/>
            <a:ext cx="350257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25-10=15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（只）</a:t>
            </a:r>
          </a:p>
        </p:txBody>
      </p:sp>
      <p:sp>
        <p:nvSpPr>
          <p:cNvPr id="41990" name="文本框 5"/>
          <p:cNvSpPr txBox="1">
            <a:spLocks noChangeArrowheads="1"/>
          </p:cNvSpPr>
          <p:nvPr/>
        </p:nvSpPr>
        <p:spPr bwMode="auto">
          <a:xfrm>
            <a:off x="478790" y="4046855"/>
            <a:ext cx="6892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答：蜘蛛有10只，螳螂有15只。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6" grpId="1"/>
      <p:bldP spid="41987" grpId="0"/>
      <p:bldP spid="41987" grpId="1"/>
      <p:bldP spid="41988" grpId="0"/>
      <p:bldP spid="41988" grpId="1"/>
      <p:bldP spid="41989" grpId="0"/>
      <p:bldP spid="41989" grpId="1"/>
      <p:bldP spid="41990" grpId="0"/>
      <p:bldP spid="4199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2" name="组合 12"/>
          <p:cNvGrpSpPr/>
          <p:nvPr/>
        </p:nvGrpSpPr>
        <p:grpSpPr bwMode="auto">
          <a:xfrm>
            <a:off x="94615" y="468948"/>
            <a:ext cx="1889125" cy="584200"/>
            <a:chOff x="93887" y="468604"/>
            <a:chExt cx="1890373" cy="584201"/>
          </a:xfrm>
        </p:grpSpPr>
        <p:sp>
          <p:nvSpPr>
            <p:cNvPr id="14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93887" y="468604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91490" y="993140"/>
            <a:ext cx="62382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ea typeface="黑体" panose="02010609060101010101" pitchFamily="49" charset="-122"/>
              </a:rPr>
              <a:t>用方程解决实际问题一般分五步：</a:t>
            </a:r>
            <a:endParaRPr lang="en-US" altLang="zh-CN" sz="2800" b="1">
              <a:ea typeface="黑体" panose="02010609060101010101" pitchFamily="49" charset="-122"/>
            </a:endParaRPr>
          </a:p>
        </p:txBody>
      </p:sp>
      <p:sp>
        <p:nvSpPr>
          <p:cNvPr id="6" name="TextBox 30"/>
          <p:cNvSpPr txBox="1">
            <a:spLocks noChangeArrowheads="1"/>
          </p:cNvSpPr>
          <p:nvPr/>
        </p:nvSpPr>
        <p:spPr bwMode="auto">
          <a:xfrm>
            <a:off x="1412875" y="1597025"/>
            <a:ext cx="5817235" cy="607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根据题意，设未知数为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" name="TextBox 30"/>
          <p:cNvSpPr txBox="1">
            <a:spLocks noChangeArrowheads="1"/>
          </p:cNvSpPr>
          <p:nvPr/>
        </p:nvSpPr>
        <p:spPr bwMode="auto">
          <a:xfrm>
            <a:off x="1412875" y="2247265"/>
            <a:ext cx="73152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找出等量关系。</a:t>
            </a:r>
          </a:p>
        </p:txBody>
      </p: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1412875" y="2893695"/>
            <a:ext cx="60325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根据等量关系列出方程。</a:t>
            </a:r>
          </a:p>
        </p:txBody>
      </p:sp>
      <p:sp>
        <p:nvSpPr>
          <p:cNvPr id="13" name="TextBox 30"/>
          <p:cNvSpPr txBox="1">
            <a:spLocks noChangeArrowheads="1"/>
          </p:cNvSpPr>
          <p:nvPr/>
        </p:nvSpPr>
        <p:spPr bwMode="auto">
          <a:xfrm>
            <a:off x="1412875" y="3540125"/>
            <a:ext cx="3036887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(4)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解方程。</a:t>
            </a:r>
          </a:p>
        </p:txBody>
      </p:sp>
      <p:sp>
        <p:nvSpPr>
          <p:cNvPr id="2" name="TextBox 30"/>
          <p:cNvSpPr txBox="1">
            <a:spLocks noChangeArrowheads="1"/>
          </p:cNvSpPr>
          <p:nvPr/>
        </p:nvSpPr>
        <p:spPr bwMode="auto">
          <a:xfrm>
            <a:off x="1412875" y="4186555"/>
            <a:ext cx="37719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(5)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检验并写答语。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821690" y="159131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821690" y="224028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找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821690" y="288925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列</a:t>
            </a: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821690" y="353822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解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821690" y="4187190"/>
            <a:ext cx="591185" cy="6076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验</a:t>
            </a:r>
          </a:p>
        </p:txBody>
      </p:sp>
      <p:pic>
        <p:nvPicPr>
          <p:cNvPr id="8" name="图片 7" descr="图层 6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165" y="2571750"/>
            <a:ext cx="1375410" cy="1976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  <p:bldP spid="6" grpId="0" bldLvl="0"/>
      <p:bldP spid="10" grpId="0" bldLvl="0"/>
      <p:bldP spid="11" grpId="0" bldLvl="0"/>
      <p:bldP spid="13" grpId="0" bldLvl="0"/>
      <p:bldP spid="2" grpId="0" bldLvl="0"/>
      <p:bldP spid="3" grpId="0"/>
      <p:bldP spid="3" grpId="1"/>
      <p:bldP spid="5" grpId="0"/>
      <p:bldP spid="5" grpId="1"/>
      <p:bldP spid="7" grpId="0"/>
      <p:bldP spid="7" grpId="1"/>
      <p:bldP spid="16" grpId="0"/>
      <p:bldP spid="16" grpId="1"/>
      <p:bldP spid="17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Microsoft Office PowerPoint</Application>
  <PresentationFormat>全屏显示(16:9)</PresentationFormat>
  <Paragraphs>148</Paragraphs>
  <Slides>22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黑体</vt:lpstr>
      <vt:lpstr>楷体</vt:lpstr>
      <vt:lpstr>思源宋体 CN</vt:lpstr>
      <vt:lpstr>宋体</vt:lpstr>
      <vt:lpstr>幼圆</vt:lpstr>
      <vt:lpstr>Arial</vt:lpstr>
      <vt:lpstr>Times New Roman</vt:lpstr>
      <vt:lpstr>3_Office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明_x000d__x000d__x000d__x000d_
_x000d__x000d__x000d__x000d_
本文件仅用于个人学习、研究或欣赏，以及其他非商业性或非盈利性用途，但同时应遵守著作权法及其他相关法律的规定，不得侵犯本司及相关权利人的合法权利。_x000d__x000d__x000d__x000d_
除此以外，将本文件任何内容用于其他用途时，应获得授权，如发现未经授权用于商业或盈利用途将追加侵权者的法律责任。_x000d__x000d__x000d__x000d_
_x000d__x000d__x000d__x000d_
武汉天成贵龙文化传播有限公司_x000d__x000d__x000d__x000d_
湖北山河律师事务所</dc:description>
  <cp:lastModifiedBy>Fanmo Peng</cp:lastModifiedBy>
  <cp:revision>252</cp:revision>
  <dcterms:created xsi:type="dcterms:W3CDTF">2017-09-12T01:24:00Z</dcterms:created>
  <dcterms:modified xsi:type="dcterms:W3CDTF">2023-12-11T09:43:52Z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2BA381D06A7F4A1093C03165455C3CD7</vt:lpwstr>
  </property>
</Properties>
</file>