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91" r:id="rId5"/>
    <p:sldId id="392" r:id="rId6"/>
    <p:sldId id="374" r:id="rId7"/>
    <p:sldId id="407" r:id="rId8"/>
    <p:sldId id="409" r:id="rId9"/>
    <p:sldId id="410" r:id="rId10"/>
    <p:sldId id="422" r:id="rId11"/>
    <p:sldId id="378" r:id="rId12"/>
    <p:sldId id="369" r:id="rId13"/>
    <p:sldId id="379" r:id="rId14"/>
    <p:sldId id="383" r:id="rId15"/>
    <p:sldId id="380" r:id="rId16"/>
    <p:sldId id="433" r:id="rId17"/>
    <p:sldId id="434" r:id="rId18"/>
    <p:sldId id="382" r:id="rId19"/>
    <p:sldId id="436" r:id="rId20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03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12"/>
    <a:srgbClr val="F25C7C"/>
    <a:srgbClr val="33B5CB"/>
    <a:srgbClr val="F6FCFC"/>
    <a:srgbClr val="E1F3F7"/>
    <a:srgbClr val="A9D18E"/>
    <a:srgbClr val="FFC000"/>
    <a:srgbClr val="0066FF"/>
    <a:srgbClr val="F3F666"/>
    <a:srgbClr val="2879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12" autoAdjust="0"/>
    <p:restoredTop sz="95824" autoAdjust="0"/>
  </p:normalViewPr>
  <p:slideViewPr>
    <p:cSldViewPr snapToGrid="0">
      <p:cViewPr varScale="1">
        <p:scale>
          <a:sx n="106" d="100"/>
          <a:sy n="106" d="100"/>
        </p:scale>
        <p:origin x="126" y="762"/>
      </p:cViewPr>
      <p:guideLst>
        <p:guide orient="horz" pos="1603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gs" Target="tags/tag9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718FFC2-3B66-4932-B717-57279FFB8090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8D235E68-5165-436F-B398-C0A3AD151E2B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A8ED3AA7-18F0-4529-9358-289760A9807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2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-9525"/>
            <a:ext cx="9167813" cy="5170488"/>
            <a:chOff x="0" y="-8964"/>
            <a:chExt cx="12192000" cy="6875928"/>
          </a:xfrm>
        </p:grpSpPr>
        <p:cxnSp>
          <p:nvCxnSpPr>
            <p:cNvPr id="3" name="直线连接符 1"/>
            <p:cNvCxnSpPr/>
            <p:nvPr userDrawn="1"/>
          </p:nvCxnSpPr>
          <p:spPr>
            <a:xfrm>
              <a:off x="0" y="550484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线连接符 2"/>
            <p:cNvCxnSpPr/>
            <p:nvPr userDrawn="1"/>
          </p:nvCxnSpPr>
          <p:spPr>
            <a:xfrm>
              <a:off x="0" y="1147931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线连接符 3"/>
            <p:cNvCxnSpPr/>
            <p:nvPr userDrawn="1"/>
          </p:nvCxnSpPr>
          <p:spPr>
            <a:xfrm>
              <a:off x="0" y="1686268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连接符 4"/>
            <p:cNvCxnSpPr/>
            <p:nvPr userDrawn="1"/>
          </p:nvCxnSpPr>
          <p:spPr>
            <a:xfrm>
              <a:off x="0" y="2281605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5"/>
            <p:cNvCxnSpPr/>
            <p:nvPr userDrawn="1"/>
          </p:nvCxnSpPr>
          <p:spPr>
            <a:xfrm>
              <a:off x="0" y="2841052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6"/>
            <p:cNvCxnSpPr/>
            <p:nvPr userDrawn="1"/>
          </p:nvCxnSpPr>
          <p:spPr>
            <a:xfrm>
              <a:off x="0" y="3438500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7"/>
            <p:cNvCxnSpPr/>
            <p:nvPr userDrawn="1"/>
          </p:nvCxnSpPr>
          <p:spPr>
            <a:xfrm>
              <a:off x="0" y="3976836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8"/>
            <p:cNvCxnSpPr/>
            <p:nvPr userDrawn="1"/>
          </p:nvCxnSpPr>
          <p:spPr>
            <a:xfrm>
              <a:off x="0" y="4572173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9"/>
            <p:cNvCxnSpPr/>
            <p:nvPr userDrawn="1"/>
          </p:nvCxnSpPr>
          <p:spPr>
            <a:xfrm>
              <a:off x="0" y="5146398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0"/>
            <p:cNvCxnSpPr/>
            <p:nvPr userDrawn="1"/>
          </p:nvCxnSpPr>
          <p:spPr>
            <a:xfrm>
              <a:off x="0" y="5682623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1"/>
            <p:cNvCxnSpPr/>
            <p:nvPr userDrawn="1"/>
          </p:nvCxnSpPr>
          <p:spPr>
            <a:xfrm>
              <a:off x="0" y="6280072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2"/>
            <p:cNvCxnSpPr/>
            <p:nvPr userDrawn="1"/>
          </p:nvCxnSpPr>
          <p:spPr>
            <a:xfrm>
              <a:off x="591127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3"/>
            <p:cNvCxnSpPr/>
            <p:nvPr userDrawn="1"/>
          </p:nvCxnSpPr>
          <p:spPr>
            <a:xfrm>
              <a:off x="1213923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4"/>
            <p:cNvCxnSpPr/>
            <p:nvPr userDrawn="1"/>
          </p:nvCxnSpPr>
          <p:spPr>
            <a:xfrm>
              <a:off x="183249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5"/>
            <p:cNvCxnSpPr/>
            <p:nvPr userDrawn="1"/>
          </p:nvCxnSpPr>
          <p:spPr>
            <a:xfrm>
              <a:off x="245529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6"/>
            <p:cNvCxnSpPr/>
            <p:nvPr userDrawn="1"/>
          </p:nvCxnSpPr>
          <p:spPr>
            <a:xfrm>
              <a:off x="3056972" y="-8964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7"/>
            <p:cNvCxnSpPr/>
            <p:nvPr userDrawn="1"/>
          </p:nvCxnSpPr>
          <p:spPr>
            <a:xfrm>
              <a:off x="3679768" y="-8964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8"/>
            <p:cNvCxnSpPr/>
            <p:nvPr userDrawn="1"/>
          </p:nvCxnSpPr>
          <p:spPr>
            <a:xfrm>
              <a:off x="4298340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19"/>
            <p:cNvCxnSpPr/>
            <p:nvPr userDrawn="1"/>
          </p:nvCxnSpPr>
          <p:spPr>
            <a:xfrm>
              <a:off x="4921135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0"/>
            <p:cNvCxnSpPr/>
            <p:nvPr userDrawn="1"/>
          </p:nvCxnSpPr>
          <p:spPr>
            <a:xfrm>
              <a:off x="5562930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1"/>
            <p:cNvCxnSpPr/>
            <p:nvPr userDrawn="1"/>
          </p:nvCxnSpPr>
          <p:spPr>
            <a:xfrm>
              <a:off x="6185724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2"/>
            <p:cNvCxnSpPr/>
            <p:nvPr userDrawn="1"/>
          </p:nvCxnSpPr>
          <p:spPr>
            <a:xfrm>
              <a:off x="6804297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3"/>
            <p:cNvCxnSpPr/>
            <p:nvPr userDrawn="1"/>
          </p:nvCxnSpPr>
          <p:spPr>
            <a:xfrm>
              <a:off x="7427092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4"/>
            <p:cNvCxnSpPr/>
            <p:nvPr userDrawn="1"/>
          </p:nvCxnSpPr>
          <p:spPr>
            <a:xfrm>
              <a:off x="8041442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5"/>
            <p:cNvCxnSpPr/>
            <p:nvPr userDrawn="1"/>
          </p:nvCxnSpPr>
          <p:spPr>
            <a:xfrm>
              <a:off x="8664236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6"/>
            <p:cNvCxnSpPr/>
            <p:nvPr userDrawn="1"/>
          </p:nvCxnSpPr>
          <p:spPr>
            <a:xfrm>
              <a:off x="928281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7"/>
            <p:cNvCxnSpPr/>
            <p:nvPr userDrawn="1"/>
          </p:nvCxnSpPr>
          <p:spPr>
            <a:xfrm>
              <a:off x="990560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8"/>
            <p:cNvCxnSpPr/>
            <p:nvPr userDrawn="1"/>
          </p:nvCxnSpPr>
          <p:spPr>
            <a:xfrm>
              <a:off x="10471397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29"/>
            <p:cNvCxnSpPr/>
            <p:nvPr userDrawn="1"/>
          </p:nvCxnSpPr>
          <p:spPr>
            <a:xfrm>
              <a:off x="1108997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0"/>
            <p:cNvCxnSpPr/>
            <p:nvPr userDrawn="1"/>
          </p:nvCxnSpPr>
          <p:spPr>
            <a:xfrm>
              <a:off x="1171276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5"/>
          <p:cNvGrpSpPr/>
          <p:nvPr userDrawn="1"/>
        </p:nvGrpSpPr>
        <p:grpSpPr bwMode="auto">
          <a:xfrm>
            <a:off x="0" y="-9525"/>
            <a:ext cx="9144000" cy="5273675"/>
            <a:chOff x="0" y="0"/>
            <a:chExt cx="12192000" cy="7031909"/>
          </a:xfrm>
        </p:grpSpPr>
        <p:sp>
          <p:nvSpPr>
            <p:cNvPr id="34" name="矩形 33"/>
            <p:cNvSpPr/>
            <p:nvPr userDrawn="1"/>
          </p:nvSpPr>
          <p:spPr>
            <a:xfrm>
              <a:off x="0" y="0"/>
              <a:ext cx="2175933" cy="685833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5" name="矩形 34"/>
            <p:cNvSpPr/>
            <p:nvPr userDrawn="1"/>
          </p:nvSpPr>
          <p:spPr>
            <a:xfrm>
              <a:off x="2175933" y="5842284"/>
              <a:ext cx="10016067" cy="1016049"/>
            </a:xfrm>
            <a:prstGeom prst="rect">
              <a:avLst/>
            </a:prstGeom>
            <a:solidFill>
              <a:srgbClr val="A9D18E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2175933" y="0"/>
              <a:ext cx="10016067" cy="53342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7" name="矩形 36"/>
            <p:cNvSpPr/>
            <p:nvPr userDrawn="1"/>
          </p:nvSpPr>
          <p:spPr>
            <a:xfrm>
              <a:off x="10850033" y="533426"/>
              <a:ext cx="1341967" cy="2271295"/>
            </a:xfrm>
            <a:prstGeom prst="rect">
              <a:avLst/>
            </a:prstGeom>
            <a:solidFill>
              <a:srgbClr val="A9D18E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8" name="矩形 37"/>
            <p:cNvSpPr/>
            <p:nvPr userDrawn="1"/>
          </p:nvSpPr>
          <p:spPr>
            <a:xfrm>
              <a:off x="10850033" y="2804721"/>
              <a:ext cx="1341967" cy="2271293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9" name="矩形 38"/>
            <p:cNvSpPr/>
            <p:nvPr userDrawn="1"/>
          </p:nvSpPr>
          <p:spPr>
            <a:xfrm>
              <a:off x="10850033" y="5076014"/>
              <a:ext cx="1341967" cy="178232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pic>
          <p:nvPicPr>
            <p:cNvPr id="40" name="图片 4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0447" y="5291570"/>
              <a:ext cx="1321847" cy="132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图片 4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977" y="2697879"/>
              <a:ext cx="1498243" cy="1498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图片 4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0858" y="2088487"/>
              <a:ext cx="741024" cy="628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图片 4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2470" y="2919095"/>
              <a:ext cx="1912657" cy="191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图片 4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744" y="4269436"/>
              <a:ext cx="2762473" cy="2762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图片 47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00" y="0"/>
              <a:ext cx="2267191" cy="2267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" name="文本框 4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6" name="图片 45" descr="状元成才路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-9525"/>
            <a:ext cx="9167813" cy="5170488"/>
            <a:chOff x="0" y="-8964"/>
            <a:chExt cx="12192000" cy="6875928"/>
          </a:xfrm>
        </p:grpSpPr>
        <p:cxnSp>
          <p:nvCxnSpPr>
            <p:cNvPr id="3" name="直线连接符 1"/>
            <p:cNvCxnSpPr/>
            <p:nvPr userDrawn="1"/>
          </p:nvCxnSpPr>
          <p:spPr>
            <a:xfrm>
              <a:off x="0" y="550484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线连接符 2"/>
            <p:cNvCxnSpPr/>
            <p:nvPr userDrawn="1"/>
          </p:nvCxnSpPr>
          <p:spPr>
            <a:xfrm>
              <a:off x="0" y="1147931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线连接符 3"/>
            <p:cNvCxnSpPr/>
            <p:nvPr userDrawn="1"/>
          </p:nvCxnSpPr>
          <p:spPr>
            <a:xfrm>
              <a:off x="0" y="1686268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连接符 4"/>
            <p:cNvCxnSpPr/>
            <p:nvPr userDrawn="1"/>
          </p:nvCxnSpPr>
          <p:spPr>
            <a:xfrm>
              <a:off x="0" y="2281605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5"/>
            <p:cNvCxnSpPr/>
            <p:nvPr userDrawn="1"/>
          </p:nvCxnSpPr>
          <p:spPr>
            <a:xfrm>
              <a:off x="0" y="2841052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6"/>
            <p:cNvCxnSpPr/>
            <p:nvPr userDrawn="1"/>
          </p:nvCxnSpPr>
          <p:spPr>
            <a:xfrm>
              <a:off x="0" y="3438500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7"/>
            <p:cNvCxnSpPr/>
            <p:nvPr userDrawn="1"/>
          </p:nvCxnSpPr>
          <p:spPr>
            <a:xfrm>
              <a:off x="0" y="3976836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8"/>
            <p:cNvCxnSpPr/>
            <p:nvPr userDrawn="1"/>
          </p:nvCxnSpPr>
          <p:spPr>
            <a:xfrm>
              <a:off x="0" y="4572173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9"/>
            <p:cNvCxnSpPr/>
            <p:nvPr userDrawn="1"/>
          </p:nvCxnSpPr>
          <p:spPr>
            <a:xfrm>
              <a:off x="0" y="5146398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0"/>
            <p:cNvCxnSpPr/>
            <p:nvPr userDrawn="1"/>
          </p:nvCxnSpPr>
          <p:spPr>
            <a:xfrm>
              <a:off x="0" y="5682623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1"/>
            <p:cNvCxnSpPr/>
            <p:nvPr userDrawn="1"/>
          </p:nvCxnSpPr>
          <p:spPr>
            <a:xfrm>
              <a:off x="0" y="6280072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2"/>
            <p:cNvCxnSpPr/>
            <p:nvPr userDrawn="1"/>
          </p:nvCxnSpPr>
          <p:spPr>
            <a:xfrm>
              <a:off x="591127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3"/>
            <p:cNvCxnSpPr/>
            <p:nvPr userDrawn="1"/>
          </p:nvCxnSpPr>
          <p:spPr>
            <a:xfrm>
              <a:off x="1213923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4"/>
            <p:cNvCxnSpPr/>
            <p:nvPr userDrawn="1"/>
          </p:nvCxnSpPr>
          <p:spPr>
            <a:xfrm>
              <a:off x="183249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5"/>
            <p:cNvCxnSpPr/>
            <p:nvPr userDrawn="1"/>
          </p:nvCxnSpPr>
          <p:spPr>
            <a:xfrm>
              <a:off x="245529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6"/>
            <p:cNvCxnSpPr/>
            <p:nvPr userDrawn="1"/>
          </p:nvCxnSpPr>
          <p:spPr>
            <a:xfrm>
              <a:off x="3056972" y="-8964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7"/>
            <p:cNvCxnSpPr/>
            <p:nvPr userDrawn="1"/>
          </p:nvCxnSpPr>
          <p:spPr>
            <a:xfrm>
              <a:off x="3679768" y="-8964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8"/>
            <p:cNvCxnSpPr/>
            <p:nvPr userDrawn="1"/>
          </p:nvCxnSpPr>
          <p:spPr>
            <a:xfrm>
              <a:off x="4298340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19"/>
            <p:cNvCxnSpPr/>
            <p:nvPr userDrawn="1"/>
          </p:nvCxnSpPr>
          <p:spPr>
            <a:xfrm>
              <a:off x="4921135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0"/>
            <p:cNvCxnSpPr/>
            <p:nvPr userDrawn="1"/>
          </p:nvCxnSpPr>
          <p:spPr>
            <a:xfrm>
              <a:off x="5562930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1"/>
            <p:cNvCxnSpPr/>
            <p:nvPr userDrawn="1"/>
          </p:nvCxnSpPr>
          <p:spPr>
            <a:xfrm>
              <a:off x="6185724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2"/>
            <p:cNvCxnSpPr/>
            <p:nvPr userDrawn="1"/>
          </p:nvCxnSpPr>
          <p:spPr>
            <a:xfrm>
              <a:off x="6804297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3"/>
            <p:cNvCxnSpPr/>
            <p:nvPr userDrawn="1"/>
          </p:nvCxnSpPr>
          <p:spPr>
            <a:xfrm>
              <a:off x="7427092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4"/>
            <p:cNvCxnSpPr/>
            <p:nvPr userDrawn="1"/>
          </p:nvCxnSpPr>
          <p:spPr>
            <a:xfrm>
              <a:off x="8041442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5"/>
            <p:cNvCxnSpPr/>
            <p:nvPr userDrawn="1"/>
          </p:nvCxnSpPr>
          <p:spPr>
            <a:xfrm>
              <a:off x="8664236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6"/>
            <p:cNvCxnSpPr/>
            <p:nvPr userDrawn="1"/>
          </p:nvCxnSpPr>
          <p:spPr>
            <a:xfrm>
              <a:off x="928281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7"/>
            <p:cNvCxnSpPr/>
            <p:nvPr userDrawn="1"/>
          </p:nvCxnSpPr>
          <p:spPr>
            <a:xfrm>
              <a:off x="990560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8"/>
            <p:cNvCxnSpPr/>
            <p:nvPr userDrawn="1"/>
          </p:nvCxnSpPr>
          <p:spPr>
            <a:xfrm>
              <a:off x="10471397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29"/>
            <p:cNvCxnSpPr/>
            <p:nvPr userDrawn="1"/>
          </p:nvCxnSpPr>
          <p:spPr>
            <a:xfrm>
              <a:off x="1108997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0"/>
            <p:cNvCxnSpPr/>
            <p:nvPr userDrawn="1"/>
          </p:nvCxnSpPr>
          <p:spPr>
            <a:xfrm>
              <a:off x="1171276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5"/>
          <p:cNvGrpSpPr/>
          <p:nvPr userDrawn="1"/>
        </p:nvGrpSpPr>
        <p:grpSpPr bwMode="auto">
          <a:xfrm>
            <a:off x="-160338" y="-9525"/>
            <a:ext cx="9304338" cy="5167313"/>
            <a:chOff x="-213407" y="0"/>
            <a:chExt cx="12405407" cy="6888409"/>
          </a:xfrm>
        </p:grpSpPr>
        <p:sp>
          <p:nvSpPr>
            <p:cNvPr id="34" name="矩形 33"/>
            <p:cNvSpPr/>
            <p:nvPr userDrawn="1"/>
          </p:nvSpPr>
          <p:spPr>
            <a:xfrm>
              <a:off x="371" y="0"/>
              <a:ext cx="2175867" cy="6858781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5" name="矩形 34"/>
            <p:cNvSpPr/>
            <p:nvPr userDrawn="1"/>
          </p:nvSpPr>
          <p:spPr>
            <a:xfrm>
              <a:off x="2176238" y="5842979"/>
              <a:ext cx="10015762" cy="1015802"/>
            </a:xfrm>
            <a:prstGeom prst="rect">
              <a:avLst/>
            </a:prstGeom>
            <a:solidFill>
              <a:srgbClr val="A9D18E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2176238" y="0"/>
              <a:ext cx="10015762" cy="535413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7" name="矩形 36"/>
            <p:cNvSpPr/>
            <p:nvPr userDrawn="1"/>
          </p:nvSpPr>
          <p:spPr>
            <a:xfrm>
              <a:off x="10850074" y="535413"/>
              <a:ext cx="1341926" cy="2270740"/>
            </a:xfrm>
            <a:prstGeom prst="rect">
              <a:avLst/>
            </a:prstGeom>
            <a:solidFill>
              <a:srgbClr val="A9D18E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 dirty="0"/>
            </a:p>
          </p:txBody>
        </p:sp>
        <p:sp>
          <p:nvSpPr>
            <p:cNvPr id="38" name="矩形 37"/>
            <p:cNvSpPr/>
            <p:nvPr userDrawn="1"/>
          </p:nvSpPr>
          <p:spPr>
            <a:xfrm>
              <a:off x="10850074" y="2806153"/>
              <a:ext cx="1341926" cy="2270742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9" name="矩形 38"/>
            <p:cNvSpPr/>
            <p:nvPr userDrawn="1"/>
          </p:nvSpPr>
          <p:spPr>
            <a:xfrm>
              <a:off x="10850074" y="5076895"/>
              <a:ext cx="1341926" cy="1781886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pic>
          <p:nvPicPr>
            <p:cNvPr id="40" name="图片 4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0447" y="5291570"/>
              <a:ext cx="1321847" cy="132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图片 4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451" y="2633251"/>
              <a:ext cx="1498243" cy="1498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图片 4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0858" y="2088487"/>
              <a:ext cx="741024" cy="628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图片 4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2470" y="2919095"/>
              <a:ext cx="1912657" cy="191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图片 4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3407" y="4975752"/>
              <a:ext cx="1912657" cy="191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图片 47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05" y="172563"/>
              <a:ext cx="1341549" cy="1341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圆角矩形 49"/>
          <p:cNvSpPr>
            <a:spLocks noChangeArrowheads="1"/>
          </p:cNvSpPr>
          <p:nvPr userDrawn="1"/>
        </p:nvSpPr>
        <p:spPr bwMode="auto">
          <a:xfrm>
            <a:off x="209550" y="199231"/>
            <a:ext cx="8724900" cy="4745038"/>
          </a:xfrm>
          <a:prstGeom prst="roundRect">
            <a:avLst>
              <a:gd name="adj" fmla="val 6222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6" name="图片 45" descr="状元成才路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261543" y="-1588"/>
            <a:ext cx="1882775" cy="646113"/>
          </a:xfrm>
          <a:prstGeom prst="rect">
            <a:avLst/>
          </a:prstGeom>
          <a:solidFill>
            <a:srgbClr val="A9D18E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4799013"/>
            <a:ext cx="7180263" cy="3429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7180263" y="4794250"/>
            <a:ext cx="1963737" cy="3429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6995478" y="-1588"/>
            <a:ext cx="263525" cy="646113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6727825" y="-1588"/>
            <a:ext cx="265113" cy="6461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状元成才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8078A5E-3751-4B53-87DA-246D19CB22A2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2.png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3.wmf"/><Relationship Id="rId2" Type="http://schemas.openxmlformats.org/officeDocument/2006/relationships/oleObject" Target="../embeddings/oleObject1.bin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5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4.png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7" Type="http://schemas.openxmlformats.org/officeDocument/2006/relationships/image" Target="../media/image23.wmf"/><Relationship Id="rId6" Type="http://schemas.openxmlformats.org/officeDocument/2006/relationships/image" Target="../media/image22.wmf"/><Relationship Id="rId5" Type="http://schemas.openxmlformats.org/officeDocument/2006/relationships/image" Target="../media/image21.wmf"/><Relationship Id="rId4" Type="http://schemas.openxmlformats.org/officeDocument/2006/relationships/image" Target="../media/image20.wmf"/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26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25.wmf"/><Relationship Id="rId1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wmf"/><Relationship Id="rId1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2"/>
          <p:cNvGrpSpPr/>
          <p:nvPr/>
        </p:nvGrpSpPr>
        <p:grpSpPr bwMode="auto">
          <a:xfrm>
            <a:off x="2638425" y="1646752"/>
            <a:ext cx="5171788" cy="1390136"/>
            <a:chOff x="2625621" y="1445713"/>
            <a:chExt cx="5172683" cy="1391304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2625621" y="2382611"/>
              <a:ext cx="437590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副标题 6"/>
            <p:cNvSpPr txBox="1">
              <a:spLocks noChangeArrowheads="1"/>
            </p:cNvSpPr>
            <p:nvPr/>
          </p:nvSpPr>
          <p:spPr bwMode="auto">
            <a:xfrm>
              <a:off x="3640209" y="2336534"/>
              <a:ext cx="2348318" cy="500483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dirty="0">
                  <a:ea typeface="楷体" panose="02010609060101010101" pitchFamily="49" charset="-122"/>
                </a:rPr>
                <a:t>R</a:t>
              </a:r>
              <a:r>
                <a:rPr lang="zh-CN" altLang="en-US" dirty="0">
                  <a:latin typeface="+mn-ea"/>
                </a:rPr>
                <a:t>·</a:t>
              </a:r>
              <a:r>
                <a:rPr lang="zh-CN" altLang="en-US" dirty="0">
                  <a:ea typeface="楷体" panose="02010609060101010101" pitchFamily="49" charset="-122"/>
                </a:rPr>
                <a:t>六年级下册</a:t>
              </a:r>
              <a:endParaRPr lang="zh-CN" altLang="en-US" dirty="0">
                <a:ea typeface="楷体" panose="02010609060101010101" pitchFamily="49" charset="-122"/>
              </a:endParaRPr>
            </a:p>
          </p:txBody>
        </p:sp>
        <p:sp>
          <p:nvSpPr>
            <p:cNvPr id="9222" name="标题 5"/>
            <p:cNvSpPr txBox="1">
              <a:spLocks noChangeArrowheads="1"/>
            </p:cNvSpPr>
            <p:nvPr/>
          </p:nvSpPr>
          <p:spPr bwMode="auto">
            <a:xfrm>
              <a:off x="3494676" y="1445713"/>
              <a:ext cx="4303628" cy="795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44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比和比例（</a:t>
              </a:r>
              <a:r>
                <a:rPr lang="en-US" altLang="zh-CN" sz="44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1</a:t>
              </a:r>
              <a:r>
                <a:rPr lang="zh-CN" altLang="en-US" sz="4400" b="1" dirty="0">
                  <a:latin typeface="幼圆" panose="02010509060101010101" pitchFamily="49" charset="-122"/>
                  <a:ea typeface="幼圆" panose="02010509060101010101" pitchFamily="49" charset="-122"/>
                </a:rPr>
                <a:t>）</a:t>
              </a:r>
              <a:endParaRPr lang="zh-CN" altLang="en-US" sz="4400" b="1" dirty="0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9" name="Picture 10" descr="E:\完全共享\标\6.png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638425" y="1601470"/>
            <a:ext cx="835660" cy="83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74" name="组合 1"/>
          <p:cNvGrpSpPr/>
          <p:nvPr/>
        </p:nvGrpSpPr>
        <p:grpSpPr bwMode="auto">
          <a:xfrm>
            <a:off x="449263" y="193675"/>
            <a:ext cx="2208212" cy="600075"/>
            <a:chOff x="159665" y="27778"/>
            <a:chExt cx="2209349" cy="600631"/>
          </a:xfrm>
        </p:grpSpPr>
        <p:grpSp>
          <p:nvGrpSpPr>
            <p:cNvPr id="11275" name="组合 21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476509" y="4024465"/>
                <a:ext cx="2073462" cy="7641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319234" y="3881186"/>
                <a:ext cx="2073462" cy="76415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25" name="直线连接符 4"/>
              <p:cNvCxnSpPr/>
              <p:nvPr/>
            </p:nvCxnSpPr>
            <p:spPr>
              <a:xfrm flipH="1" flipV="1">
                <a:off x="5319234" y="4645345"/>
                <a:ext cx="160485" cy="143279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5"/>
              <p:cNvCxnSpPr/>
              <p:nvPr/>
            </p:nvCxnSpPr>
            <p:spPr>
              <a:xfrm flipH="1" flipV="1">
                <a:off x="7391090" y="3881186"/>
                <a:ext cx="160485" cy="143279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6"/>
              <p:cNvCxnSpPr/>
              <p:nvPr/>
            </p:nvCxnSpPr>
            <p:spPr>
              <a:xfrm flipH="1" flipV="1">
                <a:off x="7383067" y="4636916"/>
                <a:ext cx="160485" cy="143281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Rectangle 16"/>
            <p:cNvSpPr>
              <a:spLocks noChangeArrowheads="1"/>
            </p:cNvSpPr>
            <p:nvPr/>
          </p:nvSpPr>
          <p:spPr bwMode="auto">
            <a:xfrm>
              <a:off x="220602" y="27778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情境导入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4338" name="文本框 3"/>
          <p:cNvSpPr txBox="1">
            <a:spLocks noChangeArrowheads="1"/>
          </p:cNvSpPr>
          <p:nvPr/>
        </p:nvSpPr>
        <p:spPr bwMode="auto">
          <a:xfrm>
            <a:off x="605155" y="1153160"/>
            <a:ext cx="700468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ea typeface="黑体" panose="02010609060101010101" pitchFamily="49" charset="-122"/>
              </a:rPr>
              <a:t>按下列要求说一说：</a:t>
            </a:r>
            <a:endParaRPr lang="zh-CN" altLang="en-US" sz="2800" b="1">
              <a:ea typeface="黑体" panose="02010609060101010101" pitchFamily="49" charset="-122"/>
            </a:endParaRPr>
          </a:p>
        </p:txBody>
      </p:sp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605155" y="1788795"/>
            <a:ext cx="8054340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1.今天我们的课堂上有多少名同学呢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男女同学分别有多少名</a:t>
            </a:r>
            <a:r>
              <a:rPr lang="zh-CN" altLang="en-US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en-US" sz="2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3"/>
          <p:cNvSpPr txBox="1">
            <a:spLocks noChangeArrowheads="1"/>
          </p:cNvSpPr>
          <p:nvPr/>
        </p:nvSpPr>
        <p:spPr bwMode="auto">
          <a:xfrm>
            <a:off x="605155" y="2794000"/>
            <a:ext cx="805434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用比的知识说说男女同学的人数和本班人数的关系</a:t>
            </a:r>
            <a:r>
              <a:rPr 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sz="2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05155" y="3399155"/>
            <a:ext cx="8054340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分别再说一个比和</a:t>
            </a:r>
            <a:r>
              <a:rPr 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的比组成比例</a:t>
            </a:r>
            <a:r>
              <a:rPr lang="zh-CN" sz="2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。说一说你的方法是什么。</a:t>
            </a:r>
            <a:endParaRPr lang="zh-CN" sz="2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274" name="组合 1"/>
          <p:cNvGrpSpPr/>
          <p:nvPr/>
        </p:nvGrpSpPr>
        <p:grpSpPr bwMode="auto">
          <a:xfrm>
            <a:off x="449263" y="193675"/>
            <a:ext cx="2208212" cy="600075"/>
            <a:chOff x="159665" y="27778"/>
            <a:chExt cx="2209349" cy="600631"/>
          </a:xfrm>
        </p:grpSpPr>
        <p:grpSp>
          <p:nvGrpSpPr>
            <p:cNvPr id="11275" name="组合 21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476509" y="4024465"/>
                <a:ext cx="2073462" cy="7641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319234" y="3881186"/>
                <a:ext cx="2073462" cy="764159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25" name="直线连接符 4"/>
              <p:cNvCxnSpPr/>
              <p:nvPr/>
            </p:nvCxnSpPr>
            <p:spPr>
              <a:xfrm flipH="1" flipV="1">
                <a:off x="5319234" y="4645345"/>
                <a:ext cx="160485" cy="143279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线连接符 5"/>
              <p:cNvCxnSpPr/>
              <p:nvPr/>
            </p:nvCxnSpPr>
            <p:spPr>
              <a:xfrm flipH="1" flipV="1">
                <a:off x="7391090" y="3881186"/>
                <a:ext cx="160485" cy="143279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6"/>
              <p:cNvCxnSpPr/>
              <p:nvPr/>
            </p:nvCxnSpPr>
            <p:spPr>
              <a:xfrm flipH="1" flipV="1">
                <a:off x="7383067" y="4636916"/>
                <a:ext cx="160485" cy="143281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2" name="Rectangle 16"/>
            <p:cNvSpPr>
              <a:spLocks noChangeArrowheads="1"/>
            </p:cNvSpPr>
            <p:nvPr/>
          </p:nvSpPr>
          <p:spPr bwMode="auto">
            <a:xfrm>
              <a:off x="220602" y="27778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构建整理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22580" y="892810"/>
            <a:ext cx="866013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latinLnBrk="0" hangingPunct="1">
              <a:lnSpc>
                <a:spcPct val="10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1.</a:t>
            </a:r>
            <a:r>
              <a:rPr lang="zh-CN" altLang="en-US" sz="2800" b="1" dirty="0" smtClean="0">
                <a:latin typeface="+mj-lt"/>
                <a:ea typeface="+mj-ea"/>
              </a:rPr>
              <a:t>先在下表中写出比和比例的一些知识，再举例说明。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1594" y="1389648"/>
            <a:ext cx="207719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405765" y="1763395"/>
          <a:ext cx="8340725" cy="24714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4390"/>
                <a:gridCol w="2270125"/>
                <a:gridCol w="2399030"/>
                <a:gridCol w="2837180"/>
              </a:tblGrid>
              <a:tr h="45085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名称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意义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各部分名称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基本性质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</a:tr>
              <a:tr h="9232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两个数相除，又叫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作两个数的比。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∶ </a:t>
                      </a: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 = 1.5</a:t>
                      </a:r>
                      <a:endParaRPr lang="en-US" altLang="zh-CN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endParaRPr lang="en-US" altLang="zh-CN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endParaRPr lang="en-US" altLang="zh-CN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10000"/>
                        </a:lnSpc>
                        <a:buClrTx/>
                        <a:buSzTx/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比的前项和后项同时乘或除以相同的数(</a:t>
                      </a: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0</a:t>
                      </a: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除外)，比值不变。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9232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0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比例</a:t>
                      </a:r>
                      <a:endParaRPr lang="zh-CN" altLang="en-US" sz="20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表示两个比相等的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  <a:p>
                      <a:pPr algn="l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式子叫作比例。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 ∶ </a:t>
                      </a: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 = 20</a:t>
                      </a: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 ∶ </a:t>
                      </a:r>
                      <a:r>
                        <a:rPr lang="en-US" altLang="zh-CN" sz="20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en-US" altLang="zh-CN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endParaRPr lang="en-US" altLang="zh-CN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endParaRPr lang="en-US" altLang="zh-CN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endParaRPr lang="en-US" altLang="zh-CN" sz="20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1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0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在比例里，两个内项的积等于两个外项的积。</a:t>
                      </a:r>
                      <a:endParaRPr lang="zh-CN" altLang="en-US" sz="20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grpSp>
        <p:nvGrpSpPr>
          <p:cNvPr id="9" name="组合 8"/>
          <p:cNvGrpSpPr/>
          <p:nvPr/>
        </p:nvGrpSpPr>
        <p:grpSpPr>
          <a:xfrm>
            <a:off x="3870325" y="2550795"/>
            <a:ext cx="1555115" cy="706120"/>
            <a:chOff x="6095" y="4257"/>
            <a:chExt cx="2449" cy="1112"/>
          </a:xfrm>
        </p:grpSpPr>
        <p:sp>
          <p:nvSpPr>
            <p:cNvPr id="5" name="文本框 4"/>
            <p:cNvSpPr txBox="1"/>
            <p:nvPr/>
          </p:nvSpPr>
          <p:spPr>
            <a:xfrm>
              <a:off x="6095" y="4257"/>
              <a:ext cx="690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前</a:t>
              </a:r>
              <a:endPara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项</a:t>
              </a:r>
              <a:endPara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536" y="4257"/>
              <a:ext cx="690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比</a:t>
              </a:r>
              <a:endPara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号</a:t>
              </a:r>
              <a:endPara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040" y="4257"/>
              <a:ext cx="690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后</a:t>
              </a:r>
              <a:endPara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项</a:t>
              </a:r>
              <a:endPara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854" y="4257"/>
              <a:ext cx="690" cy="1113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比</a:t>
              </a:r>
              <a:endPara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  <a:p>
              <a:pPr latinLnBrk="0">
                <a:lnSpc>
                  <a:spcPct val="100000"/>
                </a:lnSpc>
              </a:pPr>
              <a:r>
                <a:rPr lang="zh-CN" altLang="en-US" sz="20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值</a:t>
              </a:r>
              <a:endParaRPr lang="zh-CN" altLang="en-US" sz="2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  <p:sp>
        <p:nvSpPr>
          <p:cNvPr id="11" name="右中括号 10"/>
          <p:cNvSpPr/>
          <p:nvPr/>
        </p:nvSpPr>
        <p:spPr>
          <a:xfrm rot="5400000">
            <a:off x="4541520" y="3516630"/>
            <a:ext cx="201930" cy="531495"/>
          </a:xfrm>
          <a:prstGeom prst="rightBracket">
            <a:avLst>
              <a:gd name="adj" fmla="val 0"/>
            </a:avLst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279900" y="3883660"/>
            <a:ext cx="8362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内项</a:t>
            </a:r>
            <a:endParaRPr lang="zh-CN" altLang="en-US" sz="2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3" name="右中括号 12"/>
          <p:cNvSpPr/>
          <p:nvPr/>
        </p:nvSpPr>
        <p:spPr>
          <a:xfrm rot="5400000">
            <a:off x="4401820" y="3011805"/>
            <a:ext cx="563245" cy="1903730"/>
          </a:xfrm>
          <a:prstGeom prst="rightBracket">
            <a:avLst>
              <a:gd name="adj" fmla="val 0"/>
            </a:avLst>
          </a:prstGeom>
          <a:ln w="1905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279900" y="4282440"/>
            <a:ext cx="83629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atinLnBrk="0">
              <a:lnSpc>
                <a:spcPct val="100000"/>
              </a:lnSpc>
            </a:pPr>
            <a:r>
              <a:rPr lang="zh-CN" altLang="en-US" sz="20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外项</a:t>
            </a:r>
            <a:endParaRPr lang="zh-CN" altLang="en-US" sz="2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005" y="2320290"/>
            <a:ext cx="2118995" cy="8915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3150" y="2259965"/>
            <a:ext cx="2186305" cy="9829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2650" y="2266315"/>
            <a:ext cx="2707005" cy="9829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005" y="3543935"/>
            <a:ext cx="2118995" cy="89154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350" y="3359150"/>
            <a:ext cx="2273935" cy="132842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270" y="3517265"/>
            <a:ext cx="2707005" cy="9829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/>
          <p:nvPr/>
        </p:nvSpPr>
        <p:spPr>
          <a:xfrm>
            <a:off x="388303" y="996950"/>
            <a:ext cx="8367395" cy="366268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）六年级男生有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80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人，女生有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84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人，男生与女生人数之比为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________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）小明身高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160cm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，他一庹长也是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160cm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，二者之比为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________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）小丽的脚长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23cm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，她的身高是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161cm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，她的脚长与身高之比为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_______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）如果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=5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(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、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≠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0)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，那么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2800" b="1" i="1" dirty="0">
                <a:latin typeface="+mj-lt"/>
                <a:ea typeface="黑体" panose="02010609060101010101" pitchFamily="49" charset="-122"/>
              </a:rPr>
              <a:t>b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=_____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5"/>
          <p:cNvSpPr txBox="1"/>
          <p:nvPr/>
        </p:nvSpPr>
        <p:spPr>
          <a:xfrm>
            <a:off x="2341563" y="1490663"/>
            <a:ext cx="1251585" cy="60769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∶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21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6"/>
          <p:cNvSpPr txBox="1"/>
          <p:nvPr/>
        </p:nvSpPr>
        <p:spPr>
          <a:xfrm>
            <a:off x="1762760" y="2508250"/>
            <a:ext cx="119253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∶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3167380" y="3532505"/>
            <a:ext cx="113093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∶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8"/>
          <p:cNvSpPr txBox="1"/>
          <p:nvPr/>
        </p:nvSpPr>
        <p:spPr>
          <a:xfrm>
            <a:off x="6290945" y="4051935"/>
            <a:ext cx="133413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∶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227180" y="196255"/>
            <a:ext cx="1852648" cy="530159"/>
            <a:chOff x="153631" y="528776"/>
            <a:chExt cx="2037547" cy="584201"/>
          </a:xfrm>
        </p:grpSpPr>
        <p:sp>
          <p:nvSpPr>
            <p:cNvPr id="11" name="圆角矩形 34"/>
            <p:cNvSpPr/>
            <p:nvPr/>
          </p:nvSpPr>
          <p:spPr>
            <a:xfrm>
              <a:off x="238327" y="534623"/>
              <a:ext cx="1868152" cy="572506"/>
            </a:xfrm>
            <a:prstGeom prst="roundRect">
              <a:avLst>
                <a:gd name="adj" fmla="val 17501"/>
              </a:avLst>
            </a:prstGeom>
            <a:noFill/>
            <a:ln>
              <a:solidFill>
                <a:srgbClr val="ABD6B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153631" y="528776"/>
              <a:ext cx="2037547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/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练与学</a:t>
              </a:r>
              <a:endPara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03976" y="78258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【教材P84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七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第1题】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文本框 3"/>
          <p:cNvSpPr txBox="1">
            <a:spLocks noChangeArrowheads="1"/>
          </p:cNvSpPr>
          <p:nvPr/>
        </p:nvSpPr>
        <p:spPr bwMode="auto">
          <a:xfrm>
            <a:off x="203200" y="478790"/>
            <a:ext cx="7889240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ea typeface="黑体" panose="02010609060101010101" pitchFamily="49" charset="-122"/>
              </a:rPr>
              <a:t>求比值和化简比有什么联系和区别？</a:t>
            </a:r>
            <a:endParaRPr lang="zh-CN" altLang="en-US" sz="3200" b="1">
              <a:ea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386398" y="1315720"/>
          <a:ext cx="8368665" cy="31375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75080"/>
                <a:gridCol w="3634105"/>
                <a:gridCol w="3459480"/>
              </a:tblGrid>
              <a:tr h="622300"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800" b="1"/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/>
                        <a:t>一般方法</a:t>
                      </a:r>
                      <a:endParaRPr lang="zh-CN" altLang="en-US" sz="2800" b="1"/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/>
                        <a:t>结果</a:t>
                      </a:r>
                      <a:endParaRPr lang="zh-CN" altLang="en-US" sz="2800" b="1"/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</a:tr>
              <a:tr h="110744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/>
                        <a:t>求比值</a:t>
                      </a:r>
                      <a:endParaRPr lang="zh-CN" altLang="en-US" sz="2800" b="1"/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+mn-ea"/>
                        </a:rPr>
                        <a:t>根据比值的意义，用前项除以后项。</a:t>
                      </a:r>
                      <a:endParaRPr lang="zh-CN" altLang="en-US" sz="2400" b="1" dirty="0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20000"/>
                        </a:lnSpc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+mn-ea"/>
                        </a:rPr>
                        <a:t>是一个数，可以是整数、小数或分数。</a:t>
                      </a:r>
                      <a:endParaRPr lang="zh-CN" altLang="en-US" sz="2400" b="1"/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14077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800" b="1"/>
                        <a:t>化简比</a:t>
                      </a:r>
                      <a:endParaRPr lang="zh-CN" altLang="en-US" sz="2800" b="1"/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+mn-ea"/>
                        </a:rPr>
                        <a:t>根据比的基本性质，把比的前项和后项都乘或者除以相同的数（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+mn-ea"/>
                        </a:rPr>
                        <a:t>0</a:t>
                      </a:r>
                      <a:r>
                        <a:rPr lang="zh-CN" altLang="en-US" sz="2400" b="1" dirty="0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+mn-ea"/>
                        </a:rPr>
                        <a:t>除外）。</a:t>
                      </a:r>
                      <a:endParaRPr lang="en-US" altLang="zh-CN" sz="2400" b="1" dirty="0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l" fontAlgn="auto">
                        <a:lnSpc>
                          <a:spcPct val="12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  <a:sym typeface="宋体" panose="02010600030101010101" pitchFamily="2" charset="-122"/>
                        </a:rPr>
                        <a:t>是一个比，它的前项和后项都是整数。</a:t>
                      </a:r>
                      <a:endParaRPr lang="zh-CN" altLang="en-US" sz="24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010" y="1988185"/>
            <a:ext cx="3513455" cy="9988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795" y="1988185"/>
            <a:ext cx="3338195" cy="99885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1010" y="3100705"/>
            <a:ext cx="3513455" cy="13081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795" y="3100705"/>
            <a:ext cx="3338195" cy="1308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322580" y="740410"/>
            <a:ext cx="8660130" cy="11245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latinLnBrk="0" hangingPunct="1">
              <a:lnSpc>
                <a:spcPct val="120000"/>
              </a:lnSpc>
            </a:pPr>
            <a:r>
              <a:rPr lang="en-US" altLang="zh-CN" sz="2800" b="1" dirty="0" smtClean="0">
                <a:latin typeface="+mj-lt"/>
                <a:ea typeface="+mj-ea"/>
              </a:rPr>
              <a:t>2.</a:t>
            </a:r>
            <a:r>
              <a:rPr lang="zh-CN" altLang="en-US" sz="2800" b="1" dirty="0" smtClean="0">
                <a:latin typeface="+mj-lt"/>
                <a:ea typeface="+mj-ea"/>
              </a:rPr>
              <a:t>比与分数、除法有什么联系？先填写下表，再说一说它们的区别。</a:t>
            </a:r>
            <a:endParaRPr lang="zh-CN" altLang="en-US" sz="2800" b="1" dirty="0" smtClean="0">
              <a:latin typeface="+mj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32339" y="1478548"/>
            <a:ext cx="207719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2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405765" y="1924685"/>
          <a:ext cx="8340725" cy="3201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4270"/>
                <a:gridCol w="1132205"/>
                <a:gridCol w="1442085"/>
                <a:gridCol w="1442085"/>
                <a:gridCol w="1442085"/>
                <a:gridCol w="1737995"/>
              </a:tblGrid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名称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各个部分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例子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</a:tr>
              <a:tr h="711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分子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分数线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分母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分数值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ClrTx/>
                        <a:buSzTx/>
                        <a:buNone/>
                      </a:pPr>
                      <a:endParaRPr lang="zh-CN" altLang="en-US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711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除法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被除数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除号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除数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商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711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前项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后项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比值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∶</a:t>
                      </a: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40650" y="2344420"/>
          <a:ext cx="223520" cy="671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2" imgW="139700" imgH="419100" progId="Equation.KSEE3">
                  <p:embed/>
                </p:oleObj>
              </mc:Choice>
              <mc:Fallback>
                <p:oleObj name="" r:id="rId2" imgW="139700" imgH="419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740650" y="2344420"/>
                        <a:ext cx="223520" cy="671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6710" y="3139440"/>
            <a:ext cx="1002665" cy="5537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540" y="3139440"/>
            <a:ext cx="1002665" cy="553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580" y="3139440"/>
            <a:ext cx="1002665" cy="5537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640" y="3139440"/>
            <a:ext cx="1002665" cy="5537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395" y="3139440"/>
            <a:ext cx="1002665" cy="5537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6710" y="3861435"/>
            <a:ext cx="1002665" cy="5537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6540" y="3861435"/>
            <a:ext cx="1002665" cy="55372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9580" y="3861435"/>
            <a:ext cx="1002665" cy="5537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640" y="3861435"/>
            <a:ext cx="1002665" cy="55372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1395" y="3861435"/>
            <a:ext cx="1002665" cy="553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4" name="表格 3"/>
          <p:cNvGraphicFramePr/>
          <p:nvPr>
            <p:custDataLst>
              <p:tags r:id="rId1"/>
            </p:custDataLst>
          </p:nvPr>
        </p:nvGraphicFramePr>
        <p:xfrm>
          <a:off x="405765" y="1924685"/>
          <a:ext cx="8340725" cy="3201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44270"/>
                <a:gridCol w="1132205"/>
                <a:gridCol w="1442085"/>
                <a:gridCol w="1442085"/>
                <a:gridCol w="1442085"/>
                <a:gridCol w="1737995"/>
              </a:tblGrid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名称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 gridSpan="4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各个部分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 hMerge="1"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例子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</a:tr>
              <a:tr h="711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分子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分数线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分母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chemeClr val="tx1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分数值</a:t>
                      </a:r>
                      <a:endParaRPr lang="zh-CN" altLang="en-US" sz="2200" b="1">
                        <a:solidFill>
                          <a:schemeClr val="tx1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ClrTx/>
                        <a:buSzTx/>
                        <a:buNone/>
                      </a:pPr>
                      <a:endParaRPr lang="zh-CN" altLang="en-US" sz="20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711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除法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被除数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除号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除数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商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÷</a:t>
                      </a: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7118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</a:t>
                      </a:r>
                      <a:endParaRPr lang="zh-CN" altLang="en-US" sz="22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前项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后项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None/>
                      </a:pPr>
                      <a:r>
                        <a:rPr lang="zh-CN" altLang="en-US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比值</a:t>
                      </a:r>
                      <a:endParaRPr lang="zh-CN" altLang="en-US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p>
                      <a:pPr algn="ctr" fontAlgn="auto">
                        <a:lnSpc>
                          <a:spcPct val="11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∶</a:t>
                      </a:r>
                      <a:r>
                        <a:rPr lang="en-US" altLang="zh-CN" sz="22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1962" y="557848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1640840" y="516255"/>
            <a:ext cx="6550025" cy="527050"/>
          </a:xfrm>
          <a:prstGeom prst="wedgeRoundRectCallout">
            <a:avLst>
              <a:gd name="adj1" fmla="val -55399"/>
              <a:gd name="adj2" fmla="val 3385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你能用字母来表示比与分数、除法之间的关系吗？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7740650" y="2344420"/>
          <a:ext cx="223520" cy="6718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3" imgW="139700" imgH="419100" progId="Equation.KSEE3">
                  <p:embed/>
                </p:oleObj>
              </mc:Choice>
              <mc:Fallback>
                <p:oleObj name="" r:id="rId3" imgW="139700" imgH="419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40650" y="2344420"/>
                        <a:ext cx="223520" cy="6718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865120" y="1101090"/>
          <a:ext cx="3422015" cy="7531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" r:id="rId5" imgW="3377565" imgH="742950" progId="Equation.KSEE3">
                  <p:embed/>
                </p:oleObj>
              </mc:Choice>
              <mc:Fallback>
                <p:oleObj name="" r:id="rId5" imgW="3377565" imgH="742950" progId="Equation.KSEE3">
                  <p:embed/>
                  <p:pic>
                    <p:nvPicPr>
                      <p:cNvPr id="0" name="图片 102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65120" y="1101090"/>
                        <a:ext cx="3422015" cy="7531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640840" y="521335"/>
            <a:ext cx="5053330" cy="527050"/>
          </a:xfrm>
          <a:prstGeom prst="wedgeRoundRectCallout">
            <a:avLst>
              <a:gd name="adj1" fmla="val -55399"/>
              <a:gd name="adj2" fmla="val 3385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2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想一想，比与分数、除法有什么区别？</a:t>
            </a:r>
            <a:endParaRPr lang="zh-CN" altLang="en-US" sz="22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3" grpId="0" bldLvl="0" animBg="1"/>
      <p:bldP spid="3" grpId="1" animBg="1"/>
      <p:bldP spid="9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7" name="Text Box 52"/>
          <p:cNvSpPr>
            <a:spLocks noChangeArrowheads="1"/>
          </p:cNvSpPr>
          <p:nvPr/>
        </p:nvSpPr>
        <p:spPr bwMode="auto">
          <a:xfrm>
            <a:off x="568960" y="337503"/>
            <a:ext cx="7038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/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  <a:sym typeface="华文新魏" panose="02010800040101010101" pitchFamily="2" charset="-122"/>
              </a:rPr>
              <a:t>    比的基本性质、分数的基本性质、商不变的规律之间有什么联系？</a:t>
            </a:r>
            <a:endParaRPr lang="zh-CN" altLang="en-US" sz="3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1"/>
            </p:custDataLst>
          </p:nvPr>
        </p:nvGraphicFramePr>
        <p:xfrm>
          <a:off x="568960" y="1468120"/>
          <a:ext cx="8152130" cy="314515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3945"/>
                <a:gridCol w="5798185"/>
              </a:tblGrid>
              <a:tr h="10483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比的基本性质</a:t>
                      </a:r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 sz="2400" b="1" dirty="0">
                          <a:solidFill>
                            <a:srgbClr val="E50012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比的前项和后项同时乘或除以相同的数（</a:t>
                      </a:r>
                      <a:r>
                        <a:rPr lang="en-US" altLang="zh-CN" sz="2400" b="1" dirty="0">
                          <a:solidFill>
                            <a:srgbClr val="E50012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0</a:t>
                      </a:r>
                      <a:r>
                        <a:rPr lang="zh-CN" altLang="en-US" sz="2400" b="1" dirty="0">
                          <a:solidFill>
                            <a:srgbClr val="E50012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除外），比值不变。</a:t>
                      </a:r>
                      <a:endParaRPr lang="zh-CN" altLang="en-US" sz="2400" b="1" dirty="0">
                        <a:solidFill>
                          <a:srgbClr val="E50012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10483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分数的基本性质</a:t>
                      </a:r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just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rgbClr val="E50012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分数的分子和分母同时乘或除以相同的数（0除外），分数值不变。</a:t>
                      </a:r>
                      <a:endParaRPr lang="zh-CN" altLang="en-US" sz="2400" b="1" dirty="0">
                        <a:solidFill>
                          <a:srgbClr val="E50012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  <a:tr h="10483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商不变的规律</a:t>
                      </a:r>
                      <a:endParaRPr lang="zh-CN" altLang="en-US" sz="24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p>
                      <a:pPr algn="just">
                        <a:buClrTx/>
                        <a:buSzTx/>
                        <a:buFontTx/>
                        <a:buNone/>
                      </a:pPr>
                      <a:r>
                        <a:rPr lang="zh-CN" altLang="en-US" sz="2400" b="1" dirty="0">
                          <a:solidFill>
                            <a:srgbClr val="E50012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被除数和除数同时乘或除以相同的数（0除外），商不变。</a:t>
                      </a:r>
                      <a:endParaRPr lang="zh-CN" altLang="en-US" sz="2400" b="1" dirty="0">
                        <a:solidFill>
                          <a:srgbClr val="E50012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0">
                    <a:lnL w="12700" cmpd="sng">
                      <a:solidFill>
                        <a:srgbClr val="33B5CB"/>
                      </a:solidFill>
                      <a:prstDash val="solid"/>
                    </a:lnL>
                    <a:lnR w="12700" cmpd="sng">
                      <a:solidFill>
                        <a:srgbClr val="33B5CB"/>
                      </a:solidFill>
                      <a:prstDash val="solid"/>
                    </a:lnR>
                    <a:lnT w="12700" cmpd="sng">
                      <a:solidFill>
                        <a:srgbClr val="33B5CB"/>
                      </a:solidFill>
                      <a:prstDash val="solid"/>
                    </a:lnT>
                    <a:lnB w="12700" cmpd="sng">
                      <a:solidFill>
                        <a:srgbClr val="33B5CB"/>
                      </a:solidFill>
                      <a:prstDash val="soli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470" y="1534160"/>
            <a:ext cx="5647055" cy="9245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120" y="2578100"/>
            <a:ext cx="5647055" cy="9245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2120" y="3622040"/>
            <a:ext cx="5652770" cy="92456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922274" y="861963"/>
            <a:ext cx="2077192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3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/>
          <p:cNvSpPr>
            <a:spLocks noChangeArrowheads="1"/>
          </p:cNvSpPr>
          <p:nvPr/>
        </p:nvSpPr>
        <p:spPr bwMode="auto">
          <a:xfrm>
            <a:off x="1119188" y="1460500"/>
            <a:ext cx="7835626" cy="2306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lnSpc>
                <a:spcPct val="15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∶     =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∶27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　　 </a:t>
            </a: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∶0.5 = 30∶2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atinLnBrk="1">
              <a:lnSpc>
                <a:spcPct val="150000"/>
              </a:lnSpc>
            </a:pP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atinLnBrk="1">
              <a:lnSpc>
                <a:spcPct val="150000"/>
              </a:lnSpc>
            </a:pPr>
            <a:r>
              <a:rPr lang="en-US" altLang="zh-CN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∶0.1 =    ∶                               =</a:t>
            </a:r>
            <a:endParaRPr lang="en-US" altLang="zh-CN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411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463" y="1500188"/>
            <a:ext cx="5318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175" y="1482725"/>
            <a:ext cx="7239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620" y="2952750"/>
            <a:ext cx="490538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图片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160" y="2952750"/>
            <a:ext cx="490538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图片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0075" y="2882900"/>
            <a:ext cx="862013" cy="93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图片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1675" y="2825750"/>
            <a:ext cx="893763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7" name="Rectangle 8"/>
          <p:cNvSpPr>
            <a:spLocks noChangeArrowheads="1"/>
          </p:cNvSpPr>
          <p:nvPr/>
        </p:nvSpPr>
        <p:spPr bwMode="auto">
          <a:xfrm>
            <a:off x="394970" y="877570"/>
            <a:ext cx="238125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>
              <a:lnSpc>
                <a:spcPct val="100000"/>
              </a:lnSpc>
            </a:pPr>
            <a:r>
              <a:rPr lang="en-US" altLang="zh-CN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+mj-lt"/>
              </a:rPr>
              <a:t>1.</a:t>
            </a:r>
            <a:r>
              <a:rPr lang="zh-CN" altLang="en-US" sz="3200" b="1">
                <a:solidFill>
                  <a:srgbClr val="000000"/>
                </a:solidFill>
                <a:latin typeface="+mj-lt"/>
                <a:ea typeface="黑体" panose="02010609060101010101" pitchFamily="49" charset="-122"/>
                <a:cs typeface="+mj-lt"/>
              </a:rPr>
              <a:t>解比例。</a:t>
            </a:r>
            <a:endParaRPr lang="zh-CN" altLang="en-US" sz="3200" b="1">
              <a:solidFill>
                <a:srgbClr val="000000"/>
              </a:solidFill>
              <a:latin typeface="+mj-lt"/>
              <a:ea typeface="黑体" panose="02010609060101010101" pitchFamily="49" charset="-122"/>
              <a:cs typeface="+mj-lt"/>
            </a:endParaRPr>
          </a:p>
        </p:txBody>
      </p:sp>
      <p:sp>
        <p:nvSpPr>
          <p:cNvPr id="16395" name="文本框 1"/>
          <p:cNvSpPr txBox="1">
            <a:spLocks noChangeArrowheads="1"/>
          </p:cNvSpPr>
          <p:nvPr/>
        </p:nvSpPr>
        <p:spPr bwMode="auto">
          <a:xfrm>
            <a:off x="1932623" y="2273935"/>
            <a:ext cx="2413054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latinLnBrk="0" hangingPunct="1">
              <a:lnSpc>
                <a:spcPct val="100000"/>
              </a:lnSpc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162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6" name="文本框 13"/>
          <p:cNvSpPr txBox="1">
            <a:spLocks noChangeArrowheads="1"/>
          </p:cNvSpPr>
          <p:nvPr/>
        </p:nvSpPr>
        <p:spPr bwMode="auto">
          <a:xfrm>
            <a:off x="6226175" y="2273618"/>
            <a:ext cx="2024336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latinLnBrk="0" hangingPunct="1">
              <a:lnSpc>
                <a:spcPct val="100000"/>
              </a:lnSpc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7.5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397" name="文本框 14"/>
          <p:cNvSpPr txBox="1">
            <a:spLocks noChangeArrowheads="1"/>
          </p:cNvSpPr>
          <p:nvPr/>
        </p:nvSpPr>
        <p:spPr bwMode="auto">
          <a:xfrm>
            <a:off x="2028507" y="3805238"/>
            <a:ext cx="2786609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latinLnBrk="0" hangingPunct="1">
              <a:lnSpc>
                <a:spcPct val="100000"/>
              </a:lnSpc>
            </a:pP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x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0.3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6398" name="图片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925" y="3605530"/>
            <a:ext cx="1173480" cy="9836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8" name="组合 20"/>
          <p:cNvGrpSpPr/>
          <p:nvPr/>
        </p:nvGrpSpPr>
        <p:grpSpPr bwMode="auto">
          <a:xfrm>
            <a:off x="147638" y="120650"/>
            <a:ext cx="2209800" cy="614363"/>
            <a:chOff x="159665" y="15252"/>
            <a:chExt cx="2209349" cy="613157"/>
          </a:xfrm>
        </p:grpSpPr>
        <p:grpSp>
          <p:nvGrpSpPr>
            <p:cNvPr id="18439" name="组合 21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24" name="矩形 23"/>
              <p:cNvSpPr/>
              <p:nvPr/>
            </p:nvSpPr>
            <p:spPr>
              <a:xfrm>
                <a:off x="5476396" y="4026670"/>
                <a:ext cx="2073575" cy="7619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5319234" y="3883803"/>
                <a:ext cx="2073575" cy="7619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26" name="直线连接符 4"/>
              <p:cNvCxnSpPr/>
              <p:nvPr/>
            </p:nvCxnSpPr>
            <p:spPr>
              <a:xfrm flipH="1" flipV="1">
                <a:off x="5319234" y="4645757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线连接符 5"/>
              <p:cNvCxnSpPr/>
              <p:nvPr/>
            </p:nvCxnSpPr>
            <p:spPr>
              <a:xfrm flipH="1" flipV="1">
                <a:off x="7391206" y="3883803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线连接符 6"/>
              <p:cNvCxnSpPr/>
              <p:nvPr/>
            </p:nvCxnSpPr>
            <p:spPr>
              <a:xfrm flipH="1" flipV="1">
                <a:off x="7383187" y="4637354"/>
                <a:ext cx="160369" cy="142865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Rectangle 16"/>
            <p:cNvSpPr>
              <a:spLocks noChangeArrowheads="1"/>
            </p:cNvSpPr>
            <p:nvPr/>
          </p:nvSpPr>
          <p:spPr bwMode="auto">
            <a:xfrm>
              <a:off x="220602" y="15252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5" grpId="0"/>
      <p:bldP spid="16396" grpId="0"/>
      <p:bldP spid="1639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2745" y="687705"/>
            <a:ext cx="8543290" cy="109664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妈妈和面做面条，一共做了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1.8kg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，面粉和水的质量比是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7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∶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。面粉和水分别用了多少千克？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17411" name="组合 2"/>
          <p:cNvGrpSpPr/>
          <p:nvPr/>
        </p:nvGrpSpPr>
        <p:grpSpPr bwMode="auto">
          <a:xfrm>
            <a:off x="2048948" y="1961198"/>
            <a:ext cx="4776033" cy="1078230"/>
            <a:chOff x="794360" y="2116669"/>
            <a:chExt cx="4775475" cy="1078036"/>
          </a:xfrm>
        </p:grpSpPr>
        <p:sp>
          <p:nvSpPr>
            <p:cNvPr id="14" name="文本框 3"/>
            <p:cNvSpPr txBox="1"/>
            <p:nvPr/>
          </p:nvSpPr>
          <p:spPr>
            <a:xfrm>
              <a:off x="794360" y="2349037"/>
              <a:ext cx="1255248" cy="6075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面粉：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18454" name="组合 14"/>
            <p:cNvGrpSpPr/>
            <p:nvPr/>
          </p:nvGrpSpPr>
          <p:grpSpPr bwMode="auto">
            <a:xfrm>
              <a:off x="1870122" y="2116669"/>
              <a:ext cx="3699713" cy="1078036"/>
              <a:chOff x="1823401" y="2266075"/>
              <a:chExt cx="3699713" cy="1078036"/>
            </a:xfrm>
          </p:grpSpPr>
          <p:sp>
            <p:nvSpPr>
              <p:cNvPr id="16" name="文本框 5"/>
              <p:cNvSpPr txBox="1"/>
              <p:nvPr/>
            </p:nvSpPr>
            <p:spPr>
              <a:xfrm>
                <a:off x="1823401" y="2498759"/>
                <a:ext cx="3699713" cy="6075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1.8×           =1.4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kg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）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grpSp>
            <p:nvGrpSpPr>
              <p:cNvPr id="18456" name="组合 16"/>
              <p:cNvGrpSpPr/>
              <p:nvPr/>
            </p:nvGrpSpPr>
            <p:grpSpPr bwMode="auto">
              <a:xfrm>
                <a:off x="2741186" y="2266075"/>
                <a:ext cx="983049" cy="1078036"/>
                <a:chOff x="2574325" y="3527546"/>
                <a:chExt cx="983049" cy="1078036"/>
              </a:xfrm>
            </p:grpSpPr>
            <p:sp>
              <p:nvSpPr>
                <p:cNvPr id="18" name="文本框 7"/>
                <p:cNvSpPr txBox="1"/>
                <p:nvPr/>
              </p:nvSpPr>
              <p:spPr>
                <a:xfrm>
                  <a:off x="2815597" y="3527546"/>
                  <a:ext cx="663497" cy="60758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7</a:t>
                  </a:r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9" name="文本框 8"/>
                <p:cNvSpPr txBox="1"/>
                <p:nvPr/>
              </p:nvSpPr>
              <p:spPr>
                <a:xfrm>
                  <a:off x="2634827" y="3997996"/>
                  <a:ext cx="922547" cy="60758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7+2</a:t>
                  </a:r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20" name="直接连接符 19"/>
                <p:cNvCxnSpPr/>
                <p:nvPr/>
              </p:nvCxnSpPr>
              <p:spPr>
                <a:xfrm>
                  <a:off x="2574325" y="4089737"/>
                  <a:ext cx="860324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7412" name="组合 3"/>
          <p:cNvGrpSpPr/>
          <p:nvPr/>
        </p:nvGrpSpPr>
        <p:grpSpPr bwMode="auto">
          <a:xfrm>
            <a:off x="2418517" y="2911793"/>
            <a:ext cx="4378327" cy="1104265"/>
            <a:chOff x="1531705" y="2117939"/>
            <a:chExt cx="4377815" cy="1104067"/>
          </a:xfrm>
        </p:grpSpPr>
        <p:sp>
          <p:nvSpPr>
            <p:cNvPr id="7" name="文本框 11"/>
            <p:cNvSpPr txBox="1"/>
            <p:nvPr/>
          </p:nvSpPr>
          <p:spPr>
            <a:xfrm>
              <a:off x="1531705" y="2349037"/>
              <a:ext cx="1249162" cy="6075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水：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18447" name="组合 7"/>
            <p:cNvGrpSpPr/>
            <p:nvPr/>
          </p:nvGrpSpPr>
          <p:grpSpPr bwMode="auto">
            <a:xfrm>
              <a:off x="2209807" y="2117939"/>
              <a:ext cx="3699713" cy="1104067"/>
              <a:chOff x="2163086" y="2267345"/>
              <a:chExt cx="3699713" cy="1104067"/>
            </a:xfrm>
          </p:grpSpPr>
          <p:sp>
            <p:nvSpPr>
              <p:cNvPr id="9" name="文本框 13"/>
              <p:cNvSpPr txBox="1"/>
              <p:nvPr/>
            </p:nvSpPr>
            <p:spPr>
              <a:xfrm>
                <a:off x="2163086" y="2503204"/>
                <a:ext cx="3699713" cy="60758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1.8×           =0.4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kg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）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grpSp>
            <p:nvGrpSpPr>
              <p:cNvPr id="18449" name="组合 9"/>
              <p:cNvGrpSpPr/>
              <p:nvPr/>
            </p:nvGrpSpPr>
            <p:grpSpPr bwMode="auto">
              <a:xfrm>
                <a:off x="3121785" y="2267345"/>
                <a:ext cx="970167" cy="1104067"/>
                <a:chOff x="2954924" y="3528816"/>
                <a:chExt cx="970167" cy="1104067"/>
              </a:xfrm>
            </p:grpSpPr>
            <p:sp>
              <p:nvSpPr>
                <p:cNvPr id="11" name="文本框 15"/>
                <p:cNvSpPr txBox="1"/>
                <p:nvPr/>
              </p:nvSpPr>
              <p:spPr>
                <a:xfrm>
                  <a:off x="3183497" y="3528816"/>
                  <a:ext cx="483813" cy="60758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2</a:t>
                  </a:r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2" name="文本框 16"/>
                <p:cNvSpPr txBox="1"/>
                <p:nvPr/>
              </p:nvSpPr>
              <p:spPr>
                <a:xfrm>
                  <a:off x="3002544" y="4025297"/>
                  <a:ext cx="922547" cy="60758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7+2</a:t>
                  </a:r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>
                <a:xfrm>
                  <a:off x="2954924" y="4082118"/>
                  <a:ext cx="860324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5" name="文本框 18"/>
          <p:cNvSpPr txBox="1"/>
          <p:nvPr/>
        </p:nvSpPr>
        <p:spPr>
          <a:xfrm>
            <a:off x="1490345" y="3969068"/>
            <a:ext cx="6968402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答：用了面粉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1.4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千克，水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0.4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千克。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2556" y="179096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【教材P84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七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第3题】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96888" y="700405"/>
            <a:ext cx="8220075" cy="1672590"/>
          </a:xfrm>
          <a:prstGeom prst="rect">
            <a:avLst/>
          </a:prstGeom>
          <a:noFill/>
          <a:ln w="9525">
            <a:noFill/>
          </a:ln>
        </p:spPr>
        <p:txBody>
          <a:bodyPr>
            <a:no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just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3. 一块金牌重412g，其中所含的黄金质量与金牌总质量的比为3∶206。做302块这样的金牌需要黄金多少克？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4441" y="188558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【教材P84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七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第4题】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  <p:grpSp>
        <p:nvGrpSpPr>
          <p:cNvPr id="4" name="组合 2"/>
          <p:cNvGrpSpPr/>
          <p:nvPr/>
        </p:nvGrpSpPr>
        <p:grpSpPr bwMode="auto">
          <a:xfrm>
            <a:off x="653560" y="2228027"/>
            <a:ext cx="7837170" cy="1038859"/>
            <a:chOff x="57862" y="1171496"/>
            <a:chExt cx="7835750" cy="1039431"/>
          </a:xfrm>
        </p:grpSpPr>
        <p:sp>
          <p:nvSpPr>
            <p:cNvPr id="5" name="文本框 3"/>
            <p:cNvSpPr txBox="1"/>
            <p:nvPr/>
          </p:nvSpPr>
          <p:spPr>
            <a:xfrm>
              <a:off x="57862" y="1381333"/>
              <a:ext cx="5226253" cy="60802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一块金牌中黄金含量：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6" name="组合 6"/>
            <p:cNvGrpSpPr/>
            <p:nvPr/>
          </p:nvGrpSpPr>
          <p:grpSpPr bwMode="auto">
            <a:xfrm>
              <a:off x="3667183" y="1171496"/>
              <a:ext cx="4226429" cy="1039431"/>
              <a:chOff x="3620462" y="1320902"/>
              <a:chExt cx="4226429" cy="1039431"/>
            </a:xfrm>
          </p:grpSpPr>
          <p:sp>
            <p:nvSpPr>
              <p:cNvPr id="7" name="文本框 5"/>
              <p:cNvSpPr txBox="1"/>
              <p:nvPr/>
            </p:nvSpPr>
            <p:spPr>
              <a:xfrm>
                <a:off x="3620462" y="1530566"/>
                <a:ext cx="4226429" cy="6080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412×          =6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（</a:t>
                </a: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g</a:t>
                </a:r>
                <a:r>
                  <a:rPr lang="zh-CN" altLang="en-US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）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grpSp>
            <p:nvGrpSpPr>
              <p:cNvPr id="8" name="组合 8"/>
              <p:cNvGrpSpPr/>
              <p:nvPr/>
            </p:nvGrpSpPr>
            <p:grpSpPr bwMode="auto">
              <a:xfrm>
                <a:off x="4667068" y="1320902"/>
                <a:ext cx="1093907" cy="1039431"/>
                <a:chOff x="4500207" y="2582373"/>
                <a:chExt cx="1093907" cy="1039431"/>
              </a:xfrm>
            </p:grpSpPr>
            <p:sp>
              <p:nvSpPr>
                <p:cNvPr id="9" name="文本框 7"/>
                <p:cNvSpPr txBox="1"/>
                <p:nvPr/>
              </p:nvSpPr>
              <p:spPr>
                <a:xfrm>
                  <a:off x="4675683" y="2582373"/>
                  <a:ext cx="717420" cy="60802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3</a:t>
                  </a:r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0" name="文本框 8"/>
                <p:cNvSpPr txBox="1"/>
                <p:nvPr/>
              </p:nvSpPr>
              <p:spPr>
                <a:xfrm>
                  <a:off x="4500207" y="3013775"/>
                  <a:ext cx="1093907" cy="60802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1pPr>
                  <a:lvl2pPr marL="4572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2pPr>
                  <a:lvl3pPr marL="9144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3pPr>
                  <a:lvl4pPr marL="13716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4pPr>
                  <a:lvl5pPr marL="1828800" algn="l" rtl="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5pPr>
                  <a:lvl6pPr marL="22860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6pPr>
                  <a:lvl7pPr marL="27432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7pPr>
                  <a:lvl8pPr marL="32004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8pPr>
                  <a:lvl9pPr marL="3657600" algn="l" defTabSz="914400" rtl="0" eaLnBrk="1" latinLnBrk="0" hangingPunct="1">
                    <a:defRPr kern="12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20000"/>
                    </a:lnSpc>
                    <a:defRPr/>
                  </a:pPr>
                  <a:r>
                    <a:rPr lang="en-US" altLang="zh-CN" sz="2800" b="1" dirty="0">
                      <a:solidFill>
                        <a:srgbClr val="FF0000"/>
                      </a:solidFill>
                      <a:latin typeface="+mj-lt"/>
                      <a:ea typeface="黑体" panose="02010609060101010101" pitchFamily="49" charset="-122"/>
                    </a:rPr>
                    <a:t>206</a:t>
                  </a:r>
                  <a:endPara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11" name="直接连接符 10"/>
                <p:cNvCxnSpPr/>
                <p:nvPr/>
              </p:nvCxnSpPr>
              <p:spPr>
                <a:xfrm>
                  <a:off x="4540841" y="3114801"/>
                  <a:ext cx="639964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2" name="文本框 10"/>
          <p:cNvSpPr txBox="1"/>
          <p:nvPr/>
        </p:nvSpPr>
        <p:spPr>
          <a:xfrm>
            <a:off x="2728595" y="3260725"/>
            <a:ext cx="375856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sym typeface="+mn-ea"/>
              </a:rPr>
              <a:t>302×6=1812（g）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3" name="文本框 11"/>
          <p:cNvSpPr txBox="1"/>
          <p:nvPr/>
        </p:nvSpPr>
        <p:spPr>
          <a:xfrm>
            <a:off x="1429385" y="3930015"/>
            <a:ext cx="635571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sym typeface="+mn-ea"/>
              </a:rPr>
              <a:t>答： 302块金牌需要黄金1812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sym typeface="+mn-ea"/>
              </a:rPr>
              <a:t>g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  <a:sym typeface="+mn-ea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13" grpId="0"/>
      <p:bldP spid="1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组合 8"/>
          <p:cNvGrpSpPr/>
          <p:nvPr/>
        </p:nvGrpSpPr>
        <p:grpSpPr bwMode="auto">
          <a:xfrm>
            <a:off x="808038" y="598488"/>
            <a:ext cx="7645400" cy="3554412"/>
            <a:chOff x="619562" y="677303"/>
            <a:chExt cx="7645526" cy="3553943"/>
          </a:xfrm>
        </p:grpSpPr>
        <p:pic>
          <p:nvPicPr>
            <p:cNvPr id="23564" name="图片 9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64" t="23866" r="10719" b="22557"/>
            <a:stretch>
              <a:fillRect/>
            </a:stretch>
          </p:blipFill>
          <p:spPr bwMode="auto">
            <a:xfrm>
              <a:off x="619562" y="677303"/>
              <a:ext cx="7645526" cy="35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5" name="矩形 2"/>
            <p:cNvSpPr>
              <a:spLocks noChangeArrowheads="1"/>
            </p:cNvSpPr>
            <p:nvPr/>
          </p:nvSpPr>
          <p:spPr bwMode="auto">
            <a:xfrm>
              <a:off x="1792766" y="1551336"/>
              <a:ext cx="522876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同学们，今天的数学课你们有哪些收获呢？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3556" name="组合 9"/>
          <p:cNvGrpSpPr/>
          <p:nvPr/>
        </p:nvGrpSpPr>
        <p:grpSpPr bwMode="auto">
          <a:xfrm>
            <a:off x="147638" y="-50800"/>
            <a:ext cx="2209800" cy="614363"/>
            <a:chOff x="159665" y="15252"/>
            <a:chExt cx="2209349" cy="613157"/>
          </a:xfrm>
        </p:grpSpPr>
        <p:grpSp>
          <p:nvGrpSpPr>
            <p:cNvPr id="23557" name="组合 10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5476396" y="4026670"/>
                <a:ext cx="2073575" cy="7619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5319234" y="3883803"/>
                <a:ext cx="2073575" cy="7619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15" name="直线连接符 4"/>
              <p:cNvCxnSpPr/>
              <p:nvPr/>
            </p:nvCxnSpPr>
            <p:spPr>
              <a:xfrm flipH="1" flipV="1">
                <a:off x="5319234" y="4645757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线连接符 5"/>
              <p:cNvCxnSpPr/>
              <p:nvPr/>
            </p:nvCxnSpPr>
            <p:spPr>
              <a:xfrm flipH="1" flipV="1">
                <a:off x="7391206" y="3883803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线连接符 6"/>
              <p:cNvCxnSpPr/>
              <p:nvPr/>
            </p:nvCxnSpPr>
            <p:spPr>
              <a:xfrm flipH="1" flipV="1">
                <a:off x="7383187" y="4637354"/>
                <a:ext cx="160369" cy="142865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Rectangle 16"/>
            <p:cNvSpPr>
              <a:spLocks noChangeArrowheads="1"/>
            </p:cNvSpPr>
            <p:nvPr/>
          </p:nvSpPr>
          <p:spPr bwMode="auto">
            <a:xfrm>
              <a:off x="220602" y="15252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3"/>
          <p:cNvSpPr txBox="1">
            <a:spLocks noChangeArrowheads="1"/>
          </p:cNvSpPr>
          <p:nvPr/>
        </p:nvSpPr>
        <p:spPr bwMode="auto">
          <a:xfrm>
            <a:off x="344488" y="423863"/>
            <a:ext cx="2368550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一、填一填。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4"/>
          <p:cNvSpPr txBox="1"/>
          <p:nvPr/>
        </p:nvSpPr>
        <p:spPr bwMode="auto">
          <a:xfrm>
            <a:off x="344488" y="977900"/>
            <a:ext cx="8455025" cy="370967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514350" indent="-514350" algn="just" hangingPunct="1">
              <a:lnSpc>
                <a:spcPct val="130000"/>
              </a:lnSpc>
              <a:buFontTx/>
              <a:buAutoNum type="arabicPeriod"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将                 化成最简单的整数比是（        ），比值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是（      ）。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 hangingPunct="1"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若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a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=5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、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不为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），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：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b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=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（         ）；若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            ，且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ab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=2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，那么</a:t>
            </a:r>
            <a:r>
              <a:rPr lang="en-US" altLang="zh-CN" sz="2800" b="1" i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x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=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（          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.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algn="just" hangingPunct="1">
              <a:lnSpc>
                <a:spcPct val="150000"/>
              </a:lnSpc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在比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：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中，如果比的后项加上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，要使比值不变，前项应该加上（       ）或乘（        ）。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7"/>
          <p:cNvSpPr txBox="1"/>
          <p:nvPr/>
        </p:nvSpPr>
        <p:spPr bwMode="auto">
          <a:xfrm>
            <a:off x="6804978" y="959485"/>
            <a:ext cx="952500" cy="650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8"/>
          <p:cNvSpPr txBox="1"/>
          <p:nvPr/>
        </p:nvSpPr>
        <p:spPr bwMode="auto">
          <a:xfrm>
            <a:off x="1943735" y="1521460"/>
            <a:ext cx="63944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  <a:endParaRPr 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文本框 9"/>
          <p:cNvSpPr txBox="1"/>
          <p:nvPr/>
        </p:nvSpPr>
        <p:spPr bwMode="auto">
          <a:xfrm>
            <a:off x="5851525" y="2072005"/>
            <a:ext cx="112458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文本框 10"/>
          <p:cNvSpPr txBox="1"/>
          <p:nvPr/>
        </p:nvSpPr>
        <p:spPr bwMode="auto">
          <a:xfrm>
            <a:off x="5212080" y="2692400"/>
            <a:ext cx="90487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0.5</a:t>
            </a:r>
            <a:endParaRPr 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0489" name="文本框 2"/>
          <p:cNvSpPr txBox="1">
            <a:spLocks noChangeArrowheads="1"/>
          </p:cNvSpPr>
          <p:nvPr/>
        </p:nvSpPr>
        <p:spPr bwMode="auto">
          <a:xfrm>
            <a:off x="2609850" y="4503738"/>
            <a:ext cx="380047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0490" name="组合 10"/>
          <p:cNvGrpSpPr/>
          <p:nvPr/>
        </p:nvGrpSpPr>
        <p:grpSpPr bwMode="auto">
          <a:xfrm>
            <a:off x="147638" y="-50800"/>
            <a:ext cx="2209800" cy="614363"/>
            <a:chOff x="159665" y="15252"/>
            <a:chExt cx="2209349" cy="613157"/>
          </a:xfrm>
        </p:grpSpPr>
        <p:grpSp>
          <p:nvGrpSpPr>
            <p:cNvPr id="20491" name="组合 11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5476396" y="4026670"/>
                <a:ext cx="2073575" cy="7619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5319234" y="3883803"/>
                <a:ext cx="2073575" cy="7619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16" name="直线连接符 4"/>
              <p:cNvCxnSpPr/>
              <p:nvPr/>
            </p:nvCxnSpPr>
            <p:spPr>
              <a:xfrm flipH="1" flipV="1">
                <a:off x="5319234" y="4645757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线连接符 5"/>
              <p:cNvCxnSpPr/>
              <p:nvPr/>
            </p:nvCxnSpPr>
            <p:spPr>
              <a:xfrm flipH="1" flipV="1">
                <a:off x="7391206" y="3883803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线连接符 6"/>
              <p:cNvCxnSpPr/>
              <p:nvPr/>
            </p:nvCxnSpPr>
            <p:spPr>
              <a:xfrm flipH="1" flipV="1">
                <a:off x="7383187" y="4637354"/>
                <a:ext cx="160369" cy="142865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220602" y="15252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397635" y="875030"/>
          <a:ext cx="1437005" cy="896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673100" imgH="419100" progId="Equation.KSEE3">
                  <p:embed/>
                </p:oleObj>
              </mc:Choice>
              <mc:Fallback>
                <p:oleObj name="" r:id="rId1" imgW="673100" imgH="419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397635" y="875030"/>
                        <a:ext cx="1437005" cy="896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3755" y="2595880"/>
          <a:ext cx="1111885" cy="896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3" imgW="520700" imgH="419100" progId="Equation.KSEE3">
                  <p:embed/>
                </p:oleObj>
              </mc:Choice>
              <mc:Fallback>
                <p:oleObj name="" r:id="rId3" imgW="520700" imgH="4191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3755" y="2595880"/>
                        <a:ext cx="1111885" cy="896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 bwMode="auto">
          <a:xfrm>
            <a:off x="2713355" y="3960495"/>
            <a:ext cx="112458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endParaRPr 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4883785" y="3963670"/>
            <a:ext cx="90487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3</a:t>
            </a:r>
            <a:endParaRPr 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文本框 2"/>
          <p:cNvSpPr txBox="1">
            <a:spLocks noChangeArrowheads="1"/>
          </p:cNvSpPr>
          <p:nvPr/>
        </p:nvSpPr>
        <p:spPr bwMode="auto">
          <a:xfrm>
            <a:off x="2609850" y="4605338"/>
            <a:ext cx="3800475" cy="33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482" name="文本框 3"/>
          <p:cNvSpPr txBox="1">
            <a:spLocks noChangeArrowheads="1"/>
          </p:cNvSpPr>
          <p:nvPr/>
        </p:nvSpPr>
        <p:spPr bwMode="auto">
          <a:xfrm>
            <a:off x="280035" y="988695"/>
            <a:ext cx="8507095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二、选一选。（将正确答案的序号填在括号里）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4"/>
          <p:cNvSpPr txBox="1"/>
          <p:nvPr/>
        </p:nvSpPr>
        <p:spPr bwMode="auto">
          <a:xfrm>
            <a:off x="344488" y="1686560"/>
            <a:ext cx="8455025" cy="17703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algn="just" hangingPunct="1">
              <a:lnSpc>
                <a:spcPct val="13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男生人数比女生人数多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25%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，则男生、女生人数的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0" indent="0" algn="just" hangingPunct="1">
              <a:lnSpc>
                <a:spcPct val="130000"/>
              </a:lnSpc>
              <a:buFontTx/>
              <a:buNone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比是（         ）。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0" indent="0" algn="just" hangingPunct="1">
              <a:lnSpc>
                <a:spcPct val="13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A. 4 : 5	        B. 5 : 4	            C. 1 : 4	      D. 2 : 5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8"/>
          <p:cNvSpPr txBox="1"/>
          <p:nvPr/>
        </p:nvSpPr>
        <p:spPr bwMode="auto">
          <a:xfrm>
            <a:off x="1970405" y="2245995"/>
            <a:ext cx="63944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B</a:t>
            </a:r>
            <a:endParaRPr 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文本框 2"/>
          <p:cNvSpPr txBox="1">
            <a:spLocks noChangeArrowheads="1"/>
          </p:cNvSpPr>
          <p:nvPr/>
        </p:nvSpPr>
        <p:spPr bwMode="auto">
          <a:xfrm>
            <a:off x="2609850" y="4605338"/>
            <a:ext cx="3800475" cy="33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20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4"/>
          <p:cNvSpPr txBox="1"/>
          <p:nvPr/>
        </p:nvSpPr>
        <p:spPr bwMode="auto">
          <a:xfrm>
            <a:off x="343853" y="765175"/>
            <a:ext cx="8455025" cy="17703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algn="just" hangingPunct="1">
              <a:lnSpc>
                <a:spcPct val="13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六（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）班有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名学生，男生与女生的人数比可能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0" indent="0" algn="just" hangingPunct="1">
              <a:lnSpc>
                <a:spcPct val="130000"/>
              </a:lnSpc>
              <a:buFontTx/>
              <a:buNone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是（         ）。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0" indent="0" algn="just" hangingPunct="1">
              <a:lnSpc>
                <a:spcPct val="13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A. 3 : 5	        B. 5 : 4	            C. 2 : 3	      D. 3 : 4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3" name="文本框 4"/>
          <p:cNvSpPr txBox="1"/>
          <p:nvPr/>
        </p:nvSpPr>
        <p:spPr bwMode="auto">
          <a:xfrm>
            <a:off x="344805" y="2545715"/>
            <a:ext cx="8637270" cy="17703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marL="0" indent="0" algn="just" latinLnBrk="0" hangingPunct="1">
              <a:lnSpc>
                <a:spcPct val="13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3. 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如果一个等腰三角形的边长都是自然数，其中两条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0" indent="0" algn="just" latinLnBrk="0" hangingPunct="1">
              <a:lnSpc>
                <a:spcPct val="130000"/>
              </a:lnSpc>
              <a:buFontTx/>
              <a:buNone/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边的长度是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2 : 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，那么它的周长不可能是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（         ）。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  <a:p>
            <a:pPr marL="0" indent="0" algn="just" latinLnBrk="0" hangingPunct="1">
              <a:lnSpc>
                <a:spcPct val="130000"/>
              </a:lnSpc>
              <a:buFontTx/>
              <a:buNone/>
              <a:defRPr/>
            </a:pP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黑体" panose="02010609060101010101" pitchFamily="49" charset="-122"/>
              </a:rPr>
              <a:t>     A. 12cm	        B. 18cm	  C. 24cm	      D. 36cm</a:t>
            </a:r>
            <a:endParaRPr lang="en-US" altLang="zh-CN" sz="2800" b="1" dirty="0">
              <a:solidFill>
                <a:srgbClr val="00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文本框 8"/>
          <p:cNvSpPr txBox="1"/>
          <p:nvPr/>
        </p:nvSpPr>
        <p:spPr bwMode="auto">
          <a:xfrm>
            <a:off x="1566545" y="1324610"/>
            <a:ext cx="63944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C</a:t>
            </a:r>
            <a:endParaRPr 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文本框 8"/>
          <p:cNvSpPr txBox="1"/>
          <p:nvPr/>
        </p:nvSpPr>
        <p:spPr bwMode="auto">
          <a:xfrm>
            <a:off x="7611745" y="3105150"/>
            <a:ext cx="63944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B</a:t>
            </a:r>
            <a:endParaRPr 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文本框 2"/>
          <p:cNvSpPr txBox="1">
            <a:spLocks noChangeArrowheads="1"/>
          </p:cNvSpPr>
          <p:nvPr/>
        </p:nvSpPr>
        <p:spPr bwMode="auto">
          <a:xfrm>
            <a:off x="527050" y="711200"/>
            <a:ext cx="8126730" cy="3449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三、配制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300kg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消毒药水，药与水的质量比是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97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。为了改变药效，按药与水的质量比是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配制成新的消毒药水。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你认为原消毒药水中（     ）不变，加入（     ）可以配制成新的消毒药水。（填上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hangingPunct="1">
              <a:lnSpc>
                <a:spcPct val="13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药或水要加入多少千克？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539" name="文本框 2"/>
          <p:cNvSpPr txBox="1">
            <a:spLocks noChangeArrowheads="1"/>
          </p:cNvSpPr>
          <p:nvPr/>
        </p:nvSpPr>
        <p:spPr bwMode="auto">
          <a:xfrm>
            <a:off x="2609850" y="4605338"/>
            <a:ext cx="3800475" cy="33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 bwMode="auto">
          <a:xfrm>
            <a:off x="4485005" y="2352040"/>
            <a:ext cx="73596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药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 bwMode="auto">
          <a:xfrm>
            <a:off x="7587615" y="2352040"/>
            <a:ext cx="735965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 hangingPunct="1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水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9" name="文本框 2"/>
          <p:cNvSpPr txBox="1">
            <a:spLocks noChangeArrowheads="1"/>
          </p:cNvSpPr>
          <p:nvPr/>
        </p:nvSpPr>
        <p:spPr bwMode="auto">
          <a:xfrm>
            <a:off x="2609850" y="4605338"/>
            <a:ext cx="3800475" cy="330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选自“状元成才路”系列丛书</a:t>
            </a:r>
            <a:endParaRPr lang="zh-CN" altLang="en-US" sz="120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对象 2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1905000" y="1007745"/>
          <a:ext cx="4709160" cy="1946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" r:id="rId1" imgW="5130800" imgH="2120900" progId="Equation.KSEE3">
                  <p:embed/>
                </p:oleObj>
              </mc:Choice>
              <mc:Fallback>
                <p:oleObj name="" r:id="rId1" imgW="5130800" imgH="2120900" progId="Equation.KSEE3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05000" y="1007745"/>
                        <a:ext cx="4709160" cy="19469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18"/>
          <p:cNvSpPr txBox="1"/>
          <p:nvPr/>
        </p:nvSpPr>
        <p:spPr>
          <a:xfrm>
            <a:off x="1803400" y="3136900"/>
            <a:ext cx="401574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答：水要加入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150kg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TABLE_ENDDRAG_ORIGIN_RECT" val="648*194"/>
  <p:tag name="TABLE_ENDDRAG_RECT" val="47*150*648*194"/>
</p:tagLst>
</file>

<file path=ppt/tags/tag5.xml><?xml version="1.0" encoding="utf-8"?>
<p:tagLst xmlns:p="http://schemas.openxmlformats.org/presentationml/2006/main">
  <p:tag name="TABLE_ENDDRAG_ORIGIN_RECT" val="645*261"/>
  <p:tag name="TABLE_ENDDRAG_RECT" val="37*88*645*261"/>
</p:tagLst>
</file>

<file path=ppt/tags/tag6.xml><?xml version="1.0" encoding="utf-8"?>
<p:tagLst xmlns:p="http://schemas.openxmlformats.org/presentationml/2006/main">
  <p:tag name="TABLE_ENDDRAG_ORIGIN_RECT" val="656*176"/>
  <p:tag name="TABLE_ENDDRAG_RECT" val="31*243*656*176"/>
</p:tagLst>
</file>

<file path=ppt/tags/tag7.xml><?xml version="1.0" encoding="utf-8"?>
<p:tagLst xmlns:p="http://schemas.openxmlformats.org/presentationml/2006/main">
  <p:tag name="TABLE_ENDDRAG_ORIGIN_RECT" val="656*176"/>
  <p:tag name="TABLE_ENDDRAG_RECT" val="31*243*656*176"/>
</p:tagLst>
</file>

<file path=ppt/tags/tag8.xml><?xml version="1.0" encoding="utf-8"?>
<p:tagLst xmlns:p="http://schemas.openxmlformats.org/presentationml/2006/main">
  <p:tag name="TABLE_ENDDRAG_ORIGIN_RECT" val="641*247"/>
  <p:tag name="TABLE_ENDDRAG_RECT" val="44*115*641*247"/>
</p:tagLst>
</file>

<file path=ppt/tags/tag9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2096</Words>
  <Application>WPS 演示</Application>
  <PresentationFormat>全屏显示(16:9)</PresentationFormat>
  <Paragraphs>335</Paragraphs>
  <Slides>19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华文新魏</vt:lpstr>
      <vt:lpstr>微软雅黑</vt:lpstr>
      <vt:lpstr>Arial Unicode MS</vt:lpstr>
      <vt:lpstr>3_Office 主题​​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dc:description>声  明_x000d__x000d__x000d__x000d__x000d__x000d_
_x000d__x000d__x000d__x000d__x000d__x000d_
本文件仅用于个人学习、研究或欣赏，以及其他非商业性或非盈利性用途，但同时应遵守著作权法及其他相关法律的规定，不得侵犯本司及相关权利人的合法权利。_x000d__x000d__x000d__x000d__x000d__x000d_
除此以外，将本文件任何内容用于其他用途时，应获得授权，如发现未经授权用于商业或盈利用途将追加侵权者的法律责任。_x000d__x000d__x000d__x000d__x000d__x000d_
_x000d__x000d__x000d__x000d__x000d__x000d_
武汉天成贵龙文化传播有限公司_x000d__x000d__x000d__x000d__x000d__x000d_
湖北山河律师事务所</dc:description>
  <cp:lastModifiedBy>冰氷</cp:lastModifiedBy>
  <cp:revision>260</cp:revision>
  <dcterms:created xsi:type="dcterms:W3CDTF">2017-09-12T01:24:00Z</dcterms:created>
  <dcterms:modified xsi:type="dcterms:W3CDTF">2023-10-26T09:49:45Z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25C5454946674DB9807EEC1AFB0E0B0A</vt:lpwstr>
  </property>
</Properties>
</file>