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3"/>
    <p:sldId id="415" r:id="rId4"/>
    <p:sldId id="416" r:id="rId5"/>
    <p:sldId id="417" r:id="rId6"/>
    <p:sldId id="418" r:id="rId7"/>
    <p:sldId id="433" r:id="rId8"/>
    <p:sldId id="420" r:id="rId9"/>
    <p:sldId id="421" r:id="rId10"/>
    <p:sldId id="422" r:id="rId11"/>
    <p:sldId id="423" r:id="rId12"/>
    <p:sldId id="424" r:id="rId13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99FF"/>
    <a:srgbClr val="FF7C80"/>
    <a:srgbClr val="FFFFFF"/>
    <a:srgbClr val="E96678"/>
    <a:srgbClr val="C9ECFA"/>
    <a:srgbClr val="FFFFCC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936" y="108"/>
      </p:cViewPr>
      <p:guideLst>
        <p:guide orient="horz" pos="1620"/>
        <p:guide pos="2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4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75516634-AEA1-4DBC-89DD-2D4A39D78643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ED4DC6A1-F92B-48CD-A3E8-59A1C92B4F8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593DA5D-EDD4-4891-9702-408285984C9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137435" y="1711325"/>
            <a:ext cx="482150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 dirty="0"/>
              <a:t>练习十七</a:t>
            </a:r>
            <a:endParaRPr lang="zh-CN" altLang="en-US" sz="4400" b="1" dirty="0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1695430" y="2511425"/>
            <a:ext cx="5705516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P84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练习十七）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4613" y="311786"/>
            <a:ext cx="8505825" cy="45348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）六年级男生有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人，女生有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人，男生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与女生人数之比为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）小明身高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160cm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，他一庹长也是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160cm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，二者之比为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）小丽的脚长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23cm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，她的身高是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161cm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，她的脚长与身高之比为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=5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≠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0)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，那么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=_____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4640" y="968025"/>
            <a:ext cx="1339850" cy="593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21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4542" y="2242354"/>
            <a:ext cx="955675" cy="592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98635" y="3522209"/>
            <a:ext cx="955675" cy="593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40813" y="4118161"/>
            <a:ext cx="955675" cy="593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9260" y="31178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</a:t>
            </a:r>
            <a:r>
              <a:rPr lang="zh-CN" altLang="en-US"/>
              <a:t>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0014" y="632424"/>
            <a:ext cx="7832704" cy="346716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判断下面各题中的两个量是否成正比例或反比例关系。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）全班人数一定，出勤人数与缺勤人数。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）已知      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=3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）三角形的面积一定，它的底与高。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1267" name="组合 6"/>
          <p:cNvGrpSpPr/>
          <p:nvPr/>
        </p:nvGrpSpPr>
        <p:grpSpPr bwMode="auto">
          <a:xfrm>
            <a:off x="1970088" y="2497138"/>
            <a:ext cx="493712" cy="1131887"/>
            <a:chOff x="3227254" y="3804438"/>
            <a:chExt cx="493909" cy="1132171"/>
          </a:xfrm>
        </p:grpSpPr>
        <p:sp>
          <p:nvSpPr>
            <p:cNvPr id="3" name="文本框 2"/>
            <p:cNvSpPr txBox="1"/>
            <p:nvPr/>
          </p:nvSpPr>
          <p:spPr>
            <a:xfrm>
              <a:off x="3290779" y="3804438"/>
              <a:ext cx="355742" cy="5986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000" b="1" i="1" dirty="0">
                  <a:latin typeface="+mj-lt"/>
                  <a:ea typeface="黑体" panose="02010609060101010101" pitchFamily="49" charset="-122"/>
                </a:rPr>
                <a:t>y</a:t>
              </a:r>
              <a:endParaRPr lang="zh-CN" altLang="en-US" sz="3000" b="1" i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290779" y="4290335"/>
              <a:ext cx="376387" cy="64627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000" b="1" i="1" dirty="0"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3000" b="1" i="1" dirty="0"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227254" y="4469767"/>
              <a:ext cx="4939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5667952" y="1497404"/>
            <a:ext cx="2349190" cy="593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不成比例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70363" y="2811463"/>
            <a:ext cx="2349190" cy="593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成正比例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76145" y="3960029"/>
            <a:ext cx="2347034" cy="593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成反比例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0980" y="63246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89063"/>
            <a:ext cx="8639175" cy="2082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en-US" sz="3000" b="1" dirty="0">
                <a:ea typeface="黑体" panose="02010609060101010101" pitchFamily="49" charset="-122"/>
              </a:rPr>
              <a:t>正方体的表面积与它的一个面的面积。</a:t>
            </a:r>
            <a:endParaRPr lang="en-US" altLang="zh-CN" sz="3000" b="1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）已知</a:t>
            </a:r>
            <a:r>
              <a:rPr lang="en-US" altLang="zh-CN" sz="3000" b="1" i="1" dirty="0" err="1">
                <a:latin typeface="+mj-lt"/>
                <a:ea typeface="黑体" panose="02010609060101010101" pitchFamily="49" charset="-122"/>
              </a:rPr>
              <a:t>xy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=1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）出油率一定，花生油的质量与花生的质量。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9402" y="816058"/>
            <a:ext cx="2382548" cy="593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成正比例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68750" y="2170113"/>
            <a:ext cx="2382548" cy="5921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成反比例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62688" y="3382963"/>
            <a:ext cx="2382548" cy="5937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成正比例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35270" y="521824"/>
            <a:ext cx="8794974" cy="147473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妈妈和面做面条，一共做了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1.8kg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，面粉和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水的质量比是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7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。面粉和水分别用了多少千克？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2" name="组合 2"/>
          <p:cNvGrpSpPr/>
          <p:nvPr/>
        </p:nvGrpSpPr>
        <p:grpSpPr bwMode="auto">
          <a:xfrm>
            <a:off x="1819713" y="1846263"/>
            <a:ext cx="5657479" cy="1152525"/>
            <a:chOff x="794360" y="2066513"/>
            <a:chExt cx="5656818" cy="1152318"/>
          </a:xfrm>
        </p:grpSpPr>
        <p:sp>
          <p:nvSpPr>
            <p:cNvPr id="23" name="文本框 3"/>
            <p:cNvSpPr txBox="1"/>
            <p:nvPr/>
          </p:nvSpPr>
          <p:spPr>
            <a:xfrm>
              <a:off x="794360" y="2349037"/>
              <a:ext cx="1420416" cy="6265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面粉：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24" name="组合 14"/>
            <p:cNvGrpSpPr/>
            <p:nvPr/>
          </p:nvGrpSpPr>
          <p:grpSpPr bwMode="auto">
            <a:xfrm>
              <a:off x="2209807" y="2066513"/>
              <a:ext cx="4241371" cy="1152318"/>
              <a:chOff x="2163086" y="2215919"/>
              <a:chExt cx="4241371" cy="1152318"/>
            </a:xfrm>
          </p:grpSpPr>
          <p:sp>
            <p:nvSpPr>
              <p:cNvPr id="25" name="文本框 5"/>
              <p:cNvSpPr txBox="1"/>
              <p:nvPr/>
            </p:nvSpPr>
            <p:spPr>
              <a:xfrm>
                <a:off x="2163086" y="2503204"/>
                <a:ext cx="4241371" cy="6265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1.8×           =1.4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kg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26" name="组合 16"/>
              <p:cNvGrpSpPr/>
              <p:nvPr/>
            </p:nvGrpSpPr>
            <p:grpSpPr bwMode="auto">
              <a:xfrm>
                <a:off x="3253571" y="2215919"/>
                <a:ext cx="877784" cy="1152318"/>
                <a:chOff x="3086710" y="3477390"/>
                <a:chExt cx="877784" cy="1152318"/>
              </a:xfrm>
            </p:grpSpPr>
            <p:sp>
              <p:nvSpPr>
                <p:cNvPr id="27" name="文本框 7"/>
                <p:cNvSpPr txBox="1"/>
                <p:nvPr/>
              </p:nvSpPr>
              <p:spPr>
                <a:xfrm>
                  <a:off x="3331156" y="3477390"/>
                  <a:ext cx="388891" cy="63171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8" name="文本框 8"/>
                <p:cNvSpPr txBox="1"/>
                <p:nvPr/>
              </p:nvSpPr>
              <p:spPr>
                <a:xfrm>
                  <a:off x="3135916" y="3997996"/>
                  <a:ext cx="828578" cy="63171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7+2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>
                <a:xfrm>
                  <a:off x="3086710" y="4082118"/>
                  <a:ext cx="86032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组合 3"/>
          <p:cNvGrpSpPr/>
          <p:nvPr/>
        </p:nvGrpSpPr>
        <p:grpSpPr bwMode="auto">
          <a:xfrm>
            <a:off x="2187575" y="2795588"/>
            <a:ext cx="5289617" cy="1152525"/>
            <a:chOff x="1162179" y="2066513"/>
            <a:chExt cx="5288999" cy="1152318"/>
          </a:xfrm>
        </p:grpSpPr>
        <p:sp>
          <p:nvSpPr>
            <p:cNvPr id="31" name="文本框 11"/>
            <p:cNvSpPr txBox="1"/>
            <p:nvPr/>
          </p:nvSpPr>
          <p:spPr>
            <a:xfrm>
              <a:off x="1162179" y="2349037"/>
              <a:ext cx="1249162" cy="6265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水：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32" name="组合 7"/>
            <p:cNvGrpSpPr/>
            <p:nvPr/>
          </p:nvGrpSpPr>
          <p:grpSpPr bwMode="auto">
            <a:xfrm>
              <a:off x="2209807" y="2066513"/>
              <a:ext cx="4241371" cy="1152318"/>
              <a:chOff x="2163086" y="2215919"/>
              <a:chExt cx="4241371" cy="1152318"/>
            </a:xfrm>
          </p:grpSpPr>
          <p:sp>
            <p:nvSpPr>
              <p:cNvPr id="33" name="文本框 13"/>
              <p:cNvSpPr txBox="1"/>
              <p:nvPr/>
            </p:nvSpPr>
            <p:spPr>
              <a:xfrm>
                <a:off x="2163086" y="2503204"/>
                <a:ext cx="4241371" cy="6265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1.8×           =0.4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kg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34" name="组合 9"/>
              <p:cNvGrpSpPr/>
              <p:nvPr/>
            </p:nvGrpSpPr>
            <p:grpSpPr bwMode="auto">
              <a:xfrm>
                <a:off x="3253571" y="2215919"/>
                <a:ext cx="877784" cy="1152318"/>
                <a:chOff x="3086710" y="3477390"/>
                <a:chExt cx="877784" cy="1152318"/>
              </a:xfrm>
            </p:grpSpPr>
            <p:sp>
              <p:nvSpPr>
                <p:cNvPr id="35" name="文本框 15"/>
                <p:cNvSpPr txBox="1"/>
                <p:nvPr/>
              </p:nvSpPr>
              <p:spPr>
                <a:xfrm>
                  <a:off x="3331156" y="3477390"/>
                  <a:ext cx="388891" cy="63171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2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" name="文本框 16"/>
                <p:cNvSpPr txBox="1"/>
                <p:nvPr/>
              </p:nvSpPr>
              <p:spPr>
                <a:xfrm>
                  <a:off x="3135916" y="3997996"/>
                  <a:ext cx="828578" cy="63171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7+2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3086710" y="4082118"/>
                  <a:ext cx="86032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8" name="文本框 18"/>
          <p:cNvSpPr txBox="1"/>
          <p:nvPr/>
        </p:nvSpPr>
        <p:spPr>
          <a:xfrm>
            <a:off x="1397000" y="3951288"/>
            <a:ext cx="6893560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答：用了面粉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1.4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千克，水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千克。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045" y="52197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9394" y="1314226"/>
            <a:ext cx="8025212" cy="248775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一块金牌重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412g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，其中所含的黄金质量与金牌总质量的比为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206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。做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302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块这样的金牌需要黄金多少克？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9435" y="127635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2"/>
          <p:cNvGrpSpPr/>
          <p:nvPr/>
        </p:nvGrpSpPr>
        <p:grpSpPr bwMode="auto">
          <a:xfrm>
            <a:off x="1307495" y="988679"/>
            <a:ext cx="6482718" cy="1830106"/>
            <a:chOff x="57862" y="1381333"/>
            <a:chExt cx="6024894" cy="1831113"/>
          </a:xfrm>
        </p:grpSpPr>
        <p:sp>
          <p:nvSpPr>
            <p:cNvPr id="15" name="文本框 3"/>
            <p:cNvSpPr txBox="1"/>
            <p:nvPr/>
          </p:nvSpPr>
          <p:spPr>
            <a:xfrm>
              <a:off x="57862" y="1381333"/>
              <a:ext cx="5226253" cy="6274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一块金牌中黄金含量：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16" name="组合 6"/>
            <p:cNvGrpSpPr/>
            <p:nvPr/>
          </p:nvGrpSpPr>
          <p:grpSpPr bwMode="auto">
            <a:xfrm>
              <a:off x="994317" y="2059401"/>
              <a:ext cx="5088439" cy="1153045"/>
              <a:chOff x="947596" y="2208807"/>
              <a:chExt cx="5088439" cy="1153045"/>
            </a:xfrm>
          </p:grpSpPr>
          <p:sp>
            <p:nvSpPr>
              <p:cNvPr id="17" name="文本框 5"/>
              <p:cNvSpPr txBox="1"/>
              <p:nvPr/>
            </p:nvSpPr>
            <p:spPr>
              <a:xfrm>
                <a:off x="947596" y="2496303"/>
                <a:ext cx="5088439" cy="627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412×            =6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g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" name="组合 8"/>
              <p:cNvGrpSpPr/>
              <p:nvPr/>
            </p:nvGrpSpPr>
            <p:grpSpPr bwMode="auto">
              <a:xfrm>
                <a:off x="2009884" y="2208807"/>
                <a:ext cx="902541" cy="1153045"/>
                <a:chOff x="1843023" y="3470278"/>
                <a:chExt cx="902541" cy="1153045"/>
              </a:xfrm>
            </p:grpSpPr>
            <p:sp>
              <p:nvSpPr>
                <p:cNvPr id="19" name="文本框 7"/>
                <p:cNvSpPr txBox="1"/>
                <p:nvPr/>
              </p:nvSpPr>
              <p:spPr>
                <a:xfrm>
                  <a:off x="2139130" y="3470278"/>
                  <a:ext cx="390454" cy="63217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3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0" name="文本框 8"/>
                <p:cNvSpPr txBox="1"/>
                <p:nvPr/>
              </p:nvSpPr>
              <p:spPr>
                <a:xfrm>
                  <a:off x="1945490" y="3991264"/>
                  <a:ext cx="800074" cy="63205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206</a:t>
                  </a:r>
                  <a:endParaRPr lang="zh-CN" altLang="en-US" sz="32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21" name="直接连接符 20"/>
                <p:cNvCxnSpPr/>
                <p:nvPr/>
              </p:nvCxnSpPr>
              <p:spPr>
                <a:xfrm>
                  <a:off x="1843023" y="4075449"/>
                  <a:ext cx="858629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2" name="文本框 10"/>
          <p:cNvSpPr txBox="1"/>
          <p:nvPr/>
        </p:nvSpPr>
        <p:spPr>
          <a:xfrm>
            <a:off x="1844080" y="2895601"/>
            <a:ext cx="4469250" cy="6270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302×6=1812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g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1222934" y="3618917"/>
            <a:ext cx="7123550" cy="6270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302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块金牌需要黄金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1812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克。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3526" y="651412"/>
            <a:ext cx="7819819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甲地到乙地的高速公路大约长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200km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，乙地到丙地的高速公路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大约长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280km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。一辆汽车从甲地出发经乙地开往丙地，当行驶到乙地时用了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2.5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小时。按照这个速度，该车从甲地到丙地大约需要多少小时？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3840" y="65151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512474" y="1096387"/>
            <a:ext cx="8073386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解：设该车从甲地到丙地大约需要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小时。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2"/>
          <p:cNvGrpSpPr/>
          <p:nvPr/>
        </p:nvGrpSpPr>
        <p:grpSpPr bwMode="auto">
          <a:xfrm>
            <a:off x="3108862" y="1914547"/>
            <a:ext cx="3530269" cy="1206387"/>
            <a:chOff x="898247" y="1829168"/>
            <a:chExt cx="3532185" cy="1206657"/>
          </a:xfrm>
        </p:grpSpPr>
        <p:sp>
          <p:nvSpPr>
            <p:cNvPr id="16" name="文本框 15"/>
            <p:cNvSpPr txBox="1"/>
            <p:nvPr/>
          </p:nvSpPr>
          <p:spPr>
            <a:xfrm>
              <a:off x="898247" y="1829168"/>
              <a:ext cx="1511460" cy="6318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200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177468" y="2434141"/>
              <a:ext cx="88471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089617" y="2403972"/>
              <a:ext cx="1146192" cy="6318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2.5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303617" y="2087988"/>
              <a:ext cx="418931" cy="6318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=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06796" y="1849810"/>
              <a:ext cx="2123636" cy="6318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200+280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2659410" y="2434141"/>
              <a:ext cx="145334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3186746" y="2384917"/>
              <a:ext cx="363734" cy="6318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348121" y="3060289"/>
            <a:ext cx="2220912" cy="6317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 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26659" y="3748769"/>
            <a:ext cx="7673204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答：该车从甲地到丙地大约需要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小时。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8763" y="1223963"/>
            <a:ext cx="8191954" cy="29535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在同一幅地图上，量得甲、乙两地的距离是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，甲、丙两地的距离是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12cm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。如果甲、乙两地的实际距离是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1600km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，那么甲、丙两地的实际距离是多少？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9435" y="127635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7275" y="1106488"/>
            <a:ext cx="7176770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甲、丙两地的实际距离是</a:t>
            </a:r>
            <a:r>
              <a:rPr lang="en-US" altLang="zh-CN" sz="3200" b="1" i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3200" b="1" dirty="0" err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8435" name="组合 2"/>
          <p:cNvGrpSpPr/>
          <p:nvPr/>
        </p:nvGrpSpPr>
        <p:grpSpPr bwMode="auto">
          <a:xfrm>
            <a:off x="2466975" y="1708150"/>
            <a:ext cx="2425700" cy="1260475"/>
            <a:chOff x="1131423" y="1775214"/>
            <a:chExt cx="2426060" cy="1259988"/>
          </a:xfrm>
        </p:grpSpPr>
        <p:sp>
          <p:nvSpPr>
            <p:cNvPr id="4" name="文本框 3"/>
            <p:cNvSpPr txBox="1"/>
            <p:nvPr/>
          </p:nvSpPr>
          <p:spPr>
            <a:xfrm>
              <a:off x="1131423" y="1829168"/>
              <a:ext cx="1005037" cy="6315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1600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177468" y="2433772"/>
              <a:ext cx="8843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345768" y="2403621"/>
              <a:ext cx="595400" cy="6315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303172" y="2087831"/>
              <a:ext cx="417575" cy="6315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=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892222" y="2403621"/>
              <a:ext cx="595400" cy="6315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12</a:t>
              </a:r>
              <a:endPara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2823949" y="2433772"/>
              <a:ext cx="73353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2995425" y="1775214"/>
              <a:ext cx="390583" cy="6315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7275" y="3698318"/>
            <a:ext cx="7229475" cy="6842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答：甲、丙两地的实际距离是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960km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49625" y="2940050"/>
            <a:ext cx="1444625" cy="6826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 960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976</Words>
  <Application>WPS 演示</Application>
  <PresentationFormat>全屏显示(16:9)</PresentationFormat>
  <Paragraphs>126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Calibri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26</cp:revision>
  <dcterms:created xsi:type="dcterms:W3CDTF">2016-01-14T07:05:00Z</dcterms:created>
  <dcterms:modified xsi:type="dcterms:W3CDTF">2023-10-26T09:47:57Z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DB532544AA4C40C289DFAC4290D72AB3</vt:lpwstr>
  </property>
</Properties>
</file>