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60" r:id="rId3"/>
    <p:sldId id="277" r:id="rId4"/>
    <p:sldId id="278" r:id="rId5"/>
    <p:sldId id="280" r:id="rId6"/>
    <p:sldId id="281" r:id="rId7"/>
    <p:sldId id="282" r:id="rId8"/>
    <p:sldId id="279" r:id="rId9"/>
    <p:sldId id="283" r:id="rId10"/>
    <p:sldId id="284" r:id="rId11"/>
    <p:sldId id="285" r:id="rId12"/>
    <p:sldId id="286" r:id="rId13"/>
    <p:sldId id="287" r:id="rId14"/>
    <p:sldId id="288" r:id="rId15"/>
    <p:sldId id="365" r:id="rId16"/>
    <p:sldId id="289" r:id="rId17"/>
    <p:sldId id="290" r:id="rId18"/>
    <p:sldId id="291" r:id="rId19"/>
    <p:sldId id="292" r:id="rId20"/>
    <p:sldId id="294" r:id="rId21"/>
    <p:sldId id="295" r:id="rId22"/>
    <p:sldId id="299" r:id="rId23"/>
    <p:sldId id="296" r:id="rId24"/>
    <p:sldId id="297" r:id="rId25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FD1"/>
    <a:srgbClr val="FFD9EF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744" y="114"/>
      </p:cViewPr>
      <p:guideLst>
        <p:guide orient="horz" pos="1620"/>
        <p:guide pos="28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gs" Target="tags/tag4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6" Type="http://schemas.openxmlformats.org/officeDocument/2006/relationships/image" Target="../media/image12.wmf"/><Relationship Id="rId5" Type="http://schemas.openxmlformats.org/officeDocument/2006/relationships/image" Target="../media/image11.wmf"/><Relationship Id="rId4" Type="http://schemas.openxmlformats.org/officeDocument/2006/relationships/image" Target="../media/image10.wmf"/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4" Type="http://schemas.openxmlformats.org/officeDocument/2006/relationships/image" Target="../media/image20.wmf"/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24.wmf"/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EB8491B-300B-430E-B3F2-27E6D0F6E89B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68632584-963F-41A7-BB96-4B99579B4FC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8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00CFED2-6036-4773-8744-7011D605A33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4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pic>
        <p:nvPicPr>
          <p:cNvPr id="1029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31" name="图片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10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9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7.wmf"/><Relationship Id="rId14" Type="http://schemas.openxmlformats.org/officeDocument/2006/relationships/vmlDrawing" Target="../drawings/vmlDrawing1.vml"/><Relationship Id="rId13" Type="http://schemas.openxmlformats.org/officeDocument/2006/relationships/slideLayout" Target="../slideLayouts/slideLayout3.xml"/><Relationship Id="rId12" Type="http://schemas.openxmlformats.org/officeDocument/2006/relationships/image" Target="../media/image12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11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6.wmf"/><Relationship Id="rId7" Type="http://schemas.openxmlformats.org/officeDocument/2006/relationships/oleObject" Target="../embeddings/oleObject10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13.wmf"/><Relationship Id="rId10" Type="http://schemas.openxmlformats.org/officeDocument/2006/relationships/vmlDrawing" Target="../drawings/vmlDrawing2.vml"/><Relationship Id="rId1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0.wmf"/><Relationship Id="rId7" Type="http://schemas.openxmlformats.org/officeDocument/2006/relationships/oleObject" Target="../embeddings/oleObject14.bin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8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17.wmf"/><Relationship Id="rId10" Type="http://schemas.openxmlformats.org/officeDocument/2006/relationships/vmlDrawing" Target="../drawings/vmlDrawing3.vml"/><Relationship Id="rId1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image" Target="../media/image24.wmf"/><Relationship Id="rId7" Type="http://schemas.openxmlformats.org/officeDocument/2006/relationships/oleObject" Target="../embeddings/oleObject18.bin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2.w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21.wmf"/><Relationship Id="rId10" Type="http://schemas.openxmlformats.org/officeDocument/2006/relationships/vmlDrawing" Target="../drawings/vmlDrawing4.vml"/><Relationship Id="rId1" Type="http://schemas.openxmlformats.org/officeDocument/2006/relationships/oleObject" Target="../embeddings/oleObject15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wmf"/><Relationship Id="rId1" Type="http://schemas.openxmlformats.org/officeDocument/2006/relationships/oleObject" Target="../embeddings/oleObject19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7.wmf"/><Relationship Id="rId3" Type="http://schemas.openxmlformats.org/officeDocument/2006/relationships/oleObject" Target="../embeddings/oleObject21.bin"/><Relationship Id="rId2" Type="http://schemas.openxmlformats.org/officeDocument/2006/relationships/image" Target="../media/image26.wmf"/><Relationship Id="rId1" Type="http://schemas.openxmlformats.org/officeDocument/2006/relationships/oleObject" Target="../embeddings/oleObject20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7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8.wmf"/><Relationship Id="rId1" Type="http://schemas.openxmlformats.org/officeDocument/2006/relationships/oleObject" Target="../embeddings/oleObject22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2660650" y="1711325"/>
            <a:ext cx="3775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 dirty="0"/>
              <a:t>练习十五</a:t>
            </a:r>
            <a:endParaRPr lang="zh-CN" altLang="en-US" sz="4400" b="1" dirty="0"/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014931" y="2573301"/>
            <a:ext cx="5066514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（选自教材</a:t>
            </a:r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</a:rPr>
              <a:t>P78-P79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练习十五）</a:t>
            </a:r>
            <a:endParaRPr lang="zh-CN" altLang="en-US" sz="24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1"/>
          <p:cNvSpPr txBox="1">
            <a:spLocks noChangeArrowheads="1"/>
          </p:cNvSpPr>
          <p:nvPr/>
        </p:nvSpPr>
        <p:spPr bwMode="auto">
          <a:xfrm>
            <a:off x="1431913" y="658288"/>
            <a:ext cx="2521909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/>
              <a:t>1. </a:t>
            </a:r>
            <a:r>
              <a:rPr lang="zh-CN" altLang="en-US" sz="3200" b="1" dirty="0"/>
              <a:t>口算</a:t>
            </a:r>
            <a:endParaRPr lang="zh-CN" altLang="en-US" sz="3200" b="1" dirty="0"/>
          </a:p>
        </p:txBody>
      </p:sp>
      <p:sp>
        <p:nvSpPr>
          <p:cNvPr id="10243" name="文本框 2"/>
          <p:cNvSpPr txBox="1">
            <a:spLocks noChangeArrowheads="1"/>
          </p:cNvSpPr>
          <p:nvPr/>
        </p:nvSpPr>
        <p:spPr bwMode="auto">
          <a:xfrm>
            <a:off x="1819263" y="1447275"/>
            <a:ext cx="2618276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27+68=</a:t>
            </a:r>
            <a:endParaRPr lang="zh-CN" altLang="en-US" sz="3200" b="1" dirty="0"/>
          </a:p>
        </p:txBody>
      </p:sp>
      <p:sp>
        <p:nvSpPr>
          <p:cNvPr id="10244" name="文本框 3"/>
          <p:cNvSpPr txBox="1">
            <a:spLocks noChangeArrowheads="1"/>
          </p:cNvSpPr>
          <p:nvPr/>
        </p:nvSpPr>
        <p:spPr bwMode="auto">
          <a:xfrm>
            <a:off x="4829164" y="1447275"/>
            <a:ext cx="3174096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910-540=</a:t>
            </a:r>
            <a:endParaRPr lang="zh-CN" altLang="en-US" sz="3200" b="1"/>
          </a:p>
        </p:txBody>
      </p:sp>
      <p:sp>
        <p:nvSpPr>
          <p:cNvPr id="10245" name="文本框 4"/>
          <p:cNvSpPr txBox="1">
            <a:spLocks noChangeArrowheads="1"/>
          </p:cNvSpPr>
          <p:nvPr/>
        </p:nvSpPr>
        <p:spPr bwMode="auto">
          <a:xfrm>
            <a:off x="1819263" y="2136250"/>
            <a:ext cx="29342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18×40=</a:t>
            </a:r>
            <a:endParaRPr lang="zh-CN" altLang="en-US" sz="3200" b="1"/>
          </a:p>
        </p:txBody>
      </p:sp>
      <p:sp>
        <p:nvSpPr>
          <p:cNvPr id="10246" name="文本框 5"/>
          <p:cNvSpPr txBox="1">
            <a:spLocks noChangeArrowheads="1"/>
          </p:cNvSpPr>
          <p:nvPr/>
        </p:nvSpPr>
        <p:spPr bwMode="auto">
          <a:xfrm>
            <a:off x="4829164" y="2137838"/>
            <a:ext cx="330106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910÷70=</a:t>
            </a:r>
            <a:endParaRPr lang="zh-CN" altLang="en-US" sz="3200" b="1"/>
          </a:p>
        </p:txBody>
      </p:sp>
      <p:sp>
        <p:nvSpPr>
          <p:cNvPr id="10247" name="文本框 6"/>
          <p:cNvSpPr txBox="1">
            <a:spLocks noChangeArrowheads="1"/>
          </p:cNvSpPr>
          <p:nvPr/>
        </p:nvSpPr>
        <p:spPr bwMode="auto">
          <a:xfrm>
            <a:off x="1819264" y="2818875"/>
            <a:ext cx="262674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78-0.8=</a:t>
            </a:r>
            <a:endParaRPr lang="zh-CN" altLang="en-US" sz="3200" b="1"/>
          </a:p>
        </p:txBody>
      </p:sp>
      <p:sp>
        <p:nvSpPr>
          <p:cNvPr id="10248" name="文本框 7"/>
          <p:cNvSpPr txBox="1">
            <a:spLocks noChangeArrowheads="1"/>
          </p:cNvSpPr>
          <p:nvPr/>
        </p:nvSpPr>
        <p:spPr bwMode="auto">
          <a:xfrm>
            <a:off x="4829163" y="2823638"/>
            <a:ext cx="2570311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3÷12=</a:t>
            </a:r>
            <a:endParaRPr lang="zh-CN" altLang="en-US" sz="3200" b="1" dirty="0"/>
          </a:p>
        </p:txBody>
      </p:sp>
      <p:sp>
        <p:nvSpPr>
          <p:cNvPr id="10249" name="文本框 8"/>
          <p:cNvSpPr txBox="1">
            <a:spLocks noChangeArrowheads="1"/>
          </p:cNvSpPr>
          <p:nvPr/>
        </p:nvSpPr>
        <p:spPr bwMode="auto">
          <a:xfrm>
            <a:off x="1819264" y="3507850"/>
            <a:ext cx="330106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6.3÷0.1=</a:t>
            </a:r>
            <a:endParaRPr lang="zh-CN" altLang="en-US" sz="3200" b="1"/>
          </a:p>
        </p:txBody>
      </p:sp>
      <p:sp>
        <p:nvSpPr>
          <p:cNvPr id="10250" name="文本框 9"/>
          <p:cNvSpPr txBox="1">
            <a:spLocks noChangeArrowheads="1"/>
          </p:cNvSpPr>
          <p:nvPr/>
        </p:nvSpPr>
        <p:spPr bwMode="auto">
          <a:xfrm>
            <a:off x="4829164" y="3507850"/>
            <a:ext cx="366502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36×25%=</a:t>
            </a:r>
            <a:endParaRPr lang="zh-CN" altLang="en-US" sz="3200" b="1"/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222613" y="1447275"/>
            <a:ext cx="1058031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95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615100" y="1445688"/>
            <a:ext cx="142199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370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470263" y="2125138"/>
            <a:ext cx="142199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720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654788" y="2136250"/>
            <a:ext cx="1058031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13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248014" y="2829988"/>
            <a:ext cx="1605386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77.2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210289" y="2825225"/>
            <a:ext cx="1605386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0.25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590913" y="3507850"/>
            <a:ext cx="1058031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63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951651" y="3511025"/>
            <a:ext cx="694069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9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17495" y="89789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</a:t>
            </a:r>
            <a:r>
              <a:rPr lang="zh-CN" altLang="en-US"/>
              <a:t> 第</a:t>
            </a:r>
            <a:r>
              <a:rPr lang="en-US" altLang="zh-CN"/>
              <a:t>1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14"/>
          <p:cNvGraphicFramePr>
            <a:graphicFrameLocks noChangeAspect="1"/>
          </p:cNvGraphicFramePr>
          <p:nvPr/>
        </p:nvGraphicFramePr>
        <p:xfrm>
          <a:off x="1562100" y="517525"/>
          <a:ext cx="11493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tion" r:id="rId1" imgW="482600" imgH="393700" progId="Equation.DSMT4">
                  <p:embed/>
                </p:oleObj>
              </mc:Choice>
              <mc:Fallback>
                <p:oleObj name="Equation" r:id="rId1" imgW="4826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2100" y="517525"/>
                        <a:ext cx="114935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14"/>
          <p:cNvGraphicFramePr>
            <a:graphicFrameLocks noChangeAspect="1"/>
          </p:cNvGraphicFramePr>
          <p:nvPr/>
        </p:nvGraphicFramePr>
        <p:xfrm>
          <a:off x="5219700" y="517525"/>
          <a:ext cx="1087438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457200" imgH="393700" progId="Equation.DSMT4">
                  <p:embed/>
                </p:oleObj>
              </mc:Choice>
              <mc:Fallback>
                <p:oleObj name="Equation" r:id="rId3" imgW="4572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9700" y="517525"/>
                        <a:ext cx="1087438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8" name="Object 14"/>
          <p:cNvGraphicFramePr>
            <a:graphicFrameLocks noChangeAspect="1"/>
          </p:cNvGraphicFramePr>
          <p:nvPr/>
        </p:nvGraphicFramePr>
        <p:xfrm>
          <a:off x="1592263" y="1825625"/>
          <a:ext cx="10890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457200" imgH="393700" progId="Equation.DSMT4">
                  <p:embed/>
                </p:oleObj>
              </mc:Choice>
              <mc:Fallback>
                <p:oleObj name="Equation" r:id="rId5" imgW="4572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2263" y="1825625"/>
                        <a:ext cx="1089025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14"/>
          <p:cNvGraphicFramePr>
            <a:graphicFrameLocks noChangeAspect="1"/>
          </p:cNvGraphicFramePr>
          <p:nvPr/>
        </p:nvGraphicFramePr>
        <p:xfrm>
          <a:off x="5205413" y="1825625"/>
          <a:ext cx="11176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7" imgW="469900" imgH="393700" progId="Equation.DSMT4">
                  <p:embed/>
                </p:oleObj>
              </mc:Choice>
              <mc:Fallback>
                <p:oleObj name="Equation" r:id="rId7" imgW="4699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5413" y="1825625"/>
                        <a:ext cx="111760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681288" y="622300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3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graphicFrame>
        <p:nvGraphicFramePr>
          <p:cNvPr id="7" name="Object 14"/>
          <p:cNvGraphicFramePr>
            <a:graphicFrameLocks noChangeAspect="1"/>
          </p:cNvGraphicFramePr>
          <p:nvPr/>
        </p:nvGraphicFramePr>
        <p:xfrm>
          <a:off x="6388100" y="517525"/>
          <a:ext cx="5143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9" imgW="215900" imgH="393065" progId="Equation.DSMT4">
                  <p:embed/>
                </p:oleObj>
              </mc:Choice>
              <mc:Fallback>
                <p:oleObj name="Equation" r:id="rId9" imgW="215900" imgH="393065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8100" y="517525"/>
                        <a:ext cx="51435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4"/>
          <p:cNvGraphicFramePr>
            <a:graphicFrameLocks noChangeAspect="1"/>
          </p:cNvGraphicFramePr>
          <p:nvPr/>
        </p:nvGraphicFramePr>
        <p:xfrm>
          <a:off x="2757488" y="1825625"/>
          <a:ext cx="36195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Equation" r:id="rId11" imgW="152400" imgH="393700" progId="Equation.DSMT4">
                  <p:embed/>
                </p:oleObj>
              </mc:Choice>
              <mc:Fallback>
                <p:oleObj name="Equation" r:id="rId11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7488" y="1825625"/>
                        <a:ext cx="36195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388100" y="1917700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2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1274" name="文本框 9"/>
          <p:cNvSpPr txBox="1">
            <a:spLocks noChangeArrowheads="1"/>
          </p:cNvSpPr>
          <p:nvPr/>
        </p:nvSpPr>
        <p:spPr bwMode="auto">
          <a:xfrm>
            <a:off x="1562099" y="3040063"/>
            <a:ext cx="407574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3.48+6.52=</a:t>
            </a:r>
            <a:endParaRPr lang="zh-CN" altLang="en-US" sz="3200" b="1"/>
          </a:p>
        </p:txBody>
      </p:sp>
      <p:sp>
        <p:nvSpPr>
          <p:cNvPr id="11275" name="文本框 10"/>
          <p:cNvSpPr txBox="1">
            <a:spLocks noChangeArrowheads="1"/>
          </p:cNvSpPr>
          <p:nvPr/>
        </p:nvSpPr>
        <p:spPr bwMode="auto">
          <a:xfrm>
            <a:off x="5205413" y="3043238"/>
            <a:ext cx="3883724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1.02-0.43=</a:t>
            </a:r>
            <a:endParaRPr lang="zh-CN" altLang="en-US" sz="3200" b="1"/>
          </a:p>
        </p:txBody>
      </p:sp>
      <p:sp>
        <p:nvSpPr>
          <p:cNvPr id="11276" name="文本框 11"/>
          <p:cNvSpPr txBox="1">
            <a:spLocks noChangeArrowheads="1"/>
          </p:cNvSpPr>
          <p:nvPr/>
        </p:nvSpPr>
        <p:spPr bwMode="auto">
          <a:xfrm>
            <a:off x="1562100" y="4014788"/>
            <a:ext cx="4023094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0.25×0.8=</a:t>
            </a:r>
            <a:endParaRPr lang="zh-CN" altLang="en-US" sz="3200" b="1"/>
          </a:p>
        </p:txBody>
      </p:sp>
      <p:sp>
        <p:nvSpPr>
          <p:cNvPr id="11277" name="文本框 12"/>
          <p:cNvSpPr txBox="1">
            <a:spLocks noChangeArrowheads="1"/>
          </p:cNvSpPr>
          <p:nvPr/>
        </p:nvSpPr>
        <p:spPr bwMode="auto">
          <a:xfrm>
            <a:off x="5205413" y="4014788"/>
            <a:ext cx="342226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12.6÷3=</a:t>
            </a:r>
            <a:endParaRPr lang="zh-CN" altLang="en-US" sz="3200" b="1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622675" y="3049588"/>
            <a:ext cx="116140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10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196138" y="3049588"/>
            <a:ext cx="176223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0.59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613150" y="4014788"/>
            <a:ext cx="1359614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0.2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6959600" y="4016375"/>
            <a:ext cx="1359614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4.2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  <p:bldP spid="1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241300" y="1227138"/>
            <a:ext cx="8902700" cy="31700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1200"/>
              </a:spcBef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根据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43×79=3397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，直接写出下面各题的得数。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       43×0.79=                    0.43×7.9=        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        430×79=                     4.3×790=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  33.97÷0.79=                   339.7÷43=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    33970÷79=                   3397÷7.9=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2936874" y="1880674"/>
            <a:ext cx="1697921" cy="595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12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33.97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6834187" y="1835197"/>
            <a:ext cx="1697921" cy="595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12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3.397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2936873" y="2508127"/>
            <a:ext cx="1986204" cy="595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12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33970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6834187" y="2482571"/>
            <a:ext cx="1697921" cy="595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12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3397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2936874" y="3135580"/>
            <a:ext cx="1700191" cy="595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12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43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6834187" y="3129945"/>
            <a:ext cx="1700191" cy="5953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12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7.9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sp>
        <p:nvSpPr>
          <p:cNvPr id="9" name="文本框 8203"/>
          <p:cNvSpPr txBox="1">
            <a:spLocks noChangeArrowheads="1"/>
          </p:cNvSpPr>
          <p:nvPr/>
        </p:nvSpPr>
        <p:spPr bwMode="auto">
          <a:xfrm>
            <a:off x="2936874" y="3763032"/>
            <a:ext cx="1697921" cy="59531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12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430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sp>
        <p:nvSpPr>
          <p:cNvPr id="10" name="文本框 8203"/>
          <p:cNvSpPr txBox="1">
            <a:spLocks noChangeArrowheads="1"/>
          </p:cNvSpPr>
          <p:nvPr/>
        </p:nvSpPr>
        <p:spPr bwMode="auto">
          <a:xfrm>
            <a:off x="6834187" y="3777319"/>
            <a:ext cx="1697921" cy="5953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12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charset="-122"/>
              </a:rPr>
              <a:t>430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1300" y="92710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 第</a:t>
            </a:r>
            <a:r>
              <a:rPr lang="en-US" altLang="zh-CN"/>
              <a:t>2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"/>
          <p:cNvSpPr txBox="1">
            <a:spLocks noChangeArrowheads="1"/>
          </p:cNvSpPr>
          <p:nvPr/>
        </p:nvSpPr>
        <p:spPr bwMode="auto">
          <a:xfrm>
            <a:off x="1020762" y="1150938"/>
            <a:ext cx="2910613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3. </a:t>
            </a:r>
            <a:r>
              <a:rPr lang="zh-CN" altLang="en-US" sz="3200" b="1" dirty="0"/>
              <a:t>估算。</a:t>
            </a:r>
            <a:endParaRPr lang="zh-CN" altLang="en-US" sz="3200" b="1" dirty="0"/>
          </a:p>
        </p:txBody>
      </p:sp>
      <p:sp>
        <p:nvSpPr>
          <p:cNvPr id="13315" name="文本框 2"/>
          <p:cNvSpPr txBox="1">
            <a:spLocks noChangeArrowheads="1"/>
          </p:cNvSpPr>
          <p:nvPr/>
        </p:nvSpPr>
        <p:spPr bwMode="auto">
          <a:xfrm>
            <a:off x="1436687" y="1860550"/>
            <a:ext cx="2826439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803-207</a:t>
            </a:r>
            <a:r>
              <a:rPr lang="zh-CN" altLang="en-US" sz="3200" b="1" dirty="0"/>
              <a:t>≈</a:t>
            </a:r>
            <a:endParaRPr lang="zh-CN" altLang="en-US" sz="3200" b="1" dirty="0"/>
          </a:p>
        </p:txBody>
      </p:sp>
      <p:sp>
        <p:nvSpPr>
          <p:cNvPr id="13316" name="文本框 3"/>
          <p:cNvSpPr txBox="1">
            <a:spLocks noChangeArrowheads="1"/>
          </p:cNvSpPr>
          <p:nvPr/>
        </p:nvSpPr>
        <p:spPr bwMode="auto">
          <a:xfrm>
            <a:off x="4997450" y="1890713"/>
            <a:ext cx="298290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798+205</a:t>
            </a:r>
            <a:r>
              <a:rPr lang="zh-CN" altLang="en-US" sz="3200" b="1"/>
              <a:t>≈</a:t>
            </a:r>
            <a:endParaRPr lang="zh-CN" altLang="en-US" sz="3200" b="1"/>
          </a:p>
        </p:txBody>
      </p:sp>
      <p:sp>
        <p:nvSpPr>
          <p:cNvPr id="13317" name="文本框 4"/>
          <p:cNvSpPr txBox="1">
            <a:spLocks noChangeArrowheads="1"/>
          </p:cNvSpPr>
          <p:nvPr/>
        </p:nvSpPr>
        <p:spPr bwMode="auto">
          <a:xfrm>
            <a:off x="1436688" y="2714625"/>
            <a:ext cx="293747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23×498</a:t>
            </a:r>
            <a:r>
              <a:rPr lang="zh-CN" altLang="en-US" sz="3200" b="1"/>
              <a:t>≈</a:t>
            </a:r>
            <a:endParaRPr lang="zh-CN" altLang="en-US" sz="3200" b="1"/>
          </a:p>
        </p:txBody>
      </p:sp>
      <p:sp>
        <p:nvSpPr>
          <p:cNvPr id="13318" name="文本框 5"/>
          <p:cNvSpPr txBox="1">
            <a:spLocks noChangeArrowheads="1"/>
          </p:cNvSpPr>
          <p:nvPr/>
        </p:nvSpPr>
        <p:spPr bwMode="auto">
          <a:xfrm>
            <a:off x="5029200" y="2727325"/>
            <a:ext cx="293747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/>
              <a:t>632÷69</a:t>
            </a:r>
            <a:r>
              <a:rPr lang="zh-CN" altLang="en-US" sz="3200" b="1"/>
              <a:t>≈</a:t>
            </a:r>
            <a:endParaRPr lang="zh-CN" altLang="en-US" sz="3200" b="1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214687" y="1876425"/>
            <a:ext cx="127189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600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824663" y="1876425"/>
            <a:ext cx="159744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1000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265487" y="2732088"/>
            <a:ext cx="1925511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10000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856413" y="2736850"/>
            <a:ext cx="62080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9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60320" y="140017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 第</a:t>
            </a:r>
            <a:r>
              <a:rPr lang="en-US" altLang="zh-CN"/>
              <a:t>3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1"/>
          <p:cNvSpPr txBox="1">
            <a:spLocks noChangeArrowheads="1"/>
          </p:cNvSpPr>
          <p:nvPr/>
        </p:nvSpPr>
        <p:spPr bwMode="auto">
          <a:xfrm>
            <a:off x="641350" y="1229043"/>
            <a:ext cx="816576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4. </a:t>
            </a:r>
            <a:r>
              <a:rPr lang="zh-CN" altLang="en-US" sz="3200" b="1" dirty="0"/>
              <a:t>估一估，在○里填上“＞”或“＜”。</a:t>
            </a:r>
            <a:endParaRPr lang="zh-CN" altLang="en-US" sz="3200" b="1" dirty="0"/>
          </a:p>
        </p:txBody>
      </p:sp>
      <p:grpSp>
        <p:nvGrpSpPr>
          <p:cNvPr id="14339" name="组合 4"/>
          <p:cNvGrpSpPr/>
          <p:nvPr/>
        </p:nvGrpSpPr>
        <p:grpSpPr bwMode="auto">
          <a:xfrm>
            <a:off x="1069974" y="2068513"/>
            <a:ext cx="3529527" cy="636587"/>
            <a:chOff x="912921" y="1401635"/>
            <a:chExt cx="3529364" cy="637184"/>
          </a:xfrm>
        </p:grpSpPr>
        <p:sp>
          <p:nvSpPr>
            <p:cNvPr id="14353" name="文本框 2"/>
            <p:cNvSpPr txBox="1">
              <a:spLocks noChangeArrowheads="1"/>
            </p:cNvSpPr>
            <p:nvPr/>
          </p:nvSpPr>
          <p:spPr bwMode="auto">
            <a:xfrm>
              <a:off x="912921" y="1401635"/>
              <a:ext cx="3529364" cy="627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/>
                <a:t>5.9×9.9        60</a:t>
              </a:r>
              <a:endParaRPr lang="zh-CN" altLang="en-US" sz="3200" b="1" dirty="0"/>
            </a:p>
          </p:txBody>
        </p:sp>
        <p:sp>
          <p:nvSpPr>
            <p:cNvPr id="4" name="椭圆 3"/>
            <p:cNvSpPr/>
            <p:nvPr/>
          </p:nvSpPr>
          <p:spPr>
            <a:xfrm>
              <a:off x="2543209" y="1446127"/>
              <a:ext cx="606397" cy="59269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340" name="组合 5"/>
          <p:cNvGrpSpPr/>
          <p:nvPr/>
        </p:nvGrpSpPr>
        <p:grpSpPr bwMode="auto">
          <a:xfrm>
            <a:off x="4743450" y="2066925"/>
            <a:ext cx="3568652" cy="638175"/>
            <a:chOff x="1014517" y="1401635"/>
            <a:chExt cx="3568487" cy="637778"/>
          </a:xfrm>
        </p:grpSpPr>
        <p:sp>
          <p:nvSpPr>
            <p:cNvPr id="14351" name="文本框 6"/>
            <p:cNvSpPr txBox="1">
              <a:spLocks noChangeArrowheads="1"/>
            </p:cNvSpPr>
            <p:nvPr/>
          </p:nvSpPr>
          <p:spPr bwMode="auto">
            <a:xfrm>
              <a:off x="1014517" y="1401635"/>
              <a:ext cx="3568487" cy="626320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/>
                <a:t>32÷1.2        32</a:t>
              </a:r>
              <a:endParaRPr lang="zh-CN" altLang="en-US" sz="3200" b="1" dirty="0"/>
            </a:p>
          </p:txBody>
        </p:sp>
        <p:sp>
          <p:nvSpPr>
            <p:cNvPr id="8" name="椭圆 7"/>
            <p:cNvSpPr/>
            <p:nvPr/>
          </p:nvSpPr>
          <p:spPr>
            <a:xfrm>
              <a:off x="2543209" y="1446057"/>
              <a:ext cx="606397" cy="59335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D9E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341" name="组合 8"/>
          <p:cNvGrpSpPr/>
          <p:nvPr/>
        </p:nvGrpSpPr>
        <p:grpSpPr bwMode="auto">
          <a:xfrm>
            <a:off x="1171574" y="2946400"/>
            <a:ext cx="3393551" cy="638175"/>
            <a:chOff x="1014516" y="1401635"/>
            <a:chExt cx="3393395" cy="637778"/>
          </a:xfrm>
        </p:grpSpPr>
        <p:sp>
          <p:nvSpPr>
            <p:cNvPr id="14349" name="文本框 9"/>
            <p:cNvSpPr txBox="1">
              <a:spLocks noChangeArrowheads="1"/>
            </p:cNvSpPr>
            <p:nvPr/>
          </p:nvSpPr>
          <p:spPr bwMode="auto">
            <a:xfrm>
              <a:off x="1014516" y="1401635"/>
              <a:ext cx="3393395" cy="626320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/>
                <a:t>57×0.8        57</a:t>
              </a:r>
              <a:endParaRPr lang="zh-CN" altLang="en-US" sz="3200" b="1" dirty="0"/>
            </a:p>
          </p:txBody>
        </p:sp>
        <p:sp>
          <p:nvSpPr>
            <p:cNvPr id="11" name="椭圆 10"/>
            <p:cNvSpPr/>
            <p:nvPr/>
          </p:nvSpPr>
          <p:spPr>
            <a:xfrm>
              <a:off x="2543209" y="1446057"/>
              <a:ext cx="606397" cy="59335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D9E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342" name="组合 11"/>
          <p:cNvGrpSpPr/>
          <p:nvPr/>
        </p:nvGrpSpPr>
        <p:grpSpPr bwMode="auto">
          <a:xfrm>
            <a:off x="4743450" y="2944813"/>
            <a:ext cx="3974288" cy="638175"/>
            <a:chOff x="1014517" y="1401635"/>
            <a:chExt cx="3974129" cy="637778"/>
          </a:xfrm>
        </p:grpSpPr>
        <p:sp>
          <p:nvSpPr>
            <p:cNvPr id="14347" name="文本框 12"/>
            <p:cNvSpPr txBox="1">
              <a:spLocks noChangeArrowheads="1"/>
            </p:cNvSpPr>
            <p:nvPr/>
          </p:nvSpPr>
          <p:spPr bwMode="auto">
            <a:xfrm>
              <a:off x="1014517" y="1401635"/>
              <a:ext cx="3974129" cy="626320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/>
                <a:t>10.1×37        370</a:t>
              </a:r>
              <a:endParaRPr lang="zh-CN" altLang="en-US" sz="3200" b="1" dirty="0"/>
            </a:p>
          </p:txBody>
        </p:sp>
        <p:sp>
          <p:nvSpPr>
            <p:cNvPr id="14" name="椭圆 13"/>
            <p:cNvSpPr/>
            <p:nvPr/>
          </p:nvSpPr>
          <p:spPr>
            <a:xfrm>
              <a:off x="2730536" y="1446057"/>
              <a:ext cx="607988" cy="59335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D9E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690495" y="2064068"/>
            <a:ext cx="5969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＜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282055" y="2062480"/>
            <a:ext cx="5969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＜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692718" y="2935605"/>
            <a:ext cx="59690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＜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453823" y="2948305"/>
            <a:ext cx="5969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＞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71575" y="107696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 第</a:t>
            </a:r>
            <a:r>
              <a:rPr lang="en-US" altLang="zh-CN"/>
              <a:t>4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11"/>
          <p:cNvGrpSpPr/>
          <p:nvPr/>
        </p:nvGrpSpPr>
        <p:grpSpPr bwMode="auto">
          <a:xfrm>
            <a:off x="1666875" y="1507808"/>
            <a:ext cx="2027238" cy="942975"/>
            <a:chOff x="1201738" y="1012825"/>
            <a:chExt cx="2027237" cy="942975"/>
          </a:xfrm>
        </p:grpSpPr>
        <p:graphicFrame>
          <p:nvGraphicFramePr>
            <p:cNvPr id="15376" name="Object 14"/>
            <p:cNvGraphicFramePr>
              <a:graphicFrameLocks noChangeAspect="1"/>
            </p:cNvGraphicFramePr>
            <p:nvPr/>
          </p:nvGraphicFramePr>
          <p:xfrm>
            <a:off x="1201738" y="1012825"/>
            <a:ext cx="2027237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65" name="Equation" r:id="rId1" imgW="850265" imgH="393700" progId="Equation.DSMT4">
                    <p:embed/>
                  </p:oleObj>
                </mc:Choice>
                <mc:Fallback>
                  <p:oleObj name="Equation" r:id="rId1" imgW="850265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1738" y="1012825"/>
                          <a:ext cx="2027237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椭圆 10"/>
            <p:cNvSpPr/>
            <p:nvPr/>
          </p:nvSpPr>
          <p:spPr>
            <a:xfrm>
              <a:off x="2205038" y="1187450"/>
              <a:ext cx="608013" cy="59372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D9E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363" name="组合 12"/>
          <p:cNvGrpSpPr/>
          <p:nvPr/>
        </p:nvGrpSpPr>
        <p:grpSpPr bwMode="auto">
          <a:xfrm>
            <a:off x="4926013" y="1507808"/>
            <a:ext cx="2571750" cy="942975"/>
            <a:chOff x="929755" y="1012212"/>
            <a:chExt cx="2571750" cy="942975"/>
          </a:xfrm>
        </p:grpSpPr>
        <p:graphicFrame>
          <p:nvGraphicFramePr>
            <p:cNvPr id="15374" name="Object 14"/>
            <p:cNvGraphicFramePr>
              <a:graphicFrameLocks noChangeAspect="1"/>
            </p:cNvGraphicFramePr>
            <p:nvPr/>
          </p:nvGraphicFramePr>
          <p:xfrm>
            <a:off x="929755" y="1012212"/>
            <a:ext cx="2571750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1078865" imgH="393700" progId="Equation.DSMT4">
                    <p:embed/>
                  </p:oleObj>
                </mc:Choice>
                <mc:Fallback>
                  <p:oleObj name="Equation" r:id="rId3" imgW="1078865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9755" y="1012212"/>
                          <a:ext cx="2571750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" name="椭圆 14"/>
            <p:cNvSpPr/>
            <p:nvPr/>
          </p:nvSpPr>
          <p:spPr>
            <a:xfrm>
              <a:off x="2204517" y="1186837"/>
              <a:ext cx="608013" cy="595312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D9E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364" name="组合 15"/>
          <p:cNvGrpSpPr/>
          <p:nvPr/>
        </p:nvGrpSpPr>
        <p:grpSpPr bwMode="auto">
          <a:xfrm>
            <a:off x="1354138" y="2784158"/>
            <a:ext cx="2390775" cy="942975"/>
            <a:chOff x="852697" y="1012444"/>
            <a:chExt cx="2390775" cy="942975"/>
          </a:xfrm>
        </p:grpSpPr>
        <p:graphicFrame>
          <p:nvGraphicFramePr>
            <p:cNvPr id="15372" name="Object 14"/>
            <p:cNvGraphicFramePr>
              <a:graphicFrameLocks noChangeAspect="1"/>
            </p:cNvGraphicFramePr>
            <p:nvPr/>
          </p:nvGraphicFramePr>
          <p:xfrm>
            <a:off x="852697" y="1012444"/>
            <a:ext cx="2390775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Equation" r:id="rId5" imgW="1002665" imgH="393700" progId="Equation.DSMT4">
                    <p:embed/>
                  </p:oleObj>
                </mc:Choice>
                <mc:Fallback>
                  <p:oleObj name="Equation" r:id="rId5" imgW="1002665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2697" y="1012444"/>
                          <a:ext cx="2390775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椭圆 17"/>
            <p:cNvSpPr/>
            <p:nvPr/>
          </p:nvSpPr>
          <p:spPr>
            <a:xfrm>
              <a:off x="2205247" y="1187069"/>
              <a:ext cx="606425" cy="59372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D9E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365" name="组合 18"/>
          <p:cNvGrpSpPr/>
          <p:nvPr/>
        </p:nvGrpSpPr>
        <p:grpSpPr bwMode="auto">
          <a:xfrm>
            <a:off x="5062538" y="2788920"/>
            <a:ext cx="2208212" cy="942975"/>
            <a:chOff x="1015166" y="1012444"/>
            <a:chExt cx="2208212" cy="942975"/>
          </a:xfrm>
        </p:grpSpPr>
        <p:graphicFrame>
          <p:nvGraphicFramePr>
            <p:cNvPr id="15370" name="Object 14"/>
            <p:cNvGraphicFramePr>
              <a:graphicFrameLocks noChangeAspect="1"/>
            </p:cNvGraphicFramePr>
            <p:nvPr/>
          </p:nvGraphicFramePr>
          <p:xfrm>
            <a:off x="1015166" y="1012444"/>
            <a:ext cx="2208212" cy="942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7" imgW="926465" imgH="393700" progId="Equation.DSMT4">
                    <p:embed/>
                  </p:oleObj>
                </mc:Choice>
                <mc:Fallback>
                  <p:oleObj name="Equation" r:id="rId7" imgW="926465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5166" y="1012444"/>
                          <a:ext cx="2208212" cy="942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" name="椭圆 20"/>
            <p:cNvSpPr/>
            <p:nvPr/>
          </p:nvSpPr>
          <p:spPr>
            <a:xfrm>
              <a:off x="2205791" y="1187069"/>
              <a:ext cx="608012" cy="59372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D9E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2700338" y="1603375"/>
            <a:ext cx="59531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＞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6245225" y="1601788"/>
            <a:ext cx="5969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＞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2736850" y="2898775"/>
            <a:ext cx="59690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＞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6259513" y="2890838"/>
            <a:ext cx="595312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</a:rPr>
              <a:t>＜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"/>
          <p:cNvSpPr txBox="1">
            <a:spLocks noChangeArrowheads="1"/>
          </p:cNvSpPr>
          <p:nvPr/>
        </p:nvSpPr>
        <p:spPr bwMode="auto">
          <a:xfrm>
            <a:off x="412749" y="498475"/>
            <a:ext cx="285296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5. </a:t>
            </a:r>
            <a:r>
              <a:rPr lang="zh-CN" altLang="en-US" sz="3200" b="1" dirty="0"/>
              <a:t>计算。</a:t>
            </a:r>
            <a:endParaRPr lang="zh-CN" altLang="en-US" sz="3200" b="1" dirty="0"/>
          </a:p>
        </p:txBody>
      </p:sp>
      <p:sp>
        <p:nvSpPr>
          <p:cNvPr id="16387" name="文本框 2"/>
          <p:cNvSpPr txBox="1">
            <a:spLocks noChangeArrowheads="1"/>
          </p:cNvSpPr>
          <p:nvPr/>
        </p:nvSpPr>
        <p:spPr bwMode="auto">
          <a:xfrm>
            <a:off x="1511300" y="1317625"/>
            <a:ext cx="278569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59×101</a:t>
            </a:r>
            <a:endParaRPr lang="zh-CN" altLang="en-US" sz="3200" b="1" dirty="0"/>
          </a:p>
        </p:txBody>
      </p:sp>
      <p:sp>
        <p:nvSpPr>
          <p:cNvPr id="16388" name="文本框 3"/>
          <p:cNvSpPr txBox="1">
            <a:spLocks noChangeArrowheads="1"/>
          </p:cNvSpPr>
          <p:nvPr/>
        </p:nvSpPr>
        <p:spPr bwMode="auto">
          <a:xfrm>
            <a:off x="5248274" y="1317625"/>
            <a:ext cx="3235707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12.7-3.6-5.4</a:t>
            </a:r>
            <a:endParaRPr lang="zh-CN" altLang="en-US" sz="3200" b="1" dirty="0"/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1276350" y="1938338"/>
            <a:ext cx="3818164" cy="2625725"/>
            <a:chOff x="1060808" y="2035708"/>
            <a:chExt cx="3120092" cy="2624762"/>
          </a:xfrm>
        </p:grpSpPr>
        <p:sp>
          <p:nvSpPr>
            <p:cNvPr id="16394" name="文本框 4"/>
            <p:cNvSpPr txBox="1">
              <a:spLocks noChangeArrowheads="1"/>
            </p:cNvSpPr>
            <p:nvPr/>
          </p:nvSpPr>
          <p:spPr bwMode="auto">
            <a:xfrm>
              <a:off x="1060808" y="2035708"/>
              <a:ext cx="3120092" cy="62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=59×</a:t>
              </a:r>
              <a:r>
                <a:rPr lang="zh-CN" altLang="en-US" sz="3200" b="1">
                  <a:solidFill>
                    <a:srgbClr val="FF0000"/>
                  </a:solidFill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</a:rPr>
                <a:t>100+1</a:t>
              </a:r>
              <a:r>
                <a:rPr lang="zh-CN" altLang="en-US" sz="3200" b="1">
                  <a:solidFill>
                    <a:srgbClr val="FF0000"/>
                  </a:solidFill>
                </a:rPr>
                <a:t>）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6395" name="文本框 5"/>
            <p:cNvSpPr txBox="1">
              <a:spLocks noChangeArrowheads="1"/>
            </p:cNvSpPr>
            <p:nvPr/>
          </p:nvSpPr>
          <p:spPr bwMode="auto">
            <a:xfrm>
              <a:off x="1060808" y="2718972"/>
              <a:ext cx="3118488" cy="62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</a:rPr>
                <a:t>=59×100+59×1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6396" name="文本框 6"/>
            <p:cNvSpPr txBox="1">
              <a:spLocks noChangeArrowheads="1"/>
            </p:cNvSpPr>
            <p:nvPr/>
          </p:nvSpPr>
          <p:spPr bwMode="auto">
            <a:xfrm>
              <a:off x="1060808" y="3402236"/>
              <a:ext cx="1884046" cy="631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=5900+59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6397" name="文本框 7"/>
            <p:cNvSpPr txBox="1">
              <a:spLocks noChangeArrowheads="1"/>
            </p:cNvSpPr>
            <p:nvPr/>
          </p:nvSpPr>
          <p:spPr bwMode="auto">
            <a:xfrm>
              <a:off x="1060808" y="4028946"/>
              <a:ext cx="1239572" cy="631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=5959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5013324" y="1933575"/>
            <a:ext cx="4048173" cy="2016125"/>
            <a:chOff x="4796893" y="2030018"/>
            <a:chExt cx="3359662" cy="2017559"/>
          </a:xfrm>
        </p:grpSpPr>
        <p:sp>
          <p:nvSpPr>
            <p:cNvPr id="16391" name="文本框 8"/>
            <p:cNvSpPr txBox="1">
              <a:spLocks noChangeArrowheads="1"/>
            </p:cNvSpPr>
            <p:nvPr/>
          </p:nvSpPr>
          <p:spPr bwMode="auto">
            <a:xfrm>
              <a:off x="4798497" y="2030018"/>
              <a:ext cx="3358058" cy="627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=12.7-</a:t>
              </a:r>
              <a:r>
                <a:rPr lang="zh-CN" altLang="en-US" sz="3200" b="1">
                  <a:solidFill>
                    <a:srgbClr val="FF0000"/>
                  </a:solidFill>
                </a:rPr>
                <a:t>（</a:t>
              </a:r>
              <a:r>
                <a:rPr lang="en-US" altLang="zh-CN" sz="3200" b="1">
                  <a:solidFill>
                    <a:srgbClr val="FF0000"/>
                  </a:solidFill>
                </a:rPr>
                <a:t>3.6+5.4</a:t>
              </a:r>
              <a:r>
                <a:rPr lang="zh-CN" altLang="en-US" sz="3200" b="1">
                  <a:solidFill>
                    <a:srgbClr val="FF0000"/>
                  </a:solidFill>
                </a:rPr>
                <a:t>）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6392" name="文本框 9"/>
            <p:cNvSpPr txBox="1">
              <a:spLocks noChangeArrowheads="1"/>
            </p:cNvSpPr>
            <p:nvPr/>
          </p:nvSpPr>
          <p:spPr bwMode="auto">
            <a:xfrm>
              <a:off x="4796893" y="2722426"/>
              <a:ext cx="1478752" cy="632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=12.7-9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6393" name="文本框 10"/>
            <p:cNvSpPr txBox="1">
              <a:spLocks noChangeArrowheads="1"/>
            </p:cNvSpPr>
            <p:nvPr/>
          </p:nvSpPr>
          <p:spPr bwMode="auto">
            <a:xfrm>
              <a:off x="4796893" y="3415524"/>
              <a:ext cx="931956" cy="632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=3.7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005965" y="71882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 第</a:t>
            </a:r>
            <a:r>
              <a:rPr lang="en-US" altLang="zh-CN"/>
              <a:t>5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14"/>
          <p:cNvGraphicFramePr>
            <a:graphicFrameLocks noChangeAspect="1"/>
          </p:cNvGraphicFramePr>
          <p:nvPr/>
        </p:nvGraphicFramePr>
        <p:xfrm>
          <a:off x="1166178" y="1130777"/>
          <a:ext cx="2931795" cy="1178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tion" r:id="rId1" imgW="1079500" imgH="431800" progId="Equation.DSMT4">
                  <p:embed/>
                </p:oleObj>
              </mc:Choice>
              <mc:Fallback>
                <p:oleObj name="Equation" r:id="rId1" imgW="1079500" imgH="4318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6178" y="1130777"/>
                        <a:ext cx="2931795" cy="11785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 bwMode="auto">
          <a:xfrm>
            <a:off x="917574" y="2220913"/>
            <a:ext cx="4200526" cy="2181225"/>
            <a:chOff x="507261" y="1787665"/>
            <a:chExt cx="4201917" cy="2180944"/>
          </a:xfrm>
        </p:grpSpPr>
        <p:graphicFrame>
          <p:nvGraphicFramePr>
            <p:cNvPr id="17416" name="Object 14"/>
            <p:cNvGraphicFramePr>
              <a:graphicFrameLocks noChangeAspect="1"/>
            </p:cNvGraphicFramePr>
            <p:nvPr/>
          </p:nvGraphicFramePr>
          <p:xfrm>
            <a:off x="575410" y="1787665"/>
            <a:ext cx="4133768" cy="1074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1524000" imgH="393700" progId="Equation.DSMT4">
                    <p:embed/>
                  </p:oleObj>
                </mc:Choice>
                <mc:Fallback>
                  <p:oleObj name="Equation" r:id="rId3" imgW="15240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5410" y="1787665"/>
                          <a:ext cx="4133768" cy="10745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7" name="文本框 3"/>
            <p:cNvSpPr txBox="1">
              <a:spLocks noChangeArrowheads="1"/>
            </p:cNvSpPr>
            <p:nvPr/>
          </p:nvSpPr>
          <p:spPr bwMode="auto">
            <a:xfrm>
              <a:off x="507261" y="2705884"/>
              <a:ext cx="2403937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</a:rPr>
                <a:t>=6+20-21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7418" name="文本框 4"/>
            <p:cNvSpPr txBox="1">
              <a:spLocks noChangeArrowheads="1"/>
            </p:cNvSpPr>
            <p:nvPr/>
          </p:nvSpPr>
          <p:spPr bwMode="auto">
            <a:xfrm>
              <a:off x="507261" y="3336898"/>
              <a:ext cx="826367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</a:rPr>
                <a:t>=5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17412" name="Object 14"/>
          <p:cNvGraphicFramePr>
            <a:graphicFrameLocks noChangeAspect="1"/>
          </p:cNvGraphicFramePr>
          <p:nvPr/>
        </p:nvGraphicFramePr>
        <p:xfrm>
          <a:off x="5986463" y="1182688"/>
          <a:ext cx="1895475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698500" imgH="393700" progId="Equation.DSMT4">
                  <p:embed/>
                </p:oleObj>
              </mc:Choice>
              <mc:Fallback>
                <p:oleObj name="Equation" r:id="rId5" imgW="6985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6463" y="1182688"/>
                        <a:ext cx="1895475" cy="107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组合 10"/>
          <p:cNvGrpSpPr/>
          <p:nvPr/>
        </p:nvGrpSpPr>
        <p:grpSpPr bwMode="auto">
          <a:xfrm>
            <a:off x="5735637" y="2220913"/>
            <a:ext cx="1862138" cy="1719262"/>
            <a:chOff x="5567084" y="1787525"/>
            <a:chExt cx="1862138" cy="1718808"/>
          </a:xfrm>
        </p:grpSpPr>
        <p:graphicFrame>
          <p:nvGraphicFramePr>
            <p:cNvPr id="17414" name="Object 14"/>
            <p:cNvGraphicFramePr>
              <a:graphicFrameLocks noChangeAspect="1"/>
            </p:cNvGraphicFramePr>
            <p:nvPr/>
          </p:nvGraphicFramePr>
          <p:xfrm>
            <a:off x="5567085" y="1787525"/>
            <a:ext cx="1862137" cy="1074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7" imgW="685800" imgH="393700" progId="Equation.DSMT4">
                    <p:embed/>
                  </p:oleObj>
                </mc:Choice>
                <mc:Fallback>
                  <p:oleObj name="Equation" r:id="rId7" imgW="6858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67085" y="1787525"/>
                          <a:ext cx="1862137" cy="1074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15" name="文本框 8"/>
            <p:cNvSpPr txBox="1">
              <a:spLocks noChangeArrowheads="1"/>
            </p:cNvSpPr>
            <p:nvPr/>
          </p:nvSpPr>
          <p:spPr bwMode="auto">
            <a:xfrm>
              <a:off x="5567084" y="2874622"/>
              <a:ext cx="1146425" cy="63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</a:rPr>
                <a:t>=7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Object 14"/>
          <p:cNvGraphicFramePr>
            <a:graphicFrameLocks noChangeAspect="1"/>
          </p:cNvGraphicFramePr>
          <p:nvPr/>
        </p:nvGraphicFramePr>
        <p:xfrm>
          <a:off x="863124" y="307975"/>
          <a:ext cx="3342640" cy="1247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tion" r:id="rId1" imgW="1231265" imgH="457200" progId="Equation.DSMT4">
                  <p:embed/>
                </p:oleObj>
              </mc:Choice>
              <mc:Fallback>
                <p:oleObj name="Equation" r:id="rId1" imgW="1231265" imgH="4572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3124" y="307975"/>
                        <a:ext cx="3342640" cy="1247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 bwMode="auto">
          <a:xfrm>
            <a:off x="640397" y="1559942"/>
            <a:ext cx="3135630" cy="3259708"/>
            <a:chOff x="604972" y="1614397"/>
            <a:chExt cx="3205596" cy="3276238"/>
          </a:xfrm>
        </p:grpSpPr>
        <p:graphicFrame>
          <p:nvGraphicFramePr>
            <p:cNvPr id="18441" name="Object 14"/>
            <p:cNvGraphicFramePr>
              <a:graphicFrameLocks noChangeAspect="1"/>
            </p:cNvGraphicFramePr>
            <p:nvPr/>
          </p:nvGraphicFramePr>
          <p:xfrm>
            <a:off x="604972" y="1614397"/>
            <a:ext cx="3205596" cy="11787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1181100" imgH="431800" progId="Equation.DSMT4">
                    <p:embed/>
                  </p:oleObj>
                </mc:Choice>
                <mc:Fallback>
                  <p:oleObj name="Equation" r:id="rId3" imgW="1181100" imgH="4318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4972" y="1614397"/>
                          <a:ext cx="3205596" cy="11787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2" name="Object 14"/>
            <p:cNvGraphicFramePr>
              <a:graphicFrameLocks noChangeAspect="1"/>
            </p:cNvGraphicFramePr>
            <p:nvPr/>
          </p:nvGraphicFramePr>
          <p:xfrm>
            <a:off x="656782" y="2741161"/>
            <a:ext cx="1447800" cy="1074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Equation" r:id="rId5" imgW="533400" imgH="393700" progId="Equation.DSMT4">
                    <p:embed/>
                  </p:oleObj>
                </mc:Choice>
                <mc:Fallback>
                  <p:oleObj name="Equation" r:id="rId5" imgW="5334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782" y="2741161"/>
                          <a:ext cx="1447800" cy="10747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3" name="Object 14"/>
            <p:cNvGraphicFramePr>
              <a:graphicFrameLocks noChangeAspect="1"/>
            </p:cNvGraphicFramePr>
            <p:nvPr/>
          </p:nvGraphicFramePr>
          <p:xfrm>
            <a:off x="656782" y="3815897"/>
            <a:ext cx="654050" cy="1074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7" imgW="241300" imgH="393700" progId="Equation.DSMT4">
                    <p:embed/>
                  </p:oleObj>
                </mc:Choice>
                <mc:Fallback>
                  <p:oleObj name="Equation" r:id="rId7" imgW="241300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6782" y="3815897"/>
                          <a:ext cx="654050" cy="1074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436" name="文本框 5"/>
          <p:cNvSpPr txBox="1">
            <a:spLocks noChangeArrowheads="1"/>
          </p:cNvSpPr>
          <p:nvPr/>
        </p:nvSpPr>
        <p:spPr bwMode="auto">
          <a:xfrm>
            <a:off x="5019675" y="942975"/>
            <a:ext cx="3970726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/>
              <a:t>12.5×8÷12.5×8</a:t>
            </a:r>
            <a:endParaRPr lang="zh-CN" altLang="en-US" sz="3200" b="1" dirty="0"/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4835524" y="1927225"/>
            <a:ext cx="4088470" cy="2159000"/>
            <a:chOff x="4738862" y="1675291"/>
            <a:chExt cx="2781764" cy="2158058"/>
          </a:xfrm>
        </p:grpSpPr>
        <p:sp>
          <p:nvSpPr>
            <p:cNvPr id="18438" name="文本框 6"/>
            <p:cNvSpPr txBox="1">
              <a:spLocks noChangeArrowheads="1"/>
            </p:cNvSpPr>
            <p:nvPr/>
          </p:nvSpPr>
          <p:spPr bwMode="auto">
            <a:xfrm>
              <a:off x="4738863" y="1675291"/>
              <a:ext cx="2781763" cy="626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solidFill>
                    <a:srgbClr val="FF0000"/>
                  </a:solidFill>
                </a:rPr>
                <a:t>=100÷12.5×8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8439" name="文本框 7"/>
            <p:cNvSpPr txBox="1">
              <a:spLocks noChangeArrowheads="1"/>
            </p:cNvSpPr>
            <p:nvPr/>
          </p:nvSpPr>
          <p:spPr bwMode="auto">
            <a:xfrm>
              <a:off x="4738862" y="2438571"/>
              <a:ext cx="1241149" cy="626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=8×8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8440" name="文本框 8"/>
            <p:cNvSpPr txBox="1">
              <a:spLocks noChangeArrowheads="1"/>
            </p:cNvSpPr>
            <p:nvPr/>
          </p:nvSpPr>
          <p:spPr bwMode="auto">
            <a:xfrm>
              <a:off x="4738862" y="3201851"/>
              <a:ext cx="829142" cy="631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</a:rPr>
                <a:t>=64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104775" y="1114425"/>
            <a:ext cx="91360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3000" b="1" dirty="0"/>
              <a:t>6. </a:t>
            </a:r>
            <a:r>
              <a:rPr lang="zh-CN" altLang="en-US" sz="3000" b="1" dirty="0"/>
              <a:t>用计算器计算左边一列题，你能发现什么规律？直接写出右边一列题的得数。</a:t>
            </a:r>
            <a:endParaRPr lang="zh-CN" altLang="en-US" sz="3000" b="1" dirty="0"/>
          </a:p>
        </p:txBody>
      </p:sp>
      <p:sp>
        <p:nvSpPr>
          <p:cNvPr id="19459" name="文本框 2"/>
          <p:cNvSpPr txBox="1">
            <a:spLocks noChangeArrowheads="1"/>
          </p:cNvSpPr>
          <p:nvPr/>
        </p:nvSpPr>
        <p:spPr bwMode="auto">
          <a:xfrm>
            <a:off x="1049338" y="2090738"/>
            <a:ext cx="2036438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/>
              <a:t>9×9-1=</a:t>
            </a:r>
            <a:endParaRPr lang="zh-CN" altLang="en-US" sz="3000" b="1"/>
          </a:p>
        </p:txBody>
      </p:sp>
      <p:sp>
        <p:nvSpPr>
          <p:cNvPr id="19460" name="文本框 3"/>
          <p:cNvSpPr txBox="1">
            <a:spLocks noChangeArrowheads="1"/>
          </p:cNvSpPr>
          <p:nvPr/>
        </p:nvSpPr>
        <p:spPr bwMode="auto">
          <a:xfrm>
            <a:off x="842963" y="2717800"/>
            <a:ext cx="2299930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/>
              <a:t>98×9-2=</a:t>
            </a:r>
            <a:endParaRPr lang="zh-CN" altLang="en-US" sz="3000" b="1"/>
          </a:p>
        </p:txBody>
      </p:sp>
      <p:sp>
        <p:nvSpPr>
          <p:cNvPr id="19461" name="文本框 4"/>
          <p:cNvSpPr txBox="1">
            <a:spLocks noChangeArrowheads="1"/>
          </p:cNvSpPr>
          <p:nvPr/>
        </p:nvSpPr>
        <p:spPr bwMode="auto">
          <a:xfrm>
            <a:off x="638175" y="3344863"/>
            <a:ext cx="2563421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/>
              <a:t>987×9-3=</a:t>
            </a:r>
            <a:endParaRPr lang="zh-CN" altLang="en-US" sz="3000" b="1"/>
          </a:p>
        </p:txBody>
      </p:sp>
      <p:sp>
        <p:nvSpPr>
          <p:cNvPr id="19462" name="文本框 5"/>
          <p:cNvSpPr txBox="1">
            <a:spLocks noChangeArrowheads="1"/>
          </p:cNvSpPr>
          <p:nvPr/>
        </p:nvSpPr>
        <p:spPr bwMode="auto">
          <a:xfrm>
            <a:off x="433388" y="3983038"/>
            <a:ext cx="2828954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/>
              <a:t>9876×9-4=</a:t>
            </a:r>
            <a:endParaRPr lang="zh-CN" altLang="en-US" sz="3000" b="1"/>
          </a:p>
        </p:txBody>
      </p:sp>
      <p:sp>
        <p:nvSpPr>
          <p:cNvPr id="19463" name="文本框 6"/>
          <p:cNvSpPr txBox="1">
            <a:spLocks noChangeArrowheads="1"/>
          </p:cNvSpPr>
          <p:nvPr/>
        </p:nvSpPr>
        <p:spPr bwMode="auto">
          <a:xfrm>
            <a:off x="4371975" y="2090738"/>
            <a:ext cx="3092445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/>
              <a:t>98765×9-5=</a:t>
            </a:r>
            <a:endParaRPr lang="zh-CN" altLang="en-US" sz="3000" b="1"/>
          </a:p>
        </p:txBody>
      </p:sp>
      <p:sp>
        <p:nvSpPr>
          <p:cNvPr id="19464" name="文本框 7"/>
          <p:cNvSpPr txBox="1">
            <a:spLocks noChangeArrowheads="1"/>
          </p:cNvSpPr>
          <p:nvPr/>
        </p:nvSpPr>
        <p:spPr bwMode="auto">
          <a:xfrm>
            <a:off x="4167188" y="2717800"/>
            <a:ext cx="3355936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/>
              <a:t>987654×9-6=</a:t>
            </a:r>
            <a:endParaRPr lang="zh-CN" altLang="en-US" sz="3000" b="1"/>
          </a:p>
        </p:txBody>
      </p:sp>
      <p:sp>
        <p:nvSpPr>
          <p:cNvPr id="19465" name="文本框 8"/>
          <p:cNvSpPr txBox="1">
            <a:spLocks noChangeArrowheads="1"/>
          </p:cNvSpPr>
          <p:nvPr/>
        </p:nvSpPr>
        <p:spPr bwMode="auto">
          <a:xfrm>
            <a:off x="3962399" y="3344863"/>
            <a:ext cx="3619427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/>
              <a:t>9876543×9-7=</a:t>
            </a:r>
            <a:endParaRPr lang="zh-CN" altLang="en-US" sz="3000" b="1"/>
          </a:p>
        </p:txBody>
      </p:sp>
      <p:sp>
        <p:nvSpPr>
          <p:cNvPr id="19466" name="文本框 9"/>
          <p:cNvSpPr txBox="1">
            <a:spLocks noChangeArrowheads="1"/>
          </p:cNvSpPr>
          <p:nvPr/>
        </p:nvSpPr>
        <p:spPr bwMode="auto">
          <a:xfrm>
            <a:off x="3757613" y="3983038"/>
            <a:ext cx="3884961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/>
              <a:t>98765432×9-8=</a:t>
            </a:r>
            <a:endParaRPr lang="zh-CN" altLang="en-US" sz="3000" b="1"/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444750" y="2097088"/>
            <a:ext cx="765963" cy="59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</a:rPr>
              <a:t>80</a:t>
            </a:r>
            <a:endParaRPr lang="zh-CN" altLang="en-US" sz="3000" b="1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2444749" y="2717800"/>
            <a:ext cx="1029453" cy="59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 dirty="0">
                <a:solidFill>
                  <a:srgbClr val="FF0000"/>
                </a:solidFill>
              </a:rPr>
              <a:t>880</a:t>
            </a:r>
            <a:endParaRPr lang="zh-CN" altLang="en-US" sz="3000" b="1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444749" y="3359150"/>
            <a:ext cx="1292945" cy="59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</a:rPr>
              <a:t>8880</a:t>
            </a:r>
            <a:endParaRPr lang="zh-CN" altLang="en-US" sz="3000" b="1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444750" y="3987800"/>
            <a:ext cx="1558479" cy="59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</a:rPr>
              <a:t>88880</a:t>
            </a:r>
            <a:endParaRPr lang="zh-CN" altLang="en-US" sz="3000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6629399" y="2089150"/>
            <a:ext cx="1821969" cy="59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</a:rPr>
              <a:t>888880</a:t>
            </a:r>
            <a:endParaRPr lang="zh-CN" altLang="en-US" sz="3000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629399" y="2716213"/>
            <a:ext cx="2085461" cy="59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</a:rPr>
              <a:t>8888880</a:t>
            </a:r>
            <a:endParaRPr lang="zh-CN" altLang="en-US" sz="3000" b="1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6629400" y="3338513"/>
            <a:ext cx="2348951" cy="59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solidFill>
                  <a:srgbClr val="FF0000"/>
                </a:solidFill>
              </a:rPr>
              <a:t>88888880</a:t>
            </a:r>
            <a:endParaRPr lang="zh-CN" altLang="en-US" sz="3000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629399" y="3970338"/>
            <a:ext cx="2514601" cy="597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 dirty="0">
                <a:solidFill>
                  <a:srgbClr val="FF0000"/>
                </a:solidFill>
              </a:rPr>
              <a:t>888888880</a:t>
            </a:r>
            <a:endParaRPr lang="zh-CN" altLang="en-US" sz="3000" b="1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4310" y="87820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 第</a:t>
            </a:r>
            <a:r>
              <a:rPr lang="en-US" altLang="zh-CN"/>
              <a:t>6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"/>
          <p:cNvSpPr txBox="1">
            <a:spLocks noChangeArrowheads="1"/>
          </p:cNvSpPr>
          <p:nvPr/>
        </p:nvSpPr>
        <p:spPr bwMode="auto">
          <a:xfrm>
            <a:off x="619761" y="1292225"/>
            <a:ext cx="8043228" cy="190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200000"/>
              </a:lnSpc>
            </a:pPr>
            <a:r>
              <a:rPr lang="en-US" altLang="zh-CN" sz="3200" b="1" dirty="0"/>
              <a:t>7. </a:t>
            </a:r>
            <a:r>
              <a:rPr lang="zh-CN" altLang="en-US" sz="3200" b="1" dirty="0"/>
              <a:t>已知                                         ，那么</a:t>
            </a:r>
            <a:r>
              <a:rPr lang="en-US" altLang="zh-CN" sz="3200" b="1" i="1" dirty="0"/>
              <a:t>x</a:t>
            </a:r>
            <a:r>
              <a:rPr lang="zh-CN" altLang="en-US" sz="3200" b="1" dirty="0"/>
              <a:t>、</a:t>
            </a:r>
            <a:r>
              <a:rPr lang="en-US" altLang="zh-CN" sz="3200" b="1" i="1" dirty="0"/>
              <a:t>y</a:t>
            </a:r>
            <a:r>
              <a:rPr lang="zh-CN" altLang="en-US" sz="3200" b="1" dirty="0"/>
              <a:t>、</a:t>
            </a:r>
            <a:r>
              <a:rPr lang="en-US" altLang="zh-CN" sz="3200" b="1" i="1" dirty="0"/>
              <a:t>z</a:t>
            </a:r>
            <a:r>
              <a:rPr lang="zh-CN" altLang="en-US" sz="3200" b="1" dirty="0"/>
              <a:t>的关系是（      ）＜（      ）＜（      ）。</a:t>
            </a:r>
            <a:endParaRPr lang="zh-CN" altLang="en-US" sz="3200" b="1" dirty="0"/>
          </a:p>
        </p:txBody>
      </p:sp>
      <p:graphicFrame>
        <p:nvGraphicFramePr>
          <p:cNvPr id="20483" name="Object 14"/>
          <p:cNvGraphicFramePr>
            <a:graphicFrameLocks noChangeAspect="1"/>
          </p:cNvGraphicFramePr>
          <p:nvPr/>
        </p:nvGraphicFramePr>
        <p:xfrm>
          <a:off x="1973104" y="1379062"/>
          <a:ext cx="4104005" cy="1107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tion" r:id="rId1" imgW="1511300" imgH="405765" progId="Equation.DSMT4">
                  <p:embed/>
                </p:oleObj>
              </mc:Choice>
              <mc:Fallback>
                <p:oleObj name="Equation" r:id="rId1" imgW="1511300" imgH="405765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104" y="1379062"/>
                        <a:ext cx="4104005" cy="11074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055329" y="2482850"/>
            <a:ext cx="76053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endParaRPr lang="zh-CN" altLang="en-US" sz="3200" b="1" i="1" dirty="0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875945" y="2482850"/>
            <a:ext cx="71415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>
                <a:solidFill>
                  <a:srgbClr val="FF0000"/>
                </a:solidFill>
              </a:rPr>
              <a:t>y</a:t>
            </a:r>
            <a:endParaRPr lang="zh-CN" altLang="en-US" sz="3200" b="1" i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735764" y="2470150"/>
            <a:ext cx="670876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i="1" dirty="0">
                <a:solidFill>
                  <a:srgbClr val="FF0000"/>
                </a:solidFill>
              </a:rPr>
              <a:t>z</a:t>
            </a:r>
            <a:endParaRPr lang="zh-CN" altLang="en-US" sz="3200" b="1" i="1" dirty="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9760" y="116649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P78 </a:t>
            </a:r>
            <a:r>
              <a:rPr lang="zh-CN" altLang="en-US"/>
              <a:t>练习十五 第</a:t>
            </a:r>
            <a:r>
              <a:rPr lang="en-US" altLang="zh-CN"/>
              <a:t>7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"/>
          <p:cNvSpPr txBox="1">
            <a:spLocks noChangeArrowheads="1"/>
          </p:cNvSpPr>
          <p:nvPr/>
        </p:nvSpPr>
        <p:spPr bwMode="auto">
          <a:xfrm>
            <a:off x="793965" y="1160402"/>
            <a:ext cx="7497512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3200" b="1" dirty="0"/>
              <a:t>8. </a:t>
            </a:r>
            <a:r>
              <a:rPr lang="zh-CN" altLang="en-US" sz="3200" b="1" dirty="0"/>
              <a:t>六年级办公室买进一包白纸，计划每天用</a:t>
            </a:r>
            <a:r>
              <a:rPr lang="en-US" altLang="zh-CN" sz="3200" b="1" dirty="0"/>
              <a:t>25</a:t>
            </a:r>
            <a:r>
              <a:rPr lang="zh-CN" altLang="en-US" sz="3200" b="1" dirty="0"/>
              <a:t>张，可以用</a:t>
            </a:r>
            <a:r>
              <a:rPr lang="en-US" altLang="zh-CN" sz="3200" b="1" dirty="0"/>
              <a:t>20</a:t>
            </a:r>
            <a:r>
              <a:rPr lang="zh-CN" altLang="en-US" sz="3200" b="1" dirty="0"/>
              <a:t>天。由于注意了节约用纸，实际每天只用了</a:t>
            </a:r>
            <a:r>
              <a:rPr lang="en-US" altLang="zh-CN" sz="3200" b="1" dirty="0"/>
              <a:t>20</a:t>
            </a:r>
            <a:r>
              <a:rPr lang="zh-CN" altLang="en-US" sz="3200" b="1" dirty="0"/>
              <a:t>张，实际比计划多用多少天？</a:t>
            </a:r>
            <a:endParaRPr lang="zh-CN" altLang="en-US" sz="32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793750" y="105664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8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171700" y="1244278"/>
            <a:ext cx="40975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</a:rPr>
              <a:t>解：设实际可用</a:t>
            </a: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</a:rPr>
              <a:t>天。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768600" y="2010352"/>
            <a:ext cx="22669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</a:rPr>
              <a:t>20</a:t>
            </a:r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</a:rPr>
              <a:t>=25×20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80038" y="2010352"/>
            <a:ext cx="10342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i="1" dirty="0">
                <a:solidFill>
                  <a:srgbClr val="FF0000"/>
                </a:solidFill>
              </a:rPr>
              <a:t>x</a:t>
            </a:r>
            <a:r>
              <a:rPr lang="en-US" altLang="zh-CN" sz="3200" b="1" dirty="0">
                <a:solidFill>
                  <a:srgbClr val="FF0000"/>
                </a:solidFill>
              </a:rPr>
              <a:t>=25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171700" y="3453123"/>
            <a:ext cx="53879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</a:rPr>
              <a:t>答：实际比计划多用</a:t>
            </a:r>
            <a:r>
              <a:rPr lang="en-US" altLang="zh-CN" sz="3200" b="1" dirty="0">
                <a:solidFill>
                  <a:srgbClr val="FF0000"/>
                </a:solidFill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</a:rPr>
              <a:t>天。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765425" y="2735175"/>
            <a:ext cx="34718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</a:rPr>
              <a:t>25-20=5</a:t>
            </a:r>
            <a:r>
              <a:rPr lang="zh-CN" altLang="en-US" sz="3200" b="1" dirty="0">
                <a:solidFill>
                  <a:srgbClr val="FF0000"/>
                </a:solidFill>
              </a:rPr>
              <a:t>（天）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745217" y="1163650"/>
            <a:ext cx="7500711" cy="295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3200" b="1" dirty="0"/>
              <a:t>9. </a:t>
            </a:r>
            <a:r>
              <a:rPr lang="zh-CN" altLang="en-US" sz="3200" b="1" dirty="0"/>
              <a:t>一个旅游景点去年全年接待游客约</a:t>
            </a:r>
            <a:r>
              <a:rPr lang="en-US" altLang="zh-CN" sz="3200" b="1" dirty="0"/>
              <a:t>196</a:t>
            </a:r>
            <a:r>
              <a:rPr lang="zh-CN" altLang="en-US" sz="3200" b="1" dirty="0"/>
              <a:t>万人，上半年接待游客数是全年的    。第三季度接待游客数是上半年的    ，第三季度接待游客多少人？</a:t>
            </a:r>
            <a:endParaRPr lang="zh-CN" altLang="en-US" sz="3200" b="1" dirty="0"/>
          </a:p>
        </p:txBody>
      </p:sp>
      <p:graphicFrame>
        <p:nvGraphicFramePr>
          <p:cNvPr id="22531" name="Object 14"/>
          <p:cNvGraphicFramePr>
            <a:graphicFrameLocks noChangeAspect="1"/>
          </p:cNvGraphicFramePr>
          <p:nvPr/>
        </p:nvGraphicFramePr>
        <p:xfrm>
          <a:off x="7254754" y="1809238"/>
          <a:ext cx="414338" cy="1074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5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4754" y="1809238"/>
                        <a:ext cx="414338" cy="1074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Object 14"/>
          <p:cNvGraphicFramePr>
            <a:graphicFrameLocks noChangeAspect="1"/>
          </p:cNvGraphicFramePr>
          <p:nvPr/>
        </p:nvGraphicFramePr>
        <p:xfrm>
          <a:off x="6758022" y="2538950"/>
          <a:ext cx="414338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52400" imgH="393700" progId="Equation.DSMT4">
                  <p:embed/>
                </p:oleObj>
              </mc:Choice>
              <mc:Fallback>
                <p:oleObj name="Equation" r:id="rId3" imgW="152400" imgH="3937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8022" y="2538950"/>
                        <a:ext cx="414338" cy="1074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793750" y="105664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9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3"/>
          <p:cNvGrpSpPr/>
          <p:nvPr/>
        </p:nvGrpSpPr>
        <p:grpSpPr bwMode="auto">
          <a:xfrm>
            <a:off x="2581275" y="1585913"/>
            <a:ext cx="4325938" cy="1074737"/>
            <a:chOff x="1624349" y="1327313"/>
            <a:chExt cx="4326343" cy="1074738"/>
          </a:xfrm>
        </p:grpSpPr>
        <p:graphicFrame>
          <p:nvGraphicFramePr>
            <p:cNvPr id="23556" name="Object 14"/>
            <p:cNvGraphicFramePr>
              <a:graphicFrameLocks noChangeAspect="1"/>
            </p:cNvGraphicFramePr>
            <p:nvPr/>
          </p:nvGraphicFramePr>
          <p:xfrm>
            <a:off x="1624349" y="1327313"/>
            <a:ext cx="2589213" cy="1074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65" name="Equation" r:id="rId1" imgW="951865" imgH="393700" progId="Equation.DSMT4">
                    <p:embed/>
                  </p:oleObj>
                </mc:Choice>
                <mc:Fallback>
                  <p:oleObj name="Equation" r:id="rId1" imgW="951865" imgH="393700" progId="Equation.DSMT4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24349" y="1327313"/>
                          <a:ext cx="2589213" cy="1074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3557" name="文本框 2"/>
            <p:cNvSpPr txBox="1">
              <a:spLocks noChangeArrowheads="1"/>
            </p:cNvSpPr>
            <p:nvPr/>
          </p:nvSpPr>
          <p:spPr bwMode="auto">
            <a:xfrm>
              <a:off x="4118139" y="1521773"/>
              <a:ext cx="1832553" cy="62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defTabSz="91313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3200" b="1">
                  <a:solidFill>
                    <a:srgbClr val="FF0000"/>
                  </a:solidFill>
                </a:rPr>
                <a:t>（万人）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</p:grpSp>
      <p:sp>
        <p:nvSpPr>
          <p:cNvPr id="23555" name="矩形 4"/>
          <p:cNvSpPr>
            <a:spLocks noChangeArrowheads="1"/>
          </p:cNvSpPr>
          <p:nvPr/>
        </p:nvSpPr>
        <p:spPr bwMode="auto">
          <a:xfrm>
            <a:off x="1768475" y="2946400"/>
            <a:ext cx="5949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</a:rPr>
              <a:t>答：第三季度接待游客</a:t>
            </a:r>
            <a:r>
              <a:rPr lang="en-US" altLang="zh-CN" sz="3200" b="1">
                <a:solidFill>
                  <a:srgbClr val="FF0000"/>
                </a:solidFill>
              </a:rPr>
              <a:t>63</a:t>
            </a:r>
            <a:r>
              <a:rPr lang="zh-CN" altLang="en-US" sz="3200" b="1">
                <a:solidFill>
                  <a:srgbClr val="FF0000"/>
                </a:solidFill>
              </a:rPr>
              <a:t>万人。</a:t>
            </a:r>
            <a:endParaRPr lang="zh-CN" altLang="en-US" sz="32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>
            <a:spLocks noChangeArrowheads="1"/>
          </p:cNvSpPr>
          <p:nvPr/>
        </p:nvSpPr>
        <p:spPr bwMode="auto">
          <a:xfrm>
            <a:off x="453943" y="593487"/>
            <a:ext cx="7500650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800" b="1" dirty="0"/>
              <a:t>10. </a:t>
            </a:r>
            <a:r>
              <a:rPr lang="zh-CN" altLang="en-US" sz="2800" b="1" dirty="0"/>
              <a:t>一种食用油，原来每升售价为</a:t>
            </a:r>
            <a:r>
              <a:rPr lang="en-US" altLang="zh-CN" sz="2800" b="1" dirty="0"/>
              <a:t>12</a:t>
            </a:r>
            <a:r>
              <a:rPr lang="zh-CN" altLang="en-US" sz="2800" b="1" dirty="0"/>
              <a:t>元。现在由于成本提高，单价提高了</a:t>
            </a:r>
            <a:r>
              <a:rPr lang="en-US" altLang="zh-CN" sz="2800" b="1" dirty="0"/>
              <a:t>25%</a:t>
            </a:r>
            <a:r>
              <a:rPr lang="zh-CN" altLang="en-US" sz="2800" b="1" dirty="0"/>
              <a:t>。原来买</a:t>
            </a:r>
            <a:r>
              <a:rPr lang="en-US" altLang="zh-CN" sz="2800" b="1" dirty="0"/>
              <a:t>10L</a:t>
            </a:r>
            <a:r>
              <a:rPr lang="zh-CN" altLang="en-US" sz="2800" b="1" dirty="0"/>
              <a:t>的钱，现在能买多少升？</a:t>
            </a:r>
            <a:endParaRPr lang="zh-CN" altLang="en-US" sz="2800" b="1" dirty="0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579688" y="2541146"/>
            <a:ext cx="5588366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12×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1+25%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</a:rPr>
              <a:t>=15</a:t>
            </a:r>
            <a:r>
              <a:rPr lang="zh-CN" altLang="en-US" sz="3200" b="1" dirty="0">
                <a:solidFill>
                  <a:srgbClr val="FF0000"/>
                </a:solidFill>
              </a:rPr>
              <a:t>（元）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579687" y="3153862"/>
            <a:ext cx="413763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12×10÷15=8</a:t>
            </a:r>
            <a:r>
              <a:rPr lang="zh-CN" altLang="en-US" sz="3200" b="1" dirty="0">
                <a:solidFill>
                  <a:srgbClr val="FF0000"/>
                </a:solidFill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</a:rPr>
              <a:t>L</a:t>
            </a:r>
            <a:r>
              <a:rPr lang="zh-CN" altLang="en-US" sz="3200" b="1" dirty="0">
                <a:solidFill>
                  <a:srgbClr val="FF0000"/>
                </a:solidFill>
              </a:rPr>
              <a:t>）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579688" y="3897802"/>
            <a:ext cx="44629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答：现在能买</a:t>
            </a:r>
            <a:r>
              <a:rPr lang="en-US" altLang="zh-CN" sz="3200" b="1" dirty="0">
                <a:solidFill>
                  <a:srgbClr val="FF0000"/>
                </a:solidFill>
              </a:rPr>
              <a:t>8L</a:t>
            </a:r>
            <a:r>
              <a:rPr lang="zh-CN" altLang="en-US" sz="3200" b="1" dirty="0">
                <a:solidFill>
                  <a:srgbClr val="FF0000"/>
                </a:solidFill>
              </a:rPr>
              <a:t>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31030" y="212026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10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文本框 1"/>
          <p:cNvSpPr txBox="1">
            <a:spLocks noChangeArrowheads="1"/>
          </p:cNvSpPr>
          <p:nvPr/>
        </p:nvSpPr>
        <p:spPr bwMode="auto">
          <a:xfrm>
            <a:off x="366630" y="439643"/>
            <a:ext cx="7450460" cy="259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2800" b="1" dirty="0"/>
              <a:t>11.</a:t>
            </a:r>
            <a:r>
              <a:rPr lang="zh-CN" altLang="en-US" sz="2800" b="1" dirty="0"/>
              <a:t>小明一家三口开车从北京去距离</a:t>
            </a:r>
            <a:r>
              <a:rPr lang="en-US" altLang="zh-CN" sz="2800" b="1" dirty="0"/>
              <a:t>560km</a:t>
            </a:r>
            <a:r>
              <a:rPr lang="zh-CN" altLang="en-US" sz="2800" b="1" dirty="0"/>
              <a:t>外的爷爷家。汽车每</a:t>
            </a:r>
            <a:r>
              <a:rPr lang="en-US" altLang="zh-CN" sz="2800" b="1" dirty="0"/>
              <a:t>100km</a:t>
            </a:r>
            <a:r>
              <a:rPr lang="zh-CN" altLang="en-US" sz="2800" b="1" dirty="0"/>
              <a:t>耗油</a:t>
            </a:r>
            <a:r>
              <a:rPr lang="en-US" altLang="zh-CN" sz="2800" b="1" dirty="0"/>
              <a:t>8L</a:t>
            </a:r>
            <a:r>
              <a:rPr lang="zh-CN" altLang="en-US" sz="2800" b="1" dirty="0"/>
              <a:t>，按照这个耗油量，出发时加满</a:t>
            </a:r>
            <a:r>
              <a:rPr lang="en-US" altLang="zh-CN" sz="2800" b="1" dirty="0"/>
              <a:t>60L</a:t>
            </a:r>
            <a:r>
              <a:rPr lang="zh-CN" altLang="en-US" sz="2800" b="1" dirty="0"/>
              <a:t>汽油，中途不加油能到达爷爷家吗？</a:t>
            </a:r>
            <a:endParaRPr lang="zh-CN" altLang="en-US" sz="2800" b="1" dirty="0"/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193471" y="2713539"/>
            <a:ext cx="44958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560÷100×8=44.8</a:t>
            </a:r>
            <a:r>
              <a:rPr lang="zh-CN" altLang="en-US" sz="3200" b="1">
                <a:solidFill>
                  <a:srgbClr val="FF0000"/>
                </a:solidFill>
              </a:rPr>
              <a:t>（</a:t>
            </a:r>
            <a:r>
              <a:rPr lang="en-US" altLang="zh-CN" sz="3200" b="1">
                <a:solidFill>
                  <a:srgbClr val="FF0000"/>
                </a:solidFill>
              </a:rPr>
              <a:t>L</a:t>
            </a:r>
            <a:r>
              <a:rPr lang="zh-CN" altLang="en-US" sz="3200" b="1">
                <a:solidFill>
                  <a:srgbClr val="FF0000"/>
                </a:solidFill>
              </a:rPr>
              <a:t>）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276146" y="3299326"/>
            <a:ext cx="17256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60</a:t>
            </a:r>
            <a:r>
              <a:rPr lang="zh-CN" altLang="en-US" sz="3200" b="1">
                <a:solidFill>
                  <a:srgbClr val="FF0000"/>
                </a:solidFill>
              </a:rPr>
              <a:t>＞</a:t>
            </a:r>
            <a:r>
              <a:rPr lang="en-US" altLang="zh-CN" sz="3200" b="1">
                <a:solidFill>
                  <a:srgbClr val="FF0000"/>
                </a:solidFill>
              </a:rPr>
              <a:t>44.8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399845" y="3920039"/>
            <a:ext cx="4289425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</a:rPr>
              <a:t>答：能到达爷爷家。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93290" y="250761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11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697410" y="1149780"/>
            <a:ext cx="7450910" cy="2774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5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12.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下表是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2022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日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G121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次列车途经站点的相关信息。你能估算一下这趟列车在行驶全程中（扣除停留时间）的平均速度大约是多少吗？</a:t>
            </a:r>
            <a:endParaRPr lang="zh-CN" altLang="en-US" sz="3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93750" y="105664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12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645" y="546816"/>
            <a:ext cx="6298672" cy="417599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203"/>
          <p:cNvSpPr txBox="1">
            <a:spLocks noChangeArrowheads="1"/>
          </p:cNvSpPr>
          <p:nvPr/>
        </p:nvSpPr>
        <p:spPr bwMode="auto">
          <a:xfrm>
            <a:off x="1463674" y="703263"/>
            <a:ext cx="5544029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时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42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分－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时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分＝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小时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37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分</a:t>
            </a:r>
            <a:endParaRPr lang="en-US" altLang="zh-CN" sz="2800" b="1" dirty="0">
              <a:solidFill>
                <a:srgbClr val="FF0000"/>
              </a:solidFill>
              <a:ea typeface="楷体" panose="02010609060101010101" charset="-122"/>
            </a:endParaRPr>
          </a:p>
        </p:txBody>
      </p:sp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1463675" y="1411288"/>
            <a:ext cx="4943605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分</a:t>
            </a:r>
            <a:endParaRPr lang="en-US" altLang="zh-CN" sz="2800" b="1" dirty="0">
              <a:solidFill>
                <a:srgbClr val="FF0000"/>
              </a:solidFill>
              <a:ea typeface="楷体" panose="02010609060101010101" charset="-122"/>
            </a:endParaRPr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1463675" y="2120900"/>
            <a:ext cx="4135178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小时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37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分－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分≈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小时</a:t>
            </a:r>
            <a:endParaRPr lang="en-US" altLang="zh-CN" sz="2800" b="1" dirty="0">
              <a:solidFill>
                <a:srgbClr val="FF0000"/>
              </a:solidFill>
              <a:ea typeface="楷体" panose="02010609060101010101" charset="-122"/>
            </a:endParaRP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1463675" y="2828925"/>
            <a:ext cx="4135178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 eaLnBrk="1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1318÷5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≈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260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（千米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/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charset="-122"/>
              </a:rPr>
              <a:t>时）</a:t>
            </a:r>
            <a:endParaRPr lang="en-US" altLang="zh-CN" sz="2800" b="1" dirty="0">
              <a:solidFill>
                <a:srgbClr val="FF0000"/>
              </a:solidFill>
              <a:ea typeface="楷体" panose="02010609060101010101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69924" y="3536950"/>
            <a:ext cx="7697179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/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答：这趟列车在行驶全程中（扣除停留时间）</a:t>
            </a:r>
            <a:endParaRPr lang="en-US" altLang="zh-CN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defTabSz="914400"/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的平均速度大约是</a:t>
            </a:r>
            <a:r>
              <a:rPr lang="en-US" altLang="zh-CN" sz="2800" b="1" dirty="0">
                <a:solidFill>
                  <a:srgbClr val="FF0000"/>
                </a:solidFill>
                <a:ea typeface="楷体" panose="02010609060101010101" charset="-122"/>
              </a:rPr>
              <a:t>260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千米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时。</a:t>
            </a:r>
            <a:endParaRPr lang="zh-CN" altLang="en-US" sz="16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  <p:bldP spid="4" grpId="0" build="p"/>
      <p:bldP spid="5" grpId="0" build="p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1"/>
          <p:cNvSpPr txBox="1">
            <a:spLocks noChangeArrowheads="1"/>
          </p:cNvSpPr>
          <p:nvPr/>
        </p:nvSpPr>
        <p:spPr bwMode="auto">
          <a:xfrm>
            <a:off x="1188720" y="1149985"/>
            <a:ext cx="6855460" cy="245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3200" b="1" dirty="0"/>
              <a:t>13. </a:t>
            </a:r>
            <a:r>
              <a:rPr lang="zh-CN" altLang="en-US" sz="3200" b="1" dirty="0"/>
              <a:t>小红家客厅的顶灯需要更换一个灯泡。已知灯泡距地面</a:t>
            </a:r>
            <a:r>
              <a:rPr lang="en-US" altLang="zh-CN" sz="3200" b="1" dirty="0"/>
              <a:t>2.6m</a:t>
            </a:r>
            <a:r>
              <a:rPr lang="zh-CN" altLang="en-US" sz="3200" b="1" dirty="0"/>
              <a:t>，爸爸身高</a:t>
            </a:r>
            <a:r>
              <a:rPr lang="en-US" altLang="zh-CN" sz="3200" b="1" dirty="0"/>
              <a:t>1.80m</a:t>
            </a:r>
            <a:r>
              <a:rPr lang="zh-CN" altLang="en-US" sz="3200" b="1" dirty="0"/>
              <a:t>，小红搬来一个高</a:t>
            </a:r>
            <a:r>
              <a:rPr lang="en-US" altLang="zh-CN" sz="3200" b="1" dirty="0"/>
              <a:t>0.6m</a:t>
            </a:r>
            <a:r>
              <a:rPr lang="zh-CN" altLang="en-US" sz="3200" b="1" dirty="0"/>
              <a:t>的凳子。这能帮助爸爸成功更换灯泡吗？</a:t>
            </a:r>
            <a:endParaRPr lang="zh-CN" altLang="en-US" sz="3200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1188720" y="987425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P79 </a:t>
            </a:r>
            <a:r>
              <a:rPr lang="zh-CN" altLang="en-US"/>
              <a:t>练习十五 第</a:t>
            </a:r>
            <a:r>
              <a:rPr lang="en-US" altLang="zh-CN"/>
              <a:t>13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/>
          <p:cNvSpPr txBox="1">
            <a:spLocks noChangeArrowheads="1"/>
          </p:cNvSpPr>
          <p:nvPr/>
        </p:nvSpPr>
        <p:spPr bwMode="auto">
          <a:xfrm>
            <a:off x="2782570" y="1004570"/>
            <a:ext cx="33559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</a:rPr>
              <a:t>1.8+0.6=2.4</a:t>
            </a:r>
            <a:r>
              <a:rPr lang="zh-CN" altLang="en-US" sz="3200" b="1">
                <a:solidFill>
                  <a:srgbClr val="FF0000"/>
                </a:solidFill>
              </a:rPr>
              <a:t>（</a:t>
            </a:r>
            <a:r>
              <a:rPr lang="en-US" altLang="zh-CN" sz="3200" b="1">
                <a:solidFill>
                  <a:srgbClr val="FF0000"/>
                </a:solidFill>
              </a:rPr>
              <a:t>m</a:t>
            </a:r>
            <a:r>
              <a:rPr lang="zh-CN" altLang="en-US" sz="3200" b="1">
                <a:solidFill>
                  <a:srgbClr val="FF0000"/>
                </a:solidFill>
              </a:rPr>
              <a:t>）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31747" name="文本框 2"/>
          <p:cNvSpPr txBox="1">
            <a:spLocks noChangeArrowheads="1"/>
          </p:cNvSpPr>
          <p:nvPr/>
        </p:nvSpPr>
        <p:spPr bwMode="auto">
          <a:xfrm>
            <a:off x="1471295" y="1784033"/>
            <a:ext cx="6535738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</a:rPr>
              <a:t>2.4m</a:t>
            </a:r>
            <a:r>
              <a:rPr lang="zh-CN" altLang="en-US" sz="3200" b="1" dirty="0">
                <a:solidFill>
                  <a:srgbClr val="FF0000"/>
                </a:solidFill>
              </a:rPr>
              <a:t>加上爸爸手臂举起来超过头顶的高度大于</a:t>
            </a:r>
            <a:r>
              <a:rPr lang="en-US" altLang="zh-CN" sz="3200" b="1" dirty="0">
                <a:solidFill>
                  <a:srgbClr val="FF0000"/>
                </a:solidFill>
              </a:rPr>
              <a:t>2.6m</a:t>
            </a:r>
            <a:r>
              <a:rPr lang="zh-CN" altLang="en-US" sz="3200" b="1" dirty="0">
                <a:solidFill>
                  <a:srgbClr val="FF0000"/>
                </a:solidFill>
              </a:rPr>
              <a:t>，所以能帮助爸爸成功更换</a:t>
            </a:r>
            <a:r>
              <a:rPr lang="zh-CN" altLang="en-US" sz="3200" b="1" dirty="0">
                <a:solidFill>
                  <a:srgbClr val="FF0000"/>
                </a:solidFill>
              </a:rPr>
              <a:t>灯泡。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1828</Words>
  <Application>WPS 演示</Application>
  <PresentationFormat>全屏显示(16:9)</PresentationFormat>
  <Paragraphs>279</Paragraphs>
  <Slides>25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22</vt:i4>
      </vt:variant>
      <vt:variant>
        <vt:lpstr>幻灯片标题</vt:lpstr>
      </vt:variant>
      <vt:variant>
        <vt:i4>25</vt:i4>
      </vt:variant>
    </vt:vector>
  </HeadingPairs>
  <TitlesOfParts>
    <vt:vector size="58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微软雅黑</vt:lpstr>
      <vt:lpstr>Arial Unicode MS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38</cp:revision>
  <dcterms:created xsi:type="dcterms:W3CDTF">2014-04-24T10:36:00Z</dcterms:created>
  <dcterms:modified xsi:type="dcterms:W3CDTF">2023-10-26T09:46:21Z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C6D99AE8F0164941A5E372F1C1458677_12</vt:lpwstr>
  </property>
</Properties>
</file>