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60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8" userDrawn="1">
          <p15:clr>
            <a:srgbClr val="A4A3A4"/>
          </p15:clr>
        </p15:guide>
        <p15:guide id="2" pos="2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FD1"/>
    <a:srgbClr val="FFD9EF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3648" autoAdjust="0"/>
  </p:normalViewPr>
  <p:slideViewPr>
    <p:cSldViewPr snapToGrid="0">
      <p:cViewPr varScale="1">
        <p:scale>
          <a:sx n="81" d="100"/>
          <a:sy n="81" d="100"/>
        </p:scale>
        <p:origin x="108" y="1056"/>
      </p:cViewPr>
      <p:guideLst>
        <p:guide orient="horz" pos="1608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2EFEE91-A3D4-4A5C-AA46-85B8735E01DA}" type="datetimeFigureOut">
              <a:rPr lang="zh-CN" altLang="en-US"/>
              <a:t>2023/12/11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49EB94A8-095B-4E82-B6DE-0300D294A4C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8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69E3CCA-E308-4DB7-ABA8-C97F4C4003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单击此处编辑母版标题样式</a:t>
            </a:r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单击此处编辑母版副标题样式</a:t>
            </a:r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9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5.wmf"/><Relationship Id="rId5" Type="http://schemas.openxmlformats.org/officeDocument/2006/relationships/image" Target="../media/image12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/>
              <a:t>练习十六</a:t>
            </a:r>
          </a:p>
        </p:txBody>
      </p:sp>
      <p:sp>
        <p:nvSpPr>
          <p:cNvPr id="10243" name="标题 5"/>
          <p:cNvSpPr txBox="1">
            <a:spLocks noChangeArrowheads="1"/>
          </p:cNvSpPr>
          <p:nvPr/>
        </p:nvSpPr>
        <p:spPr bwMode="auto">
          <a:xfrm>
            <a:off x="2314575" y="2511425"/>
            <a:ext cx="4467225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（选自教材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</a:rPr>
              <a:t>P81-P82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练习十六）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/>
          <p:cNvSpPr txBox="1">
            <a:spLocks noChangeArrowheads="1"/>
          </p:cNvSpPr>
          <p:nvPr/>
        </p:nvSpPr>
        <p:spPr bwMode="auto">
          <a:xfrm>
            <a:off x="347663" y="114300"/>
            <a:ext cx="748506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/>
              <a:t>1. </a:t>
            </a:r>
            <a:r>
              <a:rPr lang="zh-CN" altLang="en-US" sz="3200" b="1" dirty="0"/>
              <a:t>学校买来</a:t>
            </a:r>
            <a:r>
              <a:rPr lang="en-US" altLang="zh-CN" sz="3200" b="1" dirty="0"/>
              <a:t>9</a:t>
            </a:r>
            <a:r>
              <a:rPr lang="zh-CN" altLang="en-US" sz="3200" b="1" dirty="0"/>
              <a:t>个足球，每个</a:t>
            </a:r>
            <a:r>
              <a:rPr lang="en-US" altLang="zh-CN" sz="3200" b="1" i="1" dirty="0"/>
              <a:t>a</a:t>
            </a:r>
            <a:r>
              <a:rPr lang="zh-CN" altLang="en-US" sz="3200" b="1" dirty="0"/>
              <a:t>元；又买来</a:t>
            </a:r>
            <a:r>
              <a:rPr lang="en-US" altLang="zh-CN" sz="3200" b="1" i="1" dirty="0"/>
              <a:t>b</a:t>
            </a:r>
            <a:r>
              <a:rPr lang="zh-CN" altLang="en-US" sz="3200" b="1" dirty="0"/>
              <a:t>个篮球，每个</a:t>
            </a:r>
            <a:r>
              <a:rPr lang="en-US" altLang="zh-CN" sz="3200" b="1" dirty="0"/>
              <a:t>58</a:t>
            </a:r>
            <a:r>
              <a:rPr lang="zh-CN" altLang="en-US" sz="3200" b="1" dirty="0"/>
              <a:t>元。</a:t>
            </a:r>
          </a:p>
        </p:txBody>
      </p:sp>
      <p:sp>
        <p:nvSpPr>
          <p:cNvPr id="11267" name="文本框 2"/>
          <p:cNvSpPr txBox="1">
            <a:spLocks noChangeArrowheads="1"/>
          </p:cNvSpPr>
          <p:nvPr/>
        </p:nvSpPr>
        <p:spPr bwMode="auto">
          <a:xfrm>
            <a:off x="755650" y="1555750"/>
            <a:ext cx="83883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9</a:t>
            </a:r>
            <a:r>
              <a:rPr lang="en-US" altLang="zh-CN" sz="3200" b="1" i="1" dirty="0"/>
              <a:t>a</a:t>
            </a:r>
            <a:r>
              <a:rPr lang="zh-CN" altLang="en-US" sz="3200" b="1" dirty="0"/>
              <a:t>表示</a:t>
            </a:r>
            <a:r>
              <a:rPr lang="en-US" altLang="zh-CN" sz="3200" b="1" dirty="0"/>
              <a:t>____________________________</a:t>
            </a:r>
            <a:r>
              <a:rPr lang="zh-CN" altLang="en-US" sz="3200" b="1" dirty="0"/>
              <a:t>；</a:t>
            </a:r>
          </a:p>
        </p:txBody>
      </p:sp>
      <p:sp>
        <p:nvSpPr>
          <p:cNvPr id="11268" name="文本框 3"/>
          <p:cNvSpPr txBox="1">
            <a:spLocks noChangeArrowheads="1"/>
          </p:cNvSpPr>
          <p:nvPr/>
        </p:nvSpPr>
        <p:spPr bwMode="auto">
          <a:xfrm>
            <a:off x="755650" y="2238375"/>
            <a:ext cx="83883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58</a:t>
            </a:r>
            <a:r>
              <a:rPr lang="en-US" altLang="zh-CN" sz="3200" b="1" i="1" dirty="0"/>
              <a:t>b</a:t>
            </a:r>
            <a:r>
              <a:rPr lang="zh-CN" altLang="en-US" sz="3200" b="1" dirty="0"/>
              <a:t>表示</a:t>
            </a:r>
            <a:r>
              <a:rPr lang="en-US" altLang="zh-CN" sz="3200" b="1" dirty="0"/>
              <a:t>___________________________</a:t>
            </a:r>
            <a:r>
              <a:rPr lang="zh-CN" altLang="en-US" sz="3200" b="1" dirty="0"/>
              <a:t>；</a:t>
            </a:r>
          </a:p>
        </p:txBody>
      </p:sp>
      <p:sp>
        <p:nvSpPr>
          <p:cNvPr id="11269" name="文本框 4"/>
          <p:cNvSpPr txBox="1">
            <a:spLocks noChangeArrowheads="1"/>
          </p:cNvSpPr>
          <p:nvPr/>
        </p:nvSpPr>
        <p:spPr bwMode="auto">
          <a:xfrm>
            <a:off x="755651" y="2965450"/>
            <a:ext cx="853952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58-</a:t>
            </a:r>
            <a:r>
              <a:rPr lang="en-US" altLang="zh-CN" sz="3200" b="1" i="1"/>
              <a:t>a</a:t>
            </a:r>
            <a:r>
              <a:rPr lang="zh-CN" altLang="en-US" sz="3200" b="1"/>
              <a:t>表示</a:t>
            </a:r>
            <a:r>
              <a:rPr lang="en-US" altLang="zh-CN" sz="3200" b="1"/>
              <a:t>___________________________</a:t>
            </a:r>
            <a:r>
              <a:rPr lang="zh-CN" altLang="en-US" sz="3200" b="1"/>
              <a:t>；</a:t>
            </a:r>
          </a:p>
        </p:txBody>
      </p:sp>
      <p:sp>
        <p:nvSpPr>
          <p:cNvPr id="11270" name="文本框 5"/>
          <p:cNvSpPr txBox="1">
            <a:spLocks noChangeArrowheads="1"/>
          </p:cNvSpPr>
          <p:nvPr/>
        </p:nvSpPr>
        <p:spPr bwMode="auto">
          <a:xfrm>
            <a:off x="755649" y="3605213"/>
            <a:ext cx="8875269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9</a:t>
            </a:r>
            <a:r>
              <a:rPr lang="en-US" altLang="zh-CN" sz="3200" b="1" i="1"/>
              <a:t>a</a:t>
            </a:r>
            <a:r>
              <a:rPr lang="en-US" altLang="zh-CN" sz="3200" b="1"/>
              <a:t>+58</a:t>
            </a:r>
            <a:r>
              <a:rPr lang="en-US" altLang="zh-CN" sz="3200" b="1" i="1"/>
              <a:t>b</a:t>
            </a:r>
            <a:r>
              <a:rPr lang="zh-CN" altLang="en-US" sz="3200" b="1"/>
              <a:t>表示</a:t>
            </a:r>
            <a:r>
              <a:rPr lang="en-US" altLang="zh-CN" sz="3200" b="1"/>
              <a:t>__________________________</a:t>
            </a:r>
            <a:r>
              <a:rPr lang="zh-CN" altLang="en-US" sz="3200" b="1"/>
              <a:t>；</a:t>
            </a:r>
          </a:p>
        </p:txBody>
      </p:sp>
      <p:sp>
        <p:nvSpPr>
          <p:cNvPr id="11271" name="文本框 6"/>
          <p:cNvSpPr txBox="1">
            <a:spLocks noChangeArrowheads="1"/>
          </p:cNvSpPr>
          <p:nvPr/>
        </p:nvSpPr>
        <p:spPr bwMode="auto">
          <a:xfrm>
            <a:off x="755651" y="4287838"/>
            <a:ext cx="8295186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/>
              <a:t>如果</a:t>
            </a:r>
            <a:r>
              <a:rPr lang="en-US" altLang="zh-CN" sz="3200" b="1" i="1"/>
              <a:t>a</a:t>
            </a:r>
            <a:r>
              <a:rPr lang="en-US" altLang="zh-CN" sz="3200" b="1"/>
              <a:t>=45</a:t>
            </a:r>
            <a:r>
              <a:rPr lang="zh-CN" altLang="en-US" sz="3200" b="1"/>
              <a:t>，</a:t>
            </a:r>
            <a:r>
              <a:rPr lang="en-US" altLang="zh-CN" sz="3200" b="1" i="1"/>
              <a:t>b</a:t>
            </a:r>
            <a:r>
              <a:rPr lang="en-US" altLang="zh-CN" sz="3200" b="1"/>
              <a:t>=6</a:t>
            </a:r>
            <a:r>
              <a:rPr lang="zh-CN" altLang="en-US" sz="3200" b="1"/>
              <a:t>，则</a:t>
            </a:r>
            <a:r>
              <a:rPr lang="en-US" altLang="zh-CN" sz="3200" b="1"/>
              <a:t>9</a:t>
            </a:r>
            <a:r>
              <a:rPr lang="en-US" altLang="zh-CN" sz="3200" b="1" i="1"/>
              <a:t>a</a:t>
            </a:r>
            <a:r>
              <a:rPr lang="en-US" altLang="zh-CN" sz="3200" b="1"/>
              <a:t>+58</a:t>
            </a:r>
            <a:r>
              <a:rPr lang="en-US" altLang="zh-CN" sz="3200" b="1" i="1"/>
              <a:t>b</a:t>
            </a:r>
            <a:r>
              <a:rPr lang="en-US" altLang="zh-CN" sz="3200" b="1"/>
              <a:t>=_________</a:t>
            </a:r>
            <a:r>
              <a:rPr lang="zh-CN" altLang="en-US" sz="3200" b="1"/>
              <a:t>。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505076" y="1522413"/>
            <a:ext cx="5267324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</a:rPr>
              <a:t>个足球的总价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505076" y="2193925"/>
            <a:ext cx="5267324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</a:rPr>
              <a:t>个篮球的总价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455863" y="2944813"/>
            <a:ext cx="6699581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篮球单价比足球单价贵的价钱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846389" y="3584575"/>
            <a:ext cx="629761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买</a:t>
            </a:r>
            <a:r>
              <a:rPr lang="en-US" altLang="zh-CN" sz="3200" b="1" dirty="0">
                <a:solidFill>
                  <a:srgbClr val="FF0000"/>
                </a:solidFill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</a:rPr>
              <a:t>个足球和</a:t>
            </a:r>
            <a:r>
              <a:rPr lang="en-US" altLang="zh-CN" sz="3200" b="1" i="1" dirty="0">
                <a:solidFill>
                  <a:srgbClr val="FF0000"/>
                </a:solidFill>
              </a:rPr>
              <a:t>b</a:t>
            </a:r>
            <a:r>
              <a:rPr lang="zh-CN" altLang="en-US" sz="3200" b="1" dirty="0">
                <a:solidFill>
                  <a:srgbClr val="FF0000"/>
                </a:solidFill>
              </a:rPr>
              <a:t>个篮球共用的钱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336030" y="4295775"/>
            <a:ext cx="118618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753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49065" y="113220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407265" y="1305358"/>
            <a:ext cx="8362661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）工地上有 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水泥，如果每天用去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2.5t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 </a:t>
            </a:r>
          </a:p>
          <a:p>
            <a:pPr algn="just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   用了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天，剩余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________t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水泥。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）已知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=10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，剩余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______t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水泥。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706620" y="2038985"/>
            <a:ext cx="168211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-2.5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endParaRPr lang="zh-CN" altLang="en-US" sz="32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388735" y="2821131"/>
            <a:ext cx="1104034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78560" y="115824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438150" y="1582738"/>
            <a:ext cx="8305800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小丽家去年收获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500kg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草莓，今年比去年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增产两成，今年收获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________kg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草莓。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968442" y="2303895"/>
            <a:ext cx="11829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8150" y="157035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4697" y="1576597"/>
            <a:ext cx="6870024" cy="2622997"/>
          </a:xfrm>
          <a:prstGeom prst="rect">
            <a:avLst/>
          </a:prstGeom>
        </p:spPr>
      </p:pic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403225" y="712788"/>
            <a:ext cx="820737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用小棒摆六边形，如下图所示。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38955" y="127635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533400" y="1382713"/>
            <a:ext cx="8394700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）你能发现什么规律？按这个规律摆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个六边形，需要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根小棒。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hangingPunct="1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）按这个规律摆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150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个六边形，需要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根小棒。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364509" y="1987550"/>
            <a:ext cx="1179513" cy="661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341322" y="2603500"/>
            <a:ext cx="1275051" cy="661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751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150812" y="606425"/>
            <a:ext cx="3138487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5. </a:t>
            </a:r>
            <a:r>
              <a:rPr lang="zh-CN" altLang="en-US" sz="3200" b="1" dirty="0"/>
              <a:t>解方程。</a:t>
            </a:r>
          </a:p>
        </p:txBody>
      </p:sp>
      <p:graphicFrame>
        <p:nvGraphicFramePr>
          <p:cNvPr id="16387" name="对象 5"/>
          <p:cNvGraphicFramePr>
            <a:graphicFrameLocks noChangeAspect="1"/>
          </p:cNvGraphicFramePr>
          <p:nvPr/>
        </p:nvGraphicFramePr>
        <p:xfrm>
          <a:off x="1023938" y="1371600"/>
          <a:ext cx="2049462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99465" imgH="393700" progId="Equation.DSMT4">
                  <p:embed/>
                </p:oleObj>
              </mc:Choice>
              <mc:Fallback>
                <p:oleObj name="Equation" r:id="rId2" imgW="799465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3938" y="1371600"/>
                        <a:ext cx="2049462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047875" y="2373313"/>
          <a:ext cx="2051050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99465" imgH="393700" progId="Equation.DSMT4">
                  <p:embed/>
                </p:oleObj>
              </mc:Choice>
              <mc:Fallback>
                <p:oleObj name="Equation" r:id="rId4" imgW="799465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75" y="2373313"/>
                        <a:ext cx="2051050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073275" y="3382963"/>
          <a:ext cx="1203325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69900" imgH="393700" progId="Equation.DSMT4">
                  <p:embed/>
                </p:oleObj>
              </mc:Choice>
              <mc:Fallback>
                <p:oleObj name="Equation" r:id="rId6" imgW="4699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3382963"/>
                        <a:ext cx="1203325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文本框 8"/>
          <p:cNvSpPr txBox="1">
            <a:spLocks noChangeArrowheads="1"/>
          </p:cNvSpPr>
          <p:nvPr/>
        </p:nvSpPr>
        <p:spPr bwMode="auto">
          <a:xfrm>
            <a:off x="5126038" y="1560513"/>
            <a:ext cx="319293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4+0.7</a:t>
            </a:r>
            <a:r>
              <a:rPr lang="en-US" altLang="zh-CN" sz="3200" b="1" i="1"/>
              <a:t>x</a:t>
            </a:r>
            <a:r>
              <a:rPr lang="en-US" altLang="zh-CN" sz="3200" b="1"/>
              <a:t>=102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586412" y="2373313"/>
            <a:ext cx="304958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0.7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=102-4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586412" y="3005138"/>
            <a:ext cx="225424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0.7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=98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115050" y="3694113"/>
            <a:ext cx="180570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=140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118995" y="84582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对象 1"/>
          <p:cNvGraphicFramePr>
            <a:graphicFrameLocks noChangeAspect="1"/>
          </p:cNvGraphicFramePr>
          <p:nvPr/>
        </p:nvGraphicFramePr>
        <p:xfrm>
          <a:off x="1490663" y="1236663"/>
          <a:ext cx="156210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600" imgH="393700" progId="Equation.DSMT4">
                  <p:embed/>
                </p:oleObj>
              </mc:Choice>
              <mc:Fallback>
                <p:oleObj name="Equation" r:id="rId2" imgW="6096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663" y="1236663"/>
                        <a:ext cx="1562100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573213" y="2546350"/>
          <a:ext cx="19843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065" imgH="177800" progId="Equation.DSMT4">
                  <p:embed/>
                </p:oleObj>
              </mc:Choice>
              <mc:Fallback>
                <p:oleObj name="Equation" r:id="rId4" imgW="774065" imgH="177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2546350"/>
                        <a:ext cx="198437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573213" y="3214688"/>
          <a:ext cx="1236662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1965" imgH="177800" progId="Equation.DSMT4">
                  <p:embed/>
                </p:oleObj>
              </mc:Choice>
              <mc:Fallback>
                <p:oleObj name="Equation" r:id="rId6" imgW="481965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3214688"/>
                        <a:ext cx="1236662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对象 4"/>
          <p:cNvGraphicFramePr>
            <a:graphicFrameLocks noChangeAspect="1"/>
          </p:cNvGraphicFramePr>
          <p:nvPr/>
        </p:nvGraphicFramePr>
        <p:xfrm>
          <a:off x="4789488" y="1236663"/>
          <a:ext cx="2376487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926465" imgH="393700" progId="Equation.DSMT4">
                  <p:embed/>
                </p:oleObj>
              </mc:Choice>
              <mc:Fallback>
                <p:oleObj name="Equation" r:id="rId8" imgW="9264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9488" y="1236663"/>
                        <a:ext cx="2376487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753100" y="2320925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71500" imgH="393700" progId="Equation.DSMT4">
                  <p:embed/>
                </p:oleObj>
              </mc:Choice>
              <mc:Fallback>
                <p:oleObj name="Equation" r:id="rId10" imgW="5715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3100" y="2320925"/>
                        <a:ext cx="1465263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089650" y="3403600"/>
          <a:ext cx="1171575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57200" imgH="177800" progId="Equation.DSMT4">
                  <p:embed/>
                </p:oleObj>
              </mc:Choice>
              <mc:Fallback>
                <p:oleObj name="Equation" r:id="rId12" imgW="457200" imgH="177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9650" y="3403600"/>
                        <a:ext cx="1171575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"/>
          <p:cNvSpPr txBox="1">
            <a:spLocks noChangeArrowheads="1"/>
          </p:cNvSpPr>
          <p:nvPr/>
        </p:nvSpPr>
        <p:spPr bwMode="auto">
          <a:xfrm>
            <a:off x="550863" y="1622425"/>
            <a:ext cx="7948612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/>
              <a:t>6. </a:t>
            </a:r>
            <a:r>
              <a:rPr lang="zh-CN" altLang="en-US" sz="3200" b="1" dirty="0"/>
              <a:t>三个连续的自然数，中间的数是</a:t>
            </a:r>
            <a:r>
              <a:rPr lang="en-US" altLang="zh-CN" sz="3200" b="1" i="1" dirty="0"/>
              <a:t>a</a:t>
            </a:r>
            <a:r>
              <a:rPr lang="zh-CN" altLang="en-US" sz="3200" b="1" dirty="0"/>
              <a:t>，则</a:t>
            </a:r>
            <a:r>
              <a:rPr lang="en-US" altLang="zh-CN" sz="3200" b="1" i="1" dirty="0"/>
              <a:t>a</a:t>
            </a:r>
            <a:r>
              <a:rPr lang="zh-CN" altLang="en-US" sz="3200" b="1" dirty="0"/>
              <a:t>前边和后边分别是</a:t>
            </a:r>
            <a:r>
              <a:rPr lang="en-US" altLang="zh-CN" sz="3200" b="1" dirty="0"/>
              <a:t>________</a:t>
            </a:r>
            <a:r>
              <a:rPr lang="zh-CN" altLang="en-US" sz="3200" b="1" dirty="0"/>
              <a:t>和</a:t>
            </a:r>
            <a:r>
              <a:rPr lang="en-US" altLang="zh-CN" sz="3200" b="1" dirty="0"/>
              <a:t>________</a:t>
            </a:r>
            <a:r>
              <a:rPr lang="zh-CN" altLang="en-US" sz="3200" b="1" dirty="0"/>
              <a:t>。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884613" y="2322513"/>
            <a:ext cx="118187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a</a:t>
            </a:r>
            <a:r>
              <a:rPr lang="en-US" altLang="zh-CN" sz="3200" b="1">
                <a:solidFill>
                  <a:srgbClr val="FF0000"/>
                </a:solidFill>
              </a:rPr>
              <a:t>-1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964238" y="2322513"/>
            <a:ext cx="133826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a</a:t>
            </a:r>
            <a:r>
              <a:rPr lang="en-US" altLang="zh-CN" sz="3200" b="1">
                <a:solidFill>
                  <a:srgbClr val="FF0000"/>
                </a:solidFill>
              </a:rPr>
              <a:t>+1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51180" y="144462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P81 </a:t>
            </a:r>
            <a:r>
              <a:rPr lang="zh-CN" altLang="en-US"/>
              <a:t>练习十六 第</a:t>
            </a:r>
            <a:r>
              <a:rPr lang="en-US" altLang="zh-CN"/>
              <a:t>6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636588" y="1096963"/>
            <a:ext cx="80025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/>
              <a:t>7. </a:t>
            </a:r>
            <a:r>
              <a:rPr lang="zh-CN" altLang="en-US" sz="3200" b="1" dirty="0"/>
              <a:t>当</a:t>
            </a:r>
            <a:r>
              <a:rPr lang="en-US" altLang="zh-CN" sz="3200" b="1" i="1" dirty="0"/>
              <a:t>n</a:t>
            </a:r>
            <a:r>
              <a:rPr lang="zh-CN" altLang="en-US" sz="3200" b="1" dirty="0"/>
              <a:t>表示所有的自然数</a:t>
            </a:r>
            <a:r>
              <a:rPr lang="en-US" altLang="zh-CN" sz="3200" b="1" dirty="0"/>
              <a:t>0</a:t>
            </a:r>
            <a:r>
              <a:rPr lang="zh-CN" altLang="en-US" sz="3200" b="1" dirty="0"/>
              <a:t>，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，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，</a:t>
            </a:r>
            <a:r>
              <a:rPr lang="en-US" altLang="zh-CN" sz="3200" b="1" dirty="0"/>
              <a:t>3</a:t>
            </a:r>
            <a:r>
              <a:rPr lang="zh-CN" altLang="en-US" sz="3200" b="1" dirty="0"/>
              <a:t>，</a:t>
            </a:r>
            <a:r>
              <a:rPr lang="en-US" altLang="zh-CN" sz="3200" b="1" dirty="0"/>
              <a:t>4</a:t>
            </a:r>
            <a:r>
              <a:rPr lang="zh-CN" altLang="en-US" sz="3200" b="1" dirty="0"/>
              <a:t>，</a:t>
            </a:r>
            <a:endParaRPr lang="en-US" altLang="zh-CN" sz="3200" b="1" dirty="0"/>
          </a:p>
          <a:p>
            <a:pPr>
              <a:lnSpc>
                <a:spcPct val="150000"/>
              </a:lnSpc>
            </a:pPr>
            <a:r>
              <a:rPr lang="en-US" altLang="zh-CN" sz="3200" b="1" dirty="0"/>
              <a:t>5</a:t>
            </a:r>
            <a:r>
              <a:rPr lang="zh-CN" altLang="en-US" sz="3200" b="1" dirty="0"/>
              <a:t>，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…</a:t>
            </a:r>
            <a:r>
              <a:rPr lang="zh-CN" altLang="en-US" sz="3200" b="1" dirty="0"/>
              <a:t>时，</a:t>
            </a:r>
            <a:r>
              <a:rPr lang="en-US" altLang="zh-CN" sz="3200" b="1" dirty="0"/>
              <a:t>2</a:t>
            </a:r>
            <a:r>
              <a:rPr lang="en-US" altLang="zh-CN" sz="3200" b="1" i="1" dirty="0"/>
              <a:t>n</a:t>
            </a:r>
            <a:r>
              <a:rPr lang="zh-CN" altLang="en-US" sz="3200" b="1" dirty="0"/>
              <a:t>表示什么数？</a:t>
            </a:r>
            <a:r>
              <a:rPr lang="en-US" altLang="zh-CN" sz="3200" b="1" dirty="0"/>
              <a:t>2</a:t>
            </a:r>
            <a:r>
              <a:rPr lang="en-US" altLang="zh-CN" sz="3200" b="1" i="1" dirty="0"/>
              <a:t>n</a:t>
            </a:r>
            <a:r>
              <a:rPr lang="en-US" altLang="zh-CN" sz="3200" b="1" dirty="0"/>
              <a:t>+1</a:t>
            </a:r>
            <a:r>
              <a:rPr lang="zh-CN" altLang="en-US" sz="3200" b="1" dirty="0"/>
              <a:t>呢？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255838" y="2649538"/>
            <a:ext cx="472186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</a:rPr>
              <a:t>表示所有的非负偶数，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</a:rPr>
              <a:t>n</a:t>
            </a:r>
            <a:r>
              <a:rPr lang="en-US" altLang="zh-CN" sz="3200" b="1" dirty="0">
                <a:solidFill>
                  <a:srgbClr val="FF0000"/>
                </a:solidFill>
              </a:rPr>
              <a:t>+1</a:t>
            </a:r>
            <a:r>
              <a:rPr lang="zh-CN" altLang="en-US" sz="3200" b="1" dirty="0">
                <a:solidFill>
                  <a:srgbClr val="FF0000"/>
                </a:solidFill>
              </a:rPr>
              <a:t>表示所有的正奇数。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3265" y="107188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7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465138" y="1093788"/>
            <a:ext cx="8281987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/>
              <a:t>8.</a:t>
            </a:r>
            <a:r>
              <a:rPr lang="zh-CN" altLang="en-US" sz="3200" b="1" dirty="0"/>
              <a:t>一台电视机打八五折后售价为</a:t>
            </a:r>
            <a:r>
              <a:rPr lang="en-US" altLang="zh-CN" sz="3200" b="1" dirty="0"/>
              <a:t>2975</a:t>
            </a:r>
            <a:r>
              <a:rPr lang="zh-CN" altLang="en-US" sz="3200" b="1" dirty="0"/>
              <a:t>元，这台电视机原价是多少元？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341563" y="2722563"/>
            <a:ext cx="4529137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2975÷85%=3500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523999" y="3536950"/>
            <a:ext cx="626598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答：这台电视机原价是</a:t>
            </a:r>
            <a:r>
              <a:rPr lang="en-US" altLang="zh-CN" sz="3200" b="1" dirty="0">
                <a:solidFill>
                  <a:srgbClr val="FF0000"/>
                </a:solidFill>
              </a:rPr>
              <a:t>3500</a:t>
            </a:r>
            <a:r>
              <a:rPr lang="zh-CN" altLang="en-US" sz="3200" b="1" dirty="0">
                <a:solidFill>
                  <a:srgbClr val="FF0000"/>
                </a:solidFill>
              </a:rPr>
              <a:t>元。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3265" y="107188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8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849313" y="1277938"/>
            <a:ext cx="7697787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3200" b="1" dirty="0"/>
              <a:t>9. </a:t>
            </a:r>
            <a:r>
              <a:rPr lang="zh-CN" altLang="en-US" sz="3200" b="1" dirty="0"/>
              <a:t>绿化队为一个社区栽花。栽月季花</a:t>
            </a:r>
            <a:r>
              <a:rPr lang="en-US" altLang="zh-CN" sz="3200" b="1" dirty="0"/>
              <a:t>240</a:t>
            </a:r>
            <a:r>
              <a:rPr lang="zh-CN" altLang="en-US" sz="3200" b="1" dirty="0"/>
              <a:t>棵，如果加</a:t>
            </a:r>
            <a:r>
              <a:rPr lang="en-US" altLang="zh-CN" sz="3200" b="1" dirty="0"/>
              <a:t>16</a:t>
            </a:r>
            <a:r>
              <a:rPr lang="zh-CN" altLang="en-US" sz="3200" b="1" dirty="0"/>
              <a:t>棵，就是所栽丁香花棵数的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倍。绿化队栽了多少棵丁香花？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3265" y="107188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9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2168525" y="1047750"/>
            <a:ext cx="5041166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解：设栽了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</a:rPr>
              <a:t>棵丁香花。</a:t>
            </a:r>
          </a:p>
        </p:txBody>
      </p:sp>
      <p:sp>
        <p:nvSpPr>
          <p:cNvPr id="22531" name="文本框 2"/>
          <p:cNvSpPr txBox="1">
            <a:spLocks noChangeArrowheads="1"/>
          </p:cNvSpPr>
          <p:nvPr/>
        </p:nvSpPr>
        <p:spPr bwMode="auto">
          <a:xfrm>
            <a:off x="3330575" y="1822450"/>
            <a:ext cx="270974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=240+16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2532" name="文本框 3"/>
          <p:cNvSpPr txBox="1">
            <a:spLocks noChangeArrowheads="1"/>
          </p:cNvSpPr>
          <p:nvPr/>
        </p:nvSpPr>
        <p:spPr bwMode="auto">
          <a:xfrm>
            <a:off x="2168524" y="3395663"/>
            <a:ext cx="504116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答：栽了</a:t>
            </a:r>
            <a:r>
              <a:rPr lang="en-US" altLang="zh-CN" sz="3200" b="1" dirty="0">
                <a:solidFill>
                  <a:srgbClr val="FF0000"/>
                </a:solidFill>
              </a:rPr>
              <a:t>128</a:t>
            </a:r>
            <a:r>
              <a:rPr lang="zh-CN" altLang="en-US" sz="3200" b="1" dirty="0">
                <a:solidFill>
                  <a:srgbClr val="FF0000"/>
                </a:solidFill>
              </a:rPr>
              <a:t>棵丁香花。</a:t>
            </a:r>
          </a:p>
        </p:txBody>
      </p:sp>
      <p:sp>
        <p:nvSpPr>
          <p:cNvPr id="22533" name="文本框 4"/>
          <p:cNvSpPr txBox="1">
            <a:spLocks noChangeArrowheads="1"/>
          </p:cNvSpPr>
          <p:nvPr/>
        </p:nvSpPr>
        <p:spPr bwMode="auto">
          <a:xfrm>
            <a:off x="3530599" y="2711450"/>
            <a:ext cx="18891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=128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793750" y="508000"/>
            <a:ext cx="7375525" cy="230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/>
              <a:t>10.</a:t>
            </a:r>
            <a:r>
              <a:rPr lang="zh-CN" altLang="en-US" sz="3200" b="1" dirty="0"/>
              <a:t>阳阳正在读一本科普书，第一周读了</a:t>
            </a:r>
            <a:r>
              <a:rPr lang="en-US" altLang="zh-CN" sz="3200" b="1" dirty="0"/>
              <a:t>90</a:t>
            </a:r>
            <a:r>
              <a:rPr lang="zh-CN" altLang="en-US" sz="3200" b="1" dirty="0"/>
              <a:t>页，还剩下 </a:t>
            </a:r>
            <a:r>
              <a:rPr lang="zh-CN" altLang="en-US" sz="3600" b="1" dirty="0"/>
              <a:t>  </a:t>
            </a:r>
            <a:r>
              <a:rPr lang="zh-CN" altLang="en-US" sz="3200" b="1" dirty="0"/>
              <a:t> 没有读。这本科普书一共多少页？</a:t>
            </a: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2541297" y="2713515"/>
            <a:ext cx="4418304" cy="1105535"/>
            <a:chOff x="1786624" y="2223128"/>
            <a:chExt cx="4419692" cy="1105535"/>
          </a:xfrm>
        </p:grpSpPr>
        <p:graphicFrame>
          <p:nvGraphicFramePr>
            <p:cNvPr id="23558" name="对象 2"/>
            <p:cNvGraphicFramePr>
              <a:graphicFrameLocks noChangeAspect="1"/>
            </p:cNvGraphicFramePr>
            <p:nvPr/>
          </p:nvGraphicFramePr>
          <p:xfrm>
            <a:off x="1786624" y="2223128"/>
            <a:ext cx="3062932" cy="11055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193800" imgH="431800" progId="Equation.DSMT4">
                    <p:embed/>
                  </p:oleObj>
                </mc:Choice>
                <mc:Fallback>
                  <p:oleObj name="Equation" r:id="rId2" imgW="1193800" imgH="431800" progId="Equation.DSMT4">
                    <p:embed/>
                    <p:pic>
                      <p:nvPicPr>
                        <p:cNvPr id="0" name="对象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6624" y="2223128"/>
                          <a:ext cx="3062932" cy="11055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9" name="文本框 3"/>
            <p:cNvSpPr txBox="1">
              <a:spLocks noChangeArrowheads="1"/>
            </p:cNvSpPr>
            <p:nvPr/>
          </p:nvSpPr>
          <p:spPr bwMode="auto">
            <a:xfrm>
              <a:off x="4558650" y="2386339"/>
              <a:ext cx="1647666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00"/>
                  </a:solidFill>
                </a:rPr>
                <a:t>（页）</a:t>
              </a: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019300" y="3876675"/>
            <a:ext cx="60071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答：这本科普书一共</a:t>
            </a:r>
            <a:r>
              <a:rPr lang="en-US" altLang="zh-CN" sz="3200" b="1" dirty="0">
                <a:solidFill>
                  <a:srgbClr val="FF0000"/>
                </a:solidFill>
              </a:rPr>
              <a:t>135</a:t>
            </a:r>
            <a:r>
              <a:rPr lang="zh-CN" altLang="en-US" sz="3200" b="1" dirty="0">
                <a:solidFill>
                  <a:srgbClr val="FF0000"/>
                </a:solidFill>
              </a:rPr>
              <a:t>页。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378862" y="1213644"/>
          <a:ext cx="391160" cy="10394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" imgH="405765" progId="Equation.DSMT4">
                  <p:embed/>
                </p:oleObj>
              </mc:Choice>
              <mc:Fallback>
                <p:oleObj name="Equation" r:id="rId4" imgW="152400" imgH="405765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862" y="1213644"/>
                        <a:ext cx="391160" cy="10394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869565" y="235712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10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490538" y="1101725"/>
            <a:ext cx="8304212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3200" b="1" dirty="0"/>
              <a:t>11. </a:t>
            </a:r>
            <a:r>
              <a:rPr lang="zh-CN" altLang="en-US" sz="3200" b="1" dirty="0"/>
              <a:t>截至</a:t>
            </a:r>
            <a:r>
              <a:rPr lang="en-US" altLang="zh-CN" sz="3200" b="1" dirty="0"/>
              <a:t>2021</a:t>
            </a:r>
            <a:r>
              <a:rPr lang="zh-CN" altLang="en-US" sz="3200" b="1" dirty="0"/>
              <a:t>年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年</a:t>
            </a:r>
            <a:r>
              <a:rPr lang="zh-CN" altLang="en-US" sz="3200" b="1" dirty="0"/>
              <a:t>底，中国库容最大的水库是三峡水库，库容为</a:t>
            </a:r>
            <a:r>
              <a:rPr lang="en-US" altLang="zh-CN" sz="3200" b="1" dirty="0"/>
              <a:t>393</a:t>
            </a:r>
            <a:r>
              <a:rPr lang="zh-CN" altLang="en-US" sz="3200" b="1" dirty="0"/>
              <a:t>亿立方米，比北京密云水库库容的</a:t>
            </a:r>
            <a:r>
              <a:rPr lang="en-US" altLang="zh-CN" sz="3200" b="1" dirty="0"/>
              <a:t>9</a:t>
            </a:r>
            <a:r>
              <a:rPr lang="zh-CN" altLang="en-US" sz="3200" b="1" dirty="0"/>
              <a:t>倍少</a:t>
            </a:r>
            <a:r>
              <a:rPr lang="en-US" altLang="zh-CN" sz="3200" b="1" dirty="0"/>
              <a:t>0.75</a:t>
            </a:r>
            <a:r>
              <a:rPr lang="zh-CN" altLang="en-US" sz="3200" b="1" dirty="0"/>
              <a:t>亿立方米。密云水库的库容是多少？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3265" y="107188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11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1144588" y="1179513"/>
            <a:ext cx="752951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解：设密云水库的库容是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</a:rPr>
              <a:t>亿立方米。</a:t>
            </a:r>
          </a:p>
        </p:txBody>
      </p:sp>
      <p:sp>
        <p:nvSpPr>
          <p:cNvPr id="25603" name="文本框 2"/>
          <p:cNvSpPr txBox="1">
            <a:spLocks noChangeArrowheads="1"/>
          </p:cNvSpPr>
          <p:nvPr/>
        </p:nvSpPr>
        <p:spPr bwMode="auto">
          <a:xfrm>
            <a:off x="2919412" y="1947783"/>
            <a:ext cx="288753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 9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</a:rPr>
              <a:t>0.75=393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5604" name="文本框 3"/>
          <p:cNvSpPr txBox="1">
            <a:spLocks noChangeArrowheads="1"/>
          </p:cNvSpPr>
          <p:nvPr/>
        </p:nvSpPr>
        <p:spPr bwMode="auto">
          <a:xfrm>
            <a:off x="4262438" y="2716053"/>
            <a:ext cx="1779339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 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=43.75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5605" name="文本框 4"/>
          <p:cNvSpPr txBox="1">
            <a:spLocks noChangeArrowheads="1"/>
          </p:cNvSpPr>
          <p:nvPr/>
        </p:nvSpPr>
        <p:spPr bwMode="auto">
          <a:xfrm>
            <a:off x="1144588" y="3489325"/>
            <a:ext cx="785972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答：密云水库的库容是</a:t>
            </a:r>
            <a:r>
              <a:rPr lang="en-US" altLang="zh-CN" sz="3200" b="1" dirty="0">
                <a:solidFill>
                  <a:srgbClr val="FF0000"/>
                </a:solidFill>
              </a:rPr>
              <a:t>43.75</a:t>
            </a:r>
            <a:r>
              <a:rPr lang="zh-CN" altLang="en-US" sz="3200" b="1" dirty="0">
                <a:solidFill>
                  <a:srgbClr val="FF0000"/>
                </a:solidFill>
              </a:rPr>
              <a:t>亿立方米。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314325" y="1084263"/>
            <a:ext cx="8564563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3200" b="1" dirty="0"/>
              <a:t>12. </a:t>
            </a:r>
            <a:r>
              <a:rPr lang="zh-CN" altLang="en-US" sz="3200" b="1" dirty="0"/>
              <a:t>商店卖一种书包，如果每个售价为</a:t>
            </a:r>
            <a:r>
              <a:rPr lang="en-US" altLang="zh-CN" sz="3200" b="1" dirty="0"/>
              <a:t>150</a:t>
            </a:r>
            <a:r>
              <a:rPr lang="zh-CN" altLang="en-US" sz="3200" b="1" dirty="0"/>
              <a:t>元，那么售价的</a:t>
            </a:r>
            <a:r>
              <a:rPr lang="en-US" altLang="zh-CN" sz="3200" b="1" dirty="0"/>
              <a:t>60%</a:t>
            </a:r>
            <a:r>
              <a:rPr lang="zh-CN" altLang="en-US" sz="3200" b="1" dirty="0"/>
              <a:t>是进价，售价的</a:t>
            </a:r>
            <a:r>
              <a:rPr lang="en-US" altLang="zh-CN" sz="3200" b="1" dirty="0"/>
              <a:t>40%</a:t>
            </a:r>
            <a:r>
              <a:rPr lang="zh-CN" altLang="en-US" sz="3200" b="1" dirty="0"/>
              <a:t>就是利润。现在要搞促销活动，为保证一个书包的利润不少于</a:t>
            </a:r>
            <a:r>
              <a:rPr lang="en-US" altLang="zh-CN" sz="3200" b="1" dirty="0"/>
              <a:t>30</a:t>
            </a:r>
            <a:r>
              <a:rPr lang="zh-CN" altLang="en-US" sz="3200" b="1" dirty="0"/>
              <a:t>元，折扣不能低于多少？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23265" y="107188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12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2200275" y="1443038"/>
            <a:ext cx="44608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150×40%-30=30</a:t>
            </a:r>
            <a:r>
              <a:rPr lang="zh-CN" altLang="en-US" sz="3200" b="1">
                <a:solidFill>
                  <a:srgbClr val="FF0000"/>
                </a:solidFill>
              </a:rPr>
              <a:t>（元）</a:t>
            </a:r>
          </a:p>
        </p:txBody>
      </p:sp>
      <p:sp>
        <p:nvSpPr>
          <p:cNvPr id="27651" name="文本框 2"/>
          <p:cNvSpPr txBox="1">
            <a:spLocks noChangeArrowheads="1"/>
          </p:cNvSpPr>
          <p:nvPr/>
        </p:nvSpPr>
        <p:spPr bwMode="auto">
          <a:xfrm>
            <a:off x="2066925" y="2412207"/>
            <a:ext cx="425291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150-30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÷150=80%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7652" name="文本框 3"/>
          <p:cNvSpPr txBox="1">
            <a:spLocks noChangeArrowheads="1"/>
          </p:cNvSpPr>
          <p:nvPr/>
        </p:nvSpPr>
        <p:spPr bwMode="auto">
          <a:xfrm>
            <a:off x="2244725" y="3381375"/>
            <a:ext cx="471635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答：折扣不能低于八折。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350838" y="330200"/>
            <a:ext cx="8447087" cy="453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/>
              <a:t>13. </a:t>
            </a:r>
            <a:r>
              <a:rPr lang="zh-CN" altLang="en-US" sz="2800" b="1" dirty="0"/>
              <a:t>小明家在电影院的正西</a:t>
            </a:r>
            <a:r>
              <a:rPr lang="en-US" altLang="zh-CN" sz="2800" b="1" dirty="0"/>
              <a:t>650m</a:t>
            </a:r>
            <a:r>
              <a:rPr lang="zh-CN" altLang="en-US" sz="2800" b="1" dirty="0"/>
              <a:t>，小东家在电</a:t>
            </a:r>
            <a:endParaRPr lang="en-US" altLang="zh-CN" sz="2800" b="1" dirty="0"/>
          </a:p>
          <a:p>
            <a:pPr algn="just" eaLnBrk="1" hangingPunct="1">
              <a:lnSpc>
                <a:spcPct val="150000"/>
              </a:lnSpc>
            </a:pPr>
            <a:r>
              <a:rPr lang="zh-CN" altLang="en-US" sz="2800" b="1" dirty="0"/>
              <a:t>影院的正东</a:t>
            </a:r>
            <a:r>
              <a:rPr lang="en-US" altLang="zh-CN" sz="2800" b="1" dirty="0"/>
              <a:t>700m</a:t>
            </a:r>
            <a:r>
              <a:rPr lang="zh-CN" altLang="en-US" sz="2800" b="1" dirty="0"/>
              <a:t>。周末两人约好去看下午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时放映的电影。两人下午</a:t>
            </a:r>
            <a:r>
              <a:rPr lang="en-US" altLang="zh-CN" sz="2800" b="1" dirty="0"/>
              <a:t>2:45</a:t>
            </a:r>
            <a:r>
              <a:rPr lang="zh-CN" altLang="en-US" sz="2800" b="1" dirty="0"/>
              <a:t>同时从家里出发走向电影院，小明每分钟步行</a:t>
            </a:r>
            <a:r>
              <a:rPr lang="en-US" altLang="zh-CN" sz="2800" b="1" dirty="0"/>
              <a:t>70m</a:t>
            </a:r>
            <a:r>
              <a:rPr lang="zh-CN" altLang="en-US" sz="2800" b="1" dirty="0"/>
              <a:t>，小东每分钟步行</a:t>
            </a:r>
            <a:r>
              <a:rPr lang="en-US" altLang="zh-CN" sz="2800" b="1" dirty="0"/>
              <a:t>65m</a:t>
            </a:r>
            <a:r>
              <a:rPr lang="zh-CN" altLang="en-US" sz="2800" b="1" dirty="0"/>
              <a:t>。</a:t>
            </a:r>
            <a:r>
              <a:rPr lang="en-US" altLang="zh-CN" sz="2800" b="1" dirty="0"/>
              <a:t>2:55</a:t>
            </a:r>
            <a:r>
              <a:rPr lang="zh-CN" altLang="en-US" sz="2800" b="1" dirty="0"/>
              <a:t>两人能在电影院相遇吗？如果小明先到电影院后不停留继续向东走，从出发到两人相遇要用多长时间？相遇地点距离电影院有多远？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62915" y="27813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13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2306638" y="1212850"/>
            <a:ext cx="497046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650÷70</a:t>
            </a:r>
            <a:r>
              <a:rPr lang="zh-CN" altLang="en-US" sz="3200" b="1" dirty="0">
                <a:solidFill>
                  <a:srgbClr val="FF0000"/>
                </a:solidFill>
              </a:rPr>
              <a:t>≈</a:t>
            </a:r>
            <a:r>
              <a:rPr lang="en-US" altLang="zh-CN" sz="3200" b="1" dirty="0">
                <a:solidFill>
                  <a:srgbClr val="FF0000"/>
                </a:solidFill>
              </a:rPr>
              <a:t>9.3</a:t>
            </a:r>
            <a:r>
              <a:rPr lang="zh-CN" altLang="en-US" sz="3200" b="1" dirty="0">
                <a:solidFill>
                  <a:srgbClr val="FF0000"/>
                </a:solidFill>
              </a:rPr>
              <a:t>（分钟）</a:t>
            </a:r>
          </a:p>
        </p:txBody>
      </p:sp>
      <p:sp>
        <p:nvSpPr>
          <p:cNvPr id="29699" name="文本框 2"/>
          <p:cNvSpPr txBox="1">
            <a:spLocks noChangeArrowheads="1"/>
          </p:cNvSpPr>
          <p:nvPr/>
        </p:nvSpPr>
        <p:spPr bwMode="auto">
          <a:xfrm>
            <a:off x="2306637" y="1839913"/>
            <a:ext cx="522429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700÷65</a:t>
            </a:r>
            <a:r>
              <a:rPr lang="zh-CN" altLang="en-US" sz="3200" b="1">
                <a:solidFill>
                  <a:srgbClr val="FF0000"/>
                </a:solidFill>
              </a:rPr>
              <a:t>≈</a:t>
            </a:r>
            <a:r>
              <a:rPr lang="en-US" altLang="zh-CN" sz="3200" b="1">
                <a:solidFill>
                  <a:srgbClr val="FF0000"/>
                </a:solidFill>
              </a:rPr>
              <a:t>10.8</a:t>
            </a:r>
            <a:r>
              <a:rPr lang="zh-CN" altLang="en-US" sz="3200" b="1">
                <a:solidFill>
                  <a:srgbClr val="FF0000"/>
                </a:solidFill>
              </a:rPr>
              <a:t>（分钟）</a:t>
            </a:r>
          </a:p>
        </p:txBody>
      </p:sp>
      <p:sp>
        <p:nvSpPr>
          <p:cNvPr id="29700" name="文本框 3"/>
          <p:cNvSpPr txBox="1">
            <a:spLocks noChangeArrowheads="1"/>
          </p:cNvSpPr>
          <p:nvPr/>
        </p:nvSpPr>
        <p:spPr bwMode="auto">
          <a:xfrm>
            <a:off x="385762" y="2563813"/>
            <a:ext cx="8593137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</a:t>
            </a:r>
            <a:r>
              <a:rPr lang="en-US" altLang="zh-CN" sz="3200" b="1" dirty="0">
                <a:solidFill>
                  <a:srgbClr val="FF0000"/>
                </a:solidFill>
              </a:rPr>
              <a:t>2:55</a:t>
            </a:r>
            <a:r>
              <a:rPr lang="zh-CN" altLang="en-US" sz="3200" b="1" dirty="0">
                <a:solidFill>
                  <a:srgbClr val="FF0000"/>
                </a:solidFill>
              </a:rPr>
              <a:t>分时，小明能到电影院，小东不能到电影院。所以</a:t>
            </a:r>
            <a:r>
              <a:rPr lang="en-US" altLang="zh-CN" sz="3200" b="1" dirty="0">
                <a:solidFill>
                  <a:srgbClr val="FF0000"/>
                </a:solidFill>
              </a:rPr>
              <a:t>2:55</a:t>
            </a:r>
            <a:r>
              <a:rPr lang="zh-CN" altLang="en-US" sz="3200" b="1" dirty="0">
                <a:solidFill>
                  <a:srgbClr val="FF0000"/>
                </a:solidFill>
              </a:rPr>
              <a:t>分时两人不能在电影院相遇。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1"/>
          <p:cNvSpPr txBox="1">
            <a:spLocks noChangeArrowheads="1"/>
          </p:cNvSpPr>
          <p:nvPr/>
        </p:nvSpPr>
        <p:spPr bwMode="auto">
          <a:xfrm>
            <a:off x="957263" y="1071563"/>
            <a:ext cx="8186737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650+700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÷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65+70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=10</a:t>
            </a:r>
            <a:r>
              <a:rPr lang="zh-CN" altLang="en-US" sz="3200" b="1" dirty="0">
                <a:solidFill>
                  <a:srgbClr val="FF0000"/>
                </a:solidFill>
              </a:rPr>
              <a:t>（分钟）</a:t>
            </a:r>
          </a:p>
        </p:txBody>
      </p:sp>
      <p:sp>
        <p:nvSpPr>
          <p:cNvPr id="30723" name="文本框 2"/>
          <p:cNvSpPr txBox="1">
            <a:spLocks noChangeArrowheads="1"/>
          </p:cNvSpPr>
          <p:nvPr/>
        </p:nvSpPr>
        <p:spPr bwMode="auto">
          <a:xfrm>
            <a:off x="1905000" y="1698625"/>
            <a:ext cx="480060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70×10=700</a:t>
            </a:r>
            <a:r>
              <a:rPr lang="zh-CN" altLang="en-US" sz="3200" b="1">
                <a:solidFill>
                  <a:srgbClr val="FF0000"/>
                </a:solidFill>
              </a:rPr>
              <a:t>（米）</a:t>
            </a:r>
          </a:p>
        </p:txBody>
      </p:sp>
      <p:sp>
        <p:nvSpPr>
          <p:cNvPr id="30724" name="文本框 3"/>
          <p:cNvSpPr txBox="1">
            <a:spLocks noChangeArrowheads="1"/>
          </p:cNvSpPr>
          <p:nvPr/>
        </p:nvSpPr>
        <p:spPr bwMode="auto">
          <a:xfrm>
            <a:off x="1905000" y="2381250"/>
            <a:ext cx="470271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700-650=50</a:t>
            </a:r>
            <a:r>
              <a:rPr lang="zh-CN" altLang="en-US" sz="3200" b="1" dirty="0">
                <a:solidFill>
                  <a:srgbClr val="FF0000"/>
                </a:solidFill>
              </a:rPr>
              <a:t>（米）</a:t>
            </a:r>
          </a:p>
        </p:txBody>
      </p:sp>
      <p:sp>
        <p:nvSpPr>
          <p:cNvPr id="30725" name="文本框 4"/>
          <p:cNvSpPr txBox="1">
            <a:spLocks noChangeArrowheads="1"/>
          </p:cNvSpPr>
          <p:nvPr/>
        </p:nvSpPr>
        <p:spPr bwMode="auto">
          <a:xfrm>
            <a:off x="266700" y="2984500"/>
            <a:ext cx="8456613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答：从出发到两人相遇用了</a:t>
            </a:r>
            <a:r>
              <a:rPr lang="en-US" altLang="zh-CN" sz="3200" b="1" dirty="0">
                <a:solidFill>
                  <a:srgbClr val="FF0000"/>
                </a:solidFill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</a:rPr>
              <a:t>分钟，相遇地点</a:t>
            </a:r>
            <a:endParaRPr lang="en-US" altLang="zh-CN" sz="32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        </a:t>
            </a:r>
            <a:r>
              <a:rPr lang="zh-CN" altLang="en-US" sz="3200" b="1" dirty="0">
                <a:solidFill>
                  <a:srgbClr val="FF0000"/>
                </a:solidFill>
              </a:rPr>
              <a:t>距离电影院有</a:t>
            </a:r>
            <a:r>
              <a:rPr lang="en-US" altLang="zh-CN" sz="3200" b="1" dirty="0">
                <a:solidFill>
                  <a:srgbClr val="FF0000"/>
                </a:solidFill>
              </a:rPr>
              <a:t>50</a:t>
            </a:r>
            <a:r>
              <a:rPr lang="zh-CN" altLang="en-US" sz="3200" b="1" dirty="0">
                <a:solidFill>
                  <a:srgbClr val="FF0000"/>
                </a:solidFill>
              </a:rPr>
              <a:t>米。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334963" y="877888"/>
            <a:ext cx="8482012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14. 8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条腿的蜘蛛和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条腿的螳螂共有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只。如果它们一共有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170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条腿，那么蜘蛛和螳螂各有多少只？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0585" y="3048463"/>
            <a:ext cx="4826629" cy="156117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23265" y="90678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P82 </a:t>
            </a:r>
            <a:r>
              <a:rPr lang="zh-CN" altLang="en-US"/>
              <a:t>练习十六 第</a:t>
            </a:r>
            <a:r>
              <a:rPr lang="en-US" altLang="zh-CN"/>
              <a:t>14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1"/>
          <p:cNvSpPr txBox="1">
            <a:spLocks noChangeArrowheads="1"/>
          </p:cNvSpPr>
          <p:nvPr/>
        </p:nvSpPr>
        <p:spPr bwMode="auto">
          <a:xfrm>
            <a:off x="815974" y="741363"/>
            <a:ext cx="8343479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解：设蜘蛛有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</a:rPr>
              <a:t>只，螳螂有（</a:t>
            </a:r>
            <a:r>
              <a:rPr lang="en-US" altLang="zh-CN" sz="3200" b="1" dirty="0">
                <a:solidFill>
                  <a:srgbClr val="FF0000"/>
                </a:solidFill>
              </a:rPr>
              <a:t>25-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</a:rPr>
              <a:t>）只。</a:t>
            </a:r>
          </a:p>
        </p:txBody>
      </p:sp>
      <p:sp>
        <p:nvSpPr>
          <p:cNvPr id="32771" name="文本框 2"/>
          <p:cNvSpPr txBox="1">
            <a:spLocks noChangeArrowheads="1"/>
          </p:cNvSpPr>
          <p:nvPr/>
        </p:nvSpPr>
        <p:spPr bwMode="auto">
          <a:xfrm>
            <a:off x="1572260" y="1516380"/>
            <a:ext cx="557074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8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+6</a:t>
            </a:r>
            <a:r>
              <a:rPr lang="zh-CN" altLang="en-US" sz="3200" b="1">
                <a:solidFill>
                  <a:srgbClr val="FF0000"/>
                </a:solidFill>
              </a:rPr>
              <a:t>×（</a:t>
            </a:r>
            <a:r>
              <a:rPr lang="en-US" altLang="zh-CN" sz="3200" b="1">
                <a:solidFill>
                  <a:srgbClr val="FF0000"/>
                </a:solidFill>
              </a:rPr>
              <a:t>25-</a:t>
            </a: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zh-CN" altLang="en-US" sz="3200" b="1">
                <a:solidFill>
                  <a:srgbClr val="FF0000"/>
                </a:solidFill>
              </a:rPr>
              <a:t>）</a:t>
            </a:r>
            <a:r>
              <a:rPr lang="en-US" altLang="zh-CN" sz="3200" b="1">
                <a:solidFill>
                  <a:srgbClr val="FF0000"/>
                </a:solidFill>
              </a:rPr>
              <a:t>=170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32772" name="文本框 3"/>
          <p:cNvSpPr txBox="1">
            <a:spLocks noChangeArrowheads="1"/>
          </p:cNvSpPr>
          <p:nvPr/>
        </p:nvSpPr>
        <p:spPr bwMode="auto">
          <a:xfrm>
            <a:off x="4187824" y="2346325"/>
            <a:ext cx="1666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x</a:t>
            </a:r>
            <a:r>
              <a:rPr lang="en-US" altLang="zh-CN" sz="3200" b="1">
                <a:solidFill>
                  <a:srgbClr val="FF0000"/>
                </a:solidFill>
              </a:rPr>
              <a:t>=10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32773" name="文本框 4"/>
          <p:cNvSpPr txBox="1">
            <a:spLocks noChangeArrowheads="1"/>
          </p:cNvSpPr>
          <p:nvPr/>
        </p:nvSpPr>
        <p:spPr bwMode="auto">
          <a:xfrm>
            <a:off x="3482975" y="3111500"/>
            <a:ext cx="307403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25-10=15</a:t>
            </a:r>
            <a:r>
              <a:rPr lang="zh-CN" altLang="en-US" sz="3200" b="1">
                <a:solidFill>
                  <a:srgbClr val="FF0000"/>
                </a:solidFill>
              </a:rPr>
              <a:t>（只）</a:t>
            </a:r>
          </a:p>
        </p:txBody>
      </p:sp>
      <p:sp>
        <p:nvSpPr>
          <p:cNvPr id="32774" name="文本框 5"/>
          <p:cNvSpPr txBox="1">
            <a:spLocks noChangeArrowheads="1"/>
          </p:cNvSpPr>
          <p:nvPr/>
        </p:nvSpPr>
        <p:spPr bwMode="auto">
          <a:xfrm>
            <a:off x="815975" y="3927475"/>
            <a:ext cx="70072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答：蜘蛛有</a:t>
            </a:r>
            <a:r>
              <a:rPr lang="en-US" altLang="zh-CN" sz="3200" b="1" dirty="0">
                <a:solidFill>
                  <a:srgbClr val="FF0000"/>
                </a:solidFill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</a:rPr>
              <a:t>只，螳螂有</a:t>
            </a:r>
            <a:r>
              <a:rPr lang="en-US" altLang="zh-CN" sz="3200" b="1" dirty="0">
                <a:solidFill>
                  <a:srgbClr val="FF0000"/>
                </a:solidFill>
              </a:rPr>
              <a:t>15</a:t>
            </a:r>
            <a:r>
              <a:rPr lang="zh-CN" altLang="en-US" sz="3200" b="1" dirty="0">
                <a:solidFill>
                  <a:srgbClr val="FF0000"/>
                </a:solidFill>
              </a:rPr>
              <a:t>只。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990</Words>
  <Application>Microsoft Office PowerPoint</Application>
  <PresentationFormat>全屏显示(16:9)</PresentationFormat>
  <Paragraphs>88</Paragraphs>
  <Slides>25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楷体</vt:lpstr>
      <vt:lpstr>楷体_GB2312</vt:lpstr>
      <vt:lpstr>宋体</vt:lpstr>
      <vt:lpstr>Arial</vt:lpstr>
      <vt:lpstr>Times New Roman</vt:lpstr>
      <vt:lpstr>1_Office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Fanmo Peng</cp:lastModifiedBy>
  <cp:revision>28</cp:revision>
  <dcterms:created xsi:type="dcterms:W3CDTF">2014-04-24T10:36:00Z</dcterms:created>
  <dcterms:modified xsi:type="dcterms:W3CDTF">2023-12-11T09:44:55Z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930C74BAF31E414CA41550BC828B4C6E</vt:lpwstr>
  </property>
  <property fmtid="{D5CDD505-2E9C-101B-9397-08002B2CF9AE}" pid="3" name="KSOProductBuildVer">
    <vt:lpwstr>2052-12.1.0.15374</vt:lpwstr>
  </property>
</Properties>
</file>