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0" r:id="rId3"/>
    <p:sldId id="277" r:id="rId4"/>
    <p:sldId id="278" r:id="rId5"/>
    <p:sldId id="279" r:id="rId6"/>
    <p:sldId id="281" r:id="rId7"/>
    <p:sldId id="282" r:id="rId8"/>
    <p:sldId id="280" r:id="rId9"/>
    <p:sldId id="283" r:id="rId10"/>
    <p:sldId id="286" r:id="rId11"/>
    <p:sldId id="287" r:id="rId12"/>
    <p:sldId id="288" r:id="rId13"/>
    <p:sldId id="284" r:id="rId14"/>
    <p:sldId id="285" r:id="rId15"/>
    <p:sldId id="289" r:id="rId16"/>
    <p:sldId id="295" r:id="rId17"/>
    <p:sldId id="290" r:id="rId18"/>
    <p:sldId id="291" r:id="rId19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768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4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7" Type="http://schemas.openxmlformats.org/officeDocument/2006/relationships/image" Target="../media/image24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4" Type="http://schemas.openxmlformats.org/officeDocument/2006/relationships/image" Target="../media/image28.wmf"/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B5A0C3D-2954-477E-B65B-369782FD9684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5BB7AAAF-07D1-40C3-B000-E44D4CD4548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8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1F2A1FC-A527-42C5-AB71-9979B20FFCC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1029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1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8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7.w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9.wmf"/><Relationship Id="rId1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.bin"/><Relationship Id="rId8" Type="http://schemas.openxmlformats.org/officeDocument/2006/relationships/image" Target="../media/image15.wmf"/><Relationship Id="rId7" Type="http://schemas.openxmlformats.org/officeDocument/2006/relationships/oleObject" Target="../embeddings/oleObject9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12.wmf"/><Relationship Id="rId14" Type="http://schemas.openxmlformats.org/officeDocument/2006/relationships/vmlDrawing" Target="../drawings/vmlDrawing3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7.wmf"/><Relationship Id="rId11" Type="http://schemas.openxmlformats.org/officeDocument/2006/relationships/oleObject" Target="../embeddings/oleObject11.bin"/><Relationship Id="rId10" Type="http://schemas.openxmlformats.org/officeDocument/2006/relationships/image" Target="../media/image16.wmf"/><Relationship Id="rId1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.bin"/><Relationship Id="rId8" Type="http://schemas.openxmlformats.org/officeDocument/2006/relationships/image" Target="../media/image21.wmf"/><Relationship Id="rId7" Type="http://schemas.openxmlformats.org/officeDocument/2006/relationships/oleObject" Target="../embeddings/oleObject15.bin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9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18.wmf"/><Relationship Id="rId16" Type="http://schemas.openxmlformats.org/officeDocument/2006/relationships/vmlDrawing" Target="../drawings/vmlDrawing4.vml"/><Relationship Id="rId15" Type="http://schemas.openxmlformats.org/officeDocument/2006/relationships/slideLayout" Target="../slideLayouts/slideLayout3.xml"/><Relationship Id="rId14" Type="http://schemas.openxmlformats.org/officeDocument/2006/relationships/image" Target="../media/image24.wmf"/><Relationship Id="rId13" Type="http://schemas.openxmlformats.org/officeDocument/2006/relationships/oleObject" Target="../embeddings/oleObject18.bin"/><Relationship Id="rId12" Type="http://schemas.openxmlformats.org/officeDocument/2006/relationships/image" Target="../media/image23.wmf"/><Relationship Id="rId11" Type="http://schemas.openxmlformats.org/officeDocument/2006/relationships/oleObject" Target="../embeddings/oleObject17.bin"/><Relationship Id="rId10" Type="http://schemas.openxmlformats.org/officeDocument/2006/relationships/image" Target="../media/image22.wmf"/><Relationship Id="rId1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8.wmf"/><Relationship Id="rId7" Type="http://schemas.openxmlformats.org/officeDocument/2006/relationships/oleObject" Target="../embeddings/oleObject22.bin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6.wmf"/><Relationship Id="rId3" Type="http://schemas.openxmlformats.org/officeDocument/2006/relationships/oleObject" Target="../embeddings/oleObject20.bin"/><Relationship Id="rId2" Type="http://schemas.openxmlformats.org/officeDocument/2006/relationships/image" Target="../media/image25.wmf"/><Relationship Id="rId10" Type="http://schemas.openxmlformats.org/officeDocument/2006/relationships/vmlDrawing" Target="../drawings/vmlDrawing5.vml"/><Relationship Id="rId1" Type="http://schemas.openxmlformats.org/officeDocument/2006/relationships/oleObject" Target="../embeddings/oleObject19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296814" y="1711325"/>
            <a:ext cx="450274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 dirty="0"/>
              <a:t>练习十四</a:t>
            </a:r>
            <a:endParaRPr lang="zh-CN" altLang="en-US" sz="4400" b="1" dirty="0"/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124934" y="2511425"/>
            <a:ext cx="484650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（选自教材</a:t>
            </a: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</a:rPr>
              <a:t>P73-P74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练习十四）</a:t>
            </a:r>
            <a:endParaRPr lang="zh-CN" altLang="en-US" sz="24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475" y="544669"/>
            <a:ext cx="18758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1. </a:t>
            </a:r>
            <a:r>
              <a:rPr lang="zh-CN" altLang="en-US" sz="3200" b="1" dirty="0">
                <a:latin typeface="+mn-lt"/>
              </a:rPr>
              <a:t>填空。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0243" name="文本框 2"/>
          <p:cNvSpPr txBox="1">
            <a:spLocks noChangeArrowheads="1"/>
          </p:cNvSpPr>
          <p:nvPr/>
        </p:nvSpPr>
        <p:spPr bwMode="auto">
          <a:xfrm>
            <a:off x="117475" y="970740"/>
            <a:ext cx="8905875" cy="369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3200" b="1" dirty="0"/>
              <a:t>（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）</a:t>
            </a:r>
            <a:r>
              <a:rPr lang="en-US" altLang="zh-CN" sz="3200" b="1" dirty="0"/>
              <a:t>2008</a:t>
            </a:r>
            <a:r>
              <a:rPr lang="zh-CN" altLang="en-US" sz="3200" b="1" dirty="0"/>
              <a:t>年</a:t>
            </a:r>
            <a:r>
              <a:rPr lang="en-US" altLang="zh-CN" sz="3200" b="1" dirty="0"/>
              <a:t>8</a:t>
            </a:r>
            <a:r>
              <a:rPr lang="zh-CN" altLang="en-US" sz="3200" b="1" dirty="0"/>
              <a:t>月</a:t>
            </a:r>
            <a:r>
              <a:rPr lang="en-US" altLang="zh-CN" sz="3200" b="1" dirty="0"/>
              <a:t>3</a:t>
            </a:r>
            <a:r>
              <a:rPr lang="zh-CN" altLang="en-US" sz="3200" b="1" dirty="0"/>
              <a:t>日，气象部门在新疆吐鲁番盆地的艾丁湖观测到的最高气温是</a:t>
            </a:r>
            <a:r>
              <a:rPr lang="en-US" altLang="zh-CN" sz="3200" b="1" dirty="0"/>
              <a:t>49.7</a:t>
            </a:r>
            <a:r>
              <a:rPr lang="zh-CN" altLang="en-US" sz="3200" b="1" dirty="0"/>
              <a:t>℃，可记作</a:t>
            </a:r>
            <a:r>
              <a:rPr lang="en-US" altLang="zh-CN" sz="3200" b="1" dirty="0"/>
              <a:t>______</a:t>
            </a:r>
            <a:r>
              <a:rPr lang="zh-CN" altLang="en-US" sz="3200" b="1" dirty="0"/>
              <a:t>℃。</a:t>
            </a:r>
            <a:r>
              <a:rPr lang="en-US" altLang="zh-CN" sz="3200" b="1" dirty="0"/>
              <a:t>1969</a:t>
            </a:r>
            <a:r>
              <a:rPr lang="zh-CN" altLang="en-US" sz="3200" b="1" dirty="0"/>
              <a:t>年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月</a:t>
            </a:r>
            <a:r>
              <a:rPr lang="en-US" altLang="zh-CN" sz="3200" b="1" dirty="0"/>
              <a:t>13</a:t>
            </a:r>
            <a:r>
              <a:rPr lang="zh-CN" altLang="en-US" sz="3200" b="1" dirty="0"/>
              <a:t>日，气象部门在黑龙江漠河观测到的最低气温是零下</a:t>
            </a:r>
            <a:r>
              <a:rPr lang="en-US" altLang="zh-CN" sz="3200" b="1" dirty="0"/>
              <a:t>52.3</a:t>
            </a:r>
            <a:r>
              <a:rPr lang="zh-CN" altLang="en-US" sz="3200" b="1" dirty="0"/>
              <a:t>℃，可记作</a:t>
            </a:r>
            <a:r>
              <a:rPr lang="en-US" altLang="zh-CN" sz="3200" b="1" dirty="0"/>
              <a:t>______</a:t>
            </a:r>
            <a:r>
              <a:rPr lang="zh-CN" altLang="en-US" sz="3200" b="1" dirty="0"/>
              <a:t>℃。</a:t>
            </a:r>
            <a:endParaRPr lang="zh-CN" altLang="en-US" sz="3200" b="1" dirty="0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01154" y="2551126"/>
            <a:ext cx="90328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49.7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27484" y="3862855"/>
            <a:ext cx="10398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-52.3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36766" y="668196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P73 </a:t>
            </a:r>
            <a:r>
              <a:rPr lang="zh-CN" altLang="en-US"/>
              <a:t>练习十四 第</a:t>
            </a:r>
            <a:r>
              <a:rPr lang="en-US" altLang="zh-CN"/>
              <a:t>1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"/>
          <p:cNvSpPr txBox="1">
            <a:spLocks noChangeArrowheads="1"/>
          </p:cNvSpPr>
          <p:nvPr/>
        </p:nvSpPr>
        <p:spPr bwMode="auto">
          <a:xfrm>
            <a:off x="323850" y="1089073"/>
            <a:ext cx="8494713" cy="324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）如果</a:t>
            </a:r>
            <a:r>
              <a:rPr lang="en-US" altLang="zh-CN" sz="2800" b="1" i="1" dirty="0" err="1"/>
              <a:t>a</a:t>
            </a:r>
            <a:r>
              <a:rPr lang="en-US" altLang="zh-CN" sz="2800" b="1" dirty="0" err="1"/>
              <a:t>÷</a:t>
            </a:r>
            <a:r>
              <a:rPr lang="en-US" altLang="zh-CN" sz="2800" b="1" i="1" dirty="0" err="1"/>
              <a:t>b</a:t>
            </a:r>
            <a:r>
              <a:rPr lang="en-US" altLang="zh-CN" sz="2800" b="1" dirty="0"/>
              <a:t>=</a:t>
            </a:r>
            <a:r>
              <a:rPr lang="en-US" altLang="zh-CN" sz="2800" b="1" i="1" dirty="0"/>
              <a:t>c</a:t>
            </a:r>
            <a:r>
              <a:rPr lang="zh-CN" altLang="en-US" sz="2800" b="1" dirty="0"/>
              <a:t>（</a:t>
            </a:r>
            <a:r>
              <a:rPr lang="en-US" altLang="zh-CN" sz="2800" b="1" i="1" dirty="0"/>
              <a:t>a</a:t>
            </a:r>
            <a:r>
              <a:rPr lang="zh-CN" altLang="en-US" sz="2800" b="1" dirty="0"/>
              <a:t>、</a:t>
            </a:r>
            <a:r>
              <a:rPr lang="en-US" altLang="zh-CN" sz="2800" b="1" i="1" dirty="0"/>
              <a:t>b</a:t>
            </a:r>
            <a:r>
              <a:rPr lang="zh-CN" altLang="en-US" sz="2800" b="1" dirty="0"/>
              <a:t>、</a:t>
            </a:r>
            <a:r>
              <a:rPr lang="en-US" altLang="zh-CN" sz="2800" b="1" i="1" dirty="0"/>
              <a:t>c</a:t>
            </a:r>
            <a:r>
              <a:rPr lang="zh-CN" altLang="en-US" sz="2800" b="1" dirty="0"/>
              <a:t>均为整数，且</a:t>
            </a:r>
            <a:r>
              <a:rPr lang="en-US" altLang="zh-CN" sz="2800" b="1" i="1" dirty="0"/>
              <a:t>b</a:t>
            </a:r>
            <a:r>
              <a:rPr lang="zh-CN" altLang="en-US" sz="2800" b="1" dirty="0"/>
              <a:t>≠</a:t>
            </a:r>
            <a:r>
              <a:rPr lang="en-US" altLang="zh-CN" sz="2800" b="1" dirty="0"/>
              <a:t>0</a:t>
            </a:r>
            <a:r>
              <a:rPr lang="zh-CN" altLang="en-US" sz="2800" b="1" dirty="0"/>
              <a:t>），那么</a:t>
            </a:r>
            <a:r>
              <a:rPr lang="en-US" altLang="zh-CN" sz="2800" b="1" i="1" dirty="0"/>
              <a:t>a</a:t>
            </a:r>
            <a:r>
              <a:rPr lang="zh-CN" altLang="en-US" sz="2800" b="1" dirty="0"/>
              <a:t>和</a:t>
            </a:r>
            <a:r>
              <a:rPr lang="en-US" altLang="zh-CN" sz="2800" b="1" i="1" dirty="0"/>
              <a:t>b</a:t>
            </a:r>
            <a:r>
              <a:rPr lang="zh-CN" altLang="en-US" sz="2800" b="1" dirty="0"/>
              <a:t>的最大公因数是</a:t>
            </a:r>
            <a:r>
              <a:rPr lang="en-US" altLang="zh-CN" sz="2800" b="1" dirty="0"/>
              <a:t>_____</a:t>
            </a:r>
            <a:r>
              <a:rPr lang="zh-CN" altLang="en-US" sz="2800" b="1" dirty="0"/>
              <a:t>，最小公倍数是</a:t>
            </a:r>
            <a:r>
              <a:rPr lang="en-US" altLang="zh-CN" sz="2800" b="1" dirty="0"/>
              <a:t>_____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pPr algn="just">
              <a:lnSpc>
                <a:spcPct val="15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）一种商品打七折销售，“七折”表示现价是原价的（        ）</a:t>
            </a:r>
            <a:r>
              <a:rPr lang="en-US" altLang="zh-CN" sz="2800" b="1" dirty="0"/>
              <a:t>%</a:t>
            </a:r>
            <a:r>
              <a:rPr lang="zh-CN" altLang="en-US" sz="2800" b="1" dirty="0"/>
              <a:t>。如果这种商品原价是</a:t>
            </a:r>
            <a:r>
              <a:rPr lang="en-US" altLang="zh-CN" sz="2800" b="1" dirty="0"/>
              <a:t>100</a:t>
            </a:r>
            <a:r>
              <a:rPr lang="zh-CN" altLang="en-US" sz="2800" b="1" dirty="0"/>
              <a:t>元，付款时要少付（        ）元。</a:t>
            </a:r>
            <a:endParaRPr lang="zh-CN" altLang="en-US" sz="2800" b="1" dirty="0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191597" y="1724001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 dirty="0">
                <a:solidFill>
                  <a:srgbClr val="FF0000"/>
                </a:solidFill>
              </a:rPr>
              <a:t>b</a:t>
            </a:r>
            <a:endParaRPr lang="zh-CN" altLang="en-US" sz="3200" b="1" i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645615" y="1718511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 dirty="0">
                <a:solidFill>
                  <a:srgbClr val="FF0000"/>
                </a:solidFill>
              </a:rPr>
              <a:t>a</a:t>
            </a:r>
            <a:endParaRPr lang="zh-CN" altLang="en-US" sz="3200" b="1" i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661162" y="3022791"/>
            <a:ext cx="5953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70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286912" y="3703208"/>
            <a:ext cx="5953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30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587957" y="123353"/>
            <a:ext cx="8340725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下面是我国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2017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2019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2021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年全国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城镇常住人口数量、全年粮食产量和全年消费品零售总额的相关数据。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12624" y="2053116"/>
          <a:ext cx="7560000" cy="2700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1800000"/>
                <a:gridCol w="1800000"/>
                <a:gridCol w="2160000"/>
              </a:tblGrid>
              <a:tr h="830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年份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全国城镇常住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人口数量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万人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全年粮食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产量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万吨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全年消费品零售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总额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亿元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3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2017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81347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61791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366262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23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2019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84843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66384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411649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230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2021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91425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68285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</a:rPr>
                        <a:t>440823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852891" y="1604821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P73 </a:t>
            </a:r>
            <a:r>
              <a:rPr lang="zh-CN" altLang="en-US"/>
              <a:t>练习十四 第</a:t>
            </a:r>
            <a:r>
              <a:rPr lang="en-US" altLang="zh-CN"/>
              <a:t>2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"/>
          <p:cNvSpPr txBox="1">
            <a:spLocks noChangeArrowheads="1"/>
          </p:cNvSpPr>
          <p:nvPr/>
        </p:nvSpPr>
        <p:spPr bwMode="auto">
          <a:xfrm>
            <a:off x="0" y="965811"/>
            <a:ext cx="9073662" cy="3662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2017</a:t>
            </a:r>
            <a:r>
              <a:rPr lang="zh-CN" altLang="en-US" sz="2800" b="1" dirty="0"/>
              <a:t>年，全国城镇常住人口约为</a:t>
            </a:r>
            <a:r>
              <a:rPr lang="en-US" altLang="zh-CN" sz="2800" b="1" dirty="0"/>
              <a:t>______</a:t>
            </a:r>
            <a:r>
              <a:rPr lang="zh-CN" altLang="en-US" sz="2800" b="1" dirty="0"/>
              <a:t>亿人。（结果保留两位小数。）</a:t>
            </a:r>
            <a:endParaRPr lang="zh-CN" altLang="en-US" sz="2800" b="1" dirty="0"/>
          </a:p>
          <a:p>
            <a:pPr algn="just" eaLnBrk="1" hangingPunct="1">
              <a:lnSpc>
                <a:spcPct val="12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2019</a:t>
            </a:r>
            <a:r>
              <a:rPr lang="zh-CN" altLang="en-US" sz="2800" b="1" dirty="0"/>
              <a:t>年，全年粮食产量约为</a:t>
            </a:r>
            <a:r>
              <a:rPr lang="en-US" altLang="zh-CN" sz="2800" b="1" dirty="0"/>
              <a:t>_______</a:t>
            </a:r>
            <a:r>
              <a:rPr lang="zh-CN" altLang="en-US" sz="2800" b="1" dirty="0"/>
              <a:t>亿吨。（结果保留两位小数。）</a:t>
            </a:r>
            <a:endParaRPr lang="en-US" altLang="zh-CN" sz="2800" b="1" dirty="0"/>
          </a:p>
          <a:p>
            <a:pPr algn="just" eaLnBrk="1" hangingPunct="1">
              <a:lnSpc>
                <a:spcPct val="12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）</a:t>
            </a:r>
            <a:r>
              <a:rPr lang="en-US" altLang="zh-CN" sz="2800" b="1" dirty="0"/>
              <a:t>2021</a:t>
            </a:r>
            <a:r>
              <a:rPr lang="zh-CN" altLang="en-US" sz="2800" b="1" dirty="0"/>
              <a:t>年，全国消费品零售总额约为</a:t>
            </a:r>
            <a:r>
              <a:rPr lang="en-US" altLang="zh-CN" sz="2800" b="1" dirty="0"/>
              <a:t>_______</a:t>
            </a:r>
            <a:r>
              <a:rPr lang="zh-CN" altLang="en-US" sz="2800" b="1" dirty="0"/>
              <a:t>万亿元。（结果保留两位小数。）</a:t>
            </a:r>
            <a:endParaRPr lang="zh-CN" altLang="en-US" sz="2800" b="1" dirty="0"/>
          </a:p>
          <a:p>
            <a:pPr algn="just" eaLnBrk="1" hangingPunct="1">
              <a:lnSpc>
                <a:spcPct val="120000"/>
              </a:lnSpc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）根据上表，你还能提出什么数学问题？</a:t>
            </a:r>
            <a:endParaRPr lang="zh-CN" altLang="en-US" sz="2800" b="1" dirty="0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190900" y="871355"/>
            <a:ext cx="129694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8.13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700011" y="1875671"/>
            <a:ext cx="1211254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6.64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445250" y="2937510"/>
            <a:ext cx="112014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44.08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1022350" y="736600"/>
            <a:ext cx="6853238" cy="2998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说出下面各数中“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”表示的含义。    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63                                0.56                        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                                   603.7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492250" y="2024063"/>
            <a:ext cx="2492375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表示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14340" name="Object 14"/>
          <p:cNvGraphicFramePr>
            <a:graphicFrameLocks noChangeAspect="1"/>
          </p:cNvGraphicFramePr>
          <p:nvPr/>
        </p:nvGraphicFramePr>
        <p:xfrm>
          <a:off x="2259013" y="2863850"/>
          <a:ext cx="36353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1" imgW="3657600" imgH="9448800" progId="Equation.DSMT4">
                  <p:embed/>
                </p:oleObj>
              </mc:Choice>
              <mc:Fallback>
                <p:oleObj name="Equation" r:id="rId1" imgW="3657600" imgH="9448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013" y="2863850"/>
                        <a:ext cx="363537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168900" y="2024063"/>
            <a:ext cx="2970213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表示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0.01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492250" y="3740150"/>
            <a:ext cx="2136775" cy="942975"/>
            <a:chOff x="1190624" y="3918173"/>
            <a:chExt cx="2119976" cy="943090"/>
          </a:xfrm>
        </p:grpSpPr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1190624" y="4048364"/>
              <a:ext cx="2119976" cy="6271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表示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6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个</a:t>
              </a:r>
              <a:endPara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aphicFrame>
          <p:nvGraphicFramePr>
            <p:cNvPr id="14345" name="Object 14"/>
            <p:cNvGraphicFramePr>
              <a:graphicFrameLocks noChangeAspect="1"/>
            </p:cNvGraphicFramePr>
            <p:nvPr/>
          </p:nvGraphicFramePr>
          <p:xfrm>
            <a:off x="2779003" y="3918173"/>
            <a:ext cx="363538" cy="9430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Equation" r:id="rId3" imgW="3657600" imgH="9448800" progId="Equation.DSMT4">
                    <p:embed/>
                  </p:oleObj>
                </mc:Choice>
                <mc:Fallback>
                  <p:oleObj name="Equation" r:id="rId3" imgW="3657600" imgH="94488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9003" y="3918173"/>
                          <a:ext cx="363538" cy="9430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168900" y="3849688"/>
            <a:ext cx="2517775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表示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100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20156" y="485951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P73 </a:t>
            </a:r>
            <a:r>
              <a:rPr lang="zh-CN" altLang="en-US"/>
              <a:t>练习十四 第</a:t>
            </a:r>
            <a:r>
              <a:rPr lang="en-US" altLang="zh-CN"/>
              <a:t>3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  <p:bldP spid="5" grpId="0" bldLvl="0"/>
      <p:bldP spid="9" grpId="0" bldLvl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"/>
          <p:cNvSpPr txBox="1">
            <a:spLocks noChangeArrowheads="1"/>
          </p:cNvSpPr>
          <p:nvPr/>
        </p:nvSpPr>
        <p:spPr bwMode="auto">
          <a:xfrm>
            <a:off x="468313" y="673219"/>
            <a:ext cx="5950668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4. </a:t>
            </a:r>
            <a:r>
              <a:rPr lang="zh-CN" altLang="en-US" sz="3200" b="1" dirty="0"/>
              <a:t>填空，使每横行的各数相等。</a:t>
            </a:r>
            <a:endParaRPr lang="zh-CN" altLang="en-US" sz="3200" b="1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103313" y="1573332"/>
          <a:ext cx="6910386" cy="28193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303462"/>
                <a:gridCol w="2303462"/>
                <a:gridCol w="2303462"/>
              </a:tblGrid>
              <a:tr h="549605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</a:rPr>
                        <a:t>小数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</a:rPr>
                        <a:t>分数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j-lt"/>
                        </a:rPr>
                        <a:t>百分数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56598">
                <a:tc>
                  <a:txBody>
                    <a:bodyPr/>
                    <a:lstStyle/>
                    <a:p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</a:rPr>
                        <a:t>0.4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sz="28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sz="28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56598">
                <a:tc>
                  <a:txBody>
                    <a:bodyPr/>
                    <a:lstStyle/>
                    <a:p>
                      <a:endParaRPr lang="zh-CN" altLang="en-US" sz="28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sz="28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sz="28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56598">
                <a:tc>
                  <a:txBody>
                    <a:bodyPr/>
                    <a:lstStyle/>
                    <a:p>
                      <a:endParaRPr lang="zh-CN" altLang="en-US" sz="28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j-lt"/>
                        </a:rPr>
                        <a:t>80%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1" marR="91451" marT="45722" marB="45722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6419850" y="2211507"/>
            <a:ext cx="1065213" cy="5635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40%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graphicFrame>
        <p:nvGraphicFramePr>
          <p:cNvPr id="12" name="Object 14"/>
          <p:cNvGraphicFramePr>
            <a:graphicFrameLocks noChangeAspect="1"/>
          </p:cNvGraphicFramePr>
          <p:nvPr/>
        </p:nvGraphicFramePr>
        <p:xfrm>
          <a:off x="4379913" y="2094032"/>
          <a:ext cx="311150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9913" y="2094032"/>
                        <a:ext cx="311150" cy="79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771650" y="2987794"/>
            <a:ext cx="1063625" cy="5635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0.75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6391275" y="2971919"/>
            <a:ext cx="1065213" cy="5635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75%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1874838" y="3698994"/>
            <a:ext cx="735012" cy="5635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0.8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graphicFrame>
        <p:nvGraphicFramePr>
          <p:cNvPr id="16" name="Object 14"/>
          <p:cNvGraphicFramePr>
            <a:graphicFrameLocks noChangeAspect="1"/>
          </p:cNvGraphicFramePr>
          <p:nvPr/>
        </p:nvGraphicFramePr>
        <p:xfrm>
          <a:off x="4395788" y="3627557"/>
          <a:ext cx="284162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139700" imgH="393700" progId="Equation.DSMT4">
                  <p:embed/>
                </p:oleObj>
              </mc:Choice>
              <mc:Fallback>
                <p:oleObj name="Equation" r:id="rId3" imgW="1397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5788" y="3627557"/>
                        <a:ext cx="284162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4"/>
          <p:cNvGraphicFramePr>
            <a:graphicFrameLocks noChangeAspect="1"/>
          </p:cNvGraphicFramePr>
          <p:nvPr/>
        </p:nvGraphicFramePr>
        <p:xfrm>
          <a:off x="4386263" y="2848094"/>
          <a:ext cx="309562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6263" y="2848094"/>
                        <a:ext cx="309562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944245" y="1236345"/>
            <a:ext cx="30073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4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/>
          <p:cNvSpPr txBox="1">
            <a:spLocks noChangeArrowheads="1"/>
          </p:cNvSpPr>
          <p:nvPr/>
        </p:nvSpPr>
        <p:spPr bwMode="auto">
          <a:xfrm>
            <a:off x="60325" y="587375"/>
            <a:ext cx="7953375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5. </a:t>
            </a:r>
            <a:r>
              <a:rPr lang="zh-CN" altLang="en-US" sz="3200" b="1" dirty="0"/>
              <a:t>数字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、</a:t>
            </a:r>
            <a:r>
              <a:rPr lang="en-US" altLang="zh-CN" sz="3200" b="1" dirty="0"/>
              <a:t>3</a:t>
            </a:r>
            <a:r>
              <a:rPr lang="zh-CN" altLang="en-US" sz="3200" b="1" dirty="0"/>
              <a:t>、</a:t>
            </a:r>
            <a:r>
              <a:rPr lang="en-US" altLang="zh-CN" sz="3200" b="1" dirty="0"/>
              <a:t>4</a:t>
            </a:r>
            <a:r>
              <a:rPr lang="zh-CN" altLang="en-US" sz="3200" b="1" dirty="0"/>
              <a:t>、</a:t>
            </a:r>
            <a:r>
              <a:rPr lang="en-US" altLang="zh-CN" sz="3200" b="1" dirty="0"/>
              <a:t>5</a:t>
            </a:r>
            <a:r>
              <a:rPr lang="zh-CN" altLang="en-US" sz="3200" b="1" dirty="0"/>
              <a:t>能组成多少个没有重复数字的两位数？</a:t>
            </a:r>
            <a:endParaRPr lang="zh-CN" altLang="en-US" sz="3200" b="1" dirty="0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0325" y="1809750"/>
            <a:ext cx="9032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</a:rPr>
              <a:t>23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24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25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32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34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35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42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43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45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52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53</a:t>
            </a:r>
            <a:r>
              <a:rPr lang="zh-CN" altLang="en-US" sz="3000" b="1">
                <a:solidFill>
                  <a:srgbClr val="FF0000"/>
                </a:solidFill>
              </a:rPr>
              <a:t>，</a:t>
            </a:r>
            <a:r>
              <a:rPr lang="en-US" altLang="zh-CN" sz="3000" b="1">
                <a:solidFill>
                  <a:srgbClr val="FF0000"/>
                </a:solidFill>
              </a:rPr>
              <a:t>54</a:t>
            </a:r>
            <a:endParaRPr lang="zh-CN" altLang="en-US" sz="3000" b="1">
              <a:solidFill>
                <a:srgbClr val="FF0000"/>
              </a:solidFill>
            </a:endParaRPr>
          </a:p>
        </p:txBody>
      </p:sp>
      <p:sp>
        <p:nvSpPr>
          <p:cNvPr id="16388" name="文本框 3"/>
          <p:cNvSpPr txBox="1">
            <a:spLocks noChangeArrowheads="1"/>
          </p:cNvSpPr>
          <p:nvPr/>
        </p:nvSpPr>
        <p:spPr bwMode="auto">
          <a:xfrm>
            <a:off x="34925" y="2551113"/>
            <a:ext cx="9032875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/>
              <a:t>（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）这些两位数中，哪些是奇数？哪些是偶数？</a:t>
            </a:r>
            <a:endParaRPr lang="zh-CN" altLang="en-US" sz="3200" b="1" dirty="0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389063" y="3235325"/>
            <a:ext cx="67945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奇数：</a:t>
            </a:r>
            <a:r>
              <a:rPr lang="en-US" altLang="zh-CN" sz="3200" b="1" dirty="0">
                <a:solidFill>
                  <a:srgbClr val="FF0000"/>
                </a:solidFill>
              </a:rPr>
              <a:t>23</a:t>
            </a:r>
            <a:r>
              <a:rPr lang="zh-CN" altLang="en-US" sz="3200" b="1" dirty="0">
                <a:solidFill>
                  <a:srgbClr val="FF0000"/>
                </a:solidFill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</a:rPr>
              <a:t>25</a:t>
            </a:r>
            <a:r>
              <a:rPr lang="zh-CN" altLang="en-US" sz="3200" b="1" dirty="0">
                <a:solidFill>
                  <a:srgbClr val="FF0000"/>
                </a:solidFill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</a:rPr>
              <a:t>35</a:t>
            </a:r>
            <a:r>
              <a:rPr lang="zh-CN" altLang="en-US" sz="3200" b="1" dirty="0">
                <a:solidFill>
                  <a:srgbClr val="FF0000"/>
                </a:solidFill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</a:rPr>
              <a:t>43</a:t>
            </a:r>
            <a:r>
              <a:rPr lang="zh-CN" altLang="en-US" sz="3200" b="1" dirty="0">
                <a:solidFill>
                  <a:srgbClr val="FF0000"/>
                </a:solidFill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</a:rPr>
              <a:t>45</a:t>
            </a:r>
            <a:r>
              <a:rPr lang="zh-CN" altLang="en-US" sz="3200" b="1" dirty="0">
                <a:solidFill>
                  <a:srgbClr val="FF0000"/>
                </a:solidFill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</a:rPr>
              <a:t>53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389063" y="3859213"/>
            <a:ext cx="69246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偶数：</a:t>
            </a:r>
            <a:r>
              <a:rPr lang="en-US" altLang="zh-CN" sz="3200" b="1">
                <a:solidFill>
                  <a:srgbClr val="FF0000"/>
                </a:solidFill>
              </a:rPr>
              <a:t>24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32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34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42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52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54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35250" y="1353185"/>
            <a:ext cx="30073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2"/>
          <p:cNvSpPr txBox="1">
            <a:spLocks noChangeArrowheads="1"/>
          </p:cNvSpPr>
          <p:nvPr/>
        </p:nvSpPr>
        <p:spPr bwMode="auto">
          <a:xfrm>
            <a:off x="-123825" y="1606550"/>
            <a:ext cx="903922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2</a:t>
            </a:r>
            <a:r>
              <a:rPr lang="zh-CN" altLang="en-US" sz="3200" b="1"/>
              <a:t>）这些两位数中，哪些是质数？哪些是合数？</a:t>
            </a:r>
            <a:endParaRPr lang="zh-CN" altLang="en-US" sz="3200" b="1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93688" y="2287588"/>
            <a:ext cx="40735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质数：</a:t>
            </a:r>
            <a:r>
              <a:rPr lang="en-US" altLang="zh-CN" sz="3200" b="1">
                <a:solidFill>
                  <a:srgbClr val="FF0000"/>
                </a:solidFill>
              </a:rPr>
              <a:t>23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43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53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93688" y="2971800"/>
            <a:ext cx="8621712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合数：</a:t>
            </a:r>
            <a:r>
              <a:rPr lang="en-US" altLang="zh-CN" sz="3200" b="1">
                <a:solidFill>
                  <a:srgbClr val="FF0000"/>
                </a:solidFill>
              </a:rPr>
              <a:t>24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25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32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34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35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42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45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52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54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277813" y="984322"/>
            <a:ext cx="8493125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/>
              <a:t>（</a:t>
            </a:r>
            <a:r>
              <a:rPr lang="en-US" altLang="zh-CN" sz="3200" b="1" dirty="0"/>
              <a:t>3</a:t>
            </a:r>
            <a:r>
              <a:rPr lang="zh-CN" altLang="en-US" sz="3200" b="1" dirty="0"/>
              <a:t>）这些两位数中，哪些是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的倍数？哪些是</a:t>
            </a:r>
            <a:r>
              <a:rPr lang="en-US" altLang="zh-CN" sz="3200" b="1" dirty="0"/>
              <a:t>3</a:t>
            </a:r>
            <a:r>
              <a:rPr lang="zh-CN" altLang="en-US" sz="3200" b="1" dirty="0"/>
              <a:t>的倍数？哪些是</a:t>
            </a:r>
            <a:r>
              <a:rPr lang="en-US" altLang="zh-CN" sz="3200" b="1" dirty="0"/>
              <a:t>5</a:t>
            </a:r>
            <a:r>
              <a:rPr lang="zh-CN" altLang="en-US" sz="3200" b="1" dirty="0"/>
              <a:t>的倍数？</a:t>
            </a:r>
            <a:endParaRPr lang="zh-CN" altLang="en-US" sz="3200" b="1" dirty="0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312863" y="2382838"/>
            <a:ext cx="67945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的倍数：</a:t>
            </a:r>
            <a:r>
              <a:rPr lang="en-US" altLang="zh-CN" sz="3200" b="1" dirty="0">
                <a:solidFill>
                  <a:srgbClr val="FF0000"/>
                </a:solidFill>
              </a:rPr>
              <a:t>24</a:t>
            </a:r>
            <a:r>
              <a:rPr lang="zh-CN" altLang="en-US" sz="3200" b="1" dirty="0">
                <a:solidFill>
                  <a:srgbClr val="FF0000"/>
                </a:solidFill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</a:rPr>
              <a:t>32</a:t>
            </a:r>
            <a:r>
              <a:rPr lang="zh-CN" altLang="en-US" sz="3200" b="1" dirty="0">
                <a:solidFill>
                  <a:srgbClr val="FF0000"/>
                </a:solidFill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</a:rPr>
              <a:t>34</a:t>
            </a:r>
            <a:r>
              <a:rPr lang="zh-CN" altLang="en-US" sz="3200" b="1" dirty="0">
                <a:solidFill>
                  <a:srgbClr val="FF0000"/>
                </a:solidFill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</a:rPr>
              <a:t>42</a:t>
            </a:r>
            <a:r>
              <a:rPr lang="zh-CN" altLang="en-US" sz="3200" b="1" dirty="0">
                <a:solidFill>
                  <a:srgbClr val="FF0000"/>
                </a:solidFill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</a:rPr>
              <a:t>52</a:t>
            </a:r>
            <a:r>
              <a:rPr lang="zh-CN" altLang="en-US" sz="3200" b="1" dirty="0">
                <a:solidFill>
                  <a:srgbClr val="FF0000"/>
                </a:solidFill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</a:rPr>
              <a:t>54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312863" y="3067050"/>
            <a:ext cx="67945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3</a:t>
            </a:r>
            <a:r>
              <a:rPr lang="zh-CN" altLang="en-US" sz="3200" b="1">
                <a:solidFill>
                  <a:srgbClr val="FF0000"/>
                </a:solidFill>
              </a:rPr>
              <a:t>的倍数：</a:t>
            </a:r>
            <a:r>
              <a:rPr lang="en-US" altLang="zh-CN" sz="3200" b="1">
                <a:solidFill>
                  <a:srgbClr val="FF0000"/>
                </a:solidFill>
              </a:rPr>
              <a:t>24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42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45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54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312863" y="3749675"/>
            <a:ext cx="45275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5</a:t>
            </a:r>
            <a:r>
              <a:rPr lang="zh-CN" altLang="en-US" sz="3200" b="1">
                <a:solidFill>
                  <a:srgbClr val="FF0000"/>
                </a:solidFill>
              </a:rPr>
              <a:t>的倍数：</a:t>
            </a:r>
            <a:r>
              <a:rPr lang="en-US" altLang="zh-CN" sz="3200" b="1">
                <a:solidFill>
                  <a:srgbClr val="FF0000"/>
                </a:solidFill>
              </a:rPr>
              <a:t>25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35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45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887413" y="1528345"/>
            <a:ext cx="74041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4</a:t>
            </a:r>
            <a:r>
              <a:rPr lang="zh-CN" altLang="en-US" sz="3200" b="1"/>
              <a:t>）这些两位数中，</a:t>
            </a:r>
            <a:r>
              <a:rPr lang="en-US" altLang="zh-CN" sz="3200" b="1"/>
              <a:t>2</a:t>
            </a:r>
            <a:r>
              <a:rPr lang="zh-CN" altLang="en-US" sz="3200" b="1"/>
              <a:t>和</a:t>
            </a:r>
            <a:r>
              <a:rPr lang="en-US" altLang="zh-CN" sz="3200" b="1"/>
              <a:t>3</a:t>
            </a:r>
            <a:r>
              <a:rPr lang="zh-CN" altLang="en-US" sz="3200" b="1"/>
              <a:t>的公倍数有</a:t>
            </a:r>
            <a:r>
              <a:rPr lang="en-US" altLang="zh-CN" sz="3200" b="1"/>
              <a:t>___________</a:t>
            </a:r>
            <a:r>
              <a:rPr lang="zh-CN" altLang="en-US" sz="3200" b="1"/>
              <a:t>，</a:t>
            </a:r>
            <a:r>
              <a:rPr lang="en-US" altLang="zh-CN" sz="3200" b="1"/>
              <a:t>3</a:t>
            </a:r>
            <a:r>
              <a:rPr lang="zh-CN" altLang="en-US" sz="3200" b="1"/>
              <a:t>和</a:t>
            </a:r>
            <a:r>
              <a:rPr lang="en-US" altLang="zh-CN" sz="3200" b="1"/>
              <a:t>5</a:t>
            </a:r>
            <a:r>
              <a:rPr lang="zh-CN" altLang="en-US" sz="3200" b="1"/>
              <a:t>的公倍数是</a:t>
            </a:r>
            <a:r>
              <a:rPr lang="en-US" altLang="zh-CN" sz="3200" b="1"/>
              <a:t>______</a:t>
            </a:r>
            <a:r>
              <a:rPr lang="zh-CN" altLang="en-US" sz="3200" b="1"/>
              <a:t>。</a:t>
            </a:r>
            <a:endParaRPr lang="zh-CN" altLang="en-US" sz="3200" b="1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957263" y="2279650"/>
            <a:ext cx="223996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24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42</a:t>
            </a:r>
            <a:r>
              <a:rPr lang="zh-CN" altLang="en-US" sz="3200" b="1">
                <a:solidFill>
                  <a:srgbClr val="FF0000"/>
                </a:solidFill>
              </a:rPr>
              <a:t>，</a:t>
            </a:r>
            <a:r>
              <a:rPr lang="en-US" altLang="zh-CN" sz="3200" b="1">
                <a:solidFill>
                  <a:srgbClr val="FF0000"/>
                </a:solidFill>
              </a:rPr>
              <a:t>54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792913" y="2274888"/>
            <a:ext cx="5953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45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473152" y="272730"/>
            <a:ext cx="8197850" cy="45129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判断下面的说法是否正确，并说一说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你的理由。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）把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0.56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扩大到它的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100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倍是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560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 （     ）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是正数。                                      （     ）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）假分数的倒数一定都是真分数。（     ）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）所有的偶数都是合数。                （     ）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为整数，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＞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）的所有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因数都小于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                                        （     ）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651827" y="1367812"/>
            <a:ext cx="622300" cy="5092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651827" y="1972415"/>
            <a:ext cx="622300" cy="5092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651827" y="2538918"/>
            <a:ext cx="622300" cy="5092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651827" y="3143521"/>
            <a:ext cx="622300" cy="5092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651827" y="4179923"/>
            <a:ext cx="622300" cy="5092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213985" y="1135796"/>
            <a:ext cx="487680" cy="40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 hangingPunct="1">
              <a:lnSpc>
                <a:spcPct val="85000"/>
              </a:lnSpc>
              <a:spcAft>
                <a:spcPts val="0"/>
              </a:spcAft>
            </a:pP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lang="en-US" altLang="zh-CN" sz="24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3246171" y="1972091"/>
            <a:ext cx="3702050" cy="40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just" hangingPunct="1">
              <a:lnSpc>
                <a:spcPct val="85000"/>
              </a:lnSpc>
              <a:spcAft>
                <a:spcPts val="0"/>
              </a:spcAft>
            </a:pP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既不是正数，也不是负数</a:t>
            </a:r>
            <a:endParaRPr lang="zh-CN" altLang="en-US" sz="24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 bwMode="auto">
          <a:xfrm>
            <a:off x="3575810" y="1877223"/>
            <a:ext cx="3372666" cy="71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 hangingPunct="1">
              <a:lnSpc>
                <a:spcPct val="85000"/>
              </a:lnSpc>
              <a:spcAft>
                <a:spcPts val="0"/>
              </a:spcAft>
            </a:pP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</a:rPr>
              <a:t>分子、分母相同的假分数的倒数依然是假分数</a:t>
            </a:r>
            <a:endParaRPr lang="zh-CN" altLang="en-US" sz="24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5517463" y="3143387"/>
            <a:ext cx="1339040" cy="40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 hangingPunct="1">
              <a:lnSpc>
                <a:spcPct val="85000"/>
              </a:lnSpc>
              <a:spcAft>
                <a:spcPts val="0"/>
              </a:spcAft>
            </a:pPr>
            <a:r>
              <a:rPr lang="en-US" altLang="zh-CN" sz="24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是质数</a:t>
            </a:r>
            <a:endParaRPr lang="zh-CN" altLang="en-US" sz="24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3237865" y="4232910"/>
            <a:ext cx="3335655" cy="40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 hangingPunct="1">
              <a:lnSpc>
                <a:spcPct val="85000"/>
              </a:lnSpc>
              <a:spcAft>
                <a:spcPts val="0"/>
              </a:spcAft>
            </a:pPr>
            <a:r>
              <a:rPr lang="en-US" altLang="zh-CN" sz="2400" b="1" i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的因数还包括它本身</a:t>
            </a:r>
            <a:endParaRPr lang="zh-CN" altLang="en-US" sz="24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06015" y="83566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6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8203"/>
          <p:cNvSpPr txBox="1">
            <a:spLocks noChangeArrowheads="1"/>
          </p:cNvSpPr>
          <p:nvPr/>
        </p:nvSpPr>
        <p:spPr bwMode="auto">
          <a:xfrm>
            <a:off x="47625" y="773113"/>
            <a:ext cx="8999538" cy="3687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7.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找规律，填数。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0.9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0.99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0.999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0.9999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(             )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</a:rPr>
              <a:t>…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，这列数越来越大，越来越接近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(       )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  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(       )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latin typeface="楷体" panose="02010609060101010101" charset="-122"/>
                <a:ea typeface="楷体" panose="02010609060101010101" charset="-122"/>
              </a:rPr>
              <a:t>…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，这列数越来越小，越来越接近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(       )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13" name="Object 14"/>
          <p:cNvGraphicFramePr>
            <a:graphicFrameLocks noChangeAspect="1"/>
          </p:cNvGraphicFramePr>
          <p:nvPr/>
        </p:nvGraphicFramePr>
        <p:xfrm>
          <a:off x="1020798" y="2873358"/>
          <a:ext cx="36353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98" y="2873358"/>
                        <a:ext cx="363537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4"/>
          <p:cNvGraphicFramePr>
            <a:graphicFrameLocks noChangeAspect="1"/>
          </p:cNvGraphicFramePr>
          <p:nvPr/>
        </p:nvGraphicFramePr>
        <p:xfrm>
          <a:off x="1575342" y="2873358"/>
          <a:ext cx="3333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139700" imgH="393700" progId="Equation.DSMT4">
                  <p:embed/>
                </p:oleObj>
              </mc:Choice>
              <mc:Fallback>
                <p:oleObj name="Equation" r:id="rId3" imgW="1397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5342" y="2873358"/>
                        <a:ext cx="33337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138869" y="2873358"/>
          <a:ext cx="3333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139700" imgH="393700" progId="Equation.DSMT4">
                  <p:embed/>
                </p:oleObj>
              </mc:Choice>
              <mc:Fallback>
                <p:oleObj name="Equation" r:id="rId5" imgW="1397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869" y="2873358"/>
                        <a:ext cx="33337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4"/>
          <p:cNvGraphicFramePr>
            <a:graphicFrameLocks noChangeAspect="1"/>
          </p:cNvGraphicFramePr>
          <p:nvPr/>
        </p:nvGraphicFramePr>
        <p:xfrm>
          <a:off x="2717731" y="2873358"/>
          <a:ext cx="515938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215900" imgH="393065" progId="Equation.DSMT4">
                  <p:embed/>
                </p:oleObj>
              </mc:Choice>
              <mc:Fallback>
                <p:oleObj name="Equation" r:id="rId7" imgW="215900" imgH="393065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7731" y="2873358"/>
                        <a:ext cx="515938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4"/>
          <p:cNvGraphicFramePr>
            <a:graphicFrameLocks noChangeAspect="1"/>
          </p:cNvGraphicFramePr>
          <p:nvPr/>
        </p:nvGraphicFramePr>
        <p:xfrm>
          <a:off x="3338479" y="2873358"/>
          <a:ext cx="5461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228600" imgH="393700" progId="Equation.DSMT4">
                  <p:embed/>
                </p:oleObj>
              </mc:Choice>
              <mc:Fallback>
                <p:oleObj name="Equation" r:id="rId9" imgW="2286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8479" y="2873358"/>
                        <a:ext cx="54610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143519" y="1537747"/>
            <a:ext cx="172720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0.99999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5791200" y="2092325"/>
            <a:ext cx="52070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20" name="Object 14"/>
          <p:cNvGraphicFramePr>
            <a:graphicFrameLocks noChangeAspect="1"/>
          </p:cNvGraphicFramePr>
          <p:nvPr/>
        </p:nvGraphicFramePr>
        <p:xfrm>
          <a:off x="4511921" y="2855940"/>
          <a:ext cx="515938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1" imgW="215900" imgH="393065" progId="Equation.DSMT4">
                  <p:embed/>
                </p:oleObj>
              </mc:Choice>
              <mc:Fallback>
                <p:oleObj name="Equation" r:id="rId11" imgW="215900" imgH="393065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921" y="2855940"/>
                        <a:ext cx="515938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306170" y="3736975"/>
            <a:ext cx="43338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34055" y="98996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7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/>
      <p:bldP spid="19" grpId="0" bldLvl="0"/>
      <p:bldP spid="21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750888" y="866775"/>
            <a:ext cx="7810308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8. </a:t>
            </a:r>
            <a:r>
              <a:rPr lang="zh-CN" altLang="en-US" sz="3200" b="1" dirty="0"/>
              <a:t>比较     、    、    、    的大小。你能发现什么？根据你发现的规律猜一下     与    哪个更大，并设法验证。</a:t>
            </a:r>
            <a:endParaRPr lang="zh-CN" altLang="en-US" sz="3200" b="1" dirty="0"/>
          </a:p>
        </p:txBody>
      </p:sp>
      <p:graphicFrame>
        <p:nvGraphicFramePr>
          <p:cNvPr id="22531" name="Object 14"/>
          <p:cNvGraphicFramePr>
            <a:graphicFrameLocks noChangeAspect="1"/>
          </p:cNvGraphicFramePr>
          <p:nvPr/>
        </p:nvGraphicFramePr>
        <p:xfrm>
          <a:off x="2191722" y="673100"/>
          <a:ext cx="363538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1722" y="673100"/>
                        <a:ext cx="363538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14"/>
          <p:cNvGraphicFramePr>
            <a:graphicFrameLocks noChangeAspect="1"/>
          </p:cNvGraphicFramePr>
          <p:nvPr/>
        </p:nvGraphicFramePr>
        <p:xfrm>
          <a:off x="3010872" y="673100"/>
          <a:ext cx="363538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0872" y="673100"/>
                        <a:ext cx="363538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4"/>
          <p:cNvGraphicFramePr>
            <a:graphicFrameLocks noChangeAspect="1"/>
          </p:cNvGraphicFramePr>
          <p:nvPr/>
        </p:nvGraphicFramePr>
        <p:xfrm>
          <a:off x="3766522" y="685800"/>
          <a:ext cx="363538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6522" y="685800"/>
                        <a:ext cx="363538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14"/>
          <p:cNvGraphicFramePr>
            <a:graphicFrameLocks noChangeAspect="1"/>
          </p:cNvGraphicFramePr>
          <p:nvPr/>
        </p:nvGraphicFramePr>
        <p:xfrm>
          <a:off x="4599960" y="685800"/>
          <a:ext cx="3333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39700" imgH="393700" progId="Equation.DSMT4">
                  <p:embed/>
                </p:oleObj>
              </mc:Choice>
              <mc:Fallback>
                <p:oleObj name="Equation" r:id="rId7" imgW="1397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9960" y="685800"/>
                        <a:ext cx="33337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14"/>
          <p:cNvGraphicFramePr>
            <a:graphicFrameLocks noChangeAspect="1"/>
          </p:cNvGraphicFramePr>
          <p:nvPr/>
        </p:nvGraphicFramePr>
        <p:xfrm>
          <a:off x="6576060" y="1395095"/>
          <a:ext cx="473075" cy="864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215900" imgH="393065" progId="Equation.DSMT4">
                  <p:embed/>
                </p:oleObj>
              </mc:Choice>
              <mc:Fallback>
                <p:oleObj name="Equation" r:id="rId9" imgW="215900" imgH="393065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6060" y="1395095"/>
                        <a:ext cx="473075" cy="8648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14"/>
          <p:cNvGraphicFramePr>
            <a:graphicFrameLocks noChangeAspect="1"/>
          </p:cNvGraphicFramePr>
          <p:nvPr/>
        </p:nvGraphicFramePr>
        <p:xfrm>
          <a:off x="7421245" y="1419225"/>
          <a:ext cx="500380" cy="864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1" imgW="228600" imgH="393700" progId="Equation.DSMT4">
                  <p:embed/>
                </p:oleObj>
              </mc:Choice>
              <mc:Fallback>
                <p:oleObj name="Equation" r:id="rId11" imgW="2286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1245" y="1419225"/>
                        <a:ext cx="500380" cy="8648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4"/>
          <p:cNvGraphicFramePr>
            <a:graphicFrameLocks noChangeAspect="1"/>
          </p:cNvGraphicFramePr>
          <p:nvPr/>
        </p:nvGraphicFramePr>
        <p:xfrm>
          <a:off x="3505200" y="2657475"/>
          <a:ext cx="22415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13" imgW="939165" imgH="393700" progId="Equation.DSMT4">
                  <p:embed/>
                </p:oleObj>
              </mc:Choice>
              <mc:Fallback>
                <p:oleObj name="Equation" r:id="rId13" imgW="939165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657475"/>
                        <a:ext cx="22415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7"/>
          <p:cNvSpPr txBox="1">
            <a:spLocks noChangeArrowheads="1"/>
          </p:cNvSpPr>
          <p:nvPr/>
        </p:nvSpPr>
        <p:spPr bwMode="auto">
          <a:xfrm>
            <a:off x="750888" y="3525838"/>
            <a:ext cx="777875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发现：分母与分子的差相等的真分数相比较，分母越大这个分数就越大。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81550" y="225996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8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925638" y="792163"/>
            <a:ext cx="2654300" cy="942975"/>
            <a:chOff x="3785509" y="2432667"/>
            <a:chExt cx="2654979" cy="942975"/>
          </a:xfrm>
        </p:grpSpPr>
        <p:sp>
          <p:nvSpPr>
            <p:cNvPr id="23562" name="文本框 7"/>
            <p:cNvSpPr txBox="1">
              <a:spLocks noChangeArrowheads="1"/>
            </p:cNvSpPr>
            <p:nvPr/>
          </p:nvSpPr>
          <p:spPr bwMode="auto">
            <a:xfrm>
              <a:off x="3785509" y="2590800"/>
              <a:ext cx="1420582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</a:rPr>
                <a:t>猜想：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23563" name="Object 14"/>
            <p:cNvGraphicFramePr>
              <a:graphicFrameLocks noChangeAspect="1"/>
            </p:cNvGraphicFramePr>
            <p:nvPr/>
          </p:nvGraphicFramePr>
          <p:xfrm>
            <a:off x="5108575" y="2432667"/>
            <a:ext cx="1331913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1" imgW="558800" imgH="393700" progId="Equation.DSMT4">
                    <p:embed/>
                  </p:oleObj>
                </mc:Choice>
                <mc:Fallback>
                  <p:oleObj name="Equation" r:id="rId1" imgW="5588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8575" y="2432667"/>
                          <a:ext cx="1331913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组合 6"/>
          <p:cNvGrpSpPr/>
          <p:nvPr/>
        </p:nvGrpSpPr>
        <p:grpSpPr bwMode="auto">
          <a:xfrm>
            <a:off x="1925638" y="2070100"/>
            <a:ext cx="5080000" cy="942975"/>
            <a:chOff x="915309" y="3602222"/>
            <a:chExt cx="5080941" cy="942975"/>
          </a:xfrm>
        </p:grpSpPr>
        <p:sp>
          <p:nvSpPr>
            <p:cNvPr id="23560" name="文本框 11"/>
            <p:cNvSpPr txBox="1">
              <a:spLocks noChangeArrowheads="1"/>
            </p:cNvSpPr>
            <p:nvPr/>
          </p:nvSpPr>
          <p:spPr bwMode="auto">
            <a:xfrm>
              <a:off x="915309" y="3771900"/>
              <a:ext cx="1420582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0000"/>
                  </a:solidFill>
                </a:rPr>
                <a:t>证明：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graphicFrame>
          <p:nvGraphicFramePr>
            <p:cNvPr id="23561" name="Object 14"/>
            <p:cNvGraphicFramePr>
              <a:graphicFrameLocks noChangeAspect="1"/>
            </p:cNvGraphicFramePr>
            <p:nvPr/>
          </p:nvGraphicFramePr>
          <p:xfrm>
            <a:off x="2238193" y="3602222"/>
            <a:ext cx="3758057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3" imgW="1574800" imgH="393700" progId="Equation.DSMT4">
                    <p:embed/>
                  </p:oleObj>
                </mc:Choice>
                <mc:Fallback>
                  <p:oleObj name="Equation" r:id="rId3" imgW="15748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8193" y="3602222"/>
                          <a:ext cx="3758057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组合 12"/>
          <p:cNvGrpSpPr/>
          <p:nvPr/>
        </p:nvGrpSpPr>
        <p:grpSpPr bwMode="auto">
          <a:xfrm>
            <a:off x="1925638" y="3349625"/>
            <a:ext cx="5529262" cy="942975"/>
            <a:chOff x="1263252" y="3209938"/>
            <a:chExt cx="5529078" cy="942976"/>
          </a:xfrm>
        </p:grpSpPr>
        <p:graphicFrame>
          <p:nvGraphicFramePr>
            <p:cNvPr id="23557" name="Object 14"/>
            <p:cNvGraphicFramePr>
              <a:graphicFrameLocks noChangeAspect="1"/>
            </p:cNvGraphicFramePr>
            <p:nvPr/>
          </p:nvGraphicFramePr>
          <p:xfrm>
            <a:off x="2178050" y="3209939"/>
            <a:ext cx="1301750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Equation" r:id="rId5" imgW="546100" imgH="393700" progId="Equation.DSMT4">
                    <p:embed/>
                  </p:oleObj>
                </mc:Choice>
                <mc:Fallback>
                  <p:oleObj name="Equation" r:id="rId5" imgW="5461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8050" y="3209939"/>
                          <a:ext cx="1301750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58" name="文本框 11"/>
            <p:cNvSpPr txBox="1">
              <a:spLocks noChangeArrowheads="1"/>
            </p:cNvSpPr>
            <p:nvPr/>
          </p:nvSpPr>
          <p:spPr bwMode="auto">
            <a:xfrm>
              <a:off x="1263252" y="3368072"/>
              <a:ext cx="5529078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0000"/>
                  </a:solidFill>
                </a:rPr>
                <a:t>因为             ，所以             。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graphicFrame>
          <p:nvGraphicFramePr>
            <p:cNvPr id="23559" name="Object 14"/>
            <p:cNvGraphicFramePr>
              <a:graphicFrameLocks noChangeAspect="1"/>
            </p:cNvGraphicFramePr>
            <p:nvPr/>
          </p:nvGraphicFramePr>
          <p:xfrm>
            <a:off x="4719580" y="3209938"/>
            <a:ext cx="1331912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Equation" r:id="rId7" imgW="558800" imgH="393700" progId="Equation.DSMT4">
                    <p:embed/>
                  </p:oleObj>
                </mc:Choice>
                <mc:Fallback>
                  <p:oleObj name="Equation" r:id="rId7" imgW="5588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9580" y="3209938"/>
                          <a:ext cx="1331912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>
            <a:spLocks noChangeArrowheads="1"/>
          </p:cNvSpPr>
          <p:nvPr/>
        </p:nvSpPr>
        <p:spPr bwMode="auto">
          <a:xfrm>
            <a:off x="250825" y="931397"/>
            <a:ext cx="8664575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3200" b="1" dirty="0"/>
              <a:t>9.</a:t>
            </a:r>
            <a:r>
              <a:rPr lang="zh-CN" altLang="en-US" sz="3200" b="1" dirty="0"/>
              <a:t> 一箱苹果，如果每</a:t>
            </a:r>
            <a:r>
              <a:rPr lang="en-US" altLang="zh-CN" sz="3200" b="1" dirty="0"/>
              <a:t>8</a:t>
            </a:r>
            <a:r>
              <a:rPr lang="zh-CN" altLang="en-US" sz="3200" b="1" dirty="0"/>
              <a:t>个装一盒，还剩余</a:t>
            </a:r>
            <a:r>
              <a:rPr lang="en-US" altLang="zh-CN" sz="3200" b="1" dirty="0"/>
              <a:t>6</a:t>
            </a:r>
            <a:r>
              <a:rPr lang="zh-CN" altLang="en-US" sz="3200" b="1" dirty="0"/>
              <a:t>个；如果每</a:t>
            </a:r>
            <a:r>
              <a:rPr lang="en-US" altLang="zh-CN" sz="3200" b="1" dirty="0"/>
              <a:t>10</a:t>
            </a:r>
            <a:r>
              <a:rPr lang="zh-CN" altLang="en-US" sz="3200" b="1" dirty="0"/>
              <a:t>个装一盒，也剩余</a:t>
            </a:r>
            <a:r>
              <a:rPr lang="en-US" altLang="zh-CN" sz="3200" b="1" dirty="0"/>
              <a:t>6</a:t>
            </a:r>
            <a:r>
              <a:rPr lang="zh-CN" altLang="en-US" sz="3200" b="1" dirty="0"/>
              <a:t>个。这箱苹果至少有多少个？</a:t>
            </a:r>
            <a:endParaRPr lang="zh-CN" altLang="en-US" sz="3200" b="1" dirty="0"/>
          </a:p>
        </p:txBody>
      </p:sp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214313" y="2992338"/>
            <a:ext cx="8748712" cy="147617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分析：根据题意可知，这箱苹果的个数减去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的差正好是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的公倍数。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49500" y="269176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P74 </a:t>
            </a:r>
            <a:r>
              <a:rPr lang="zh-CN" altLang="en-US"/>
              <a:t>练习十四 第</a:t>
            </a:r>
            <a:r>
              <a:rPr lang="en-US" altLang="zh-CN"/>
              <a:t>9*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1136650" y="847500"/>
            <a:ext cx="7219950" cy="32612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解答：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8=2×2×2      10=2×5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的最小公倍数是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2×2×2×5=40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40+6=46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（个），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得出：这箱苹果至少有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46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个。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1965</Words>
  <Application>WPS 演示</Application>
  <PresentationFormat>全屏显示(16:9)</PresentationFormat>
  <Paragraphs>210</Paragraphs>
  <Slides>19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22</vt:i4>
      </vt:variant>
      <vt:variant>
        <vt:lpstr>幻灯片标题</vt:lpstr>
      </vt:variant>
      <vt:variant>
        <vt:i4>19</vt:i4>
      </vt:variant>
    </vt:vector>
  </HeadingPairs>
  <TitlesOfParts>
    <vt:vector size="52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微软雅黑</vt:lpstr>
      <vt:lpstr>Arial Unicode MS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33</cp:revision>
  <dcterms:created xsi:type="dcterms:W3CDTF">2014-04-24T10:36:00Z</dcterms:created>
  <dcterms:modified xsi:type="dcterms:W3CDTF">2023-10-26T09:47:09Z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DE0AA5C4C9A04D7781001DB1FBDC8BFA_12</vt:lpwstr>
  </property>
</Properties>
</file>