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36"/>
  </p:handoutMasterIdLst>
  <p:sldIdLst>
    <p:sldId id="256" r:id="rId3"/>
    <p:sldId id="385" r:id="rId4"/>
    <p:sldId id="344" r:id="rId5"/>
    <p:sldId id="353" r:id="rId7"/>
    <p:sldId id="386" r:id="rId8"/>
    <p:sldId id="356" r:id="rId9"/>
    <p:sldId id="323" r:id="rId10"/>
    <p:sldId id="357" r:id="rId11"/>
    <p:sldId id="358" r:id="rId12"/>
    <p:sldId id="387" r:id="rId13"/>
    <p:sldId id="360" r:id="rId14"/>
    <p:sldId id="361" r:id="rId15"/>
    <p:sldId id="362" r:id="rId16"/>
    <p:sldId id="363" r:id="rId17"/>
    <p:sldId id="364" r:id="rId18"/>
    <p:sldId id="365" r:id="rId19"/>
    <p:sldId id="366" r:id="rId20"/>
    <p:sldId id="367" r:id="rId21"/>
    <p:sldId id="368" r:id="rId22"/>
    <p:sldId id="369" r:id="rId23"/>
    <p:sldId id="326" r:id="rId24"/>
    <p:sldId id="370" r:id="rId25"/>
    <p:sldId id="388" r:id="rId26"/>
    <p:sldId id="389" r:id="rId27"/>
    <p:sldId id="390" r:id="rId28"/>
    <p:sldId id="328" r:id="rId29"/>
    <p:sldId id="374" r:id="rId30"/>
    <p:sldId id="375" r:id="rId31"/>
    <p:sldId id="417" r:id="rId32"/>
    <p:sldId id="376" r:id="rId33"/>
  </p:sldIdLst>
  <p:sldSz cx="9144000" cy="5143500" type="screen16x9"/>
  <p:notesSz cx="6858000" cy="9144000"/>
  <p:custDataLst>
    <p:tags r:id="rId40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89" userDrawn="1">
          <p15:clr>
            <a:srgbClr val="A4A3A4"/>
          </p15:clr>
        </p15:guide>
        <p15:guide id="2" pos="2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CBE8FA"/>
    <a:srgbClr val="E45065"/>
    <a:srgbClr val="0066FF"/>
    <a:srgbClr val="3399FF"/>
    <a:srgbClr val="FF3686"/>
    <a:srgbClr val="93E3FF"/>
    <a:srgbClr val="E6F5D8"/>
    <a:srgbClr val="E7F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8" autoAdjust="0"/>
    <p:restoredTop sz="94660" autoAdjust="0"/>
  </p:normalViewPr>
  <p:slideViewPr>
    <p:cSldViewPr snapToGrid="0">
      <p:cViewPr varScale="1">
        <p:scale>
          <a:sx n="92" d="100"/>
          <a:sy n="92" d="100"/>
        </p:scale>
        <p:origin x="90" y="780"/>
      </p:cViewPr>
      <p:guideLst>
        <p:guide orient="horz" pos="1689"/>
        <p:guide pos="2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0" Type="http://schemas.openxmlformats.org/officeDocument/2006/relationships/tags" Target="tags/tag4.xml"/><Relationship Id="rId4" Type="http://schemas.openxmlformats.org/officeDocument/2006/relationships/slide" Target="slides/slide2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handoutMaster" Target="handoutMasters/handoutMaster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2E78A84B-1863-4B1F-9892-9D541CD02169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B785DCF-3CB2-4B20-959F-6C10A6D00176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2751DD8-A13B-4949-B17B-5F7DE48966DD}" type="slidenum">
              <a:rPr lang="zh-CN" altLang="en-US" smtClean="0">
                <a:latin typeface="Times New Roman" panose="02020603050405020304" pitchFamily="18" charset="0"/>
                <a:ea typeface="黑体" panose="02010609060101010101" pitchFamily="49" charset="-122"/>
              </a:rPr>
            </a:fld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D3C90DB-7EA9-41D0-B690-BD23F17AA614}" type="slidenum">
              <a:rPr lang="zh-CN" altLang="en-US" smtClean="0">
                <a:latin typeface="Times New Roman" panose="02020603050405020304" pitchFamily="18" charset="0"/>
                <a:ea typeface="黑体" panose="02010609060101010101" pitchFamily="49" charset="-122"/>
              </a:rPr>
            </a:fld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150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0234E36-495C-46F9-BAFC-4C20B5BF1141}" type="slidenum">
              <a:rPr lang="zh-CN" altLang="en-US" smtClean="0">
                <a:latin typeface="Times New Roman" panose="02020603050405020304" pitchFamily="18" charset="0"/>
                <a:ea typeface="黑体" panose="02010609060101010101" pitchFamily="49" charset="-122"/>
              </a:rPr>
            </a:fld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867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C7B7FD7-A377-49D6-8B3E-B24D778CEACA}" type="slidenum">
              <a:rPr lang="zh-CN" altLang="en-US" smtClean="0">
                <a:latin typeface="Times New Roman" panose="02020603050405020304" pitchFamily="18" charset="0"/>
                <a:ea typeface="黑体" panose="02010609060101010101" pitchFamily="49" charset="-122"/>
              </a:rPr>
            </a:fld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337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874E1FD-9826-45EC-BD78-17D91BA1D6BE}" type="slidenum">
              <a:rPr lang="zh-CN" altLang="en-US" smtClean="0">
                <a:latin typeface="Times New Roman" panose="02020603050405020304" pitchFamily="18" charset="0"/>
                <a:ea typeface="黑体" panose="02010609060101010101" pitchFamily="49" charset="-122"/>
              </a:rPr>
            </a:fld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3686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F268A59-06A1-4BBD-9E4F-8C85C6478939}" type="slidenum">
              <a:rPr lang="zh-CN" altLang="en-US" smtClean="0">
                <a:latin typeface="Times New Roman" panose="02020603050405020304" pitchFamily="18" charset="0"/>
                <a:ea typeface="黑体" panose="02010609060101010101" pitchFamily="49" charset="-122"/>
              </a:rPr>
            </a:fld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440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B6B6DFD-3B67-41B0-BB2C-5ED034503251}" type="slidenum">
              <a:rPr lang="zh-CN" altLang="en-US" smtClean="0">
                <a:latin typeface="Times New Roman" panose="02020603050405020304" pitchFamily="18" charset="0"/>
                <a:ea typeface="黑体" panose="02010609060101010101" pitchFamily="49" charset="-122"/>
              </a:rPr>
            </a:fld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4.png"/><Relationship Id="rId5" Type="http://schemas.openxmlformats.org/officeDocument/2006/relationships/tags" Target="../tags/tag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3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9" r="13281" b="15694"/>
          <a:stretch>
            <a:fillRect/>
          </a:stretch>
        </p:blipFill>
        <p:spPr bwMode="auto">
          <a:xfrm rot="16200000">
            <a:off x="2000251" y="-2000252"/>
            <a:ext cx="51435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" t="2895" r="1724" b="1299"/>
          <a:stretch>
            <a:fillRect/>
          </a:stretch>
        </p:blipFill>
        <p:spPr bwMode="auto">
          <a:xfrm rot="16200000">
            <a:off x="2000250" y="-2000250"/>
            <a:ext cx="5143500" cy="914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33"/>
          <a:stretch>
            <a:fillRect/>
          </a:stretch>
        </p:blipFill>
        <p:spPr bwMode="auto">
          <a:xfrm rot="16200000">
            <a:off x="4224654" y="-3024344"/>
            <a:ext cx="657064" cy="760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5" r="76788"/>
          <a:stretch>
            <a:fillRect/>
          </a:stretch>
        </p:blipFill>
        <p:spPr bwMode="auto">
          <a:xfrm rot="5400000" flipH="1">
            <a:off x="4224654" y="559355"/>
            <a:ext cx="657064" cy="760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9" r="13281" b="15694"/>
          <a:stretch>
            <a:fillRect/>
          </a:stretch>
        </p:blipFill>
        <p:spPr bwMode="auto">
          <a:xfrm rot="16200000">
            <a:off x="2000251" y="-2000252"/>
            <a:ext cx="51435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368300"/>
            <a:ext cx="9144000" cy="44069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368300"/>
            <a:ext cx="9144000" cy="68263"/>
          </a:xfrm>
          <a:prstGeom prst="rect">
            <a:avLst/>
          </a:prstGeom>
          <a:solidFill>
            <a:srgbClr val="3A93C3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741863"/>
            <a:ext cx="9144000" cy="68262"/>
          </a:xfrm>
          <a:prstGeom prst="rect">
            <a:avLst/>
          </a:prstGeom>
          <a:solidFill>
            <a:srgbClr val="3A93C3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9" r="13281" b="15694"/>
          <a:stretch>
            <a:fillRect/>
          </a:stretch>
        </p:blipFill>
        <p:spPr bwMode="auto">
          <a:xfrm rot="16200000">
            <a:off x="2000251" y="-2000252"/>
            <a:ext cx="51435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169863" y="184150"/>
            <a:ext cx="8804275" cy="4775200"/>
          </a:xfrm>
          <a:prstGeom prst="roundRect">
            <a:avLst>
              <a:gd name="adj" fmla="val 6759"/>
            </a:avLst>
          </a:prstGeom>
          <a:solidFill>
            <a:srgbClr val="FFFFFF"/>
          </a:solidFill>
          <a:ln w="50800">
            <a:solidFill>
              <a:srgbClr val="3A93C3"/>
            </a:solidFill>
            <a:prstDash val="dash"/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4BB7A56-B947-4A97-BE7A-CFE675FD615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6.png"/><Relationship Id="rId3" Type="http://schemas.openxmlformats.org/officeDocument/2006/relationships/image" Target="../media/image24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1108075" y="2860675"/>
            <a:ext cx="674211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8" name="副标题 6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3489325" y="2863850"/>
            <a:ext cx="2349500" cy="5000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0244" name="标题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2087563" y="2133600"/>
            <a:ext cx="614045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3600">
                <a:latin typeface="幼圆" panose="02010509060101010101" pitchFamily="49" charset="-122"/>
                <a:ea typeface="幼圆" panose="02010509060101010101" pitchFamily="49" charset="-122"/>
              </a:rPr>
              <a:t>平面图形的认识与测量（</a:t>
            </a:r>
            <a:r>
              <a:rPr lang="en-US" altLang="zh-CN" sz="3600">
                <a:latin typeface="幼圆" panose="02010509060101010101" pitchFamily="49" charset="-122"/>
                <a:ea typeface="幼圆" panose="02010509060101010101" pitchFamily="49" charset="-122"/>
              </a:rPr>
              <a:t>1</a:t>
            </a:r>
            <a:r>
              <a:rPr lang="zh-CN" altLang="en-US" sz="3600">
                <a:latin typeface="幼圆" panose="02010509060101010101" pitchFamily="49" charset="-122"/>
                <a:ea typeface="幼圆" panose="02010509060101010101" pitchFamily="49" charset="-122"/>
              </a:rPr>
              <a:t>）</a:t>
            </a:r>
            <a:endParaRPr lang="zh-CN" altLang="en-US" sz="360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246" name="标题 5"/>
          <p:cNvSpPr txBox="1">
            <a:spLocks noChangeArrowheads="1"/>
          </p:cNvSpPr>
          <p:nvPr/>
        </p:nvSpPr>
        <p:spPr bwMode="auto">
          <a:xfrm>
            <a:off x="2879408" y="1444435"/>
            <a:ext cx="3568700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3600" b="1" dirty="0">
                <a:latin typeface="幼圆" panose="02010509060101010101" pitchFamily="49" charset="-122"/>
                <a:ea typeface="幼圆" panose="02010509060101010101" pitchFamily="49" charset="-122"/>
              </a:rPr>
              <a:t>2. </a:t>
            </a:r>
            <a:r>
              <a:rPr lang="zh-CN" altLang="en-US" sz="3600" b="1" dirty="0">
                <a:latin typeface="幼圆" panose="02010509060101010101" pitchFamily="49" charset="-122"/>
                <a:ea typeface="幼圆" panose="02010509060101010101" pitchFamily="49" charset="-122"/>
              </a:rPr>
              <a:t>图形与几何</a:t>
            </a:r>
            <a:endParaRPr lang="zh-CN" altLang="en-US" sz="360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8" name="Picture 10" descr="E:\完全共享\标\6.png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9190" y="1618615"/>
            <a:ext cx="948690" cy="95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9226" name="组合 15"/>
          <p:cNvGrpSpPr/>
          <p:nvPr/>
        </p:nvGrpSpPr>
        <p:grpSpPr bwMode="auto">
          <a:xfrm>
            <a:off x="-6566" y="535940"/>
            <a:ext cx="2277860" cy="584200"/>
            <a:chOff x="223267" y="542926"/>
            <a:chExt cx="2278032" cy="584201"/>
          </a:xfrm>
        </p:grpSpPr>
        <p:sp>
          <p:nvSpPr>
            <p:cNvPr id="6" name="圆角矩形 5"/>
            <p:cNvSpPr/>
            <p:nvPr/>
          </p:nvSpPr>
          <p:spPr bwMode="auto">
            <a:xfrm>
              <a:off x="399391" y="571501"/>
              <a:ext cx="1925783" cy="523876"/>
            </a:xfrm>
            <a:prstGeom prst="roundRect">
              <a:avLst/>
            </a:prstGeom>
            <a:solidFill>
              <a:srgbClr val="CBE8FA"/>
            </a:solidFill>
            <a:ln w="19050">
              <a:noFill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23267" y="542926"/>
              <a:ext cx="227803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复习导入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2" name="Picture 21" descr="两小豆形象之明明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3080" y="1330643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1829435" y="1207770"/>
            <a:ext cx="4587875" cy="907415"/>
          </a:xfrm>
          <a:prstGeom prst="wedgeRoundRectCallout">
            <a:avLst>
              <a:gd name="adj1" fmla="val -56229"/>
              <a:gd name="adj2" fmla="val 1822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请同学们回忆一下，在小学阶段我们已经学习过哪些图形？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Group 16"/>
          <p:cNvGrpSpPr/>
          <p:nvPr/>
        </p:nvGrpSpPr>
        <p:grpSpPr bwMode="auto">
          <a:xfrm>
            <a:off x="2810669" y="2587626"/>
            <a:ext cx="2857500" cy="1838325"/>
            <a:chOff x="899" y="3067"/>
            <a:chExt cx="1800" cy="1158"/>
          </a:xfrm>
        </p:grpSpPr>
        <p:sp>
          <p:nvSpPr>
            <p:cNvPr id="3079" name="AutoShape 7"/>
            <p:cNvSpPr/>
            <p:nvPr/>
          </p:nvSpPr>
          <p:spPr bwMode="auto">
            <a:xfrm>
              <a:off x="1337" y="3158"/>
              <a:ext cx="137" cy="952"/>
            </a:xfrm>
            <a:prstGeom prst="leftBrace">
              <a:avLst>
                <a:gd name="adj1" fmla="val 57908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080" name="Rectangle 2"/>
            <p:cNvSpPr>
              <a:spLocks noChangeArrowheads="1"/>
            </p:cNvSpPr>
            <p:nvPr/>
          </p:nvSpPr>
          <p:spPr bwMode="auto">
            <a:xfrm>
              <a:off x="899" y="3460"/>
              <a:ext cx="1225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9pPr>
            </a:lstStyle>
            <a:p>
              <a:pPr eaLnBrk="1" latinLnBrk="0" hangingPunct="1"/>
              <a:r>
                <a:rPr lang="zh-CN" altLang="en-US">
                  <a:latin typeface="宋体" panose="02010600030101010101" pitchFamily="2" charset="-122"/>
                  <a:ea typeface="宋体" panose="02010600030101010101" pitchFamily="2" charset="-122"/>
                </a:rPr>
                <a:t>图形</a:t>
              </a:r>
              <a:endParaRPr lang="zh-CN" altLang="en-US">
                <a:solidFill>
                  <a:srgbClr val="1C1C1C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081" name="Text Box 10"/>
            <p:cNvSpPr txBox="1">
              <a:spLocks noChangeArrowheads="1"/>
            </p:cNvSpPr>
            <p:nvPr/>
          </p:nvSpPr>
          <p:spPr bwMode="auto">
            <a:xfrm>
              <a:off x="1474" y="3067"/>
              <a:ext cx="122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>
                  <a:latin typeface="宋体" panose="02010600030101010101" pitchFamily="2" charset="-122"/>
                  <a:ea typeface="宋体" panose="02010600030101010101" pitchFamily="2" charset="-122"/>
                </a:rPr>
                <a:t>平面图形</a:t>
              </a:r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082" name="Text Box 11"/>
            <p:cNvSpPr txBox="1">
              <a:spLocks noChangeArrowheads="1"/>
            </p:cNvSpPr>
            <p:nvPr/>
          </p:nvSpPr>
          <p:spPr bwMode="auto">
            <a:xfrm>
              <a:off x="1474" y="3974"/>
              <a:ext cx="991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5pPr>
              <a:lvl6pPr marL="22860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6pPr>
              <a:lvl7pPr marL="27432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7pPr>
              <a:lvl8pPr marL="32004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8pPr>
              <a:lvl9pPr marL="36576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>
                  <a:latin typeface="宋体" panose="02010600030101010101" pitchFamily="2" charset="-122"/>
                  <a:ea typeface="宋体" panose="02010600030101010101" pitchFamily="2" charset="-122"/>
                </a:rPr>
                <a:t>立体图形</a:t>
              </a:r>
              <a:endParaRPr lang="zh-CN" alt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4"/>
          <p:cNvSpPr>
            <a:spLocks noChangeArrowheads="1"/>
          </p:cNvSpPr>
          <p:nvPr/>
        </p:nvSpPr>
        <p:spPr bwMode="auto">
          <a:xfrm>
            <a:off x="560705" y="1790700"/>
            <a:ext cx="5872404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直线、射线和线段有什么区别？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560388" y="2359025"/>
          <a:ext cx="8012112" cy="23161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8686"/>
                <a:gridCol w="1075154"/>
                <a:gridCol w="3989121"/>
                <a:gridCol w="1909151"/>
              </a:tblGrid>
              <a:tr h="579041"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55" marR="91455" marT="45683" marB="456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端点</a:t>
                      </a:r>
                      <a:endParaRPr lang="zh-CN" altLang="en-US" sz="28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55" marR="91455" marT="45683" marB="456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延伸</a:t>
                      </a:r>
                      <a:endParaRPr lang="zh-CN" altLang="en-US" sz="28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55" marR="91455" marT="45683" marB="456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度量</a:t>
                      </a:r>
                      <a:endParaRPr lang="zh-CN" altLang="en-US" sz="28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55" marR="91455" marT="45683" marB="45683" anchor="ctr"/>
                </a:tc>
              </a:tr>
              <a:tr h="57904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直线</a:t>
                      </a:r>
                      <a:endParaRPr lang="en-US" altLang="zh-CN" sz="28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55" marR="91455" marT="45683" marB="4568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3399FF"/>
                        </a:solidFill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55" marR="91455" marT="45683" marB="4568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3399FF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55" marR="91455" marT="45683" marB="4568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3399FF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55" marR="91455" marT="45683" marB="45683" anchor="ctr"/>
                </a:tc>
              </a:tr>
              <a:tr h="57904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射线</a:t>
                      </a:r>
                      <a:endParaRPr lang="zh-CN" altLang="en-US" sz="28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55" marR="91455" marT="45683" marB="4568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3399FF"/>
                        </a:solidFill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55" marR="91455" marT="45683" marB="4568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3399FF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55" marR="91455" marT="45683" marB="4568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3399FF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55" marR="91455" marT="45683" marB="45683" anchor="ctr"/>
                </a:tc>
              </a:tr>
              <a:tr h="57904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线段</a:t>
                      </a:r>
                      <a:endParaRPr lang="zh-CN" altLang="en-US" sz="2800" b="1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55" marR="91455" marT="45683" marB="4568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3399FF"/>
                        </a:solidFill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55" marR="91455" marT="45683" marB="4568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3399FF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55" marR="91455" marT="45683" marB="45683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3399FF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55" marR="91455" marT="45683" marB="45683" anchor="ctr"/>
                </a:tc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1947863" y="2962275"/>
            <a:ext cx="365125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rgbClr val="E45065"/>
                </a:solidFill>
                <a:latin typeface="+mn-lt"/>
                <a:ea typeface="黑体" panose="02010609060101010101" pitchFamily="49" charset="-122"/>
              </a:rPr>
              <a:t>0</a:t>
            </a:r>
            <a:endParaRPr lang="zh-CN" altLang="en-US" sz="2800" b="1" dirty="0">
              <a:solidFill>
                <a:srgbClr val="E45065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947863" y="3557588"/>
            <a:ext cx="365125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rgbClr val="E45065"/>
                </a:solidFill>
                <a:latin typeface="+mn-lt"/>
                <a:ea typeface="黑体" panose="02010609060101010101" pitchFamily="49" charset="-122"/>
              </a:rPr>
              <a:t>1</a:t>
            </a:r>
            <a:endParaRPr lang="zh-CN" altLang="en-US" sz="2800" b="1" dirty="0">
              <a:solidFill>
                <a:srgbClr val="E45065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947863" y="4156075"/>
            <a:ext cx="365125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rgbClr val="E45065"/>
                </a:solidFill>
                <a:latin typeface="+mn-lt"/>
                <a:ea typeface="黑体" panose="02010609060101010101" pitchFamily="49" charset="-122"/>
              </a:rPr>
              <a:t>2</a:t>
            </a:r>
            <a:endParaRPr lang="zh-CN" altLang="en-US" sz="2800" b="1" dirty="0">
              <a:solidFill>
                <a:srgbClr val="E45065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2967038" y="2951163"/>
            <a:ext cx="340042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>
                <a:solidFill>
                  <a:srgbClr val="E4506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可以向两端无限延伸</a:t>
            </a:r>
            <a:endParaRPr lang="zh-CN" altLang="en-US" sz="2800" b="1">
              <a:solidFill>
                <a:srgbClr val="E45065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2967038" y="3543300"/>
            <a:ext cx="340042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>
                <a:solidFill>
                  <a:srgbClr val="E4506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可以向一端无限延伸</a:t>
            </a:r>
            <a:endParaRPr lang="zh-CN" altLang="en-US" sz="2800" b="1">
              <a:solidFill>
                <a:srgbClr val="E45065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3673475" y="4110038"/>
            <a:ext cx="19875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>
                <a:solidFill>
                  <a:srgbClr val="E4506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不可以延伸</a:t>
            </a:r>
            <a:endParaRPr lang="zh-CN" altLang="en-US" sz="2800" b="1">
              <a:solidFill>
                <a:srgbClr val="E45065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6819900" y="2962275"/>
            <a:ext cx="1628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>
                <a:solidFill>
                  <a:srgbClr val="E4506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不可度量</a:t>
            </a:r>
            <a:endParaRPr lang="zh-CN" altLang="en-US" sz="2800" b="1">
              <a:solidFill>
                <a:srgbClr val="E45065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6819900" y="3536950"/>
            <a:ext cx="1628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>
                <a:solidFill>
                  <a:srgbClr val="E4506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不可度量</a:t>
            </a:r>
            <a:endParaRPr lang="zh-CN" altLang="en-US" sz="2800" b="1">
              <a:solidFill>
                <a:srgbClr val="E45065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6992938" y="4110038"/>
            <a:ext cx="12668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>
                <a:solidFill>
                  <a:srgbClr val="E45065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可度量</a:t>
            </a:r>
            <a:endParaRPr lang="zh-CN" altLang="en-US" sz="2800" b="1">
              <a:solidFill>
                <a:srgbClr val="E45065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1304" name="组合 4"/>
          <p:cNvGrpSpPr/>
          <p:nvPr/>
        </p:nvGrpSpPr>
        <p:grpSpPr bwMode="auto">
          <a:xfrm>
            <a:off x="228600" y="1092506"/>
            <a:ext cx="2232025" cy="754062"/>
            <a:chOff x="984250" y="255907"/>
            <a:chExt cx="2232025" cy="928687"/>
          </a:xfrm>
        </p:grpSpPr>
        <p:pic>
          <p:nvPicPr>
            <p:cNvPr id="11305" name="图片 2"/>
            <p:cNvPicPr>
              <a:picLocks noChangeAspect="1" noChangeArrowheads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53" t="51401" r="34161" b="15001"/>
            <a:stretch>
              <a:fillRect/>
            </a:stretch>
          </p:blipFill>
          <p:spPr bwMode="auto">
            <a:xfrm>
              <a:off x="984250" y="255907"/>
              <a:ext cx="2232025" cy="928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文本框 19"/>
            <p:cNvSpPr txBox="1"/>
            <p:nvPr/>
          </p:nvSpPr>
          <p:spPr bwMode="auto">
            <a:xfrm>
              <a:off x="1323975" y="369304"/>
              <a:ext cx="1420813" cy="58458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dirty="0">
                  <a:ln w="12700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一条线</a:t>
              </a:r>
              <a:endParaRPr lang="zh-CN" altLang="en-US" sz="3200" b="1" dirty="0">
                <a:ln w="127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grpSp>
        <p:nvGrpSpPr>
          <p:cNvPr id="9226" name="组合 15"/>
          <p:cNvGrpSpPr/>
          <p:nvPr/>
        </p:nvGrpSpPr>
        <p:grpSpPr bwMode="auto">
          <a:xfrm>
            <a:off x="-6566" y="491490"/>
            <a:ext cx="2277860" cy="584200"/>
            <a:chOff x="223267" y="542926"/>
            <a:chExt cx="2278032" cy="584201"/>
          </a:xfrm>
        </p:grpSpPr>
        <p:sp>
          <p:nvSpPr>
            <p:cNvPr id="6" name="圆角矩形 5"/>
            <p:cNvSpPr/>
            <p:nvPr/>
          </p:nvSpPr>
          <p:spPr bwMode="auto">
            <a:xfrm>
              <a:off x="399391" y="571501"/>
              <a:ext cx="1925783" cy="523876"/>
            </a:xfrm>
            <a:prstGeom prst="roundRect">
              <a:avLst/>
            </a:prstGeom>
            <a:solidFill>
              <a:srgbClr val="CBE8FA"/>
            </a:solidFill>
            <a:ln w="19050">
              <a:noFill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23267" y="542926"/>
              <a:ext cx="227803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回顾整理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16" grpId="0"/>
      <p:bldP spid="17" grpId="0"/>
      <p:bldP spid="15" grpId="0"/>
      <p:bldP spid="18" grpId="0"/>
      <p:bldP spid="21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4"/>
          <p:cNvSpPr>
            <a:spLocks noChangeArrowheads="1"/>
          </p:cNvSpPr>
          <p:nvPr/>
        </p:nvSpPr>
        <p:spPr bwMode="auto">
          <a:xfrm>
            <a:off x="533400" y="665163"/>
            <a:ext cx="2244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点动成线：</a:t>
            </a:r>
            <a:endParaRPr lang="zh-CN" altLang="en-US" sz="3200" b="1">
              <a:solidFill>
                <a:srgbClr val="0066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椭圆 2"/>
          <p:cNvSpPr/>
          <p:nvPr/>
        </p:nvSpPr>
        <p:spPr bwMode="auto">
          <a:xfrm>
            <a:off x="1352550" y="3136900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椭圆 9"/>
          <p:cNvSpPr/>
          <p:nvPr/>
        </p:nvSpPr>
        <p:spPr bwMode="auto">
          <a:xfrm>
            <a:off x="1352550" y="3076575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1352550" y="3016250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9" name="椭圆 18"/>
          <p:cNvSpPr/>
          <p:nvPr/>
        </p:nvSpPr>
        <p:spPr bwMode="auto">
          <a:xfrm>
            <a:off x="1352550" y="2955925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0" name="椭圆 19"/>
          <p:cNvSpPr/>
          <p:nvPr/>
        </p:nvSpPr>
        <p:spPr bwMode="auto">
          <a:xfrm>
            <a:off x="1352550" y="2895600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1" name="椭圆 20"/>
          <p:cNvSpPr/>
          <p:nvPr/>
        </p:nvSpPr>
        <p:spPr bwMode="auto">
          <a:xfrm>
            <a:off x="1352550" y="2835275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椭圆 21"/>
          <p:cNvSpPr/>
          <p:nvPr/>
        </p:nvSpPr>
        <p:spPr bwMode="auto">
          <a:xfrm>
            <a:off x="1352550" y="2774950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3" name="椭圆 22"/>
          <p:cNvSpPr/>
          <p:nvPr/>
        </p:nvSpPr>
        <p:spPr bwMode="auto">
          <a:xfrm>
            <a:off x="1352550" y="2714625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4" name="椭圆 23"/>
          <p:cNvSpPr/>
          <p:nvPr/>
        </p:nvSpPr>
        <p:spPr bwMode="auto">
          <a:xfrm>
            <a:off x="1352550" y="2667000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5" name="椭圆 24"/>
          <p:cNvSpPr/>
          <p:nvPr/>
        </p:nvSpPr>
        <p:spPr bwMode="auto">
          <a:xfrm>
            <a:off x="1352550" y="2627313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6" name="椭圆 25"/>
          <p:cNvSpPr/>
          <p:nvPr/>
        </p:nvSpPr>
        <p:spPr bwMode="auto">
          <a:xfrm>
            <a:off x="1352550" y="2573338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7" name="椭圆 26"/>
          <p:cNvSpPr/>
          <p:nvPr/>
        </p:nvSpPr>
        <p:spPr bwMode="auto">
          <a:xfrm>
            <a:off x="1352550" y="2525713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8" name="椭圆 27"/>
          <p:cNvSpPr/>
          <p:nvPr/>
        </p:nvSpPr>
        <p:spPr bwMode="auto">
          <a:xfrm>
            <a:off x="1352550" y="2493963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9" name="椭圆 28"/>
          <p:cNvSpPr/>
          <p:nvPr/>
        </p:nvSpPr>
        <p:spPr bwMode="auto">
          <a:xfrm>
            <a:off x="1352550" y="2465388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0" name="椭圆 29"/>
          <p:cNvSpPr/>
          <p:nvPr/>
        </p:nvSpPr>
        <p:spPr bwMode="auto">
          <a:xfrm>
            <a:off x="1352550" y="2427288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1" name="椭圆 30"/>
          <p:cNvSpPr/>
          <p:nvPr/>
        </p:nvSpPr>
        <p:spPr bwMode="auto">
          <a:xfrm>
            <a:off x="1352550" y="2393950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2" name="椭圆 31"/>
          <p:cNvSpPr/>
          <p:nvPr/>
        </p:nvSpPr>
        <p:spPr bwMode="auto">
          <a:xfrm>
            <a:off x="1352550" y="2354263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3" name="椭圆 32"/>
          <p:cNvSpPr/>
          <p:nvPr/>
        </p:nvSpPr>
        <p:spPr bwMode="auto">
          <a:xfrm>
            <a:off x="1352550" y="2301875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4" name="椭圆 33"/>
          <p:cNvSpPr/>
          <p:nvPr/>
        </p:nvSpPr>
        <p:spPr bwMode="auto">
          <a:xfrm>
            <a:off x="1352550" y="2254250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5" name="椭圆 34"/>
          <p:cNvSpPr/>
          <p:nvPr/>
        </p:nvSpPr>
        <p:spPr bwMode="auto">
          <a:xfrm>
            <a:off x="1352550" y="2195513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6" name="椭圆 35"/>
          <p:cNvSpPr/>
          <p:nvPr/>
        </p:nvSpPr>
        <p:spPr bwMode="auto">
          <a:xfrm>
            <a:off x="1352550" y="2135188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7" name="椭圆 36"/>
          <p:cNvSpPr/>
          <p:nvPr/>
        </p:nvSpPr>
        <p:spPr bwMode="auto">
          <a:xfrm>
            <a:off x="1352550" y="2170113"/>
            <a:ext cx="120650" cy="11906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8" name="椭圆 37"/>
          <p:cNvSpPr/>
          <p:nvPr/>
        </p:nvSpPr>
        <p:spPr bwMode="auto">
          <a:xfrm>
            <a:off x="1352550" y="2093913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9" name="椭圆 38"/>
          <p:cNvSpPr/>
          <p:nvPr/>
        </p:nvSpPr>
        <p:spPr bwMode="auto">
          <a:xfrm>
            <a:off x="1352550" y="2054225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0" name="椭圆 39"/>
          <p:cNvSpPr/>
          <p:nvPr/>
        </p:nvSpPr>
        <p:spPr bwMode="auto">
          <a:xfrm>
            <a:off x="1352550" y="2014538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1" name="椭圆 40"/>
          <p:cNvSpPr/>
          <p:nvPr/>
        </p:nvSpPr>
        <p:spPr bwMode="auto">
          <a:xfrm>
            <a:off x="1352550" y="1973263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2" name="椭圆 41"/>
          <p:cNvSpPr/>
          <p:nvPr/>
        </p:nvSpPr>
        <p:spPr bwMode="auto">
          <a:xfrm>
            <a:off x="1352550" y="1939925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3" name="椭圆 42"/>
          <p:cNvSpPr/>
          <p:nvPr/>
        </p:nvSpPr>
        <p:spPr bwMode="auto">
          <a:xfrm>
            <a:off x="1352550" y="1893888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4" name="椭圆 43"/>
          <p:cNvSpPr/>
          <p:nvPr/>
        </p:nvSpPr>
        <p:spPr bwMode="auto">
          <a:xfrm>
            <a:off x="1352550" y="1852613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5" name="椭圆 44"/>
          <p:cNvSpPr/>
          <p:nvPr/>
        </p:nvSpPr>
        <p:spPr bwMode="auto">
          <a:xfrm>
            <a:off x="1352550" y="1812925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6" name="椭圆 45"/>
          <p:cNvSpPr/>
          <p:nvPr/>
        </p:nvSpPr>
        <p:spPr bwMode="auto">
          <a:xfrm>
            <a:off x="1352550" y="1773238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7" name="椭圆 46"/>
          <p:cNvSpPr/>
          <p:nvPr/>
        </p:nvSpPr>
        <p:spPr bwMode="auto">
          <a:xfrm>
            <a:off x="1352550" y="1731963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8" name="椭圆 47"/>
          <p:cNvSpPr/>
          <p:nvPr/>
        </p:nvSpPr>
        <p:spPr bwMode="auto">
          <a:xfrm>
            <a:off x="1352550" y="1698625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9" name="椭圆 48"/>
          <p:cNvSpPr/>
          <p:nvPr/>
        </p:nvSpPr>
        <p:spPr bwMode="auto">
          <a:xfrm>
            <a:off x="1352550" y="1652588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0" name="椭圆 49"/>
          <p:cNvSpPr/>
          <p:nvPr/>
        </p:nvSpPr>
        <p:spPr bwMode="auto">
          <a:xfrm>
            <a:off x="1352550" y="1619250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1" name="椭圆 50"/>
          <p:cNvSpPr/>
          <p:nvPr/>
        </p:nvSpPr>
        <p:spPr bwMode="auto">
          <a:xfrm>
            <a:off x="1352550" y="1577975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2" name="椭圆 51"/>
          <p:cNvSpPr/>
          <p:nvPr/>
        </p:nvSpPr>
        <p:spPr bwMode="auto">
          <a:xfrm>
            <a:off x="1352550" y="1530350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3" name="椭圆 52"/>
          <p:cNvSpPr/>
          <p:nvPr/>
        </p:nvSpPr>
        <p:spPr bwMode="auto">
          <a:xfrm>
            <a:off x="1352550" y="1492250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4" name="椭圆 53"/>
          <p:cNvSpPr/>
          <p:nvPr/>
        </p:nvSpPr>
        <p:spPr bwMode="auto">
          <a:xfrm>
            <a:off x="1352550" y="1450975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23" name="椭圆 122"/>
          <p:cNvSpPr/>
          <p:nvPr/>
        </p:nvSpPr>
        <p:spPr bwMode="auto">
          <a:xfrm>
            <a:off x="1352550" y="3206750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24" name="椭圆 123"/>
          <p:cNvSpPr/>
          <p:nvPr/>
        </p:nvSpPr>
        <p:spPr bwMode="auto">
          <a:xfrm>
            <a:off x="1352550" y="3257550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25" name="椭圆 124"/>
          <p:cNvSpPr/>
          <p:nvPr/>
        </p:nvSpPr>
        <p:spPr bwMode="auto">
          <a:xfrm>
            <a:off x="1352550" y="3308350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26" name="椭圆 125"/>
          <p:cNvSpPr/>
          <p:nvPr/>
        </p:nvSpPr>
        <p:spPr bwMode="auto">
          <a:xfrm>
            <a:off x="1352550" y="3359150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27" name="椭圆 126"/>
          <p:cNvSpPr/>
          <p:nvPr/>
        </p:nvSpPr>
        <p:spPr bwMode="auto">
          <a:xfrm>
            <a:off x="1352550" y="3390900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28" name="椭圆 127"/>
          <p:cNvSpPr/>
          <p:nvPr/>
        </p:nvSpPr>
        <p:spPr bwMode="auto">
          <a:xfrm>
            <a:off x="1352550" y="3435350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29" name="椭圆 128"/>
          <p:cNvSpPr/>
          <p:nvPr/>
        </p:nvSpPr>
        <p:spPr bwMode="auto">
          <a:xfrm>
            <a:off x="1352550" y="3473450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0" name="椭圆 129"/>
          <p:cNvSpPr/>
          <p:nvPr/>
        </p:nvSpPr>
        <p:spPr bwMode="auto">
          <a:xfrm>
            <a:off x="1352550" y="3511550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1" name="椭圆 130"/>
          <p:cNvSpPr/>
          <p:nvPr/>
        </p:nvSpPr>
        <p:spPr bwMode="auto">
          <a:xfrm>
            <a:off x="1352550" y="3552825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2" name="椭圆 131"/>
          <p:cNvSpPr/>
          <p:nvPr/>
        </p:nvSpPr>
        <p:spPr bwMode="auto">
          <a:xfrm>
            <a:off x="1352550" y="3587750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3" name="椭圆 132"/>
          <p:cNvSpPr/>
          <p:nvPr/>
        </p:nvSpPr>
        <p:spPr bwMode="auto">
          <a:xfrm>
            <a:off x="1352550" y="3625850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4" name="椭圆 133"/>
          <p:cNvSpPr/>
          <p:nvPr/>
        </p:nvSpPr>
        <p:spPr bwMode="auto">
          <a:xfrm>
            <a:off x="1352550" y="3673475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5" name="椭圆 134"/>
          <p:cNvSpPr/>
          <p:nvPr/>
        </p:nvSpPr>
        <p:spPr bwMode="auto">
          <a:xfrm>
            <a:off x="1352550" y="3717925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6" name="椭圆 135"/>
          <p:cNvSpPr/>
          <p:nvPr/>
        </p:nvSpPr>
        <p:spPr bwMode="auto">
          <a:xfrm>
            <a:off x="1352550" y="3756025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7" name="椭圆 136"/>
          <p:cNvSpPr/>
          <p:nvPr/>
        </p:nvSpPr>
        <p:spPr bwMode="auto">
          <a:xfrm>
            <a:off x="1352550" y="3797300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8" name="椭圆 137"/>
          <p:cNvSpPr/>
          <p:nvPr/>
        </p:nvSpPr>
        <p:spPr bwMode="auto">
          <a:xfrm>
            <a:off x="1352550" y="3841750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9" name="椭圆 138"/>
          <p:cNvSpPr/>
          <p:nvPr/>
        </p:nvSpPr>
        <p:spPr bwMode="auto">
          <a:xfrm>
            <a:off x="1352550" y="3876675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40" name="椭圆 139"/>
          <p:cNvSpPr/>
          <p:nvPr/>
        </p:nvSpPr>
        <p:spPr bwMode="auto">
          <a:xfrm>
            <a:off x="1352550" y="3917950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41" name="椭圆 140"/>
          <p:cNvSpPr/>
          <p:nvPr/>
        </p:nvSpPr>
        <p:spPr bwMode="auto">
          <a:xfrm>
            <a:off x="1352550" y="3944938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42" name="椭圆 141"/>
          <p:cNvSpPr/>
          <p:nvPr/>
        </p:nvSpPr>
        <p:spPr bwMode="auto">
          <a:xfrm>
            <a:off x="1352550" y="3989388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43" name="椭圆 142"/>
          <p:cNvSpPr/>
          <p:nvPr/>
        </p:nvSpPr>
        <p:spPr bwMode="auto">
          <a:xfrm>
            <a:off x="1352550" y="4033838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44" name="椭圆 143"/>
          <p:cNvSpPr/>
          <p:nvPr/>
        </p:nvSpPr>
        <p:spPr bwMode="auto">
          <a:xfrm>
            <a:off x="1352550" y="4068763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45" name="椭圆 144"/>
          <p:cNvSpPr/>
          <p:nvPr/>
        </p:nvSpPr>
        <p:spPr bwMode="auto">
          <a:xfrm>
            <a:off x="1352550" y="4102100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46" name="椭圆 145"/>
          <p:cNvSpPr/>
          <p:nvPr/>
        </p:nvSpPr>
        <p:spPr bwMode="auto">
          <a:xfrm>
            <a:off x="1352550" y="4133850"/>
            <a:ext cx="120650" cy="119063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47" name="椭圆 146"/>
          <p:cNvSpPr/>
          <p:nvPr/>
        </p:nvSpPr>
        <p:spPr bwMode="auto">
          <a:xfrm>
            <a:off x="1352550" y="4162425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48" name="椭圆 147"/>
          <p:cNvSpPr/>
          <p:nvPr/>
        </p:nvSpPr>
        <p:spPr bwMode="auto">
          <a:xfrm>
            <a:off x="1352550" y="4202113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49" name="椭圆 148"/>
          <p:cNvSpPr/>
          <p:nvPr/>
        </p:nvSpPr>
        <p:spPr bwMode="auto">
          <a:xfrm>
            <a:off x="1352550" y="4243388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50" name="椭圆 149"/>
          <p:cNvSpPr/>
          <p:nvPr/>
        </p:nvSpPr>
        <p:spPr bwMode="auto">
          <a:xfrm>
            <a:off x="1352550" y="4283075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51" name="椭圆 150"/>
          <p:cNvSpPr/>
          <p:nvPr/>
        </p:nvSpPr>
        <p:spPr bwMode="auto">
          <a:xfrm>
            <a:off x="1352550" y="4322763"/>
            <a:ext cx="120650" cy="1206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2" name="Picture 21" descr="两小豆形象之明明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495" y="1163638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4774565" y="1092835"/>
            <a:ext cx="2557145" cy="478790"/>
          </a:xfrm>
          <a:prstGeom prst="wedgeRoundRectCallout">
            <a:avLst>
              <a:gd name="adj1" fmla="val 62870"/>
              <a:gd name="adj2" fmla="val 3686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你有什么发现？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Picture 22" descr="86副本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996" y="2130266"/>
            <a:ext cx="1142048" cy="174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27"/>
          <p:cNvSpPr>
            <a:spLocks noChangeArrowheads="1"/>
          </p:cNvSpPr>
          <p:nvPr/>
        </p:nvSpPr>
        <p:spPr bwMode="auto">
          <a:xfrm>
            <a:off x="3682365" y="1895475"/>
            <a:ext cx="3387725" cy="875665"/>
          </a:xfrm>
          <a:prstGeom prst="wedgeRoundRectCallout">
            <a:avLst>
              <a:gd name="adj1" fmla="val -60346"/>
              <a:gd name="adj2" fmla="val 2208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射线、线段都是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直线的一部分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4" name="AutoShape 27"/>
          <p:cNvSpPr>
            <a:spLocks noChangeArrowheads="1"/>
          </p:cNvSpPr>
          <p:nvPr/>
        </p:nvSpPr>
        <p:spPr bwMode="auto">
          <a:xfrm>
            <a:off x="2778125" y="787400"/>
            <a:ext cx="4626610" cy="904875"/>
          </a:xfrm>
          <a:prstGeom prst="wedgeRoundRectCallout">
            <a:avLst>
              <a:gd name="adj1" fmla="val 57768"/>
              <a:gd name="adj2" fmla="val 3315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射线、直线都是不可度量的，那你们觉得射线长还是直线长？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6" name="Picture 13" descr="92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350" y="2955925"/>
            <a:ext cx="82931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AutoShape 27"/>
          <p:cNvSpPr>
            <a:spLocks noChangeArrowheads="1"/>
          </p:cNvSpPr>
          <p:nvPr/>
        </p:nvSpPr>
        <p:spPr bwMode="auto">
          <a:xfrm>
            <a:off x="4076700" y="3206750"/>
            <a:ext cx="3439795" cy="1313180"/>
          </a:xfrm>
          <a:prstGeom prst="wedgeRoundRectCallout">
            <a:avLst>
              <a:gd name="adj1" fmla="val 59650"/>
              <a:gd name="adj2" fmla="val -3452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直线、射线都是无限长的，所以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无法比较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出它们的长短。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0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0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8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900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95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2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2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2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2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2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2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2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2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14000"/>
                            </p:stCondLst>
                            <p:childTnLst>
                              <p:par>
                                <p:cTn id="2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2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4500"/>
                            </p:stCondLst>
                            <p:childTnLst>
                              <p:par>
                                <p:cTn id="2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2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5500"/>
                            </p:stCondLst>
                            <p:childTnLst>
                              <p:par>
                                <p:cTn id="2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6000"/>
                            </p:stCondLst>
                            <p:childTnLst>
                              <p:par>
                                <p:cTn id="2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6500"/>
                            </p:stCondLst>
                            <p:childTnLst>
                              <p:par>
                                <p:cTn id="2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2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17500"/>
                            </p:stCondLst>
                            <p:childTnLst>
                              <p:par>
                                <p:cTn id="2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2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18500"/>
                            </p:stCondLst>
                            <p:childTnLst>
                              <p:par>
                                <p:cTn id="2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  <p:bldP spid="51" grpId="0" bldLvl="0" animBg="1"/>
      <p:bldP spid="52" grpId="0" bldLvl="0" animBg="1"/>
      <p:bldP spid="53" grpId="0" bldLvl="0" animBg="1"/>
      <p:bldP spid="54" grpId="0" bldLvl="0" animBg="1"/>
      <p:bldP spid="123" grpId="0" bldLvl="0" animBg="1"/>
      <p:bldP spid="124" grpId="0" bldLvl="0" animBg="1"/>
      <p:bldP spid="125" grpId="0" bldLvl="0" animBg="1"/>
      <p:bldP spid="126" grpId="0" bldLvl="0" animBg="1"/>
      <p:bldP spid="127" grpId="0" bldLvl="0" animBg="1"/>
      <p:bldP spid="128" grpId="0" bldLvl="0" animBg="1"/>
      <p:bldP spid="129" grpId="0" bldLvl="0" animBg="1"/>
      <p:bldP spid="130" grpId="0" bldLvl="0" animBg="1"/>
      <p:bldP spid="131" grpId="0" bldLvl="0" animBg="1"/>
      <p:bldP spid="132" grpId="0" bldLvl="0" animBg="1"/>
      <p:bldP spid="133" grpId="0" bldLvl="0" animBg="1"/>
      <p:bldP spid="134" grpId="0" bldLvl="0" animBg="1"/>
      <p:bldP spid="135" grpId="0" bldLvl="0" animBg="1"/>
      <p:bldP spid="136" grpId="0" bldLvl="0" animBg="1"/>
      <p:bldP spid="137" grpId="0" bldLvl="0" animBg="1"/>
      <p:bldP spid="138" grpId="0" bldLvl="0" animBg="1"/>
      <p:bldP spid="139" grpId="0" bldLvl="0" animBg="1"/>
      <p:bldP spid="140" grpId="0" bldLvl="0" animBg="1"/>
      <p:bldP spid="141" grpId="0" bldLvl="0" animBg="1"/>
      <p:bldP spid="142" grpId="0" bldLvl="0" animBg="1"/>
      <p:bldP spid="143" grpId="0" bldLvl="0" animBg="1"/>
      <p:bldP spid="144" grpId="0" bldLvl="0" animBg="1"/>
      <p:bldP spid="145" grpId="0" bldLvl="0" animBg="1"/>
      <p:bldP spid="146" grpId="0" bldLvl="0" animBg="1"/>
      <p:bldP spid="147" grpId="0" bldLvl="0" animBg="1"/>
      <p:bldP spid="148" grpId="0" bldLvl="0" animBg="1"/>
      <p:bldP spid="149" grpId="0" bldLvl="0" animBg="1"/>
      <p:bldP spid="150" grpId="0" bldLvl="0" animBg="1"/>
      <p:bldP spid="151" grpId="0" bldLvl="0" animBg="1"/>
      <p:bldP spid="13" grpId="0" bldLvl="0" animBg="1"/>
      <p:bldP spid="13" grpId="1" animBg="1"/>
      <p:bldP spid="9" grpId="0" bldLvl="0" animBg="1"/>
      <p:bldP spid="9" grpId="1" animBg="1"/>
      <p:bldP spid="13" grpId="2" animBg="1"/>
      <p:bldP spid="14" grpId="0" bldLvl="0" animBg="1"/>
      <p:bldP spid="14" grpId="1" animBg="1"/>
      <p:bldP spid="17" grpId="0" bldLvl="0" animBg="1"/>
      <p:bldP spid="1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" name="Picture 21" descr="两小豆形象之明明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32435" y="514668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1748790" y="391795"/>
            <a:ext cx="5484495" cy="907415"/>
          </a:xfrm>
          <a:prstGeom prst="wedgeRoundRectCallout">
            <a:avLst>
              <a:gd name="adj1" fmla="val -56101"/>
              <a:gd name="adj2" fmla="val 2417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请同学们先画一个圆，然后结合图说一说圆有哪些特征？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椭圆 10"/>
          <p:cNvSpPr/>
          <p:nvPr/>
        </p:nvSpPr>
        <p:spPr bwMode="auto">
          <a:xfrm>
            <a:off x="7051675" y="1638300"/>
            <a:ext cx="1643063" cy="1643063"/>
          </a:xfrm>
          <a:prstGeom prst="ellipse">
            <a:avLst/>
          </a:prstGeom>
          <a:noFill/>
          <a:ln w="19050">
            <a:solidFill>
              <a:srgbClr val="FF0000"/>
            </a:solidFill>
            <a:miter lim="800000"/>
          </a:ln>
        </p:spPr>
        <p:txBody>
          <a:bodyPr anchor="ctr"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51675" y="1730375"/>
            <a:ext cx="1643380" cy="1188720"/>
            <a:chOff x="11105" y="2725"/>
            <a:chExt cx="2588" cy="1872"/>
          </a:xfrm>
        </p:grpSpPr>
        <p:grpSp>
          <p:nvGrpSpPr>
            <p:cNvPr id="2" name="组合 1"/>
            <p:cNvGrpSpPr/>
            <p:nvPr/>
          </p:nvGrpSpPr>
          <p:grpSpPr>
            <a:xfrm>
              <a:off x="11105" y="3833"/>
              <a:ext cx="2588" cy="116"/>
              <a:chOff x="11105" y="3833"/>
              <a:chExt cx="2588" cy="116"/>
            </a:xfrm>
          </p:grpSpPr>
          <p:sp>
            <p:nvSpPr>
              <p:cNvPr id="8" name="椭圆 7"/>
              <p:cNvSpPr/>
              <p:nvPr/>
            </p:nvSpPr>
            <p:spPr bwMode="auto">
              <a:xfrm>
                <a:off x="12330" y="3833"/>
                <a:ext cx="118" cy="117"/>
              </a:xfrm>
              <a:prstGeom prst="ellipse">
                <a:avLst/>
              </a:prstGeom>
              <a:solidFill>
                <a:schemeClr val="tx1"/>
              </a:solidFill>
              <a:ln w="19050">
                <a:noFill/>
                <a:miter lim="800000"/>
              </a:ln>
            </p:spPr>
            <p:txBody>
              <a:bodyPr anchor="ctr"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200" b="1" kern="0" dirty="0">
                  <a:solidFill>
                    <a:srgbClr val="1C1C1C"/>
                  </a:solidFill>
                  <a:latin typeface="宋体" panose="02010600030101010101" pitchFamily="2" charset="-122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11105" y="3890"/>
                <a:ext cx="258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" name="直接连接符 5"/>
            <p:cNvCxnSpPr/>
            <p:nvPr/>
          </p:nvCxnSpPr>
          <p:spPr>
            <a:xfrm flipV="1">
              <a:off x="12400" y="2960"/>
              <a:ext cx="930" cy="9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12042" y="3873"/>
              <a:ext cx="910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defRPr/>
              </a:pPr>
              <a:r>
                <a:rPr lang="en-US" altLang="zh-CN" sz="2400" b="1" i="1" dirty="0">
                  <a:latin typeface="+mj-lt"/>
                  <a:ea typeface="+mn-ea"/>
                </a:rPr>
                <a:t>O</a:t>
              </a:r>
              <a:endParaRPr lang="zh-CN" altLang="en-US" sz="2400" b="1" i="1" dirty="0">
                <a:latin typeface="+mj-lt"/>
                <a:ea typeface="+mn-ea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2448" y="2725"/>
              <a:ext cx="634" cy="82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defRPr/>
              </a:pPr>
              <a:r>
                <a:rPr lang="en-US" altLang="zh-CN" sz="2800" b="1" i="1" dirty="0">
                  <a:latin typeface="+mj-lt"/>
                  <a:ea typeface="+mn-ea"/>
                </a:rPr>
                <a:t>r</a:t>
              </a:r>
              <a:endParaRPr lang="zh-CN" altLang="en-US" sz="2800" b="1" i="1" dirty="0">
                <a:latin typeface="+mj-lt"/>
                <a:ea typeface="+mn-ea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1703" y="3190"/>
              <a:ext cx="490" cy="700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>
                <a:defRPr/>
              </a:pPr>
              <a:r>
                <a:rPr lang="en-US" altLang="zh-CN" sz="2800" b="1" i="1" dirty="0">
                  <a:latin typeface="+mj-lt"/>
                  <a:ea typeface="+mn-ea"/>
                </a:rPr>
                <a:t>d</a:t>
              </a:r>
              <a:endParaRPr lang="zh-CN" altLang="en-US" sz="2800" b="1" i="1" dirty="0">
                <a:latin typeface="+mj-lt"/>
                <a:ea typeface="+mn-ea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616585" y="2328544"/>
            <a:ext cx="5998210" cy="460375"/>
          </a:xfrm>
          <a:prstGeom prst="rect">
            <a:avLst/>
          </a:prstGeom>
        </p:spPr>
        <p:txBody>
          <a:bodyPr wrap="none">
            <a:spAutoFit/>
          </a:bodyPr>
          <a:p>
            <a:pPr lvl="0" algn="l" eaLnBrk="1" hangingPunct="1">
              <a:buClrTx/>
              <a:buSzTx/>
              <a:buFont typeface="Arial" panose="020B0604020202020204" pitchFamily="34" charset="0"/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+mj-lt"/>
                <a:ea typeface="楷体" panose="02010609060101010101" pitchFamily="49" charset="-122"/>
                <a:sym typeface="+mn-ea"/>
              </a:rPr>
              <a:t>①圆心决定圆的位置，半径决定圆的大小。</a:t>
            </a:r>
            <a:endParaRPr lang="zh-CN" altLang="en-US" sz="2400" b="1" dirty="0">
              <a:solidFill>
                <a:srgbClr val="C00000"/>
              </a:solidFill>
              <a:latin typeface="+mj-lt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2118" y="1753234"/>
            <a:ext cx="1612900" cy="521970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/>
            </a:pPr>
            <a:r>
              <a:rPr lang="zh-CN" altLang="en-US" sz="2800" b="1" dirty="0">
                <a:latin typeface="+mn-ea"/>
                <a:ea typeface="+mn-ea"/>
              </a:rPr>
              <a:t>圆的知识</a:t>
            </a:r>
            <a:endParaRPr lang="zh-CN" altLang="en-US" sz="2800" b="1" dirty="0">
              <a:latin typeface="+mn-ea"/>
              <a:ea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6585" y="2842259"/>
            <a:ext cx="6616700" cy="829945"/>
          </a:xfrm>
          <a:prstGeom prst="rect">
            <a:avLst/>
          </a:prstGeom>
        </p:spPr>
        <p:txBody>
          <a:bodyPr wrap="square">
            <a:spAutoFit/>
          </a:bodyPr>
          <a:p>
            <a:pPr lvl="0" algn="l" eaLnBrk="1" hangingPunct="1">
              <a:buClrTx/>
              <a:buSzTx/>
              <a:buFont typeface="Arial" panose="020B0604020202020204" pitchFamily="34" charset="0"/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+mj-lt"/>
                <a:ea typeface="楷体" panose="02010609060101010101" pitchFamily="49" charset="-122"/>
                <a:sym typeface="+mn-ea"/>
              </a:rPr>
              <a:t>②一个圆有无数条半径，一般用字母</a:t>
            </a:r>
            <a:r>
              <a:rPr lang="zh-CN" altLang="en-US" sz="2400" b="1" i="1" dirty="0">
                <a:solidFill>
                  <a:srgbClr val="C00000"/>
                </a:solidFill>
                <a:latin typeface="+mj-lt"/>
                <a:ea typeface="楷体" panose="02010609060101010101" pitchFamily="49" charset="-122"/>
                <a:sym typeface="+mn-ea"/>
              </a:rPr>
              <a:t>r</a:t>
            </a:r>
            <a:r>
              <a:rPr lang="zh-CN" altLang="en-US" sz="2400" b="1" dirty="0">
                <a:solidFill>
                  <a:srgbClr val="C00000"/>
                </a:solidFill>
                <a:latin typeface="+mj-lt"/>
                <a:ea typeface="楷体" panose="02010609060101010101" pitchFamily="49" charset="-122"/>
                <a:sym typeface="+mn-ea"/>
              </a:rPr>
              <a:t>表示；有无数条直径，一般用字母</a:t>
            </a:r>
            <a:r>
              <a:rPr lang="zh-CN" altLang="en-US" sz="2400" b="1" i="1" dirty="0">
                <a:solidFill>
                  <a:srgbClr val="C00000"/>
                </a:solidFill>
                <a:latin typeface="+mj-lt"/>
                <a:ea typeface="楷体" panose="02010609060101010101" pitchFamily="49" charset="-122"/>
                <a:sym typeface="+mn-ea"/>
              </a:rPr>
              <a:t>d</a:t>
            </a:r>
            <a:r>
              <a:rPr lang="zh-CN" altLang="en-US" sz="2400" b="1" dirty="0">
                <a:solidFill>
                  <a:srgbClr val="C00000"/>
                </a:solidFill>
                <a:latin typeface="+mj-lt"/>
                <a:ea typeface="楷体" panose="02010609060101010101" pitchFamily="49" charset="-122"/>
                <a:sym typeface="+mn-ea"/>
              </a:rPr>
              <a:t>表示。</a:t>
            </a:r>
            <a:endParaRPr lang="zh-CN" altLang="en-US" sz="2400" b="1" dirty="0">
              <a:solidFill>
                <a:srgbClr val="C00000"/>
              </a:solidFill>
              <a:latin typeface="+mj-lt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16585" y="3725545"/>
            <a:ext cx="7690485" cy="460375"/>
          </a:xfrm>
          <a:prstGeom prst="rect">
            <a:avLst/>
          </a:prstGeom>
        </p:spPr>
        <p:txBody>
          <a:bodyPr wrap="square">
            <a:spAutoFit/>
          </a:bodyPr>
          <a:p>
            <a:pPr lvl="0" algn="l" eaLnBrk="1" hangingPunct="1">
              <a:buClrTx/>
              <a:buSzTx/>
              <a:buFont typeface="Arial" panose="020B0604020202020204" pitchFamily="34" charset="0"/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+mj-lt"/>
                <a:ea typeface="楷体" panose="02010609060101010101" pitchFamily="49" charset="-122"/>
                <a:sym typeface="+mn-ea"/>
              </a:rPr>
              <a:t>③同圆或等圆内，直径的长度是半径的2倍，即</a:t>
            </a:r>
            <a:r>
              <a:rPr lang="zh-CN" altLang="en-US" sz="2400" b="1" i="1" dirty="0">
                <a:solidFill>
                  <a:srgbClr val="C00000"/>
                </a:solidFill>
                <a:latin typeface="+mj-lt"/>
                <a:ea typeface="楷体" panose="02010609060101010101" pitchFamily="49" charset="-122"/>
                <a:sym typeface="+mn-ea"/>
              </a:rPr>
              <a:t>d</a:t>
            </a:r>
            <a:r>
              <a:rPr lang="zh-CN" altLang="en-US" sz="2400" b="1" dirty="0">
                <a:solidFill>
                  <a:srgbClr val="C00000"/>
                </a:solidFill>
                <a:latin typeface="+mj-lt"/>
                <a:ea typeface="楷体" panose="02010609060101010101" pitchFamily="49" charset="-122"/>
                <a:sym typeface="+mn-ea"/>
              </a:rPr>
              <a:t>=2</a:t>
            </a:r>
            <a:r>
              <a:rPr lang="zh-CN" altLang="en-US" sz="2400" b="1" i="1" dirty="0">
                <a:solidFill>
                  <a:srgbClr val="C00000"/>
                </a:solidFill>
                <a:latin typeface="+mj-lt"/>
                <a:ea typeface="楷体" panose="02010609060101010101" pitchFamily="49" charset="-122"/>
                <a:sym typeface="+mn-ea"/>
              </a:rPr>
              <a:t>r</a:t>
            </a:r>
            <a:r>
              <a:rPr lang="zh-CN" altLang="en-US" sz="2400" b="1" dirty="0">
                <a:solidFill>
                  <a:srgbClr val="C00000"/>
                </a:solidFill>
                <a:latin typeface="+mj-lt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2400" b="1" dirty="0">
              <a:solidFill>
                <a:srgbClr val="C00000"/>
              </a:solidFill>
              <a:latin typeface="+mj-lt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16585" y="4239259"/>
            <a:ext cx="5692140" cy="460375"/>
          </a:xfrm>
          <a:prstGeom prst="rect">
            <a:avLst/>
          </a:prstGeom>
        </p:spPr>
        <p:txBody>
          <a:bodyPr wrap="none">
            <a:spAutoFit/>
          </a:bodyPr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+mj-lt"/>
                <a:ea typeface="楷体" panose="02010609060101010101" pitchFamily="49" charset="-122"/>
              </a:rPr>
              <a:t>④圆是轴对称图形，它有无数条对称轴。</a:t>
            </a:r>
            <a:endParaRPr lang="zh-CN" altLang="en-US" sz="2400" b="1" dirty="0">
              <a:solidFill>
                <a:srgbClr val="C00000"/>
              </a:solidFill>
              <a:latin typeface="+mj-lt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animBg="1"/>
      <p:bldP spid="11" grpId="0" animBg="1"/>
      <p:bldP spid="11" grpId="1" animBg="1"/>
      <p:bldP spid="18" grpId="0"/>
      <p:bldP spid="23" grpId="0"/>
      <p:bldP spid="25" grpId="0"/>
      <p:bldP spid="5" grpId="0"/>
      <p:bldP spid="5" grpId="1"/>
      <p:bldP spid="19" grpId="0"/>
      <p:bldP spid="1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10"/>
          <p:cNvGrpSpPr/>
          <p:nvPr/>
        </p:nvGrpSpPr>
        <p:grpSpPr bwMode="auto">
          <a:xfrm>
            <a:off x="359093" y="676275"/>
            <a:ext cx="7452995" cy="3816350"/>
            <a:chOff x="840981" y="1348240"/>
            <a:chExt cx="7153596" cy="2890037"/>
          </a:xfrm>
        </p:grpSpPr>
        <p:sp>
          <p:nvSpPr>
            <p:cNvPr id="4" name="矩形 3"/>
            <p:cNvSpPr/>
            <p:nvPr/>
          </p:nvSpPr>
          <p:spPr bwMode="auto">
            <a:xfrm>
              <a:off x="840981" y="1429026"/>
              <a:ext cx="7066438" cy="2809251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noFill/>
              <a:miter lim="800000"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 bwMode="auto">
            <a:xfrm>
              <a:off x="927529" y="1348240"/>
              <a:ext cx="7067048" cy="280925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  <a:miter lim="800000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6" name="Oval 21"/>
            <p:cNvSpPr>
              <a:spLocks noChangeArrowheads="1"/>
            </p:cNvSpPr>
            <p:nvPr/>
          </p:nvSpPr>
          <p:spPr bwMode="auto">
            <a:xfrm>
              <a:off x="1054303" y="1478075"/>
              <a:ext cx="228559" cy="191147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dist="63500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384618" y="2103438"/>
            <a:ext cx="140779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ea"/>
                <a:ea typeface="+mn-ea"/>
              </a:rPr>
              <a:t>一条线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7" name="左大括号 6"/>
          <p:cNvSpPr/>
          <p:nvPr/>
        </p:nvSpPr>
        <p:spPr>
          <a:xfrm>
            <a:off x="2803843" y="1119188"/>
            <a:ext cx="196850" cy="2576512"/>
          </a:xfrm>
          <a:prstGeom prst="leftBrace">
            <a:avLst>
              <a:gd name="adj1" fmla="val 37095"/>
              <a:gd name="adj2" fmla="val 50000"/>
            </a:avLst>
          </a:prstGeom>
          <a:ln w="28575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007043" y="963613"/>
            <a:ext cx="99949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ea"/>
                <a:ea typeface="+mn-ea"/>
              </a:rPr>
              <a:t>直线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007043" y="1743075"/>
            <a:ext cx="99949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ea"/>
                <a:ea typeface="+mn-ea"/>
              </a:rPr>
              <a:t>射线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07043" y="2522538"/>
            <a:ext cx="99949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ea"/>
                <a:ea typeface="+mn-ea"/>
              </a:rPr>
              <a:t>线段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213418" y="3270250"/>
            <a:ext cx="59118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ea"/>
                <a:ea typeface="+mn-ea"/>
              </a:rPr>
              <a:t>圆</a:t>
            </a:r>
            <a:endParaRPr lang="zh-CN" altLang="en-US" sz="3200" b="1" dirty="0">
              <a:latin typeface="+mn-ea"/>
              <a:ea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275455" y="1357313"/>
            <a:ext cx="203041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 bwMode="auto">
          <a:xfrm>
            <a:off x="4242118" y="1984059"/>
            <a:ext cx="2063750" cy="107950"/>
            <a:chOff x="4640855" y="2076193"/>
            <a:chExt cx="2063951" cy="10835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4674195" y="2127500"/>
              <a:ext cx="203061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 bwMode="auto">
            <a:xfrm>
              <a:off x="4640855" y="2076193"/>
              <a:ext cx="107961" cy="108352"/>
            </a:xfrm>
            <a:prstGeom prst="ellipse">
              <a:avLst/>
            </a:prstGeom>
            <a:solidFill>
              <a:schemeClr val="tx1"/>
            </a:solidFill>
            <a:ln w="19050">
              <a:noFill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pic>
        <p:nvPicPr>
          <p:cNvPr id="33" name="图片 3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980" y="3076575"/>
            <a:ext cx="1087438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 bwMode="auto">
          <a:xfrm>
            <a:off x="4242118" y="2751774"/>
            <a:ext cx="2120265" cy="107950"/>
            <a:chOff x="4640855" y="2076193"/>
            <a:chExt cx="2120472" cy="108352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4674195" y="2127500"/>
              <a:ext cx="203061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/>
            <p:cNvSpPr/>
            <p:nvPr/>
          </p:nvSpPr>
          <p:spPr bwMode="auto">
            <a:xfrm>
              <a:off x="4640855" y="2076193"/>
              <a:ext cx="107961" cy="108352"/>
            </a:xfrm>
            <a:prstGeom prst="ellipse">
              <a:avLst/>
            </a:prstGeom>
            <a:solidFill>
              <a:schemeClr val="tx1"/>
            </a:solidFill>
            <a:ln w="19050">
              <a:noFill/>
              <a:miter lim="800000"/>
            </a:ln>
          </p:spPr>
          <p:txBody>
            <a:bodyPr anchor="ctr"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9" name="椭圆 18"/>
            <p:cNvSpPr/>
            <p:nvPr/>
          </p:nvSpPr>
          <p:spPr bwMode="auto">
            <a:xfrm>
              <a:off x="6653366" y="2076193"/>
              <a:ext cx="107961" cy="108352"/>
            </a:xfrm>
            <a:prstGeom prst="ellipse">
              <a:avLst/>
            </a:prstGeom>
            <a:solidFill>
              <a:schemeClr val="tx1"/>
            </a:solidFill>
            <a:ln w="19050">
              <a:noFill/>
              <a:miter lim="800000"/>
            </a:ln>
          </p:spPr>
          <p:txBody>
            <a:bodyPr anchor="ctr"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ldLvl="0" animBg="1"/>
      <p:bldP spid="8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59606" y="1095375"/>
            <a:ext cx="7824788" cy="95313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+mn-ea"/>
                <a:ea typeface="+mn-ea"/>
              </a:rPr>
              <a:t>    同一平面内两条直线的位置关系有哪几种？</a:t>
            </a:r>
            <a:r>
              <a:rPr lang="en-US" altLang="zh-CN" sz="2800" b="1" dirty="0">
                <a:latin typeface="+mn-ea"/>
                <a:ea typeface="+mn-ea"/>
              </a:rPr>
              <a:t> </a:t>
            </a:r>
            <a:r>
              <a:rPr lang="zh-CN" altLang="en-US" sz="2800" b="1" dirty="0">
                <a:latin typeface="+mn-ea"/>
                <a:ea typeface="+mn-ea"/>
              </a:rPr>
              <a:t>请你画一画，整理一下。</a:t>
            </a:r>
            <a:endParaRPr lang="zh-CN" altLang="en-US" sz="2800" b="1" dirty="0">
              <a:latin typeface="+mn-ea"/>
              <a:ea typeface="+mn-ea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866775" y="2101850"/>
          <a:ext cx="7461250" cy="2533649"/>
        </p:xfrm>
        <a:graphic>
          <a:graphicData uri="http://schemas.openxmlformats.org/drawingml/2006/table">
            <a:tbl>
              <a:tblPr/>
              <a:tblGrid>
                <a:gridCol w="1637130"/>
                <a:gridCol w="2947737"/>
                <a:gridCol w="1011645"/>
                <a:gridCol w="1864738"/>
              </a:tblGrid>
              <a:tr h="736346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sym typeface="Arial" panose="020B0604020202020204" pitchFamily="34" charset="0"/>
                        </a:rPr>
                        <a:t>位置关系</a:t>
                      </a: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  <a:sym typeface="Arial" panose="020B0604020202020204" pitchFamily="34" charset="0"/>
                      </a:endParaRPr>
                    </a:p>
                  </a:txBody>
                  <a:tcPr marL="91425" marR="91425" marT="45764" marB="45764" anchor="ctr">
                    <a:lnL w="28575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sym typeface="Arial" panose="020B0604020202020204" pitchFamily="34" charset="0"/>
                        </a:rPr>
                        <a:t>类型</a:t>
                      </a: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  <a:sym typeface="Arial" panose="020B0604020202020204" pitchFamily="34" charset="0"/>
                      </a:endParaRPr>
                    </a:p>
                  </a:txBody>
                  <a:tcPr marL="91425" marR="91425" marT="45764" marB="45764" anchor="ctr">
                    <a:lnL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sym typeface="Arial" panose="020B0604020202020204" pitchFamily="34" charset="0"/>
                        </a:rPr>
                        <a:t>交点</a:t>
                      </a: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  <a:sym typeface="Arial" panose="020B0604020202020204" pitchFamily="34" charset="0"/>
                      </a:endParaRPr>
                    </a:p>
                  </a:txBody>
                  <a:tcPr marL="91425" marR="91425" marT="45764" marB="45764" anchor="ctr">
                    <a:lnL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sym typeface="Arial" panose="020B0604020202020204" pitchFamily="34" charset="0"/>
                        </a:rPr>
                        <a:t>图例</a:t>
                      </a: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  <a:sym typeface="Arial" panose="020B0604020202020204" pitchFamily="34" charset="0"/>
                      </a:endParaRPr>
                    </a:p>
                  </a:txBody>
                  <a:tcPr marL="91425" marR="91425" marT="45764" marB="45764" anchor="ctr">
                    <a:lnL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8659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  <a:sym typeface="Arial" panose="020B0604020202020204" pitchFamily="34" charset="0"/>
                      </a:endParaRPr>
                    </a:p>
                  </a:txBody>
                  <a:tcPr marL="91425" marR="91425" marT="45764" marB="45764" anchor="ctr">
                    <a:lnL w="28575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endParaRPr lang="zh-CN" altLang="en-US" sz="2400" b="1" dirty="0">
                        <a:solidFill>
                          <a:srgbClr val="FF0066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Arial" panose="020B0604020202020204" pitchFamily="34" charset="0"/>
                      </a:endParaRPr>
                    </a:p>
                  </a:txBody>
                  <a:tcPr marL="91425" marR="91425" marT="45764" marB="45764" anchor="ctr">
                    <a:lnL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endParaRPr lang="zh-CN" altLang="en-US" sz="2400" b="1" dirty="0">
                        <a:solidFill>
                          <a:srgbClr val="FF0066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Arial" panose="020B0604020202020204" pitchFamily="34" charset="0"/>
                      </a:endParaRPr>
                    </a:p>
                  </a:txBody>
                  <a:tcPr marL="91425" marR="91425" marT="45764" marB="45764" anchor="ctr">
                    <a:lnL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endParaRPr lang="zh-CN" altLang="en-US" sz="2400" b="1" dirty="0">
                        <a:solidFill>
                          <a:srgbClr val="FF0066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Arial" panose="020B0604020202020204" pitchFamily="34" charset="0"/>
                      </a:endParaRPr>
                    </a:p>
                  </a:txBody>
                  <a:tcPr marL="91425" marR="91425" marT="45764" marB="45764" anchor="ctr">
                    <a:lnL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322">
                <a:tc rowSpan="2"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endParaRPr lang="zh-CN" altLang="en-US" sz="2400" b="1" dirty="0">
                        <a:latin typeface="楷体" panose="02010609060101010101" pitchFamily="49" charset="-122"/>
                        <a:ea typeface="楷体" panose="02010609060101010101" pitchFamily="49" charset="-122"/>
                        <a:sym typeface="Arial" panose="020B0604020202020204" pitchFamily="34" charset="0"/>
                      </a:endParaRPr>
                    </a:p>
                  </a:txBody>
                  <a:tcPr marL="91425" marR="91425" marT="45764" marB="45764" anchor="ctr">
                    <a:lnL w="28575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endParaRPr lang="zh-CN" altLang="en-US" sz="3200" b="1" dirty="0">
                        <a:solidFill>
                          <a:srgbClr val="FF0066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Arial" panose="020B0604020202020204" pitchFamily="34" charset="0"/>
                      </a:endParaRPr>
                    </a:p>
                  </a:txBody>
                  <a:tcPr marL="91425" marR="91425" marT="45764" marB="45764" anchor="ctr">
                    <a:lnL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endParaRPr lang="zh-CN" altLang="en-US" sz="2400" b="1" dirty="0">
                        <a:solidFill>
                          <a:srgbClr val="FF0066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Arial" panose="020B0604020202020204" pitchFamily="34" charset="0"/>
                      </a:endParaRPr>
                    </a:p>
                  </a:txBody>
                  <a:tcPr marL="91425" marR="91425" marT="45764" marB="45764" anchor="ctr">
                    <a:lnL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endParaRPr lang="zh-CN" altLang="en-US" sz="2400" b="1" dirty="0">
                        <a:solidFill>
                          <a:srgbClr val="FF0066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Arial" panose="020B0604020202020204" pitchFamily="34" charset="0"/>
                      </a:endParaRPr>
                    </a:p>
                  </a:txBody>
                  <a:tcPr marL="91425" marR="91425" marT="45764" marB="45764" anchor="ctr">
                    <a:lnL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322">
                <a:tc vMerge="1"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B w="28575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endParaRPr lang="zh-CN" altLang="en-US" sz="3200" b="1" dirty="0">
                        <a:solidFill>
                          <a:srgbClr val="FF0066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Arial" panose="020B0604020202020204" pitchFamily="34" charset="0"/>
                      </a:endParaRPr>
                    </a:p>
                  </a:txBody>
                  <a:tcPr marL="91425" marR="91425" marT="45764" marB="45764" anchor="ctr">
                    <a:lnL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endParaRPr lang="zh-CN" altLang="en-US" sz="2400" b="1" dirty="0">
                        <a:solidFill>
                          <a:srgbClr val="FF0066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Arial" panose="020B0604020202020204" pitchFamily="34" charset="0"/>
                      </a:endParaRPr>
                    </a:p>
                  </a:txBody>
                  <a:tcPr marL="91425" marR="91425" marT="45764" marB="45764" anchor="ctr">
                    <a:lnL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endParaRPr lang="zh-CN" altLang="en-US" sz="2400" b="1" dirty="0">
                        <a:solidFill>
                          <a:srgbClr val="FF0066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Arial" panose="020B0604020202020204" pitchFamily="34" charset="0"/>
                      </a:endParaRPr>
                    </a:p>
                  </a:txBody>
                  <a:tcPr marL="91425" marR="91425" marT="45764" marB="45764" anchor="ctr">
                    <a:lnL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2" name="组合 21"/>
          <p:cNvGrpSpPr/>
          <p:nvPr/>
        </p:nvGrpSpPr>
        <p:grpSpPr bwMode="auto">
          <a:xfrm>
            <a:off x="6934200" y="3055938"/>
            <a:ext cx="936625" cy="230187"/>
            <a:chOff x="6908963" y="2731156"/>
            <a:chExt cx="936625" cy="229860"/>
          </a:xfrm>
        </p:grpSpPr>
        <p:sp>
          <p:nvSpPr>
            <p:cNvPr id="17456" name="Line 42"/>
            <p:cNvSpPr>
              <a:spLocks noChangeShapeType="1"/>
            </p:cNvSpPr>
            <p:nvPr/>
          </p:nvSpPr>
          <p:spPr bwMode="auto">
            <a:xfrm>
              <a:off x="6908963" y="2731156"/>
              <a:ext cx="936625" cy="0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7" name="Line 43"/>
            <p:cNvSpPr>
              <a:spLocks noChangeShapeType="1"/>
            </p:cNvSpPr>
            <p:nvPr/>
          </p:nvSpPr>
          <p:spPr bwMode="auto">
            <a:xfrm>
              <a:off x="6919912" y="2961016"/>
              <a:ext cx="925676" cy="0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" name="Text Box 56"/>
          <p:cNvSpPr>
            <a:spLocks noChangeArrowheads="1"/>
          </p:cNvSpPr>
          <p:nvPr/>
        </p:nvSpPr>
        <p:spPr bwMode="auto">
          <a:xfrm>
            <a:off x="870509" y="3790950"/>
            <a:ext cx="1631290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zh-CN" altLang="en-US" sz="2800" b="1" dirty="0">
                <a:solidFill>
                  <a:srgbClr val="3399FF"/>
                </a:solidFill>
                <a:latin typeface="+mn-ea"/>
                <a:ea typeface="+mn-ea"/>
                <a:sym typeface="宋体" panose="02010600030101010101" pitchFamily="2" charset="-122"/>
              </a:rPr>
              <a:t>相交</a:t>
            </a:r>
            <a:endParaRPr lang="zh-CN" altLang="en-US" sz="1600" dirty="0">
              <a:solidFill>
                <a:srgbClr val="3399FF"/>
              </a:solidFill>
              <a:latin typeface="+mn-ea"/>
              <a:ea typeface="+mn-ea"/>
            </a:endParaRPr>
          </a:p>
        </p:txBody>
      </p:sp>
      <p:grpSp>
        <p:nvGrpSpPr>
          <p:cNvPr id="21" name="组合 20"/>
          <p:cNvGrpSpPr/>
          <p:nvPr/>
        </p:nvGrpSpPr>
        <p:grpSpPr bwMode="auto">
          <a:xfrm>
            <a:off x="7050088" y="3500438"/>
            <a:ext cx="719137" cy="536575"/>
            <a:chOff x="6694488" y="2967038"/>
            <a:chExt cx="719137" cy="536575"/>
          </a:xfrm>
        </p:grpSpPr>
        <p:sp>
          <p:nvSpPr>
            <p:cNvPr id="17453" name="Line 59"/>
            <p:cNvSpPr>
              <a:spLocks noChangeShapeType="1"/>
            </p:cNvSpPr>
            <p:nvPr/>
          </p:nvSpPr>
          <p:spPr bwMode="auto">
            <a:xfrm>
              <a:off x="6694488" y="3314700"/>
              <a:ext cx="719137" cy="0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4" name="Line 60"/>
            <p:cNvSpPr>
              <a:spLocks noChangeShapeType="1"/>
            </p:cNvSpPr>
            <p:nvPr/>
          </p:nvSpPr>
          <p:spPr bwMode="auto">
            <a:xfrm>
              <a:off x="7011988" y="2967038"/>
              <a:ext cx="0" cy="536575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5" name="Rectangle 61"/>
            <p:cNvSpPr>
              <a:spLocks noChangeArrowheads="1"/>
            </p:cNvSpPr>
            <p:nvPr/>
          </p:nvSpPr>
          <p:spPr bwMode="auto">
            <a:xfrm>
              <a:off x="7011988" y="3243263"/>
              <a:ext cx="73025" cy="71437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400">
                <a:solidFill>
                  <a:srgbClr val="000000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7050088" y="4156075"/>
            <a:ext cx="720725" cy="360363"/>
            <a:chOff x="7033582" y="4183172"/>
            <a:chExt cx="720725" cy="360362"/>
          </a:xfrm>
        </p:grpSpPr>
        <p:sp>
          <p:nvSpPr>
            <p:cNvPr id="17451" name="Line 62"/>
            <p:cNvSpPr>
              <a:spLocks noChangeShapeType="1"/>
            </p:cNvSpPr>
            <p:nvPr/>
          </p:nvSpPr>
          <p:spPr bwMode="auto">
            <a:xfrm>
              <a:off x="7106607" y="4254609"/>
              <a:ext cx="647700" cy="288925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2" name="Line 63"/>
            <p:cNvSpPr>
              <a:spLocks noChangeShapeType="1"/>
            </p:cNvSpPr>
            <p:nvPr/>
          </p:nvSpPr>
          <p:spPr bwMode="auto">
            <a:xfrm flipH="1">
              <a:off x="7033582" y="4183172"/>
              <a:ext cx="720725" cy="360362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875716" y="2895600"/>
            <a:ext cx="1626084" cy="523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3399FF"/>
                </a:solidFill>
                <a:latin typeface="+mn-ea"/>
                <a:ea typeface="+mn-ea"/>
                <a:sym typeface="Arial" panose="020B0604020202020204" pitchFamily="34" charset="0"/>
              </a:rPr>
              <a:t>平行</a:t>
            </a:r>
            <a:endParaRPr lang="zh-CN" altLang="en-US" sz="2800" b="1" dirty="0">
              <a:solidFill>
                <a:srgbClr val="3399FF"/>
              </a:solidFill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602605" y="2901950"/>
            <a:ext cx="68326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3686"/>
                </a:solidFill>
                <a:latin typeface="+mn-ea"/>
                <a:ea typeface="+mn-ea"/>
                <a:sym typeface="Arial" panose="020B0604020202020204" pitchFamily="34" charset="0"/>
              </a:rPr>
              <a:t>无</a:t>
            </a:r>
            <a:endParaRPr lang="zh-CN" altLang="en-US" sz="2800" b="1" dirty="0">
              <a:solidFill>
                <a:srgbClr val="FF3686"/>
              </a:solidFill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497201" y="3503613"/>
            <a:ext cx="2952624" cy="523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3686"/>
                </a:solidFill>
                <a:latin typeface="+mn-ea"/>
                <a:ea typeface="+mn-ea"/>
                <a:sym typeface="Arial" panose="020B0604020202020204" pitchFamily="34" charset="0"/>
              </a:rPr>
              <a:t>互相垂直</a:t>
            </a:r>
            <a:endParaRPr lang="zh-CN" altLang="en-US" sz="2800" b="1" dirty="0">
              <a:solidFill>
                <a:srgbClr val="FF3686"/>
              </a:solidFill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535924" y="4083050"/>
            <a:ext cx="2889466" cy="523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3686"/>
                </a:solidFill>
                <a:latin typeface="+mn-ea"/>
                <a:ea typeface="+mn-ea"/>
                <a:sym typeface="Arial" panose="020B0604020202020204" pitchFamily="34" charset="0"/>
              </a:rPr>
              <a:t>不垂直相交</a:t>
            </a:r>
            <a:endParaRPr lang="zh-CN" altLang="en-US" sz="2800" b="1" dirty="0">
              <a:solidFill>
                <a:srgbClr val="FF3686"/>
              </a:solidFill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453063" y="3500438"/>
            <a:ext cx="1008062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3686"/>
                </a:solidFill>
                <a:latin typeface="+mn-ea"/>
                <a:ea typeface="+mn-ea"/>
                <a:sym typeface="Arial" panose="020B0604020202020204" pitchFamily="34" charset="0"/>
              </a:rPr>
              <a:t>一个</a:t>
            </a:r>
            <a:endParaRPr lang="zh-CN" altLang="en-US" sz="2800" b="1" dirty="0">
              <a:solidFill>
                <a:srgbClr val="FF3686"/>
              </a:solidFill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459413" y="4081463"/>
            <a:ext cx="10096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3686"/>
                </a:solidFill>
                <a:latin typeface="+mn-ea"/>
                <a:ea typeface="+mn-ea"/>
                <a:sym typeface="Arial" panose="020B0604020202020204" pitchFamily="34" charset="0"/>
              </a:rPr>
              <a:t>一个</a:t>
            </a:r>
            <a:endParaRPr lang="zh-CN" altLang="en-US" sz="2800" b="1" dirty="0">
              <a:solidFill>
                <a:srgbClr val="FF3686"/>
              </a:solidFill>
              <a:latin typeface="+mn-ea"/>
              <a:ea typeface="+mn-ea"/>
              <a:sym typeface="Arial" panose="020B0604020202020204" pitchFamily="34" charset="0"/>
            </a:endParaRPr>
          </a:p>
        </p:txBody>
      </p:sp>
      <p:grpSp>
        <p:nvGrpSpPr>
          <p:cNvPr id="17447" name="组合 22"/>
          <p:cNvGrpSpPr/>
          <p:nvPr/>
        </p:nvGrpSpPr>
        <p:grpSpPr bwMode="auto">
          <a:xfrm>
            <a:off x="26988" y="430213"/>
            <a:ext cx="2232025" cy="711200"/>
            <a:chOff x="971550" y="490538"/>
            <a:chExt cx="2232025" cy="711199"/>
          </a:xfrm>
        </p:grpSpPr>
        <p:pic>
          <p:nvPicPr>
            <p:cNvPr id="17449" name="图片 2"/>
            <p:cNvPicPr>
              <a:picLocks noChangeAspect="1" noChangeArrowheads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53" t="51401" r="34161" b="15001"/>
            <a:stretch>
              <a:fillRect/>
            </a:stretch>
          </p:blipFill>
          <p:spPr bwMode="auto">
            <a:xfrm>
              <a:off x="971550" y="490538"/>
              <a:ext cx="2232025" cy="711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文本框 24"/>
            <p:cNvSpPr txBox="1"/>
            <p:nvPr/>
          </p:nvSpPr>
          <p:spPr bwMode="auto">
            <a:xfrm>
              <a:off x="1323975" y="557213"/>
              <a:ext cx="1420812" cy="5841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dirty="0">
                  <a:ln w="12700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两条线</a:t>
              </a:r>
              <a:endParaRPr lang="zh-CN" altLang="en-US" sz="3200" b="1" dirty="0">
                <a:ln w="127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2312988" y="2901950"/>
            <a:ext cx="3322637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3686"/>
                </a:solidFill>
                <a:latin typeface="+mn-ea"/>
                <a:ea typeface="+mn-ea"/>
                <a:sym typeface="Arial" panose="020B0604020202020204" pitchFamily="34" charset="0"/>
              </a:rPr>
              <a:t>同一平面内不相交</a:t>
            </a:r>
            <a:endParaRPr lang="zh-CN" altLang="en-US" sz="2800" b="1" dirty="0">
              <a:solidFill>
                <a:srgbClr val="FF3686"/>
              </a:solidFill>
              <a:latin typeface="+mn-ea"/>
              <a:ea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  <p:bldP spid="15" grpId="0"/>
      <p:bldP spid="16" grpId="0"/>
      <p:bldP spid="17" grpId="0"/>
      <p:bldP spid="18" grpId="0"/>
      <p:bldP spid="19" grpId="0"/>
      <p:bldP spid="24" grpId="0"/>
      <p:bldP spid="2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9" name="组合 7"/>
          <p:cNvGrpSpPr/>
          <p:nvPr/>
        </p:nvGrpSpPr>
        <p:grpSpPr bwMode="auto">
          <a:xfrm>
            <a:off x="681038" y="2056607"/>
            <a:ext cx="1838325" cy="1263650"/>
            <a:chOff x="1154113" y="2335045"/>
            <a:chExt cx="1838325" cy="1263461"/>
          </a:xfrm>
        </p:grpSpPr>
        <p:grpSp>
          <p:nvGrpSpPr>
            <p:cNvPr id="19475" name="Group 4"/>
            <p:cNvGrpSpPr/>
            <p:nvPr/>
          </p:nvGrpSpPr>
          <p:grpSpPr bwMode="auto">
            <a:xfrm>
              <a:off x="1154113" y="2403446"/>
              <a:ext cx="1838325" cy="1098550"/>
              <a:chOff x="2239" y="2020"/>
              <a:chExt cx="1158" cy="692"/>
            </a:xfrm>
          </p:grpSpPr>
          <p:sp>
            <p:nvSpPr>
              <p:cNvPr id="19478" name="Line 5"/>
              <p:cNvSpPr>
                <a:spLocks noChangeShapeType="1"/>
              </p:cNvSpPr>
              <p:nvPr/>
            </p:nvSpPr>
            <p:spPr bwMode="auto">
              <a:xfrm flipH="1">
                <a:off x="2324" y="2020"/>
                <a:ext cx="924" cy="57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479" name="Line 6"/>
              <p:cNvSpPr>
                <a:spLocks noChangeShapeType="1"/>
              </p:cNvSpPr>
              <p:nvPr/>
            </p:nvSpPr>
            <p:spPr bwMode="auto">
              <a:xfrm flipH="1">
                <a:off x="2239" y="2712"/>
                <a:ext cx="115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1758950" y="2335045"/>
              <a:ext cx="527050" cy="5237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800" b="1" i="1" dirty="0">
                  <a:latin typeface="+mn-lt"/>
                  <a:ea typeface="+mn-ea"/>
                </a:rPr>
                <a:t>a</a:t>
              </a:r>
              <a:endParaRPr lang="zh-CN" altLang="en-US" sz="2800" b="1" i="1" dirty="0">
                <a:latin typeface="+mn-lt"/>
                <a:ea typeface="+mn-ea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073275" y="3074709"/>
              <a:ext cx="527050" cy="5237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800" b="1" i="1" dirty="0">
                  <a:latin typeface="+mn-lt"/>
                  <a:ea typeface="+mn-ea"/>
                </a:rPr>
                <a:t>b</a:t>
              </a:r>
              <a:endParaRPr lang="zh-CN" altLang="en-US" sz="2800" b="1" i="1" dirty="0">
                <a:latin typeface="+mn-lt"/>
                <a:ea typeface="+mn-ea"/>
              </a:endParaRPr>
            </a:p>
          </p:txBody>
        </p:sp>
      </p:grpSp>
      <p:grpSp>
        <p:nvGrpSpPr>
          <p:cNvPr id="19460" name="组合 8"/>
          <p:cNvGrpSpPr/>
          <p:nvPr/>
        </p:nvGrpSpPr>
        <p:grpSpPr bwMode="auto">
          <a:xfrm>
            <a:off x="3141028" y="1986599"/>
            <a:ext cx="2122170" cy="1403667"/>
            <a:chOff x="-100013" y="2270098"/>
            <a:chExt cx="2122489" cy="1403319"/>
          </a:xfrm>
        </p:grpSpPr>
        <p:sp>
          <p:nvSpPr>
            <p:cNvPr id="19471" name="Line 5"/>
            <p:cNvSpPr>
              <a:spLocks noChangeShapeType="1"/>
            </p:cNvSpPr>
            <p:nvPr/>
          </p:nvSpPr>
          <p:spPr bwMode="auto">
            <a:xfrm flipH="1" flipV="1">
              <a:off x="319088" y="2270098"/>
              <a:ext cx="1703388" cy="9096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1193800" y="2270098"/>
              <a:ext cx="527050" cy="52374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800" b="1" i="1" dirty="0">
                  <a:latin typeface="+mn-lt"/>
                  <a:ea typeface="+mn-ea"/>
                </a:rPr>
                <a:t>c</a:t>
              </a:r>
              <a:endParaRPr lang="zh-CN" altLang="en-US" sz="2800" b="1" i="1" dirty="0">
                <a:latin typeface="+mn-lt"/>
                <a:ea typeface="+mn-ea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88315" y="3151259"/>
              <a:ext cx="527050" cy="52215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800" b="1" i="1" dirty="0">
                  <a:latin typeface="+mn-lt"/>
                  <a:ea typeface="+mn-ea"/>
                </a:rPr>
                <a:t>d</a:t>
              </a:r>
              <a:endParaRPr lang="zh-CN" altLang="en-US" sz="2800" b="1" i="1" dirty="0">
                <a:latin typeface="+mn-lt"/>
                <a:ea typeface="+mn-ea"/>
              </a:endParaRPr>
            </a:p>
          </p:txBody>
        </p:sp>
        <p:sp>
          <p:nvSpPr>
            <p:cNvPr id="19474" name="Line 5"/>
            <p:cNvSpPr>
              <a:spLocks noChangeShapeType="1"/>
            </p:cNvSpPr>
            <p:nvPr/>
          </p:nvSpPr>
          <p:spPr bwMode="auto">
            <a:xfrm flipH="1" flipV="1">
              <a:off x="-100013" y="2688868"/>
              <a:ext cx="1703388" cy="9096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461" name="组合 21"/>
          <p:cNvGrpSpPr/>
          <p:nvPr/>
        </p:nvGrpSpPr>
        <p:grpSpPr bwMode="auto">
          <a:xfrm>
            <a:off x="5884863" y="1943101"/>
            <a:ext cx="2344420" cy="1490662"/>
            <a:chOff x="5827721" y="2093527"/>
            <a:chExt cx="2345527" cy="1491019"/>
          </a:xfrm>
        </p:grpSpPr>
        <p:sp>
          <p:nvSpPr>
            <p:cNvPr id="16" name="立方体 15"/>
            <p:cNvSpPr/>
            <p:nvPr/>
          </p:nvSpPr>
          <p:spPr bwMode="auto">
            <a:xfrm>
              <a:off x="5827721" y="2231672"/>
              <a:ext cx="2345527" cy="1352874"/>
            </a:xfrm>
            <a:prstGeom prst="cube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9467" name="Line 5"/>
            <p:cNvSpPr>
              <a:spLocks noChangeShapeType="1"/>
            </p:cNvSpPr>
            <p:nvPr/>
          </p:nvSpPr>
          <p:spPr bwMode="auto">
            <a:xfrm flipH="1" flipV="1">
              <a:off x="6194428" y="2488999"/>
              <a:ext cx="145732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898057" y="2093527"/>
              <a:ext cx="527228" cy="46207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400" b="1" i="1" dirty="0">
                  <a:latin typeface="+mn-lt"/>
                  <a:ea typeface="+mn-ea"/>
                </a:rPr>
                <a:t>e</a:t>
              </a:r>
              <a:endParaRPr lang="zh-CN" altLang="en-US" sz="2400" b="1" i="1" dirty="0">
                <a:latin typeface="+mn-lt"/>
                <a:ea typeface="+mn-ea"/>
              </a:endParaRPr>
            </a:p>
          </p:txBody>
        </p:sp>
        <p:sp>
          <p:nvSpPr>
            <p:cNvPr id="19469" name="Line 5"/>
            <p:cNvSpPr>
              <a:spLocks noChangeShapeType="1"/>
            </p:cNvSpPr>
            <p:nvPr/>
          </p:nvSpPr>
          <p:spPr bwMode="auto">
            <a:xfrm flipV="1">
              <a:off x="6743700" y="2748396"/>
              <a:ext cx="0" cy="61810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6788482" y="2831891"/>
              <a:ext cx="525640" cy="46207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400" b="1" i="1" dirty="0">
                  <a:latin typeface="+mn-lt"/>
                  <a:ea typeface="+mn-ea"/>
                </a:rPr>
                <a:t>f</a:t>
              </a:r>
              <a:endParaRPr lang="zh-CN" altLang="en-US" sz="2400" b="1" i="1" dirty="0">
                <a:latin typeface="+mn-lt"/>
                <a:ea typeface="+mn-ea"/>
              </a:endParaRPr>
            </a:p>
          </p:txBody>
        </p:sp>
      </p:grpSp>
      <p:pic>
        <p:nvPicPr>
          <p:cNvPr id="3" name="Picture 21" descr="两小豆形象之明明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4970" y="671513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1634490" y="1108710"/>
            <a:ext cx="6518910" cy="494665"/>
          </a:xfrm>
          <a:prstGeom prst="wedgeRoundRectCallout">
            <a:avLst>
              <a:gd name="adj1" fmla="val -54568"/>
              <a:gd name="adj2" fmla="val -3562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你能判断每幅图中两条直线是否互相平行吗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98525" y="3581400"/>
            <a:ext cx="106235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00000"/>
              </a:lnSpc>
            </a:pPr>
            <a:r>
              <a:rPr lang="zh-CN" altLang="en-US" sz="2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相交</a:t>
            </a:r>
            <a:endParaRPr lang="zh-CN" altLang="en-US" sz="2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76625" y="3581400"/>
            <a:ext cx="106235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00000"/>
              </a:lnSpc>
            </a:pPr>
            <a:r>
              <a:rPr lang="zh-CN" altLang="en-US" sz="2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平行</a:t>
            </a:r>
            <a:endParaRPr lang="zh-CN" altLang="en-US" sz="2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12410" y="3581400"/>
            <a:ext cx="328930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00000"/>
              </a:lnSpc>
            </a:pPr>
            <a:r>
              <a:rPr lang="zh-CN" altLang="en-US" sz="2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既不相交，也不平行</a:t>
            </a:r>
            <a:endParaRPr lang="zh-CN" altLang="en-US" sz="2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 rot="1680000">
            <a:off x="3568507" y="2050227"/>
            <a:ext cx="76200" cy="569595"/>
            <a:chOff x="4175" y="5842"/>
            <a:chExt cx="120" cy="897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4175" y="5842"/>
              <a:ext cx="0" cy="897"/>
            </a:xfrm>
            <a:prstGeom prst="line">
              <a:avLst/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</p:cxnSp>
        <p:sp>
          <p:nvSpPr>
            <p:cNvPr id="10" name="矩形 9"/>
            <p:cNvSpPr/>
            <p:nvPr/>
          </p:nvSpPr>
          <p:spPr>
            <a:xfrm>
              <a:off x="4175" y="6619"/>
              <a:ext cx="120" cy="12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 rot="1680000">
            <a:off x="3767262" y="2160082"/>
            <a:ext cx="76200" cy="569595"/>
            <a:chOff x="4175" y="5842"/>
            <a:chExt cx="120" cy="897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4175" y="5842"/>
              <a:ext cx="0" cy="897"/>
            </a:xfrm>
            <a:prstGeom prst="line">
              <a:avLst/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</p:cxnSp>
        <p:sp>
          <p:nvSpPr>
            <p:cNvPr id="26" name="矩形 25"/>
            <p:cNvSpPr/>
            <p:nvPr/>
          </p:nvSpPr>
          <p:spPr>
            <a:xfrm>
              <a:off x="4175" y="6619"/>
              <a:ext cx="120" cy="12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 rot="1680000">
            <a:off x="3950142" y="2255967"/>
            <a:ext cx="76200" cy="569595"/>
            <a:chOff x="4175" y="5842"/>
            <a:chExt cx="120" cy="897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4175" y="5842"/>
              <a:ext cx="0" cy="897"/>
            </a:xfrm>
            <a:prstGeom prst="line">
              <a:avLst/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</p:cxnSp>
        <p:sp>
          <p:nvSpPr>
            <p:cNvPr id="29" name="矩形 28"/>
            <p:cNvSpPr/>
            <p:nvPr/>
          </p:nvSpPr>
          <p:spPr>
            <a:xfrm>
              <a:off x="4175" y="6619"/>
              <a:ext cx="120" cy="12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 rot="1680000">
            <a:off x="4114607" y="2344232"/>
            <a:ext cx="76200" cy="569595"/>
            <a:chOff x="4175" y="5842"/>
            <a:chExt cx="120" cy="897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4175" y="5842"/>
              <a:ext cx="0" cy="897"/>
            </a:xfrm>
            <a:prstGeom prst="line">
              <a:avLst/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</p:cxnSp>
        <p:sp>
          <p:nvSpPr>
            <p:cNvPr id="32" name="矩形 31"/>
            <p:cNvSpPr/>
            <p:nvPr/>
          </p:nvSpPr>
          <p:spPr>
            <a:xfrm>
              <a:off x="4175" y="6619"/>
              <a:ext cx="120" cy="12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 rot="1680000">
            <a:off x="4257482" y="2421067"/>
            <a:ext cx="76200" cy="569595"/>
            <a:chOff x="4175" y="5842"/>
            <a:chExt cx="120" cy="897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4175" y="5842"/>
              <a:ext cx="0" cy="897"/>
            </a:xfrm>
            <a:prstGeom prst="line">
              <a:avLst/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</p:cxnSp>
        <p:sp>
          <p:nvSpPr>
            <p:cNvPr id="35" name="矩形 34"/>
            <p:cNvSpPr/>
            <p:nvPr/>
          </p:nvSpPr>
          <p:spPr>
            <a:xfrm>
              <a:off x="4175" y="6619"/>
              <a:ext cx="120" cy="12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2096770" y="4104640"/>
            <a:ext cx="55937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atinLnBrk="0">
              <a:lnSpc>
                <a:spcPct val="100000"/>
              </a:lnSpc>
            </a:pPr>
            <a:r>
              <a:rPr lang="zh-CN" altLang="en-US" sz="2800" b="1" dirty="0" smtClean="0">
                <a:latin typeface="+mj-lt"/>
                <a:ea typeface="+mj-ea"/>
              </a:rPr>
              <a:t>平行线之间的距离处处相等。</a:t>
            </a:r>
            <a:endParaRPr lang="zh-CN" altLang="en-US" sz="2800" b="1" dirty="0" smtClean="0">
              <a:latin typeface="+mj-lt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animBg="1"/>
      <p:bldP spid="4" grpId="0"/>
      <p:bldP spid="4" grpId="1"/>
      <p:bldP spid="5" grpId="0"/>
      <p:bldP spid="5" grpId="1"/>
      <p:bldP spid="8" grpId="0"/>
      <p:bldP spid="8" grpId="1"/>
      <p:bldP spid="36" grpId="0"/>
      <p:bldP spid="3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2"/>
          <p:cNvGraphicFramePr>
            <a:graphicFrameLocks noGrp="1"/>
          </p:cNvGraphicFramePr>
          <p:nvPr/>
        </p:nvGraphicFramePr>
        <p:xfrm>
          <a:off x="304800" y="558800"/>
          <a:ext cx="7556500" cy="401954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31950"/>
                <a:gridCol w="4013201"/>
                <a:gridCol w="1911349"/>
              </a:tblGrid>
              <a:tr h="574221">
                <a:tc gridSpan="3"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角的分类</a:t>
                      </a:r>
                      <a:endParaRPr lang="zh-CN" altLang="en-US" sz="2400" b="1" dirty="0"/>
                    </a:p>
                  </a:txBody>
                  <a:tcPr anchor="ctr"/>
                </a:tc>
                <a:tc hMerge="1">
                  <a:tcPr/>
                </a:tc>
                <a:tc hMerge="1">
                  <a:tcPr/>
                </a:tc>
              </a:tr>
              <a:tr h="57422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角的名称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条件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角</a:t>
                      </a:r>
                      <a:endParaRPr lang="zh-CN" altLang="en-US" sz="2400" b="1" dirty="0"/>
                    </a:p>
                  </a:txBody>
                  <a:tcPr anchor="ctr"/>
                </a:tc>
              </a:tr>
              <a:tr h="574221">
                <a:tc>
                  <a:txBody>
                    <a:bodyPr/>
                    <a:lstStyle/>
                    <a:p>
                      <a:pPr algn="ctr"/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</a:tr>
              <a:tr h="574221"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</a:tr>
              <a:tr h="574221"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</a:tr>
              <a:tr h="574221"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</a:tr>
              <a:tr h="574221"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400" y="2276475"/>
            <a:ext cx="596900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075" y="2903538"/>
            <a:ext cx="920750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575" y="3502025"/>
            <a:ext cx="180975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075" y="4040188"/>
            <a:ext cx="1120775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组合 13"/>
          <p:cNvGrpSpPr/>
          <p:nvPr/>
        </p:nvGrpSpPr>
        <p:grpSpPr bwMode="auto">
          <a:xfrm>
            <a:off x="6502400" y="1746250"/>
            <a:ext cx="690563" cy="369888"/>
            <a:chOff x="6763443" y="1981200"/>
            <a:chExt cx="689643" cy="370114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6763443" y="2351314"/>
              <a:ext cx="68964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6763443" y="1981200"/>
              <a:ext cx="499397" cy="37011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31" name="任意多边形: 形状 12"/>
            <p:cNvSpPr/>
            <p:nvPr/>
          </p:nvSpPr>
          <p:spPr bwMode="auto">
            <a:xfrm rot="1900375">
              <a:off x="6850016" y="2292726"/>
              <a:ext cx="62947" cy="53286"/>
            </a:xfrm>
            <a:custGeom>
              <a:avLst/>
              <a:gdLst>
                <a:gd name="T0" fmla="*/ 0 w 112945"/>
                <a:gd name="T1" fmla="*/ 0 h 96945"/>
                <a:gd name="T2" fmla="*/ 2 w 112945"/>
                <a:gd name="T3" fmla="*/ 1 h 96945"/>
                <a:gd name="T4" fmla="*/ 2 w 112945"/>
                <a:gd name="T5" fmla="*/ 1 h 96945"/>
                <a:gd name="T6" fmla="*/ 1 w 112945"/>
                <a:gd name="T7" fmla="*/ 1 h 9694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2945" h="96945">
                  <a:moveTo>
                    <a:pt x="0" y="0"/>
                  </a:moveTo>
                  <a:cubicBezTo>
                    <a:pt x="41728" y="0"/>
                    <a:pt x="83457" y="1"/>
                    <a:pt x="101600" y="14515"/>
                  </a:cubicBezTo>
                  <a:cubicBezTo>
                    <a:pt x="119743" y="29029"/>
                    <a:pt x="111276" y="73781"/>
                    <a:pt x="108857" y="87086"/>
                  </a:cubicBezTo>
                  <a:cubicBezTo>
                    <a:pt x="106438" y="100391"/>
                    <a:pt x="96761" y="97367"/>
                    <a:pt x="87085" y="9434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721836" y="1752600"/>
            <a:ext cx="89789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>
                <a:solidFill>
                  <a:srgbClr val="FF368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锐角</a:t>
            </a:r>
            <a:endParaRPr lang="zh-CN" altLang="en-US" sz="2800" b="1">
              <a:solidFill>
                <a:srgbClr val="FF368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721836" y="2336800"/>
            <a:ext cx="89789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>
                <a:solidFill>
                  <a:srgbClr val="FF368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直角</a:t>
            </a:r>
            <a:endParaRPr lang="zh-CN" altLang="en-US" sz="2800" b="1">
              <a:solidFill>
                <a:srgbClr val="FF368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721836" y="2889250"/>
            <a:ext cx="89789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>
                <a:solidFill>
                  <a:srgbClr val="FF368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钝角</a:t>
            </a:r>
            <a:endParaRPr lang="zh-CN" altLang="en-US" sz="2800" b="1">
              <a:solidFill>
                <a:srgbClr val="FF368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721836" y="3524250"/>
            <a:ext cx="89789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>
                <a:solidFill>
                  <a:srgbClr val="FF368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平角</a:t>
            </a:r>
            <a:endParaRPr lang="zh-CN" altLang="en-US" sz="2800" b="1">
              <a:solidFill>
                <a:srgbClr val="FF368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721836" y="4052888"/>
            <a:ext cx="89789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>
                <a:solidFill>
                  <a:srgbClr val="FF368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周角</a:t>
            </a:r>
            <a:endParaRPr lang="zh-CN" altLang="en-US" sz="2800" b="1">
              <a:solidFill>
                <a:srgbClr val="FF3686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248059" y="1752600"/>
            <a:ext cx="357632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solidFill>
                  <a:srgbClr val="FF3686"/>
                </a:solidFill>
                <a:latin typeface="+mj-lt"/>
                <a:ea typeface="楷体" panose="02010609060101010101" pitchFamily="49" charset="-122"/>
              </a:rPr>
              <a:t>大于</a:t>
            </a:r>
            <a:r>
              <a:rPr lang="en-US" altLang="zh-CN" sz="2800" b="1" dirty="0">
                <a:solidFill>
                  <a:srgbClr val="FF3686"/>
                </a:solidFill>
                <a:latin typeface="+mj-lt"/>
                <a:ea typeface="楷体" panose="02010609060101010101" pitchFamily="49" charset="-122"/>
              </a:rPr>
              <a:t>0</a:t>
            </a:r>
            <a:r>
              <a:rPr lang="zh-CN" altLang="en-US" sz="2800" b="1" dirty="0">
                <a:solidFill>
                  <a:srgbClr val="FF3686"/>
                </a:solidFill>
                <a:latin typeface="+mj-lt"/>
                <a:ea typeface="楷体" panose="02010609060101010101" pitchFamily="49" charset="-122"/>
              </a:rPr>
              <a:t>而小于</a:t>
            </a:r>
            <a:r>
              <a:rPr lang="en-US" altLang="zh-CN" sz="2800" b="1" dirty="0">
                <a:solidFill>
                  <a:srgbClr val="FF3686"/>
                </a:solidFill>
                <a:latin typeface="+mj-lt"/>
                <a:ea typeface="楷体" panose="02010609060101010101" pitchFamily="49" charset="-122"/>
              </a:rPr>
              <a:t>90°</a:t>
            </a:r>
            <a:r>
              <a:rPr lang="zh-CN" altLang="en-US" sz="2800" b="1" dirty="0">
                <a:solidFill>
                  <a:srgbClr val="FF3686"/>
                </a:solidFill>
                <a:latin typeface="+mj-lt"/>
                <a:ea typeface="楷体" panose="02010609060101010101" pitchFamily="49" charset="-122"/>
              </a:rPr>
              <a:t>的角</a:t>
            </a:r>
            <a:endParaRPr lang="zh-CN" altLang="en-US" sz="2800" b="1" dirty="0">
              <a:solidFill>
                <a:srgbClr val="FF3686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767648" y="2352675"/>
            <a:ext cx="232600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solidFill>
                  <a:srgbClr val="FF3686"/>
                </a:solidFill>
                <a:latin typeface="+mj-lt"/>
                <a:ea typeface="楷体" panose="02010609060101010101" pitchFamily="49" charset="-122"/>
              </a:rPr>
              <a:t>等于</a:t>
            </a:r>
            <a:r>
              <a:rPr lang="en-US" altLang="zh-CN" sz="2800" b="1" dirty="0">
                <a:solidFill>
                  <a:srgbClr val="FF3686"/>
                </a:solidFill>
                <a:latin typeface="+mj-lt"/>
                <a:ea typeface="楷体" panose="02010609060101010101" pitchFamily="49" charset="-122"/>
              </a:rPr>
              <a:t>90°</a:t>
            </a:r>
            <a:r>
              <a:rPr lang="zh-CN" altLang="en-US" sz="2800" b="1" dirty="0">
                <a:solidFill>
                  <a:srgbClr val="FF3686"/>
                </a:solidFill>
                <a:latin typeface="+mj-lt"/>
                <a:ea typeface="楷体" panose="02010609060101010101" pitchFamily="49" charset="-122"/>
              </a:rPr>
              <a:t>的角</a:t>
            </a:r>
            <a:endParaRPr lang="zh-CN" altLang="en-US" sz="2800" b="1" dirty="0">
              <a:solidFill>
                <a:srgbClr val="FF3686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785938" y="2946400"/>
            <a:ext cx="428942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solidFill>
                  <a:srgbClr val="FF3686"/>
                </a:solidFill>
                <a:latin typeface="+mj-lt"/>
                <a:ea typeface="楷体" panose="02010609060101010101" pitchFamily="49" charset="-122"/>
              </a:rPr>
              <a:t>大于</a:t>
            </a:r>
            <a:r>
              <a:rPr lang="en-US" altLang="zh-CN" sz="2800" b="1" dirty="0">
                <a:solidFill>
                  <a:srgbClr val="FF3686"/>
                </a:solidFill>
                <a:latin typeface="+mj-lt"/>
                <a:ea typeface="楷体" panose="02010609060101010101" pitchFamily="49" charset="-122"/>
              </a:rPr>
              <a:t>90°</a:t>
            </a:r>
            <a:r>
              <a:rPr lang="zh-CN" altLang="en-US" sz="2800" b="1" dirty="0">
                <a:solidFill>
                  <a:srgbClr val="FF3686"/>
                </a:solidFill>
                <a:latin typeface="+mj-lt"/>
                <a:ea typeface="楷体" panose="02010609060101010101" pitchFamily="49" charset="-122"/>
              </a:rPr>
              <a:t>而小于</a:t>
            </a:r>
            <a:r>
              <a:rPr lang="en-US" altLang="zh-CN" sz="2800" b="1" dirty="0">
                <a:solidFill>
                  <a:srgbClr val="FF3686"/>
                </a:solidFill>
                <a:latin typeface="+mj-lt"/>
                <a:ea typeface="楷体" panose="02010609060101010101" pitchFamily="49" charset="-122"/>
              </a:rPr>
              <a:t>180°</a:t>
            </a:r>
            <a:r>
              <a:rPr lang="zh-CN" altLang="en-US" sz="2800" b="1" dirty="0">
                <a:solidFill>
                  <a:srgbClr val="FF3686"/>
                </a:solidFill>
                <a:latin typeface="+mj-lt"/>
                <a:ea typeface="楷体" panose="02010609060101010101" pitchFamily="49" charset="-122"/>
              </a:rPr>
              <a:t>的角</a:t>
            </a:r>
            <a:endParaRPr lang="zh-CN" altLang="en-US" sz="2800" b="1" dirty="0">
              <a:solidFill>
                <a:srgbClr val="FF3686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673985" y="3489325"/>
            <a:ext cx="250380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solidFill>
                  <a:srgbClr val="FF3686"/>
                </a:solidFill>
                <a:latin typeface="+mj-lt"/>
                <a:ea typeface="楷体" panose="02010609060101010101" pitchFamily="49" charset="-122"/>
              </a:rPr>
              <a:t>等于</a:t>
            </a:r>
            <a:r>
              <a:rPr lang="en-US" altLang="zh-CN" sz="2800" b="1" dirty="0">
                <a:solidFill>
                  <a:srgbClr val="FF3686"/>
                </a:solidFill>
                <a:latin typeface="+mj-lt"/>
                <a:ea typeface="楷体" panose="02010609060101010101" pitchFamily="49" charset="-122"/>
              </a:rPr>
              <a:t>180°</a:t>
            </a:r>
            <a:r>
              <a:rPr lang="zh-CN" altLang="en-US" sz="2800" b="1" dirty="0">
                <a:solidFill>
                  <a:srgbClr val="FF3686"/>
                </a:solidFill>
                <a:latin typeface="+mj-lt"/>
                <a:ea typeface="楷体" panose="02010609060101010101" pitchFamily="49" charset="-122"/>
              </a:rPr>
              <a:t>的角</a:t>
            </a:r>
            <a:endParaRPr lang="zh-CN" altLang="en-US" sz="2800" b="1" dirty="0">
              <a:solidFill>
                <a:srgbClr val="FF3686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673985" y="4114800"/>
            <a:ext cx="250380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solidFill>
                  <a:srgbClr val="FF3686"/>
                </a:solidFill>
                <a:latin typeface="+mj-lt"/>
                <a:ea typeface="楷体" panose="02010609060101010101" pitchFamily="49" charset="-122"/>
              </a:rPr>
              <a:t>等于</a:t>
            </a:r>
            <a:r>
              <a:rPr lang="en-US" altLang="zh-CN" sz="2800" b="1" dirty="0">
                <a:solidFill>
                  <a:srgbClr val="FF3686"/>
                </a:solidFill>
                <a:latin typeface="+mj-lt"/>
                <a:ea typeface="楷体" panose="02010609060101010101" pitchFamily="49" charset="-122"/>
              </a:rPr>
              <a:t>360°</a:t>
            </a:r>
            <a:r>
              <a:rPr lang="zh-CN" altLang="en-US" sz="2800" b="1" dirty="0">
                <a:solidFill>
                  <a:srgbClr val="FF3686"/>
                </a:solidFill>
                <a:latin typeface="+mj-lt"/>
                <a:ea typeface="楷体" panose="02010609060101010101" pitchFamily="49" charset="-122"/>
              </a:rPr>
              <a:t>的角</a:t>
            </a:r>
            <a:endParaRPr lang="zh-CN" altLang="en-US" sz="2800" b="1" dirty="0">
              <a:solidFill>
                <a:srgbClr val="FF3686"/>
              </a:solidFill>
              <a:latin typeface="+mj-lt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2175" y="711200"/>
            <a:ext cx="1257935" cy="6610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115" y="588010"/>
            <a:ext cx="814070" cy="7842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2190" y="673735"/>
            <a:ext cx="1184275" cy="698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0470" y="1090930"/>
            <a:ext cx="1174115" cy="2813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8590" y="970280"/>
            <a:ext cx="863600" cy="401955"/>
          </a:xfrm>
          <a:prstGeom prst="rect">
            <a:avLst/>
          </a:prstGeom>
        </p:spPr>
      </p:pic>
      <p:pic>
        <p:nvPicPr>
          <p:cNvPr id="7" name="Picture 21" descr="两小豆形象之明明PPT用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39090" y="1488123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1578610" y="1925320"/>
            <a:ext cx="6518910" cy="494665"/>
          </a:xfrm>
          <a:prstGeom prst="wedgeRoundRectCallout">
            <a:avLst>
              <a:gd name="adj1" fmla="val -54568"/>
              <a:gd name="adj2" fmla="val -3562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你能把这些角按从小到大的顺序排列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吗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37678" y="2556358"/>
            <a:ext cx="6273458" cy="491490"/>
          </a:xfrm>
          <a:prstGeom prst="rect">
            <a:avLst/>
          </a:prstGeom>
        </p:spPr>
        <p:txBody>
          <a:bodyPr wrap="square">
            <a:spAutoFit/>
          </a:bodyPr>
          <a:p>
            <a:pPr algn="ctr" latinLnBrk="0">
              <a:defRPr/>
            </a:pPr>
            <a:r>
              <a:rPr lang="zh-CN" altLang="en-US" sz="2600" b="1" dirty="0">
                <a:solidFill>
                  <a:srgbClr val="0066FF"/>
                </a:solidFill>
                <a:latin typeface="+mj-lt"/>
                <a:ea typeface="楷体" panose="02010609060101010101" pitchFamily="49" charset="-122"/>
              </a:rPr>
              <a:t>锐角</a:t>
            </a:r>
            <a:r>
              <a:rPr lang="en-US" altLang="zh-CN" sz="2600" b="1" dirty="0">
                <a:solidFill>
                  <a:srgbClr val="0066FF"/>
                </a:solidFill>
                <a:latin typeface="+mj-lt"/>
                <a:ea typeface="楷体" panose="02010609060101010101" pitchFamily="49" charset="-122"/>
              </a:rPr>
              <a:t>&lt;</a:t>
            </a:r>
            <a:r>
              <a:rPr lang="zh-CN" altLang="en-US" sz="2600" b="1" dirty="0">
                <a:solidFill>
                  <a:srgbClr val="0066FF"/>
                </a:solidFill>
                <a:latin typeface="+mj-lt"/>
                <a:ea typeface="楷体" panose="02010609060101010101" pitchFamily="49" charset="-122"/>
              </a:rPr>
              <a:t>直角</a:t>
            </a:r>
            <a:r>
              <a:rPr lang="en-US" altLang="zh-CN" sz="2600" b="1" dirty="0">
                <a:solidFill>
                  <a:srgbClr val="0066FF"/>
                </a:solidFill>
                <a:latin typeface="+mj-lt"/>
                <a:ea typeface="楷体" panose="02010609060101010101" pitchFamily="49" charset="-122"/>
              </a:rPr>
              <a:t>&lt;</a:t>
            </a:r>
            <a:r>
              <a:rPr lang="zh-CN" altLang="en-US" sz="2600" b="1" dirty="0">
                <a:solidFill>
                  <a:srgbClr val="0066FF"/>
                </a:solidFill>
                <a:latin typeface="+mj-lt"/>
                <a:ea typeface="楷体" panose="02010609060101010101" pitchFamily="49" charset="-122"/>
              </a:rPr>
              <a:t>钝角</a:t>
            </a:r>
            <a:r>
              <a:rPr lang="en-US" altLang="zh-CN" sz="2600" b="1" dirty="0">
                <a:solidFill>
                  <a:srgbClr val="0066FF"/>
                </a:solidFill>
                <a:latin typeface="+mj-lt"/>
                <a:ea typeface="楷体" panose="02010609060101010101" pitchFamily="49" charset="-122"/>
              </a:rPr>
              <a:t>&lt;</a:t>
            </a:r>
            <a:r>
              <a:rPr lang="zh-CN" altLang="en-US" sz="2600" b="1" dirty="0">
                <a:solidFill>
                  <a:srgbClr val="0066FF"/>
                </a:solidFill>
                <a:latin typeface="+mj-lt"/>
                <a:ea typeface="楷体" panose="02010609060101010101" pitchFamily="49" charset="-122"/>
              </a:rPr>
              <a:t>平角</a:t>
            </a:r>
            <a:r>
              <a:rPr lang="en-US" altLang="zh-CN" sz="2600" b="1" dirty="0">
                <a:solidFill>
                  <a:srgbClr val="0066FF"/>
                </a:solidFill>
                <a:latin typeface="+mj-lt"/>
                <a:ea typeface="楷体" panose="02010609060101010101" pitchFamily="49" charset="-122"/>
              </a:rPr>
              <a:t>&lt;</a:t>
            </a:r>
            <a:r>
              <a:rPr lang="zh-CN" altLang="en-US" sz="2600" b="1" dirty="0">
                <a:solidFill>
                  <a:srgbClr val="0066FF"/>
                </a:solidFill>
                <a:latin typeface="+mj-lt"/>
                <a:ea typeface="楷体" panose="02010609060101010101" pitchFamily="49" charset="-122"/>
              </a:rPr>
              <a:t>周角</a:t>
            </a:r>
            <a:endParaRPr lang="zh-CN" altLang="en-US" sz="2600" b="1" dirty="0">
              <a:solidFill>
                <a:srgbClr val="0066FF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9090" y="3145790"/>
            <a:ext cx="8406130" cy="52197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zh-CN" altLang="en-US" sz="2800" b="1" dirty="0">
                <a:latin typeface="+mj-lt"/>
                <a:ea typeface="+mn-ea"/>
              </a:rPr>
              <a:t>在放大镜下看角，它的大小会变化吗？说明理由。</a:t>
            </a:r>
            <a:endParaRPr lang="zh-CN" altLang="en-US" sz="2800" b="1" dirty="0">
              <a:latin typeface="+mj-lt"/>
              <a:ea typeface="+mn-ea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892175" y="3667760"/>
            <a:ext cx="7602220" cy="97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0">
              <a:lnSpc>
                <a:spcPct val="110000"/>
              </a:lnSpc>
            </a:pPr>
            <a:r>
              <a:rPr lang="zh-CN" altLang="en-US" sz="2600" b="1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不会变化，因为角的大小与角的两边的长短无关，只与角的两边张开的程度有关。</a:t>
            </a:r>
            <a:endParaRPr lang="zh-CN" altLang="en-US" sz="2600" b="1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animBg="1"/>
      <p:bldP spid="8" grpId="0"/>
      <p:bldP spid="9" grpId="0"/>
      <p:bldP spid="9" grpId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10"/>
          <p:cNvGrpSpPr/>
          <p:nvPr/>
        </p:nvGrpSpPr>
        <p:grpSpPr bwMode="auto">
          <a:xfrm>
            <a:off x="261938" y="933450"/>
            <a:ext cx="8562975" cy="3816350"/>
            <a:chOff x="840981" y="1348240"/>
            <a:chExt cx="7335224" cy="2890037"/>
          </a:xfrm>
        </p:grpSpPr>
        <p:sp>
          <p:nvSpPr>
            <p:cNvPr id="4" name="矩形 3"/>
            <p:cNvSpPr/>
            <p:nvPr/>
          </p:nvSpPr>
          <p:spPr bwMode="auto">
            <a:xfrm>
              <a:off x="840981" y="1428786"/>
              <a:ext cx="7248191" cy="2809491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noFill/>
              <a:miter lim="800000"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 bwMode="auto">
            <a:xfrm>
              <a:off x="928014" y="1348240"/>
              <a:ext cx="7248191" cy="280949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  <a:miter lim="800000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6" name="Oval 21"/>
            <p:cNvSpPr>
              <a:spLocks noChangeArrowheads="1"/>
            </p:cNvSpPr>
            <p:nvPr/>
          </p:nvSpPr>
          <p:spPr bwMode="auto">
            <a:xfrm>
              <a:off x="1054483" y="1478075"/>
              <a:ext cx="228461" cy="191147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dist="63500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111250" y="2085975"/>
            <a:ext cx="140779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ea"/>
                <a:ea typeface="+mn-ea"/>
              </a:rPr>
              <a:t>两条线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7" name="左大括号 6"/>
          <p:cNvSpPr/>
          <p:nvPr/>
        </p:nvSpPr>
        <p:spPr>
          <a:xfrm>
            <a:off x="3255963" y="1362075"/>
            <a:ext cx="195262" cy="2576513"/>
          </a:xfrm>
          <a:prstGeom prst="leftBrace">
            <a:avLst>
              <a:gd name="adj1" fmla="val 37095"/>
              <a:gd name="adj2" fmla="val 50000"/>
            </a:avLst>
          </a:prstGeom>
          <a:ln w="28575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490913" y="1171575"/>
            <a:ext cx="99949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ea"/>
                <a:ea typeface="+mn-ea"/>
              </a:rPr>
              <a:t>平行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490913" y="2291080"/>
            <a:ext cx="99949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ea"/>
                <a:ea typeface="+mn-ea"/>
              </a:rPr>
              <a:t>相交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90913" y="3410585"/>
            <a:ext cx="59118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ea"/>
                <a:ea typeface="+mn-ea"/>
              </a:rPr>
              <a:t>角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54013" y="2659063"/>
            <a:ext cx="304101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ea"/>
                <a:ea typeface="+mn-ea"/>
              </a:rPr>
              <a:t>（同一平面内）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24" name="左大括号 23"/>
          <p:cNvSpPr/>
          <p:nvPr/>
        </p:nvSpPr>
        <p:spPr>
          <a:xfrm>
            <a:off x="4457700" y="2040890"/>
            <a:ext cx="196850" cy="1140460"/>
          </a:xfrm>
          <a:prstGeom prst="leftBrace">
            <a:avLst>
              <a:gd name="adj1" fmla="val 37095"/>
              <a:gd name="adj2" fmla="val 50000"/>
            </a:avLst>
          </a:prstGeom>
          <a:ln w="28575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4584700" y="1911350"/>
            <a:ext cx="99949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ea"/>
                <a:ea typeface="+mn-ea"/>
              </a:rPr>
              <a:t>垂直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584700" y="2681288"/>
            <a:ext cx="99949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ea"/>
                <a:ea typeface="+mn-ea"/>
              </a:rPr>
              <a:t>相交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073525" y="3472180"/>
            <a:ext cx="485076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锐角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&lt;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直角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&lt;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钝角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&lt;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平角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&lt;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周角</a:t>
            </a:r>
            <a:endParaRPr lang="zh-CN" altLang="en-US" sz="2800" b="1" dirty="0">
              <a:latin typeface="+mj-lt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/>
      <p:bldP spid="9" grpId="0"/>
      <p:bldP spid="10" grpId="0"/>
      <p:bldP spid="21" grpId="0"/>
      <p:bldP spid="24" grpId="0" bldLvl="0" animBg="1"/>
      <p:bldP spid="25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 bwMode="auto">
          <a:xfrm>
            <a:off x="1875790" y="2022793"/>
            <a:ext cx="1930400" cy="1812925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不完整圆 4"/>
          <p:cNvSpPr/>
          <p:nvPr/>
        </p:nvSpPr>
        <p:spPr bwMode="auto">
          <a:xfrm rot="13040583">
            <a:off x="4847590" y="2164080"/>
            <a:ext cx="3341688" cy="3343275"/>
          </a:xfrm>
          <a:prstGeom prst="pie">
            <a:avLst>
              <a:gd name="adj1" fmla="val 0"/>
              <a:gd name="adj2" fmla="val 6130751"/>
            </a:avLst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85365" y="3938905"/>
            <a:ext cx="1266825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66FF"/>
                </a:solidFill>
                <a:latin typeface="+mj-lt"/>
                <a:ea typeface="楷体" panose="02010609060101010101" pitchFamily="49" charset="-122"/>
              </a:rPr>
              <a:t>三角形</a:t>
            </a:r>
            <a:endParaRPr lang="zh-CN" altLang="en-US" sz="2800" b="1" dirty="0">
              <a:solidFill>
                <a:srgbClr val="0066FF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065203" y="3938905"/>
            <a:ext cx="904875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66FF"/>
                </a:solidFill>
                <a:latin typeface="+mj-lt"/>
                <a:ea typeface="楷体" panose="02010609060101010101" pitchFamily="49" charset="-122"/>
              </a:rPr>
              <a:t>扇形</a:t>
            </a:r>
            <a:endParaRPr lang="zh-CN" altLang="en-US" sz="2800" b="1" dirty="0">
              <a:solidFill>
                <a:srgbClr val="0066FF"/>
              </a:solidFill>
              <a:latin typeface="+mj-lt"/>
              <a:ea typeface="楷体" panose="02010609060101010101" pitchFamily="49" charset="-122"/>
            </a:endParaRPr>
          </a:p>
        </p:txBody>
      </p:sp>
      <p:grpSp>
        <p:nvGrpSpPr>
          <p:cNvPr id="24583" name="组合 7"/>
          <p:cNvGrpSpPr/>
          <p:nvPr/>
        </p:nvGrpSpPr>
        <p:grpSpPr bwMode="auto">
          <a:xfrm>
            <a:off x="146050" y="550863"/>
            <a:ext cx="2232025" cy="641350"/>
            <a:chOff x="971550" y="465138"/>
            <a:chExt cx="2232025" cy="641350"/>
          </a:xfrm>
        </p:grpSpPr>
        <p:pic>
          <p:nvPicPr>
            <p:cNvPr id="24584" name="图片 2"/>
            <p:cNvPicPr>
              <a:picLocks noChangeAspect="1" noChangeArrowheads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53" t="51401" r="34161" b="15001"/>
            <a:stretch>
              <a:fillRect/>
            </a:stretch>
          </p:blipFill>
          <p:spPr bwMode="auto">
            <a:xfrm>
              <a:off x="971550" y="490537"/>
              <a:ext cx="2232025" cy="615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文本框 9"/>
            <p:cNvSpPr txBox="1"/>
            <p:nvPr/>
          </p:nvSpPr>
          <p:spPr bwMode="auto">
            <a:xfrm>
              <a:off x="1323975" y="465138"/>
              <a:ext cx="1420813" cy="5842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dirty="0">
                  <a:ln w="12700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三条线</a:t>
              </a:r>
              <a:endParaRPr lang="zh-CN" altLang="en-US" sz="3200" b="1" dirty="0">
                <a:ln w="127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pic>
        <p:nvPicPr>
          <p:cNvPr id="12" name="Picture 21" descr="两小豆形象之明明PPT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2630" y="1305878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1919605" y="1258570"/>
            <a:ext cx="3030220" cy="477520"/>
          </a:xfrm>
          <a:prstGeom prst="wedgeRoundRectCallout">
            <a:avLst>
              <a:gd name="adj1" fmla="val -58549"/>
              <a:gd name="adj2" fmla="val 3683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你想到了什么图形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6" grpId="0"/>
      <p:bldP spid="7" grpId="0"/>
      <p:bldP spid="13" grpId="0" bldLvl="0" animBg="1"/>
      <p:bldP spid="13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3213" y="996950"/>
            <a:ext cx="3892550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j-lt"/>
                <a:ea typeface="+mn-ea"/>
              </a:rPr>
              <a:t>三角形有哪些特征？</a:t>
            </a:r>
            <a:endParaRPr lang="zh-CN" altLang="en-US" sz="3200" b="1" dirty="0">
              <a:latin typeface="+mj-lt"/>
              <a:ea typeface="+mn-ea"/>
            </a:endParaRPr>
          </a:p>
        </p:txBody>
      </p:sp>
      <p:sp>
        <p:nvSpPr>
          <p:cNvPr id="3" name="等腰三角形 2"/>
          <p:cNvSpPr/>
          <p:nvPr/>
        </p:nvSpPr>
        <p:spPr bwMode="auto">
          <a:xfrm>
            <a:off x="6717983" y="1702118"/>
            <a:ext cx="2119312" cy="1990725"/>
          </a:xfrm>
          <a:prstGeom prst="triangle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矩形 2"/>
          <p:cNvSpPr>
            <a:spLocks noChangeArrowheads="1"/>
          </p:cNvSpPr>
          <p:nvPr/>
        </p:nvSpPr>
        <p:spPr bwMode="auto">
          <a:xfrm>
            <a:off x="646430" y="1748155"/>
            <a:ext cx="231394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①稳定性。</a:t>
            </a:r>
            <a:endParaRPr lang="zh-CN" altLang="en-US" sz="2800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12"/>
          <p:cNvSpPr>
            <a:spLocks noChangeArrowheads="1"/>
          </p:cNvSpPr>
          <p:nvPr/>
        </p:nvSpPr>
        <p:spPr bwMode="auto">
          <a:xfrm>
            <a:off x="646430" y="3126105"/>
            <a:ext cx="3365500" cy="52197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+mj-lt"/>
                <a:ea typeface="楷体" panose="02010609060101010101" pitchFamily="49" charset="-122"/>
              </a:rPr>
              <a:t>③内角和为</a:t>
            </a:r>
            <a:r>
              <a:rPr lang="en-US" altLang="zh-CN" sz="2800" b="1" dirty="0">
                <a:solidFill>
                  <a:srgbClr val="C00000"/>
                </a:solidFill>
                <a:latin typeface="+mj-lt"/>
                <a:ea typeface="楷体" panose="02010609060101010101" pitchFamily="49" charset="-122"/>
              </a:rPr>
              <a:t>180°</a:t>
            </a:r>
            <a:r>
              <a:rPr lang="zh-CN" altLang="en-US" sz="2800" b="1" dirty="0">
                <a:solidFill>
                  <a:srgbClr val="C00000"/>
                </a:solidFill>
                <a:latin typeface="+mj-lt"/>
                <a:ea typeface="楷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C0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9" name="矩形 14"/>
          <p:cNvSpPr>
            <a:spLocks noChangeArrowheads="1"/>
          </p:cNvSpPr>
          <p:nvPr/>
        </p:nvSpPr>
        <p:spPr bwMode="auto">
          <a:xfrm>
            <a:off x="646113" y="2437130"/>
            <a:ext cx="7015162" cy="5219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②三角形的任意两边之和大于第三边。</a:t>
            </a:r>
            <a:endParaRPr lang="zh-CN" altLang="en-US" sz="28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7" grpId="0"/>
      <p:bldP spid="7" grpId="1"/>
      <p:bldP spid="8" grpId="0"/>
      <p:bldP spid="8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38" y="1601788"/>
            <a:ext cx="8102600" cy="272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303530" y="996950"/>
            <a:ext cx="5159375" cy="58356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zh-CN" altLang="en-US" sz="3200" b="1" dirty="0">
                <a:latin typeface="+mj-lt"/>
                <a:ea typeface="+mn-ea"/>
              </a:rPr>
              <a:t>三角形可以怎样分类？</a:t>
            </a:r>
            <a:endParaRPr lang="zh-CN" altLang="en-US" sz="3200" b="1" dirty="0">
              <a:latin typeface="+mj-lt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15938" y="593090"/>
            <a:ext cx="1831975" cy="585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lt"/>
                <a:ea typeface="+mn-ea"/>
              </a:rPr>
              <a:t>连一连。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5938" y="1289050"/>
            <a:ext cx="4873625" cy="5222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有一个直角，有两条边相等。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15938" y="2228850"/>
            <a:ext cx="4873625" cy="5222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只有两个锐角，没有直角。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15938" y="3141663"/>
            <a:ext cx="4873625" cy="5238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三个角相等。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5938" y="3930650"/>
            <a:ext cx="4873625" cy="5238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没有直角和钝角。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51613" y="1027113"/>
            <a:ext cx="1987550" cy="5222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锐角三角形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551613" y="1776413"/>
            <a:ext cx="1987550" cy="5238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直角三角形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551613" y="2551113"/>
            <a:ext cx="1987550" cy="5238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钝角三角形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51613" y="3325813"/>
            <a:ext cx="1987550" cy="5238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等腰三角形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551613" y="4041775"/>
            <a:ext cx="1987550" cy="5222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等边三角形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2" name="直接连接符 11"/>
          <p:cNvCxnSpPr>
            <a:endCxn id="8" idx="1"/>
          </p:cNvCxnSpPr>
          <p:nvPr/>
        </p:nvCxnSpPr>
        <p:spPr>
          <a:xfrm>
            <a:off x="5389563" y="1489075"/>
            <a:ext cx="1162050" cy="54927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endCxn id="10" idx="1"/>
          </p:cNvCxnSpPr>
          <p:nvPr/>
        </p:nvCxnSpPr>
        <p:spPr>
          <a:xfrm>
            <a:off x="5389563" y="1489075"/>
            <a:ext cx="1162050" cy="209867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endCxn id="9" idx="1"/>
          </p:cNvCxnSpPr>
          <p:nvPr/>
        </p:nvCxnSpPr>
        <p:spPr>
          <a:xfrm>
            <a:off x="5375275" y="2487613"/>
            <a:ext cx="1176338" cy="32543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stCxn id="5" idx="3"/>
            <a:endCxn id="7" idx="1"/>
          </p:cNvCxnSpPr>
          <p:nvPr/>
        </p:nvCxnSpPr>
        <p:spPr>
          <a:xfrm flipV="1">
            <a:off x="5389563" y="1289050"/>
            <a:ext cx="1162050" cy="211455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endCxn id="11" idx="1"/>
          </p:cNvCxnSpPr>
          <p:nvPr/>
        </p:nvCxnSpPr>
        <p:spPr>
          <a:xfrm>
            <a:off x="5400675" y="3373438"/>
            <a:ext cx="1150938" cy="93027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stCxn id="6" idx="3"/>
            <a:endCxn id="7" idx="1"/>
          </p:cNvCxnSpPr>
          <p:nvPr/>
        </p:nvCxnSpPr>
        <p:spPr>
          <a:xfrm flipV="1">
            <a:off x="5389563" y="1289050"/>
            <a:ext cx="1162050" cy="290353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endCxn id="10" idx="1"/>
          </p:cNvCxnSpPr>
          <p:nvPr/>
        </p:nvCxnSpPr>
        <p:spPr>
          <a:xfrm>
            <a:off x="5389563" y="3376613"/>
            <a:ext cx="1162050" cy="21113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7668" y="601345"/>
            <a:ext cx="344932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j-lt"/>
                <a:ea typeface="+mn-ea"/>
              </a:rPr>
              <a:t>扇形有什么特征？</a:t>
            </a:r>
            <a:endParaRPr lang="zh-CN" altLang="en-US" sz="3200" b="1" dirty="0">
              <a:latin typeface="+mj-lt"/>
              <a:ea typeface="+mn-ea"/>
            </a:endParaRPr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323" y="1315403"/>
            <a:ext cx="2857500" cy="276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767715" y="1236980"/>
            <a:ext cx="4740275" cy="11245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latinLnBrk="0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        圆上任意两点之间的部分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叫作弧。读作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“弧</a:t>
            </a:r>
            <a:r>
              <a:rPr lang="en-US" altLang="zh-CN" sz="2800" b="1" i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  <a:cs typeface="Times New Roman" panose="02020603050405020304" pitchFamily="18" charset="0"/>
              </a:rPr>
              <a:t>AB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”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67715" y="2413635"/>
            <a:ext cx="4740275" cy="2158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0"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        一条弧和经过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这条弧两端的两条半径所围成的图形</a:t>
            </a: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叫作扇形，图中涂色部分就是扇形。</a:t>
            </a:r>
            <a:endParaRPr lang="zh-CN" altLang="en-US" sz="28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9475" y="1250315"/>
            <a:ext cx="663130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00000"/>
              </a:lnSpc>
              <a:defRPr/>
            </a:pPr>
            <a:r>
              <a:rPr lang="zh-CN" altLang="en-US" sz="3200" b="1" dirty="0">
                <a:latin typeface="+mj-lt"/>
                <a:ea typeface="+mn-ea"/>
              </a:rPr>
              <a:t>你想到了我们学过的哪些图形？</a:t>
            </a:r>
            <a:endParaRPr lang="zh-CN" altLang="en-US" sz="3200" b="1" dirty="0">
              <a:latin typeface="+mj-lt"/>
              <a:ea typeface="+mn-ea"/>
            </a:endParaRPr>
          </a:p>
        </p:txBody>
      </p:sp>
      <p:grpSp>
        <p:nvGrpSpPr>
          <p:cNvPr id="15" name="组合 14"/>
          <p:cNvGrpSpPr/>
          <p:nvPr/>
        </p:nvGrpSpPr>
        <p:grpSpPr bwMode="auto">
          <a:xfrm>
            <a:off x="1041400" y="1978025"/>
            <a:ext cx="1463675" cy="1433513"/>
            <a:chOff x="1111389" y="1904752"/>
            <a:chExt cx="1463675" cy="1433030"/>
          </a:xfrm>
        </p:grpSpPr>
        <p:sp>
          <p:nvSpPr>
            <p:cNvPr id="4" name="平行四边形 3"/>
            <p:cNvSpPr/>
            <p:nvPr/>
          </p:nvSpPr>
          <p:spPr>
            <a:xfrm>
              <a:off x="1111389" y="1904752"/>
              <a:ext cx="1463675" cy="866483"/>
            </a:xfrm>
            <a:prstGeom prst="parallelogram">
              <a:avLst>
                <a:gd name="adj" fmla="val 0"/>
              </a:avLst>
            </a:prstGeom>
            <a:no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30739" name="矩形 1"/>
            <p:cNvSpPr>
              <a:spLocks noChangeArrowheads="1"/>
            </p:cNvSpPr>
            <p:nvPr/>
          </p:nvSpPr>
          <p:spPr bwMode="auto">
            <a:xfrm>
              <a:off x="1209879" y="2814562"/>
              <a:ext cx="12666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长方形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 bwMode="auto">
          <a:xfrm>
            <a:off x="2986088" y="1992313"/>
            <a:ext cx="1266825" cy="1433512"/>
            <a:chOff x="3126423" y="1904752"/>
            <a:chExt cx="1266693" cy="1433030"/>
          </a:xfrm>
        </p:grpSpPr>
        <p:sp>
          <p:nvSpPr>
            <p:cNvPr id="5" name="平行四边形 4"/>
            <p:cNvSpPr/>
            <p:nvPr/>
          </p:nvSpPr>
          <p:spPr>
            <a:xfrm>
              <a:off x="3253410" y="1904752"/>
              <a:ext cx="963512" cy="866484"/>
            </a:xfrm>
            <a:prstGeom prst="parallelogram">
              <a:avLst>
                <a:gd name="adj" fmla="val 0"/>
              </a:avLst>
            </a:prstGeom>
            <a:no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/>
            </a:p>
          </p:txBody>
        </p:sp>
        <p:sp>
          <p:nvSpPr>
            <p:cNvPr id="30737" name="矩形 1"/>
            <p:cNvSpPr>
              <a:spLocks noChangeArrowheads="1"/>
            </p:cNvSpPr>
            <p:nvPr/>
          </p:nvSpPr>
          <p:spPr bwMode="auto">
            <a:xfrm>
              <a:off x="3126423" y="2814562"/>
              <a:ext cx="126669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正方形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 bwMode="auto">
          <a:xfrm>
            <a:off x="4511675" y="1978025"/>
            <a:ext cx="1987550" cy="1419225"/>
            <a:chOff x="4651192" y="1891161"/>
            <a:chExt cx="1988045" cy="1418320"/>
          </a:xfrm>
        </p:grpSpPr>
        <p:sp>
          <p:nvSpPr>
            <p:cNvPr id="3" name="平行四边形 2"/>
            <p:cNvSpPr/>
            <p:nvPr/>
          </p:nvSpPr>
          <p:spPr>
            <a:xfrm>
              <a:off x="4913195" y="1891161"/>
              <a:ext cx="1464040" cy="866222"/>
            </a:xfrm>
            <a:prstGeom prst="parallelogram">
              <a:avLst/>
            </a:prstGeom>
            <a:no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sp>
          <p:nvSpPr>
            <p:cNvPr id="30735" name="矩形 1"/>
            <p:cNvSpPr>
              <a:spLocks noChangeArrowheads="1"/>
            </p:cNvSpPr>
            <p:nvPr/>
          </p:nvSpPr>
          <p:spPr bwMode="auto">
            <a:xfrm>
              <a:off x="4651192" y="2786261"/>
              <a:ext cx="198804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平行四边形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 bwMode="auto">
          <a:xfrm>
            <a:off x="6757988" y="2035175"/>
            <a:ext cx="1143000" cy="1387475"/>
            <a:chOff x="6897313" y="1948141"/>
            <a:chExt cx="1143633" cy="1387125"/>
          </a:xfrm>
        </p:grpSpPr>
        <p:sp>
          <p:nvSpPr>
            <p:cNvPr id="6" name="梯形 5"/>
            <p:cNvSpPr/>
            <p:nvPr/>
          </p:nvSpPr>
          <p:spPr bwMode="auto">
            <a:xfrm>
              <a:off x="6897313" y="1948141"/>
              <a:ext cx="1143633" cy="866556"/>
            </a:xfrm>
            <a:prstGeom prst="trapezoid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30733" name="矩形 1"/>
            <p:cNvSpPr>
              <a:spLocks noChangeArrowheads="1"/>
            </p:cNvSpPr>
            <p:nvPr/>
          </p:nvSpPr>
          <p:spPr bwMode="auto">
            <a:xfrm>
              <a:off x="7037634" y="2812046"/>
              <a:ext cx="90601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梯形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30729" name="组合 17"/>
          <p:cNvGrpSpPr/>
          <p:nvPr/>
        </p:nvGrpSpPr>
        <p:grpSpPr bwMode="auto">
          <a:xfrm>
            <a:off x="163513" y="530225"/>
            <a:ext cx="2232025" cy="660400"/>
            <a:chOff x="971550" y="452438"/>
            <a:chExt cx="2232025" cy="660398"/>
          </a:xfrm>
        </p:grpSpPr>
        <p:pic>
          <p:nvPicPr>
            <p:cNvPr id="30730" name="图片 2"/>
            <p:cNvPicPr>
              <a:picLocks noChangeAspect="1" noChangeArrowheads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53" t="51401" r="34161" b="15001"/>
            <a:stretch>
              <a:fillRect/>
            </a:stretch>
          </p:blipFill>
          <p:spPr bwMode="auto">
            <a:xfrm>
              <a:off x="971550" y="455612"/>
              <a:ext cx="2232025" cy="657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文本框 19"/>
            <p:cNvSpPr txBox="1"/>
            <p:nvPr/>
          </p:nvSpPr>
          <p:spPr bwMode="auto">
            <a:xfrm>
              <a:off x="1336675" y="452438"/>
              <a:ext cx="1420812" cy="58419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dirty="0">
                  <a:ln w="12700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rPr>
                <a:t>四条线</a:t>
              </a:r>
              <a:endParaRPr lang="zh-CN" altLang="en-US" sz="3200" b="1" dirty="0">
                <a:ln w="127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pic>
        <p:nvPicPr>
          <p:cNvPr id="7" name="Picture 21" descr="两小豆形象之明明PPT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4005" y="3396933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1396365" y="3455035"/>
            <a:ext cx="4308475" cy="494665"/>
          </a:xfrm>
          <a:prstGeom prst="wedgeRoundRectCallout">
            <a:avLst>
              <a:gd name="adj1" fmla="val -55504"/>
              <a:gd name="adj2" fmla="val 3382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这些图形的共同特点是什么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03045" y="4064635"/>
            <a:ext cx="7135813" cy="491490"/>
          </a:xfrm>
          <a:prstGeom prst="rect">
            <a:avLst/>
          </a:prstGeom>
        </p:spPr>
        <p:txBody>
          <a:bodyPr>
            <a:spAutoFit/>
          </a:bodyPr>
          <a:p>
            <a:pPr>
              <a:defRPr/>
            </a:pP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都是由四条直的边围成的图形，都有</a:t>
            </a:r>
            <a:r>
              <a:rPr lang="en-US" altLang="zh-CN" sz="26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个角。</a:t>
            </a:r>
            <a:endParaRPr lang="zh-CN" altLang="en-US" sz="2600" b="1" dirty="0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1396365" y="3456305"/>
            <a:ext cx="3978910" cy="494665"/>
          </a:xfrm>
          <a:prstGeom prst="wedgeRoundRectCallout">
            <a:avLst>
              <a:gd name="adj1" fmla="val -55504"/>
              <a:gd name="adj2" fmla="val 3382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你会给这些四边形分类吗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animBg="1"/>
      <p:bldP spid="9" grpId="0"/>
      <p:bldP spid="8" grpId="2" animBg="1"/>
      <p:bldP spid="10" grpId="0" bldLvl="0" animBg="1"/>
      <p:bldP spid="10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195070" y="581978"/>
            <a:ext cx="6307455" cy="5835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你会用集合图表示他们的关系</a:t>
            </a:r>
            <a:r>
              <a:rPr lang="zh-CN" altLang="en-US" sz="3200" b="1" dirty="0">
                <a:solidFill>
                  <a:schemeClr val="accent6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吗？</a:t>
            </a:r>
            <a:endParaRPr lang="zh-CN" altLang="en-US" sz="3200" b="1" dirty="0">
              <a:solidFill>
                <a:schemeClr val="accent6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363" y="1276350"/>
            <a:ext cx="4675187" cy="326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0"/>
          <p:cNvSpPr txBox="1">
            <a:spLocks noChangeArrowheads="1"/>
          </p:cNvSpPr>
          <p:nvPr/>
        </p:nvSpPr>
        <p:spPr bwMode="auto">
          <a:xfrm>
            <a:off x="482283" y="1525429"/>
            <a:ext cx="8296275" cy="21710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latinLnBrk="0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        做两个同样的平行四边形纸片。把它们上下重合放置，将上方的平行四边形绕它的一个顶点旋转</a:t>
            </a:r>
            <a:r>
              <a:rPr lang="en-US" altLang="zh-CN" sz="2600" b="1" dirty="0">
                <a:latin typeface="+mn-lt"/>
                <a:ea typeface="黑体" panose="02010609060101010101" pitchFamily="49" charset="-122"/>
              </a:rPr>
              <a:t>180°</a:t>
            </a: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，再通过平移使它与另一个平行四边形上下重合。观察两个平行四边形的各条边与各个角，你有什么发现？</a:t>
            </a:r>
            <a:endParaRPr lang="zh-CN" altLang="en-US" sz="2600" b="1" dirty="0"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3" name="Picture 4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24" y="982821"/>
            <a:ext cx="17700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24444" y="3735864"/>
            <a:ext cx="2077192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P85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 bwMode="auto">
          <a:xfrm>
            <a:off x="2000250" y="2460625"/>
            <a:ext cx="2036763" cy="1539875"/>
          </a:xfrm>
          <a:prstGeom prst="parallelogram">
            <a:avLst/>
          </a:prstGeom>
          <a:solidFill>
            <a:schemeClr val="accent3"/>
          </a:solidFill>
          <a:ln w="19050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3" name="平行四边形 2"/>
          <p:cNvSpPr/>
          <p:nvPr/>
        </p:nvSpPr>
        <p:spPr bwMode="auto">
          <a:xfrm>
            <a:off x="5303838" y="2460625"/>
            <a:ext cx="2036762" cy="1539875"/>
          </a:xfrm>
          <a:prstGeom prst="parallelogram">
            <a:avLst/>
          </a:prstGeom>
          <a:solidFill>
            <a:srgbClr val="FFC000"/>
          </a:solidFill>
          <a:ln w="19050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2000250" y="919163"/>
            <a:ext cx="4073525" cy="3081337"/>
            <a:chOff x="3782893" y="2336746"/>
            <a:chExt cx="6608064" cy="4183380"/>
          </a:xfrm>
        </p:grpSpPr>
        <p:sp>
          <p:nvSpPr>
            <p:cNvPr id="4" name="平行四边形 3"/>
            <p:cNvSpPr/>
            <p:nvPr/>
          </p:nvSpPr>
          <p:spPr bwMode="auto">
            <a:xfrm>
              <a:off x="3782893" y="4429513"/>
              <a:ext cx="3304033" cy="2090613"/>
            </a:xfrm>
            <a:prstGeom prst="parallelogram">
              <a:avLst/>
            </a:prstGeom>
            <a:solidFill>
              <a:srgbClr val="FFC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6" name="平行四边形 5"/>
            <p:cNvSpPr/>
            <p:nvPr/>
          </p:nvSpPr>
          <p:spPr bwMode="auto">
            <a:xfrm>
              <a:off x="7086926" y="2336746"/>
              <a:ext cx="3304031" cy="2092767"/>
            </a:xfrm>
            <a:prstGeom prst="parallelogram">
              <a:avLst/>
            </a:prstGeom>
            <a:noFill/>
            <a:ln w="19050">
              <a:noFill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8" name="平行四边形 7"/>
          <p:cNvSpPr/>
          <p:nvPr/>
        </p:nvSpPr>
        <p:spPr bwMode="auto">
          <a:xfrm>
            <a:off x="4037013" y="919163"/>
            <a:ext cx="2036762" cy="1541462"/>
          </a:xfrm>
          <a:prstGeom prst="parallelogram">
            <a:avLst/>
          </a:prstGeom>
          <a:solidFill>
            <a:srgbClr val="FFC000"/>
          </a:solidFill>
          <a:ln w="19050">
            <a:solidFill>
              <a:schemeClr val="tx1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58025E-6 L -0.36129 -0.002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73" y="-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93827E-6 L -0.22275 0.29938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46" y="149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8" grpId="0" animBg="1"/>
      <p:bldP spid="8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42900" y="1200880"/>
            <a:ext cx="7404735" cy="49149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latinLnBrk="0" hangingPunct="1">
              <a:lnSpc>
                <a:spcPct val="100000"/>
              </a:lnSpc>
              <a:defRPr/>
            </a:pPr>
            <a:r>
              <a:rPr lang="en-US" altLang="zh-CN" sz="2600" b="1" dirty="0">
                <a:latin typeface="+mj-lt"/>
                <a:ea typeface="黑体" panose="02010609060101010101" pitchFamily="49" charset="-122"/>
              </a:rPr>
              <a:t>1.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判断下面的说法是否正确，并说一说你的理由。</a:t>
            </a:r>
            <a:endParaRPr lang="zh-CN" altLang="en-US" sz="26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2265" y="1864995"/>
            <a:ext cx="8340725" cy="24892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l" eaLnBrk="1" latinLnBrk="0" hangingPunct="1">
              <a:lnSpc>
                <a:spcPct val="120000"/>
              </a:lnSpc>
              <a:buClrTx/>
              <a:buSzTx/>
              <a:buFontTx/>
              <a:defRPr/>
            </a:pPr>
            <a:r>
              <a:rPr lang="en-US" altLang="zh-CN" sz="2600" b="1" dirty="0">
                <a:latin typeface="+mj-lt"/>
                <a:ea typeface="黑体" panose="02010609060101010101" pitchFamily="49" charset="-122"/>
                <a:sym typeface="+mn-ea"/>
              </a:rPr>
              <a:t>（1）大于90°的角就是钝角。</a:t>
            </a:r>
            <a:endParaRPr lang="en-US" altLang="zh-CN" sz="2600" b="1" dirty="0">
              <a:latin typeface="+mj-lt"/>
              <a:ea typeface="黑体" panose="02010609060101010101" pitchFamily="49" charset="-122"/>
              <a:sym typeface="+mn-ea"/>
            </a:endParaRPr>
          </a:p>
          <a:p>
            <a:pPr lvl="0" algn="l" eaLnBrk="1" latinLnBrk="0" hangingPunct="1">
              <a:lnSpc>
                <a:spcPct val="120000"/>
              </a:lnSpc>
              <a:buClrTx/>
              <a:buSzTx/>
              <a:buFontTx/>
              <a:defRPr/>
            </a:pPr>
            <a:r>
              <a:rPr lang="en-US" altLang="zh-CN" sz="2600" b="1" dirty="0">
                <a:latin typeface="+mj-lt"/>
                <a:ea typeface="黑体" panose="02010609060101010101" pitchFamily="49" charset="-122"/>
                <a:sym typeface="+mn-ea"/>
              </a:rPr>
              <a:t>（2）两条直线相交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  <a:sym typeface="+mn-ea"/>
              </a:rPr>
              <a:t>构成</a:t>
            </a:r>
            <a:r>
              <a:rPr lang="en-US" altLang="zh-CN" sz="2600" b="1" dirty="0">
                <a:latin typeface="+mj-lt"/>
                <a:ea typeface="黑体" panose="02010609060101010101" pitchFamily="49" charset="-122"/>
                <a:sym typeface="+mn-ea"/>
              </a:rPr>
              <a:t>的4个角中如果有一个角是直角，那么其他3个角也是直角。</a:t>
            </a:r>
            <a:endParaRPr lang="en-US" altLang="zh-CN" sz="2600" b="1" dirty="0">
              <a:latin typeface="+mj-lt"/>
              <a:ea typeface="黑体" panose="02010609060101010101" pitchFamily="49" charset="-122"/>
              <a:sym typeface="+mn-ea"/>
            </a:endParaRPr>
          </a:p>
          <a:p>
            <a:pPr lvl="0" algn="l" eaLnBrk="1" latinLnBrk="0" hangingPunct="1">
              <a:lnSpc>
                <a:spcPct val="120000"/>
              </a:lnSpc>
              <a:buClrTx/>
              <a:buSzTx/>
              <a:buFontTx/>
              <a:defRPr/>
            </a:pPr>
            <a:r>
              <a:rPr lang="en-US" altLang="zh-CN" sz="2600" b="1" dirty="0">
                <a:latin typeface="+mj-lt"/>
                <a:ea typeface="黑体" panose="02010609060101010101" pitchFamily="49" charset="-122"/>
                <a:sym typeface="+mn-ea"/>
              </a:rPr>
              <a:t>（3）任何两个等底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  <a:sym typeface="+mn-ea"/>
              </a:rPr>
              <a:t>、</a:t>
            </a:r>
            <a:r>
              <a:rPr lang="en-US" altLang="zh-CN" sz="2600" b="1" dirty="0">
                <a:latin typeface="+mj-lt"/>
                <a:ea typeface="黑体" panose="02010609060101010101" pitchFamily="49" charset="-122"/>
                <a:sym typeface="+mn-ea"/>
              </a:rPr>
              <a:t>等高的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  <a:sym typeface="+mn-ea"/>
              </a:rPr>
              <a:t>三角形</a:t>
            </a:r>
            <a:r>
              <a:rPr lang="en-US" altLang="zh-CN" sz="2600" b="1" dirty="0">
                <a:latin typeface="+mj-lt"/>
                <a:ea typeface="黑体" panose="02010609060101010101" pitchFamily="49" charset="-122"/>
                <a:sym typeface="+mn-ea"/>
              </a:rPr>
              <a:t>都能拼成一个平行四边形。</a:t>
            </a:r>
            <a:endParaRPr lang="en-US" altLang="zh-CN" sz="2600" b="1" dirty="0">
              <a:latin typeface="+mj-lt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74235" y="1859280"/>
            <a:ext cx="765175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121785" y="2809240"/>
            <a:ext cx="833755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√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82953" y="3715576"/>
            <a:ext cx="546100" cy="5603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332095" y="1932940"/>
            <a:ext cx="294830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latinLnBrk="0" hangingPunct="1">
              <a:lnSpc>
                <a:spcPct val="10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180°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的角是平角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094865" y="3815715"/>
            <a:ext cx="482790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l" eaLnBrk="1" hangingPunct="1">
              <a:buClrTx/>
              <a:buSzTx/>
              <a:buFontTx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必须是两个完全相同的三角形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9226" name="组合 15"/>
          <p:cNvGrpSpPr/>
          <p:nvPr/>
        </p:nvGrpSpPr>
        <p:grpSpPr bwMode="auto">
          <a:xfrm>
            <a:off x="-6566" y="497840"/>
            <a:ext cx="2277860" cy="584200"/>
            <a:chOff x="223267" y="542926"/>
            <a:chExt cx="2278032" cy="584201"/>
          </a:xfrm>
        </p:grpSpPr>
        <p:sp>
          <p:nvSpPr>
            <p:cNvPr id="2" name="圆角矩形 1"/>
            <p:cNvSpPr/>
            <p:nvPr/>
          </p:nvSpPr>
          <p:spPr bwMode="auto">
            <a:xfrm>
              <a:off x="399391" y="571501"/>
              <a:ext cx="1925783" cy="523876"/>
            </a:xfrm>
            <a:prstGeom prst="roundRect">
              <a:avLst/>
            </a:prstGeom>
            <a:solidFill>
              <a:srgbClr val="CBE8FA"/>
            </a:solidFill>
            <a:ln w="19050">
              <a:noFill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23267" y="542926"/>
              <a:ext cx="227803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66536" y="1628408"/>
            <a:ext cx="3435729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【教材P88 练习十八 第1题】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1328" y="910273"/>
            <a:ext cx="8221345" cy="3322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在括号里填上合适的计量单位。</a:t>
            </a:r>
            <a:endParaRPr lang="en-US" altLang="zh-CN" sz="28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）北京至上海的高速铁路长约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1318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      ）。</a:t>
            </a:r>
            <a:endParaRPr lang="en-US" altLang="zh-CN" sz="28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）足球场的面积约为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7500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      ）。</a:t>
            </a:r>
            <a:endParaRPr lang="en-US" altLang="zh-CN" sz="28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）东北虎的体重可达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320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      ）。</a:t>
            </a:r>
            <a:endParaRPr lang="en-US" altLang="zh-CN" sz="28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）小虹家的冰箱容积有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240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     ）。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741795" y="1645285"/>
            <a:ext cx="830580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km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72100" y="2268220"/>
            <a:ext cx="931545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endParaRPr lang="en-US" altLang="zh-CN" sz="2800" b="1" baseline="300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96205" y="2926080"/>
            <a:ext cx="874395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kg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84825" y="3568065"/>
            <a:ext cx="658495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L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633531" y="1232803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【教材P88 练习十八 第2题】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61328" y="1646873"/>
            <a:ext cx="82213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latinLnBrk="0" hangingPunct="1">
              <a:lnSpc>
                <a:spcPct val="10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3.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过一点可以画几条直线？过两点可以画几条直线？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9455" y="2137410"/>
            <a:ext cx="261366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P86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做一做 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1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45160" y="2576830"/>
            <a:ext cx="8122285" cy="491490"/>
          </a:xfrm>
          <a:prstGeom prst="rect">
            <a:avLst/>
          </a:prstGeom>
          <a:noFill/>
          <a:ln w="9525">
            <a:noFill/>
          </a:ln>
        </p:spPr>
        <p:txBody>
          <a:bodyPr wrap="square" rtlCol="0" anchor="t">
            <a:spAutoFit/>
          </a:bodyPr>
          <a:lstStyle/>
          <a:p>
            <a:pPr lvl="0" algn="l" eaLnBrk="1" hangingPunct="1">
              <a:buClrTx/>
              <a:buSzTx/>
              <a:buFontTx/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过一点可以画无数条直线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过两点可以画一条直线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6" name="Picture 4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24" y="722471"/>
            <a:ext cx="17700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61328" y="1363663"/>
            <a:ext cx="8221345" cy="11245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latinLnBrk="0" hangingPunct="1">
              <a:lnSpc>
                <a:spcPct val="12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4.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有长度分别为3cm、4cm、5cm、8cm的小棒各一根，哪三根小棒可以围成一个三角形？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2099945" y="2573655"/>
            <a:ext cx="562927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三角形任意两边的和大于第三边</a:t>
            </a:r>
            <a:endParaRPr lang="zh-CN" altLang="en-US" sz="2800" b="1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19"/>
          <p:cNvSpPr txBox="1">
            <a:spLocks noChangeArrowheads="1"/>
          </p:cNvSpPr>
          <p:nvPr/>
        </p:nvSpPr>
        <p:spPr bwMode="auto">
          <a:xfrm>
            <a:off x="2964815" y="3176988"/>
            <a:ext cx="2971800" cy="5219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0" hangingPunct="1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3cm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4cm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5cm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TextBox 29"/>
          <p:cNvSpPr txBox="1">
            <a:spLocks noChangeArrowheads="1"/>
          </p:cNvSpPr>
          <p:nvPr/>
        </p:nvSpPr>
        <p:spPr bwMode="auto">
          <a:xfrm>
            <a:off x="2964815" y="3746533"/>
            <a:ext cx="2971800" cy="5219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0" hangingPunct="1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4cm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5cm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8cm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56790" y="1104900"/>
            <a:ext cx="265366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P86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做一做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2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  <p:pic>
        <p:nvPicPr>
          <p:cNvPr id="10" name="Picture 4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24" y="722471"/>
            <a:ext cx="17700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61328" y="1342073"/>
            <a:ext cx="8221345" cy="11245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latinLnBrk="0" hangingPunct="1">
              <a:lnSpc>
                <a:spcPct val="12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5.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一个直角三角形的两个锐角的和是多少度？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  <a:p>
            <a:pPr eaLnBrk="1" latinLnBrk="0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为什么？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3" name="Picture 4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24" y="722471"/>
            <a:ext cx="17700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645160" y="2466975"/>
            <a:ext cx="8122285" cy="891540"/>
          </a:xfrm>
          <a:prstGeom prst="rect">
            <a:avLst/>
          </a:prstGeom>
          <a:noFill/>
          <a:ln w="9525">
            <a:noFill/>
          </a:ln>
        </p:spPr>
        <p:txBody>
          <a:bodyPr wrap="square" rtlCol="0" anchor="t">
            <a:spAutoFit/>
          </a:bodyPr>
          <a:p>
            <a:pPr lvl="0" algn="l" eaLnBrk="1" hangingPunct="1">
              <a:buClrTx/>
              <a:buSzTx/>
              <a:buFontTx/>
              <a:defRPr/>
            </a:pP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90</a:t>
            </a:r>
            <a:r>
              <a:rPr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°</a:t>
            </a:r>
            <a:r>
              <a:rPr 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r>
              <a:rPr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用三角形的内角和减去一个直角得到两个锐角的和</a:t>
            </a:r>
            <a:r>
              <a:rPr 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即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180</a:t>
            </a:r>
            <a:r>
              <a:rPr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°－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90</a:t>
            </a:r>
            <a:r>
              <a:rPr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°</a:t>
            </a:r>
            <a:r>
              <a:rPr 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=90</a:t>
            </a:r>
            <a:r>
              <a:rPr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°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2" name="Picture 21" descr="两小豆形象之明明PPT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7945" y="3469323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utoShape 27"/>
          <p:cNvSpPr>
            <a:spLocks noChangeArrowheads="1"/>
          </p:cNvSpPr>
          <p:nvPr/>
        </p:nvSpPr>
        <p:spPr bwMode="auto">
          <a:xfrm>
            <a:off x="1442720" y="3453765"/>
            <a:ext cx="6014085" cy="904875"/>
          </a:xfrm>
          <a:prstGeom prst="wedgeRoundRectCallout">
            <a:avLst>
              <a:gd name="adj1" fmla="val 55532"/>
              <a:gd name="adj2" fmla="val 1526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锐角三角形的两个锐角和一定大于90°，钝角三角形的两个锐角和一定小于90°。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78965" y="1999615"/>
            <a:ext cx="265366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P86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做一做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3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14" grpId="0" bldLvl="0" animBg="1"/>
      <p:bldP spid="14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6" name="组合 15"/>
          <p:cNvGrpSpPr/>
          <p:nvPr/>
        </p:nvGrpSpPr>
        <p:grpSpPr bwMode="auto">
          <a:xfrm>
            <a:off x="-6566" y="535940"/>
            <a:ext cx="2277860" cy="584200"/>
            <a:chOff x="223267" y="542926"/>
            <a:chExt cx="2278032" cy="584201"/>
          </a:xfrm>
        </p:grpSpPr>
        <p:sp>
          <p:nvSpPr>
            <p:cNvPr id="6" name="圆角矩形 5"/>
            <p:cNvSpPr/>
            <p:nvPr/>
          </p:nvSpPr>
          <p:spPr bwMode="auto">
            <a:xfrm>
              <a:off x="399391" y="571501"/>
              <a:ext cx="1925783" cy="523876"/>
            </a:xfrm>
            <a:prstGeom prst="roundRect">
              <a:avLst/>
            </a:prstGeom>
            <a:solidFill>
              <a:srgbClr val="CBE8FA"/>
            </a:solidFill>
            <a:ln w="19050">
              <a:noFill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23267" y="542926"/>
              <a:ext cx="227803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447170" y="1141105"/>
            <a:ext cx="82496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同学们，今天的数学课你们有哪些收获呢？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1661160"/>
            <a:ext cx="2404745" cy="15220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6980" y="1661160"/>
            <a:ext cx="4613910" cy="1523365"/>
          </a:xfrm>
          <a:prstGeom prst="rect">
            <a:avLst/>
          </a:prstGeom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465" y="3249930"/>
            <a:ext cx="4136390" cy="1393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9765" y="3249930"/>
            <a:ext cx="1964690" cy="1373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00050" y="1304925"/>
            <a:ext cx="8121650" cy="267525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一、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填一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填。</a:t>
            </a:r>
            <a:endParaRPr lang="zh-CN" altLang="zh-CN" sz="2800" b="1" dirty="0">
              <a:latin typeface="+mj-lt"/>
              <a:ea typeface="黑体" panose="02010609060101010101" pitchFamily="49" charset="-122"/>
            </a:endParaRPr>
          </a:p>
          <a:p>
            <a:pPr marL="0" indent="0" algn="l" eaLnBrk="1" latinLnBrk="0" hangingPunct="1">
              <a:lnSpc>
                <a:spcPct val="12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1.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过平面上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一点可以画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        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条直线，过平面上的两点可以画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     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条直线。</a:t>
            </a:r>
            <a:endParaRPr lang="zh-CN" altLang="zh-CN" sz="2800" b="1" dirty="0">
              <a:latin typeface="+mj-lt"/>
              <a:ea typeface="黑体" panose="02010609060101010101" pitchFamily="49" charset="-122"/>
            </a:endParaRPr>
          </a:p>
          <a:p>
            <a:pPr marL="0" indent="0" algn="l" eaLnBrk="1" latinLnBrk="0" hangingPunct="1">
              <a:lnSpc>
                <a:spcPct val="120000"/>
              </a:lnSpc>
              <a:defRPr/>
            </a:pPr>
            <a:r>
              <a:rPr lang="en-US" sz="2800" b="1" dirty="0">
                <a:latin typeface="+mj-lt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在两条平行线间可以画（       ）条垂线段，这些垂线段的长度（        ）。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415155" y="1796415"/>
            <a:ext cx="111633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无数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3339148" y="2338705"/>
            <a:ext cx="561975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4641850" y="2781935"/>
            <a:ext cx="113284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无数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2867025" y="3325495"/>
            <a:ext cx="93726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相等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20875" y="4516438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9226" name="组合 15"/>
          <p:cNvGrpSpPr/>
          <p:nvPr/>
        </p:nvGrpSpPr>
        <p:grpSpPr bwMode="auto">
          <a:xfrm>
            <a:off x="-6566" y="618490"/>
            <a:ext cx="2277860" cy="584200"/>
            <a:chOff x="223267" y="542926"/>
            <a:chExt cx="2278032" cy="584201"/>
          </a:xfrm>
        </p:grpSpPr>
        <p:sp>
          <p:nvSpPr>
            <p:cNvPr id="2" name="圆角矩形 1"/>
            <p:cNvSpPr/>
            <p:nvPr/>
          </p:nvSpPr>
          <p:spPr bwMode="auto">
            <a:xfrm>
              <a:off x="399391" y="571501"/>
              <a:ext cx="1925783" cy="523876"/>
            </a:xfrm>
            <a:prstGeom prst="roundRect">
              <a:avLst/>
            </a:prstGeom>
            <a:solidFill>
              <a:srgbClr val="CBE8FA"/>
            </a:solidFill>
            <a:ln w="19050">
              <a:noFill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23267" y="542926"/>
              <a:ext cx="227803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巩固练习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1455" y="401320"/>
            <a:ext cx="8121650" cy="4225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p>
            <a:pPr algn="l" eaLnBrk="1" hangingPunct="1">
              <a:lnSpc>
                <a:spcPct val="120000"/>
              </a:lnSpc>
              <a:defRPr/>
            </a:pPr>
            <a:r>
              <a:rPr lang="en-US" sz="28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.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钟面上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时整，时针和分针组成的较小夹角是（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        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角；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时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30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分，时针和分针组成的较小夹角是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  <a:sym typeface="+mn-ea"/>
              </a:rPr>
              <a:t>        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  <a:sym typeface="+mn-ea"/>
              </a:rPr>
              <a:t>）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  <a:sym typeface="+mn-ea"/>
              </a:rPr>
              <a:t>角；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  <a:sym typeface="+mn-ea"/>
              </a:rPr>
              <a:t>        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  <a:sym typeface="+mn-ea"/>
              </a:rPr>
              <a:t>）时整，时针和分针组成平角；（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  <a:sym typeface="+mn-ea"/>
              </a:rPr>
              <a:t>        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  <a:sym typeface="+mn-ea"/>
              </a:rPr>
              <a:t>）时整或（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  <a:sym typeface="+mn-ea"/>
              </a:rPr>
              <a:t>        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  <a:sym typeface="+mn-ea"/>
              </a:rPr>
              <a:t>）时整，时针和分针组成直角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。</a:t>
            </a:r>
            <a:endParaRPr lang="zh-CN" altLang="zh-CN" sz="2800" b="1" dirty="0">
              <a:latin typeface="+mj-lt"/>
              <a:ea typeface="黑体" panose="02010609060101010101" pitchFamily="49" charset="-122"/>
            </a:endParaRPr>
          </a:p>
          <a:p>
            <a:pPr marL="0" indent="0" algn="l" eaLnBrk="1" latinLnBrk="0" hangingPunct="1">
              <a:lnSpc>
                <a:spcPct val="120000"/>
              </a:lnSpc>
              <a:defRPr/>
            </a:pPr>
            <a:r>
              <a:rPr lang="en-US" sz="2800" b="1" dirty="0">
                <a:latin typeface="+mj-lt"/>
                <a:ea typeface="黑体" panose="02010609060101010101" pitchFamily="49" charset="-122"/>
              </a:rPr>
              <a:t>4.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在直角三角形中，如果一个锐角的度数是另一个锐角度数的一半，那么这两个锐角的度数分别是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  <a:sym typeface="+mn-ea"/>
              </a:rPr>
              <a:t>        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  <a:sym typeface="+mn-ea"/>
              </a:rPr>
              <a:t>）°和（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  <a:sym typeface="+mn-ea"/>
              </a:rPr>
              <a:t>        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  <a:sym typeface="+mn-ea"/>
              </a:rPr>
              <a:t>）°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20875" y="4516438"/>
            <a:ext cx="5492750" cy="261937"/>
          </a:xfrm>
          <a:prstGeom prst="rect">
            <a:avLst/>
          </a:prstGeom>
        </p:spPr>
        <p:txBody>
          <a:bodyPr>
            <a:spAutoFit/>
          </a:bodyPr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99110" y="892175"/>
            <a:ext cx="111633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钝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1222375" y="1407160"/>
            <a:ext cx="111633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锐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3468370" y="1407160"/>
            <a:ext cx="111633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1920875" y="1921510"/>
            <a:ext cx="111633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4527550" y="1921510"/>
            <a:ext cx="111633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499110" y="3994785"/>
            <a:ext cx="111633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2743200" y="3956685"/>
            <a:ext cx="111633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4" grpId="0"/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98120" y="1444625"/>
            <a:ext cx="8748395" cy="26752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l" eaLnBrk="1" hangingPunct="1">
              <a:lnSpc>
                <a:spcPct val="120000"/>
              </a:lnSpc>
              <a:defRPr/>
            </a:pPr>
            <a:r>
              <a:rPr lang="en-US" sz="2800" b="1" dirty="0">
                <a:latin typeface="+mj-lt"/>
                <a:ea typeface="黑体" panose="02010609060101010101" pitchFamily="49" charset="-122"/>
              </a:rPr>
              <a:t>5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.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右图中，小圆的半径是（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        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cm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，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  <a:p>
            <a:pPr algn="l"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大圆的直径是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  <a:sym typeface="+mn-ea"/>
              </a:rPr>
              <a:t>        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  <a:sym typeface="+mn-ea"/>
              </a:rPr>
              <a:t>）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  <a:sym typeface="+mn-ea"/>
              </a:rPr>
              <a:t>cm</a:t>
            </a:r>
            <a:r>
              <a:rPr lang="zh-CN" altLang="zh-CN" sz="2800" b="1" dirty="0">
                <a:latin typeface="+mj-lt"/>
                <a:ea typeface="黑体" panose="02010609060101010101" pitchFamily="49" charset="-122"/>
              </a:rPr>
              <a:t>。</a:t>
            </a:r>
            <a:endParaRPr lang="zh-CN" altLang="zh-CN" sz="2800" b="1" dirty="0">
              <a:latin typeface="+mj-lt"/>
              <a:ea typeface="黑体" panose="02010609060101010101" pitchFamily="49" charset="-122"/>
            </a:endParaRPr>
          </a:p>
          <a:p>
            <a:pPr marL="0" indent="0" algn="l" eaLnBrk="1" latinLnBrk="0" hangingPunct="1">
              <a:lnSpc>
                <a:spcPct val="120000"/>
              </a:lnSpc>
              <a:defRPr/>
            </a:pPr>
            <a:r>
              <a:rPr lang="en-US" sz="2800" b="1" dirty="0">
                <a:latin typeface="+mj-lt"/>
                <a:ea typeface="黑体" panose="02010609060101010101" pitchFamily="49" charset="-122"/>
              </a:rPr>
              <a:t>6.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一个三角形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个内角的度数比是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：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：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，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  <a:p>
            <a:pPr marL="0" indent="0" algn="l" eaLnBrk="1" latinLnBrk="0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按角分，这是一个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  <a:sym typeface="+mn-ea"/>
              </a:rPr>
              <a:t>        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  <a:sym typeface="+mn-ea"/>
              </a:rPr>
              <a:t>）三角形，按边分，这是一个（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  <a:sym typeface="+mn-ea"/>
              </a:rPr>
              <a:t>        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  <a:sym typeface="+mn-ea"/>
              </a:rPr>
              <a:t>）三角形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20875" y="4516438"/>
            <a:ext cx="5492750" cy="261937"/>
          </a:xfrm>
          <a:prstGeom prst="rect">
            <a:avLst/>
          </a:prstGeom>
        </p:spPr>
        <p:txBody>
          <a:bodyPr>
            <a:spAutoFit/>
          </a:bodyPr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59550" y="1062355"/>
            <a:ext cx="2386965" cy="1737995"/>
          </a:xfrm>
          <a:prstGeom prst="rect">
            <a:avLst/>
          </a:prstGeom>
        </p:spPr>
      </p:pic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4434840" y="1444625"/>
            <a:ext cx="111633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1.5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2635885" y="1947545"/>
            <a:ext cx="111633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356610" y="2980690"/>
            <a:ext cx="111633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钝角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852170" y="3474085"/>
            <a:ext cx="111633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等腰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" grpId="0"/>
      <p:bldP spid="6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920875" y="4516438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1328" y="1185228"/>
            <a:ext cx="8221345" cy="11245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latinLnBrk="0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二、有长度分别为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cm、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7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cm、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12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cm、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16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cm的小棒各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根，哪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根小棒可以围成一个三角形？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TextBox 19"/>
          <p:cNvSpPr txBox="1">
            <a:spLocks noChangeArrowheads="1"/>
          </p:cNvSpPr>
          <p:nvPr/>
        </p:nvSpPr>
        <p:spPr bwMode="auto">
          <a:xfrm>
            <a:off x="2954655" y="2472055"/>
            <a:ext cx="3379470" cy="52197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0" hangingPunct="1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5cm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cm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16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cm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" name="TextBox 29"/>
          <p:cNvSpPr txBox="1">
            <a:spLocks noChangeArrowheads="1"/>
          </p:cNvSpPr>
          <p:nvPr/>
        </p:nvSpPr>
        <p:spPr bwMode="auto">
          <a:xfrm>
            <a:off x="2954655" y="3041650"/>
            <a:ext cx="3379470" cy="52197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0" hangingPunct="1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7cm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cm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16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cm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2267</Words>
  <Application>WPS 演示</Application>
  <PresentationFormat>全屏显示(16:9)</PresentationFormat>
  <Paragraphs>387</Paragraphs>
  <Slides>32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5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幼圆</vt:lpstr>
      <vt:lpstr>楷体_GB2312</vt:lpstr>
      <vt:lpstr>Calibri</vt:lpstr>
      <vt:lpstr>微软雅黑</vt:lpstr>
      <vt:lpstr>Arial Unicode MS</vt:lpstr>
      <vt:lpstr>3_Office 主题​​</vt:lpstr>
      <vt:lpstr>平面图形的认识与测量（1）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408</cp:revision>
  <dcterms:created xsi:type="dcterms:W3CDTF">2016-01-14T07:05:00Z</dcterms:created>
  <dcterms:modified xsi:type="dcterms:W3CDTF">2023-10-27T00:47:10Z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0710481747D24FBEB3A92E6071B814DB</vt:lpwstr>
  </property>
</Properties>
</file>