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3"/>
    <p:sldId id="388" r:id="rId4"/>
    <p:sldId id="413" r:id="rId5"/>
    <p:sldId id="414" r:id="rId6"/>
    <p:sldId id="323" r:id="rId7"/>
    <p:sldId id="353" r:id="rId8"/>
    <p:sldId id="354" r:id="rId9"/>
    <p:sldId id="355" r:id="rId10"/>
    <p:sldId id="326" r:id="rId11"/>
    <p:sldId id="416" r:id="rId13"/>
    <p:sldId id="417" r:id="rId14"/>
    <p:sldId id="358" r:id="rId15"/>
    <p:sldId id="359" r:id="rId16"/>
    <p:sldId id="360" r:id="rId17"/>
    <p:sldId id="361" r:id="rId18"/>
    <p:sldId id="363" r:id="rId19"/>
    <p:sldId id="328" r:id="rId20"/>
    <p:sldId id="365" r:id="rId21"/>
    <p:sldId id="369" r:id="rId22"/>
    <p:sldId id="370" r:id="rId23"/>
    <p:sldId id="366" r:id="rId24"/>
    <p:sldId id="367" r:id="rId25"/>
    <p:sldId id="368" r:id="rId26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2"/>
    </p:embeddedFont>
    <p:embeddedFont>
      <p:font typeface="等线" panose="02010600030101010101" pitchFamily="2" charset="-122"/>
      <p:regular r:id="rId33"/>
    </p:embeddedFont>
    <p:embeddedFont>
      <p:font typeface="楷体" panose="02010609060101010101" pitchFamily="49" charset="-122"/>
      <p:regular r:id="rId34"/>
    </p:embeddedFont>
    <p:embeddedFont>
      <p:font typeface="幼圆" panose="02010509060101010101" pitchFamily="49" charset="-122"/>
      <p:regular r:id="rId35"/>
    </p:embeddedFont>
  </p:embeddedFontLst>
  <p:custDataLst>
    <p:tags r:id="rId3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0" userDrawn="1">
          <p15:clr>
            <a:srgbClr val="A4A3A4"/>
          </p15:clr>
        </p15:guide>
        <p15:guide id="2" pos="2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43BCD1"/>
    <a:srgbClr val="E0F4F9"/>
    <a:srgbClr val="F6FCFC"/>
    <a:srgbClr val="BFE3F8"/>
    <a:srgbClr val="C6E6FB"/>
    <a:srgbClr val="D2ECFD"/>
    <a:srgbClr val="E84235"/>
    <a:srgbClr val="0091F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8" autoAdjust="0"/>
    <p:restoredTop sz="94660" autoAdjust="0"/>
  </p:normalViewPr>
  <p:slideViewPr>
    <p:cSldViewPr snapToGrid="0">
      <p:cViewPr varScale="1">
        <p:scale>
          <a:sx n="150" d="100"/>
          <a:sy n="150" d="100"/>
        </p:scale>
        <p:origin x="480" y="120"/>
      </p:cViewPr>
      <p:guideLst>
        <p:guide orient="horz" pos="1330"/>
        <p:guide pos="28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gs" Target="tags/tag5.xml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60E7FF0-83A4-415F-BCE1-D428A7BFDB08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9A9148E-503B-48E6-97FF-4E7A836F8CA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CA6773F-6641-4DCD-86DA-22C7BEFE196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CA6773F-6641-4DCD-86DA-22C7BEFE196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CA6773F-6641-4DCD-86DA-22C7BEFE196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0" r="13282" b="17355"/>
          <a:stretch>
            <a:fillRect/>
          </a:stretch>
        </p:blipFill>
        <p:spPr bwMode="auto">
          <a:xfrm rot="16200000">
            <a:off x="2000250" y="-2000250"/>
            <a:ext cx="51435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2895" r="1724" b="1299"/>
          <a:stretch>
            <a:fillRect/>
          </a:stretch>
        </p:blipFill>
        <p:spPr bwMode="auto">
          <a:xfrm rot="16200000">
            <a:off x="2000250" y="-2000250"/>
            <a:ext cx="5143501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3"/>
          <a:stretch>
            <a:fillRect/>
          </a:stretch>
        </p:blipFill>
        <p:spPr bwMode="auto">
          <a:xfrm rot="16200000">
            <a:off x="4224654" y="-3024344"/>
            <a:ext cx="657064" cy="760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76788"/>
          <a:stretch>
            <a:fillRect/>
          </a:stretch>
        </p:blipFill>
        <p:spPr bwMode="auto">
          <a:xfrm rot="5400000" flipH="1">
            <a:off x="4224652" y="559358"/>
            <a:ext cx="657064" cy="760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68300"/>
            <a:ext cx="9144000" cy="4406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68300"/>
            <a:ext cx="9144000" cy="68263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741863"/>
            <a:ext cx="9144000" cy="68262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69863" y="184150"/>
            <a:ext cx="8804275" cy="4775200"/>
          </a:xfrm>
          <a:prstGeom prst="roundRect">
            <a:avLst>
              <a:gd name="adj" fmla="val 6759"/>
            </a:avLst>
          </a:prstGeom>
          <a:solidFill>
            <a:srgbClr val="FFFFFF"/>
          </a:solidFill>
          <a:ln w="50800">
            <a:solidFill>
              <a:srgbClr val="3A93C3"/>
            </a:solidFill>
            <a:prstDash val="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6E0BFB0-D342-469B-8EC7-3F03F35EC85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2052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wmf"/><Relationship Id="rId8" Type="http://schemas.openxmlformats.org/officeDocument/2006/relationships/oleObject" Target="../embeddings/oleObject1.bin"/><Relationship Id="rId7" Type="http://schemas.openxmlformats.org/officeDocument/2006/relationships/image" Target="../media/image15.png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3.bin"/><Relationship Id="rId3" Type="http://schemas.openxmlformats.org/officeDocument/2006/relationships/image" Target="../media/image27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9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38.wmf"/><Relationship Id="rId1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2"/>
          <p:cNvGrpSpPr/>
          <p:nvPr/>
        </p:nvGrpSpPr>
        <p:grpSpPr bwMode="auto">
          <a:xfrm>
            <a:off x="1300163" y="1857386"/>
            <a:ext cx="6742112" cy="1365239"/>
            <a:chOff x="1299844" y="1858027"/>
            <a:chExt cx="6741866" cy="1364925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299844" y="2723005"/>
              <a:ext cx="63910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副标题 6"/>
            <p:cNvSpPr txBox="1">
              <a:spLocks noChangeArrowheads="1"/>
            </p:cNvSpPr>
            <p:nvPr/>
          </p:nvSpPr>
          <p:spPr bwMode="auto">
            <a:xfrm>
              <a:off x="3320657" y="2723005"/>
              <a:ext cx="2349414" cy="499947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dirty="0"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latin typeface="+mn-ea"/>
                </a:rPr>
                <a:t>·</a:t>
              </a:r>
              <a:r>
                <a:rPr lang="zh-CN" altLang="en-US" dirty="0">
                  <a:ea typeface="楷体" panose="02010609060101010101" pitchFamily="49" charset="-122"/>
                </a:rPr>
                <a:t>六年级下册</a:t>
              </a:r>
              <a:endParaRPr lang="zh-CN" altLang="en-US" dirty="0">
                <a:ea typeface="楷体" panose="02010609060101010101" pitchFamily="49" charset="-122"/>
              </a:endParaRPr>
            </a:p>
          </p:txBody>
        </p:sp>
        <p:sp>
          <p:nvSpPr>
            <p:cNvPr id="19461" name="标题 5"/>
            <p:cNvSpPr txBox="1">
              <a:spLocks noChangeArrowheads="1"/>
            </p:cNvSpPr>
            <p:nvPr/>
          </p:nvSpPr>
          <p:spPr bwMode="auto">
            <a:xfrm>
              <a:off x="2100090" y="1858027"/>
              <a:ext cx="594162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600" b="1">
                  <a:latin typeface="幼圆" panose="02010509060101010101" pitchFamily="49" charset="-122"/>
                  <a:ea typeface="幼圆" panose="02010509060101010101" pitchFamily="49" charset="-122"/>
                </a:rPr>
                <a:t>平面图形的认识与测量（</a:t>
              </a:r>
              <a:r>
                <a:rPr lang="en-US" altLang="zh-CN" sz="3600" b="1"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r>
                <a:rPr lang="zh-CN" altLang="en-US" sz="3600" b="1"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  <a:endParaRPr lang="zh-CN" altLang="en-US" sz="3600" b="1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8" name="Picture 10" descr="E:\完全共享\标\6.pn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9190" y="1618615"/>
            <a:ext cx="948690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6575" y="547370"/>
          <a:ext cx="7785100" cy="43751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1655445"/>
                <a:gridCol w="2700020"/>
                <a:gridCol w="2058035"/>
              </a:tblGrid>
              <a:tr h="383540">
                <a:tc row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图形名称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b" anchorCtr="0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 row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图形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b" anchorCtr="0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计算公式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 hMerge="1">
                  <a:tcPr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</a:tcPr>
                </a:tc>
              </a:tr>
              <a:tr h="383540">
                <a:tc vMerge="1">
                  <a:tcPr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B w="12700" cmpd="sng">
                      <a:solidFill>
                        <a:srgbClr val="43BCD1"/>
                      </a:solidFill>
                      <a:prstDash val="solid"/>
                    </a:lnB>
                  </a:tcPr>
                </a:tc>
                <a:tc vMerge="1">
                  <a:tcPr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B w="12700" cmpd="sng">
                      <a:solidFill>
                        <a:srgbClr val="43BCD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用文字表示的公式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用字母表示的公式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</a:tr>
              <a:tr h="57912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长方形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endParaRPr lang="zh-CN" altLang="en-US" sz="17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=(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+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宽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)×2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宽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C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=2(</a:t>
                      </a:r>
                      <a:r>
                        <a:rPr lang="en-US" altLang="zh-CN" sz="1600" b="1" i="1" dirty="0" err="1">
                          <a:latin typeface="+mn-lt"/>
                          <a:ea typeface="楷体" panose="02010609060101010101" pitchFamily="49" charset="-122"/>
                        </a:rPr>
                        <a:t>a+b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)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S=ab</a:t>
                      </a:r>
                      <a:endParaRPr lang="en-US" altLang="zh-CN" sz="1600" b="1" i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57912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正方形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endParaRPr lang="zh-CN" altLang="en-US" sz="17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边长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×4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边长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边长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C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=4</a:t>
                      </a: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a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S=a</a:t>
                      </a:r>
                      <a:r>
                        <a:rPr lang="en-US" altLang="zh-CN" sz="1600" b="1" i="0" baseline="30000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600" b="1" i="0" baseline="30000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57912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平行四边形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endParaRPr lang="zh-CN" altLang="en-US" sz="17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=(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底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+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斜边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)×2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底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高 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C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=(</a:t>
                      </a:r>
                      <a:r>
                        <a:rPr lang="en-US" altLang="zh-CN" sz="1600" b="1" i="1" dirty="0" err="1">
                          <a:latin typeface="+mn-lt"/>
                          <a:ea typeface="楷体" panose="02010609060101010101" pitchFamily="49" charset="-122"/>
                        </a:rPr>
                        <a:t>a+b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)×2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S=ah</a:t>
                      </a:r>
                      <a:endParaRPr lang="en-US" altLang="zh-CN" sz="1600" b="1" i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57912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三角形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endParaRPr lang="zh-CN" altLang="en-US" sz="17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三边之和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=(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底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高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)÷2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 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C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en-US" altLang="zh-CN" sz="1600" b="1" i="1" dirty="0" err="1">
                          <a:latin typeface="+mn-lt"/>
                          <a:ea typeface="楷体" panose="02010609060101010101" pitchFamily="49" charset="-122"/>
                        </a:rPr>
                        <a:t>a+b+c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S=ah</a:t>
                      </a:r>
                      <a:endParaRPr lang="en-US" altLang="zh-CN" sz="1600" b="1" i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71247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梯形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17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四边之和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=(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上底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+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下底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)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×高÷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ea typeface="楷体" panose="02010609060101010101" pitchFamily="49" charset="-122"/>
                          <a:sym typeface="+mn-ea"/>
                        </a:rPr>
                        <a:t>C</a:t>
                      </a:r>
                      <a:r>
                        <a:rPr lang="en-US" altLang="zh-CN" sz="1600" b="1" dirty="0">
                          <a:ea typeface="楷体" panose="02010609060101010101" pitchFamily="49" charset="-122"/>
                          <a:sym typeface="+mn-ea"/>
                        </a:rPr>
                        <a:t>=</a:t>
                      </a:r>
                      <a:r>
                        <a:rPr lang="en-US" altLang="zh-CN" sz="1600" b="1" i="1" dirty="0" err="1">
                          <a:ea typeface="楷体" panose="02010609060101010101" pitchFamily="49" charset="-122"/>
                          <a:sym typeface="+mn-ea"/>
                        </a:rPr>
                        <a:t>a+b+c+d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  <a:sym typeface="+mn-ea"/>
                      </a:endParaRPr>
                    </a:p>
                    <a:p>
                      <a:pPr algn="l" fontAlgn="auto">
                        <a:lnSpc>
                          <a:spcPct val="150000"/>
                        </a:lnSpc>
                      </a:pPr>
                      <a:r>
                        <a:rPr lang="en-US" altLang="zh-CN" sz="1600" b="1" i="1" dirty="0">
                          <a:ea typeface="楷体" panose="02010609060101010101" pitchFamily="49" charset="-122"/>
                          <a:sym typeface="+mn-ea"/>
                        </a:rPr>
                        <a:t>S=     </a:t>
                      </a:r>
                      <a:r>
                        <a:rPr lang="en-US" altLang="zh-CN" sz="1600" b="1" dirty="0">
                          <a:ea typeface="楷体" panose="02010609060101010101" pitchFamily="49" charset="-122"/>
                          <a:sym typeface="+mn-ea"/>
                        </a:rPr>
                        <a:t>(</a:t>
                      </a:r>
                      <a:r>
                        <a:rPr lang="en-US" altLang="zh-CN" sz="1600" b="1" i="1" dirty="0" err="1">
                          <a:ea typeface="楷体" panose="02010609060101010101" pitchFamily="49" charset="-122"/>
                          <a:sym typeface="+mn-ea"/>
                        </a:rPr>
                        <a:t>a+b</a:t>
                      </a:r>
                      <a:r>
                        <a:rPr lang="en-US" altLang="zh-CN" sz="1600" b="1" dirty="0">
                          <a:ea typeface="楷体" panose="02010609060101010101" pitchFamily="49" charset="-122"/>
                          <a:sym typeface="+mn-ea"/>
                        </a:rPr>
                        <a:t>)</a:t>
                      </a:r>
                      <a:r>
                        <a:rPr lang="en-US" altLang="zh-CN" sz="1600" b="1" i="1" dirty="0">
                          <a:ea typeface="楷体" panose="02010609060101010101" pitchFamily="49" charset="-122"/>
                          <a:sym typeface="+mn-ea"/>
                        </a:rPr>
                        <a:t>h</a:t>
                      </a:r>
                      <a:endParaRPr lang="en-US" altLang="zh-CN" sz="1600" b="1" i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t" anchorCtr="0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57912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圆</a:t>
                      </a:r>
                      <a:endParaRPr lang="zh-CN" altLang="en-US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E0F4F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</a:pPr>
                      <a:endParaRPr lang="zh-CN" altLang="en-US" sz="17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周长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直径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×π=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半径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×2×π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 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面积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半径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</a:t>
                      </a:r>
                      <a:r>
                        <a:rPr lang="zh-CN" altLang="en-US" sz="1600" b="1" dirty="0">
                          <a:latin typeface="+mn-lt"/>
                          <a:ea typeface="楷体" panose="02010609060101010101" pitchFamily="49" charset="-122"/>
                        </a:rPr>
                        <a:t>半径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×π</a:t>
                      </a:r>
                      <a:endParaRPr lang="en-US" altLang="zh-CN" sz="16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C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=π</a:t>
                      </a: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d</a:t>
                      </a:r>
                      <a:r>
                        <a:rPr lang="en-US" altLang="zh-CN" sz="1600" b="1" dirty="0">
                          <a:latin typeface="+mn-lt"/>
                          <a:ea typeface="楷体" panose="02010609060101010101" pitchFamily="49" charset="-122"/>
                        </a:rPr>
                        <a:t>=2π</a:t>
                      </a: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r</a:t>
                      </a:r>
                      <a:endParaRPr lang="en-US" altLang="zh-CN" sz="1600" b="1" i="1" dirty="0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00000"/>
                        </a:lnSpc>
                      </a:pPr>
                      <a:r>
                        <a:rPr lang="en-US" altLang="zh-CN" sz="1600" b="1" i="1" dirty="0">
                          <a:latin typeface="+mn-lt"/>
                          <a:ea typeface="楷体" panose="02010609060101010101" pitchFamily="49" charset="-122"/>
                        </a:rPr>
                        <a:t>S=πr</a:t>
                      </a:r>
                      <a:r>
                        <a:rPr lang="en-US" altLang="zh-CN" sz="1600" b="1" i="0" baseline="30000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en-US" altLang="zh-CN" sz="1600" b="1" i="0" baseline="30000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33" marR="91433" marT="45437" marB="45437" anchor="ctr">
                    <a:lnL w="12700" cmpd="sng">
                      <a:solidFill>
                        <a:srgbClr val="43BCD1"/>
                      </a:solidFill>
                      <a:prstDash val="solid"/>
                    </a:lnL>
                    <a:lnR w="12700" cmpd="sng">
                      <a:solidFill>
                        <a:srgbClr val="43BCD1"/>
                      </a:solidFill>
                      <a:prstDash val="solid"/>
                    </a:lnR>
                    <a:lnT w="12700" cmpd="sng">
                      <a:solidFill>
                        <a:srgbClr val="43BCD1"/>
                      </a:solidFill>
                      <a:prstDash val="solid"/>
                    </a:lnT>
                    <a:lnB w="12700" cmpd="sng">
                      <a:solidFill>
                        <a:srgbClr val="43BCD1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20521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320" y="1367790"/>
            <a:ext cx="868045" cy="47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2" name="图片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543" y="1927225"/>
            <a:ext cx="609600" cy="52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3" name="图片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683" y="2519045"/>
            <a:ext cx="655320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4" name="图片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228" y="3085465"/>
            <a:ext cx="570230" cy="52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6" name="图片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390" y="4378325"/>
            <a:ext cx="509905" cy="50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2025" y="3635375"/>
            <a:ext cx="1076325" cy="690245"/>
          </a:xfrm>
          <a:prstGeom prst="rect">
            <a:avLst/>
          </a:prstGeom>
        </p:spPr>
      </p:pic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73215" y="3881755"/>
          <a:ext cx="147955" cy="480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8" imgW="304800" imgH="990600" progId="Equation.KSEE3">
                  <p:embed/>
                </p:oleObj>
              </mc:Choice>
              <mc:Fallback>
                <p:oleObj name="" r:id="rId8" imgW="304800" imgH="990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73215" y="3881755"/>
                        <a:ext cx="147955" cy="4806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26" name="组合 15"/>
          <p:cNvGrpSpPr/>
          <p:nvPr/>
        </p:nvGrpSpPr>
        <p:grpSpPr bwMode="auto">
          <a:xfrm>
            <a:off x="-6566" y="437515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整理复习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226" name="组合 15"/>
          <p:cNvGrpSpPr/>
          <p:nvPr/>
        </p:nvGrpSpPr>
        <p:grpSpPr bwMode="auto">
          <a:xfrm>
            <a:off x="-6566" y="5232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梳理联系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63245" y="1418590"/>
            <a:ext cx="2171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平行四边形：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56723"/>
          <a:stretch>
            <a:fillRect/>
          </a:stretch>
        </p:blipFill>
        <p:spPr>
          <a:xfrm>
            <a:off x="2461895" y="1101725"/>
            <a:ext cx="1689735" cy="10947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62844"/>
          <a:stretch>
            <a:fillRect/>
          </a:stretch>
        </p:blipFill>
        <p:spPr>
          <a:xfrm>
            <a:off x="6010910" y="1100455"/>
            <a:ext cx="1450975" cy="109601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4339590" y="1649095"/>
            <a:ext cx="1238250" cy="0"/>
          </a:xfrm>
          <a:prstGeom prst="straightConnector1">
            <a:avLst/>
          </a:prstGeom>
          <a:ln w="19050">
            <a:solidFill>
              <a:srgbClr val="E60013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228715" y="2214880"/>
            <a:ext cx="1143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b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ah</a:t>
            </a:r>
            <a:endParaRPr lang="en-US" altLang="zh-CN" sz="2400" b="1" i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37710" y="1216025"/>
            <a:ext cx="913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割补</a:t>
            </a:r>
            <a:endParaRPr lang="zh-CN" altLang="en-US" sz="2400" b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3245" y="2868930"/>
            <a:ext cx="2171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三角形：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285" y="2674620"/>
            <a:ext cx="1798320" cy="1190625"/>
          </a:xfrm>
          <a:prstGeom prst="rect">
            <a:avLst/>
          </a:prstGeom>
        </p:spPr>
      </p:pic>
      <p:pic>
        <p:nvPicPr>
          <p:cNvPr id="14" name="图片 13" descr="C:\Users\nk\Desktop\2023-09-09 14 32 25.jpg2023-09-09 14 32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00420" y="2674303"/>
            <a:ext cx="1800225" cy="119126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/>
            </p:nvSpPr>
            <p:spPr>
              <a:xfrm>
                <a:off x="6228715" y="3912870"/>
                <a:ext cx="1143000" cy="617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atinLnBrk="0">
                  <a:lnSpc>
                    <a:spcPct val="100000"/>
                  </a:lnSpc>
                </a:pPr>
                <a:r>
                  <a:rPr lang="en-US" altLang="zh-CN" sz="2400" b="1" i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zh-CN" sz="2400" b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b="1" i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ah</a:t>
                </a:r>
                <a:endParaRPr lang="en-US" altLang="zh-CN" sz="2400" b="1" i="1" dirty="0" smtClean="0">
                  <a:solidFill>
                    <a:srgbClr val="E6001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715" y="3912870"/>
                <a:ext cx="1143000" cy="61785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接箭头连接符 20"/>
          <p:cNvCxnSpPr/>
          <p:nvPr/>
        </p:nvCxnSpPr>
        <p:spPr>
          <a:xfrm>
            <a:off x="4339590" y="3269933"/>
            <a:ext cx="1238250" cy="0"/>
          </a:xfrm>
          <a:prstGeom prst="straightConnector1">
            <a:avLst/>
          </a:prstGeom>
          <a:ln w="19050">
            <a:solidFill>
              <a:srgbClr val="E60013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474210" y="2841625"/>
            <a:ext cx="913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拼摆</a:t>
            </a:r>
            <a:endParaRPr lang="zh-CN" altLang="en-US" sz="2400" b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rcRect l="45376"/>
          <a:stretch>
            <a:fillRect/>
          </a:stretch>
        </p:blipFill>
        <p:spPr>
          <a:xfrm>
            <a:off x="5699760" y="2741930"/>
            <a:ext cx="2201545" cy="1357630"/>
          </a:xfrm>
          <a:prstGeom prst="rect">
            <a:avLst/>
          </a:prstGeom>
        </p:spPr>
      </p:pic>
      <p:grpSp>
        <p:nvGrpSpPr>
          <p:cNvPr id="9226" name="组合 15"/>
          <p:cNvGrpSpPr/>
          <p:nvPr/>
        </p:nvGrpSpPr>
        <p:grpSpPr bwMode="auto">
          <a:xfrm>
            <a:off x="-6566" y="5232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梳理联系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0" name="图片 19" descr="C:\Users\nk\Desktop\2023-09-09 14 39 03.jpg2023-09-09 14 39 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57671" y="1101725"/>
            <a:ext cx="1699895" cy="10944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3245" y="1418590"/>
            <a:ext cx="2171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梯形：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>
            <a:off x="4339590" y="1649095"/>
            <a:ext cx="1238250" cy="0"/>
          </a:xfrm>
          <a:prstGeom prst="straightConnector1">
            <a:avLst/>
          </a:prstGeom>
          <a:ln w="19050">
            <a:solidFill>
              <a:srgbClr val="E60013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537710" y="1216025"/>
            <a:ext cx="913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拼摆</a:t>
            </a:r>
            <a:endParaRPr lang="zh-CN" altLang="en-US" sz="2400" b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95" y="1102065"/>
            <a:ext cx="1698207" cy="1094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5720715" y="2185670"/>
                <a:ext cx="1974850" cy="617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atinLnBrk="0">
                  <a:lnSpc>
                    <a:spcPct val="100000"/>
                  </a:lnSpc>
                </a:pPr>
                <a:r>
                  <a:rPr lang="en-US" altLang="zh-CN" sz="2400" b="1" i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S</a:t>
                </a:r>
                <a:r>
                  <a:rPr lang="en-US" altLang="zh-CN" sz="2400" b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b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400" b="1" i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a+b</a:t>
                </a:r>
                <a:r>
                  <a:rPr lang="en-US" altLang="zh-CN" sz="2400" b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400" b="1" i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h</a:t>
                </a:r>
                <a:endParaRPr lang="en-US" altLang="zh-CN" sz="2400" b="1" i="1" dirty="0" smtClean="0">
                  <a:solidFill>
                    <a:srgbClr val="E6001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715" y="2185670"/>
                <a:ext cx="1974850" cy="61785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/>
          <p:cNvSpPr txBox="1"/>
          <p:nvPr/>
        </p:nvSpPr>
        <p:spPr>
          <a:xfrm>
            <a:off x="563245" y="3249930"/>
            <a:ext cx="2171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圆形：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rcRect r="66803"/>
          <a:stretch>
            <a:fillRect/>
          </a:stretch>
        </p:blipFill>
        <p:spPr>
          <a:xfrm>
            <a:off x="2302510" y="2741930"/>
            <a:ext cx="1337945" cy="1357630"/>
          </a:xfrm>
          <a:prstGeom prst="rect">
            <a:avLst/>
          </a:prstGeom>
        </p:spPr>
      </p:pic>
      <p:cxnSp>
        <p:nvCxnSpPr>
          <p:cNvPr id="29" name="直接箭头连接符 28"/>
          <p:cNvCxnSpPr/>
          <p:nvPr/>
        </p:nvCxnSpPr>
        <p:spPr>
          <a:xfrm>
            <a:off x="4339590" y="3269933"/>
            <a:ext cx="1238250" cy="0"/>
          </a:xfrm>
          <a:prstGeom prst="straightConnector1">
            <a:avLst/>
          </a:prstGeom>
          <a:ln w="19050">
            <a:solidFill>
              <a:srgbClr val="E60013"/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474210" y="2841625"/>
            <a:ext cx="913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400" b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剪拼</a:t>
            </a:r>
            <a:endParaRPr lang="zh-CN" altLang="en-US" sz="2400" b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81020" y="2892425"/>
            <a:ext cx="913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endParaRPr lang="en-US" altLang="zh-CN" sz="2400" b="1" i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597785" y="3241675"/>
            <a:ext cx="913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</a:t>
            </a:r>
            <a:endParaRPr lang="en-US" altLang="zh-CN" sz="2400" b="1" i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30240" y="3745865"/>
            <a:ext cx="0" cy="311150"/>
          </a:xfrm>
          <a:prstGeom prst="line">
            <a:avLst/>
          </a:prstGeom>
          <a:ln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686040" y="3745865"/>
            <a:ext cx="0" cy="311150"/>
          </a:xfrm>
          <a:prstGeom prst="line">
            <a:avLst/>
          </a:prstGeom>
          <a:ln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5747385" y="3895725"/>
            <a:ext cx="414655" cy="0"/>
          </a:xfrm>
          <a:prstGeom prst="straightConnector1">
            <a:avLst/>
          </a:prstGeom>
          <a:ln>
            <a:solidFill>
              <a:srgbClr val="E60013"/>
            </a:solidFill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7247890" y="3895725"/>
            <a:ext cx="426085" cy="0"/>
          </a:xfrm>
          <a:prstGeom prst="straightConnector1">
            <a:avLst/>
          </a:prstGeom>
          <a:ln>
            <a:solidFill>
              <a:srgbClr val="E6001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6223635" y="3707130"/>
                <a:ext cx="1974850" cy="617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atinLnBrk="0">
                  <a:lnSpc>
                    <a:spcPct val="10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𝑪</m:t>
                        </m:r>
                      </m:num>
                      <m:den>
                        <m:r>
                          <a:rPr lang="en-US" altLang="zh-CN" sz="2400" b="1" i="1" dirty="0" smtClean="0">
                            <a:solidFill>
                              <a:srgbClr val="E60013"/>
                            </a:solidFill>
                            <a:latin typeface="Cambria Math" panose="02040503050406030204" charset="0"/>
                            <a:ea typeface="楷体" panose="02010609060101010101" pitchFamily="49" charset="-122"/>
                            <a:cs typeface="Cambria Math" panose="0204050305040603020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b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(=π</a:t>
                </a:r>
                <a:r>
                  <a:rPr lang="en-US" altLang="zh-CN" sz="2400" b="1" i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2400" b="1" dirty="0" smtClean="0">
                    <a:solidFill>
                      <a:srgbClr val="E60013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endParaRPr lang="en-US" altLang="zh-CN" sz="2400" b="1" i="1" dirty="0" smtClean="0">
                  <a:solidFill>
                    <a:srgbClr val="E60013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635" y="3707130"/>
                <a:ext cx="1974850" cy="61785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直接连接符 37"/>
          <p:cNvCxnSpPr/>
          <p:nvPr/>
        </p:nvCxnSpPr>
        <p:spPr>
          <a:xfrm rot="16200000">
            <a:off x="8016240" y="2954020"/>
            <a:ext cx="0" cy="311150"/>
          </a:xfrm>
          <a:prstGeom prst="line">
            <a:avLst/>
          </a:prstGeom>
          <a:ln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695565" y="3730625"/>
            <a:ext cx="487045" cy="0"/>
          </a:xfrm>
          <a:prstGeom prst="line">
            <a:avLst/>
          </a:prstGeom>
          <a:ln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V="1">
            <a:off x="7956868" y="3539173"/>
            <a:ext cx="0" cy="191135"/>
          </a:xfrm>
          <a:prstGeom prst="straightConnector1">
            <a:avLst/>
          </a:prstGeom>
          <a:ln>
            <a:solidFill>
              <a:srgbClr val="E60013"/>
            </a:solidFill>
            <a:headEnd type="triangl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 flipV="1">
            <a:off x="7956868" y="3113088"/>
            <a:ext cx="0" cy="191135"/>
          </a:xfrm>
          <a:prstGeom prst="straightConnector1">
            <a:avLst/>
          </a:prstGeom>
          <a:ln>
            <a:solidFill>
              <a:srgbClr val="E6001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7792720" y="3166110"/>
            <a:ext cx="518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endParaRPr lang="en-US" altLang="zh-CN" sz="2400" b="1" i="1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757545" y="4236720"/>
            <a:ext cx="1143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</a:t>
            </a:r>
            <a:r>
              <a:rPr lang="en-US" altLang="zh-CN" sz="2400" b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=π</a:t>
            </a:r>
            <a:r>
              <a:rPr lang="en-US" altLang="zh-CN" sz="2400" b="1" i="1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sz="2400" b="1" baseline="30000" dirty="0" smtClean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 baseline="30000" dirty="0" smtClean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9620" y="508000"/>
            <a:ext cx="6862763" cy="4127500"/>
          </a:xfrm>
          <a:custGeom>
            <a:avLst/>
            <a:gdLst>
              <a:gd name="connsiteX0" fmla="*/ 0 w 6862763"/>
              <a:gd name="connsiteY0" fmla="*/ 0 h 4127500"/>
              <a:gd name="connsiteX1" fmla="*/ 6862763 w 6862763"/>
              <a:gd name="connsiteY1" fmla="*/ 0 h 4127500"/>
              <a:gd name="connsiteX2" fmla="*/ 6862763 w 6862763"/>
              <a:gd name="connsiteY2" fmla="*/ 4127500 h 4127500"/>
              <a:gd name="connsiteX3" fmla="*/ 5714255 w 6862763"/>
              <a:gd name="connsiteY3" fmla="*/ 4127500 h 4127500"/>
              <a:gd name="connsiteX4" fmla="*/ 5719780 w 6862763"/>
              <a:gd name="connsiteY4" fmla="*/ 4079082 h 4127500"/>
              <a:gd name="connsiteX5" fmla="*/ 5345130 w 6862763"/>
              <a:gd name="connsiteY5" fmla="*/ 3748088 h 4127500"/>
              <a:gd name="connsiteX6" fmla="*/ 4970480 w 6862763"/>
              <a:gd name="connsiteY6" fmla="*/ 4079082 h 4127500"/>
              <a:gd name="connsiteX7" fmla="*/ 4976005 w 6862763"/>
              <a:gd name="connsiteY7" fmla="*/ 4127500 h 4127500"/>
              <a:gd name="connsiteX8" fmla="*/ 0 w 6862763"/>
              <a:gd name="connsiteY8" fmla="*/ 4127500 h 412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62763" h="4127500">
                <a:moveTo>
                  <a:pt x="0" y="0"/>
                </a:moveTo>
                <a:lnTo>
                  <a:pt x="6862763" y="0"/>
                </a:lnTo>
                <a:lnTo>
                  <a:pt x="6862763" y="4127500"/>
                </a:lnTo>
                <a:lnTo>
                  <a:pt x="5714255" y="4127500"/>
                </a:lnTo>
                <a:lnTo>
                  <a:pt x="5719780" y="4079082"/>
                </a:lnTo>
                <a:cubicBezTo>
                  <a:pt x="5719780" y="3896279"/>
                  <a:pt x="5552043" y="3748088"/>
                  <a:pt x="5345130" y="3748088"/>
                </a:cubicBezTo>
                <a:cubicBezTo>
                  <a:pt x="5138217" y="3748088"/>
                  <a:pt x="4970480" y="3896279"/>
                  <a:pt x="4970480" y="4079082"/>
                </a:cubicBezTo>
                <a:lnTo>
                  <a:pt x="4976005" y="4127500"/>
                </a:lnTo>
                <a:lnTo>
                  <a:pt x="0" y="41275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1536700" y="2481263"/>
            <a:ext cx="149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560513" y="2990850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4768850" y="635000"/>
            <a:ext cx="746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806950" y="1141413"/>
            <a:ext cx="43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578225" y="2643188"/>
            <a:ext cx="509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670425" y="3700463"/>
            <a:ext cx="642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2π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endParaRPr lang="en-US" altLang="zh-CN" sz="2400" b="1" i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727575" y="4176713"/>
            <a:ext cx="592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π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2400" b="1" baseline="30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267450" y="3608388"/>
          <a:ext cx="8445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2" imgW="20116800" imgH="9753600" progId="Equation.DSMT4">
                  <p:embed/>
                </p:oleObj>
              </mc:Choice>
              <mc:Fallback>
                <p:oleObj name="Equation" r:id="rId2" imgW="20116800" imgH="97536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7450" y="3608388"/>
                        <a:ext cx="8445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组合 12"/>
          <p:cNvGrpSpPr/>
          <p:nvPr/>
        </p:nvGrpSpPr>
        <p:grpSpPr bwMode="auto">
          <a:xfrm>
            <a:off x="6215063" y="2065338"/>
            <a:ext cx="523875" cy="381000"/>
            <a:chOff x="6184603" y="2281333"/>
            <a:chExt cx="524488" cy="381186"/>
          </a:xfrm>
        </p:grpSpPr>
        <p:graphicFrame>
          <p:nvGraphicFramePr>
            <p:cNvPr id="24588" name="对象 9"/>
            <p:cNvGraphicFramePr>
              <a:graphicFrameLocks noChangeAspect="1"/>
            </p:cNvGraphicFramePr>
            <p:nvPr/>
          </p:nvGraphicFramePr>
          <p:xfrm>
            <a:off x="6184603" y="2281333"/>
            <a:ext cx="222921" cy="3811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4" imgW="3962400" imgH="9753600" progId="Equation.DSMT4">
                    <p:embed/>
                  </p:oleObj>
                </mc:Choice>
                <mc:Fallback>
                  <p:oleObj name="Equation" r:id="rId4" imgW="3962400" imgH="97536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4603" y="2281333"/>
                          <a:ext cx="222921" cy="3811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9" name="矩形 13"/>
            <p:cNvSpPr>
              <a:spLocks noChangeArrowheads="1"/>
            </p:cNvSpPr>
            <p:nvPr/>
          </p:nvSpPr>
          <p:spPr bwMode="auto">
            <a:xfrm>
              <a:off x="6280769" y="2292956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 i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ah</a:t>
              </a:r>
              <a:endParaRPr lang="zh-CN" altLang="en-US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3" name="组合 1"/>
          <p:cNvGrpSpPr/>
          <p:nvPr/>
        </p:nvGrpSpPr>
        <p:grpSpPr bwMode="auto">
          <a:xfrm>
            <a:off x="2397125" y="1978025"/>
            <a:ext cx="4130675" cy="2433638"/>
            <a:chOff x="3387725" y="949325"/>
            <a:chExt cx="2159000" cy="1412812"/>
          </a:xfrm>
        </p:grpSpPr>
        <p:cxnSp>
          <p:nvCxnSpPr>
            <p:cNvPr id="4" name="直接连接符 3"/>
            <p:cNvCxnSpPr/>
            <p:nvPr/>
          </p:nvCxnSpPr>
          <p:spPr>
            <a:xfrm flipV="1">
              <a:off x="3387725" y="2032204"/>
              <a:ext cx="2159000" cy="184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481331" y="949325"/>
              <a:ext cx="0" cy="10791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606" name="Group 10"/>
            <p:cNvGrpSpPr/>
            <p:nvPr/>
          </p:nvGrpSpPr>
          <p:grpSpPr bwMode="auto">
            <a:xfrm>
              <a:off x="4474370" y="1917700"/>
              <a:ext cx="107950" cy="107950"/>
              <a:chOff x="-21" y="0"/>
              <a:chExt cx="136" cy="136"/>
            </a:xfrm>
          </p:grpSpPr>
          <p:sp>
            <p:nvSpPr>
              <p:cNvPr id="25611" name="Line 11"/>
              <p:cNvSpPr>
                <a:spLocks noChangeShapeType="1"/>
              </p:cNvSpPr>
              <p:nvPr/>
            </p:nvSpPr>
            <p:spPr bwMode="auto">
              <a:xfrm>
                <a:off x="-21" y="0"/>
                <a:ext cx="13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>
                <a:off x="115" y="0"/>
                <a:ext cx="0" cy="13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7" name="文本框 2"/>
            <p:cNvSpPr txBox="1">
              <a:spLocks noChangeArrowheads="1"/>
            </p:cNvSpPr>
            <p:nvPr/>
          </p:nvSpPr>
          <p:spPr bwMode="auto">
            <a:xfrm>
              <a:off x="4049863" y="1765862"/>
              <a:ext cx="495359" cy="2866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400" dirty="0">
                  <a:latin typeface="+mj-lt"/>
                  <a:ea typeface="楷体" panose="02010609060101010101" pitchFamily="49" charset="-122"/>
                </a:rPr>
                <a:t>中点</a:t>
              </a:r>
              <a:endParaRPr lang="zh-CN" altLang="en-US" sz="2400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8" name="文本框 22531"/>
            <p:cNvSpPr txBox="1">
              <a:spLocks noChangeArrowheads="1"/>
            </p:cNvSpPr>
            <p:nvPr/>
          </p:nvSpPr>
          <p:spPr bwMode="auto">
            <a:xfrm>
              <a:off x="4138646" y="1908710"/>
              <a:ext cx="685370" cy="39260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eaLnBrk="1" hangingPunct="1">
                <a:spcBef>
                  <a:spcPct val="50000"/>
                </a:spcBef>
                <a:defRPr/>
              </a:pPr>
              <a:r>
                <a:rPr lang="en-US" altLang="zh-CN" sz="1950" b="1" dirty="0">
                  <a:solidFill>
                    <a:srgbClr val="FF505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•</a:t>
              </a:r>
              <a:endParaRPr lang="en-US" altLang="zh-CN" sz="1950" b="1" dirty="0">
                <a:solidFill>
                  <a:srgbClr val="FF505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9" name="文本框 2"/>
            <p:cNvSpPr txBox="1">
              <a:spLocks noChangeArrowheads="1"/>
            </p:cNvSpPr>
            <p:nvPr/>
          </p:nvSpPr>
          <p:spPr bwMode="auto">
            <a:xfrm>
              <a:off x="4470544" y="1301376"/>
              <a:ext cx="685370" cy="28846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dirty="0">
                  <a:latin typeface="+mn-lt"/>
                  <a:ea typeface="黑体" panose="02010609060101010101" pitchFamily="49" charset="-122"/>
                </a:rPr>
                <a:t>3cm</a:t>
              </a:r>
              <a:endParaRPr lang="zh-CN" altLang="en-US" sz="2400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" name="文本框 2"/>
            <p:cNvSpPr txBox="1">
              <a:spLocks noChangeArrowheads="1"/>
            </p:cNvSpPr>
            <p:nvPr/>
          </p:nvSpPr>
          <p:spPr bwMode="auto">
            <a:xfrm>
              <a:off x="4329487" y="2073676"/>
              <a:ext cx="686200" cy="28846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dirty="0">
                  <a:latin typeface="+mj-lt"/>
                  <a:ea typeface="黑体" panose="02010609060101010101" pitchFamily="49" charset="-122"/>
                </a:rPr>
                <a:t>6cm</a:t>
              </a:r>
              <a:endParaRPr lang="zh-CN" altLang="en-US" sz="2400" dirty="0">
                <a:latin typeface="+mj-lt"/>
                <a:ea typeface="黑体" panose="02010609060101010101" pitchFamily="49" charset="-122"/>
              </a:endParaRP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2120" y="96424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754505" y="772160"/>
            <a:ext cx="5126990" cy="907415"/>
          </a:xfrm>
          <a:prstGeom prst="wedgeRoundRectCallout">
            <a:avLst>
              <a:gd name="adj1" fmla="val -58235"/>
              <a:gd name="adj2" fmla="val 287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你能在图中补充画出哪些平面图形，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并求出它们的面积？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4"/>
          <p:cNvGrpSpPr/>
          <p:nvPr/>
        </p:nvGrpSpPr>
        <p:grpSpPr bwMode="auto">
          <a:xfrm>
            <a:off x="1316038" y="412750"/>
            <a:ext cx="2160587" cy="1925638"/>
            <a:chOff x="592138" y="2501112"/>
            <a:chExt cx="2160587" cy="1926081"/>
          </a:xfrm>
        </p:grpSpPr>
        <p:cxnSp>
          <p:nvCxnSpPr>
            <p:cNvPr id="13" name="直接连接符 12"/>
            <p:cNvCxnSpPr/>
            <p:nvPr/>
          </p:nvCxnSpPr>
          <p:spPr>
            <a:xfrm flipV="1">
              <a:off x="592138" y="4020700"/>
              <a:ext cx="2160587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687513" y="2936187"/>
              <a:ext cx="0" cy="10797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671" name="Group 10"/>
            <p:cNvGrpSpPr/>
            <p:nvPr/>
          </p:nvGrpSpPr>
          <p:grpSpPr bwMode="auto">
            <a:xfrm>
              <a:off x="1697038" y="3906838"/>
              <a:ext cx="107950" cy="107950"/>
              <a:chOff x="0" y="0"/>
              <a:chExt cx="136" cy="136"/>
            </a:xfrm>
          </p:grpSpPr>
          <p:sp>
            <p:nvSpPr>
              <p:cNvPr id="24" name="Line 11"/>
              <p:cNvSpPr>
                <a:spLocks noChangeShapeType="1"/>
              </p:cNvSpPr>
              <p:nvPr/>
            </p:nvSpPr>
            <p:spPr bwMode="auto">
              <a:xfrm>
                <a:off x="0" y="-31"/>
                <a:ext cx="13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25" name="Line 12"/>
              <p:cNvSpPr>
                <a:spLocks noChangeShapeType="1"/>
              </p:cNvSpPr>
              <p:nvPr/>
            </p:nvSpPr>
            <p:spPr bwMode="auto">
              <a:xfrm>
                <a:off x="136" y="-31"/>
                <a:ext cx="0" cy="16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6" name="文本框 2"/>
            <p:cNvSpPr txBox="1">
              <a:spLocks noChangeArrowheads="1"/>
            </p:cNvSpPr>
            <p:nvPr/>
          </p:nvSpPr>
          <p:spPr bwMode="auto">
            <a:xfrm>
              <a:off x="1028700" y="3622145"/>
              <a:ext cx="687388" cy="3937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b="1" dirty="0">
                  <a:latin typeface="+mn-lt"/>
                  <a:ea typeface="楷体" panose="02010609060101010101" pitchFamily="49" charset="-122"/>
                </a:rPr>
                <a:t>中点</a:t>
              </a:r>
              <a:endParaRPr lang="zh-CN" altLang="en-US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7" name="文本框 22531"/>
            <p:cNvSpPr txBox="1">
              <a:spLocks noChangeArrowheads="1"/>
            </p:cNvSpPr>
            <p:nvPr/>
          </p:nvSpPr>
          <p:spPr bwMode="auto">
            <a:xfrm>
              <a:off x="1341438" y="3801574"/>
              <a:ext cx="685800" cy="46048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eaLnBrk="1" hangingPunct="1"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rgbClr val="FF5050"/>
                  </a:solidFill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•</a:t>
              </a:r>
              <a:endParaRPr lang="en-US" altLang="zh-CN" sz="2400" b="1" dirty="0">
                <a:solidFill>
                  <a:srgbClr val="FF505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文本框 2"/>
            <p:cNvSpPr txBox="1">
              <a:spLocks noChangeArrowheads="1"/>
            </p:cNvSpPr>
            <p:nvPr/>
          </p:nvSpPr>
          <p:spPr bwMode="auto">
            <a:xfrm>
              <a:off x="1676400" y="3290282"/>
              <a:ext cx="685800" cy="4303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>
                  <a:latin typeface="+mn-lt"/>
                  <a:ea typeface="楷体" panose="02010609060101010101" pitchFamily="49" charset="-122"/>
                </a:rPr>
                <a:t>3cm</a:t>
              </a:r>
              <a:endParaRPr lang="zh-CN" altLang="en-US" sz="2000" b="1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9" name="文本框 2"/>
            <p:cNvSpPr txBox="1">
              <a:spLocks noChangeArrowheads="1"/>
            </p:cNvSpPr>
            <p:nvPr/>
          </p:nvSpPr>
          <p:spPr bwMode="auto">
            <a:xfrm>
              <a:off x="1447800" y="3998469"/>
              <a:ext cx="685800" cy="42872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6cm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954088" y="2933011"/>
              <a:ext cx="1374775" cy="1587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592138" y="2952066"/>
              <a:ext cx="374650" cy="106228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314575" y="2918721"/>
              <a:ext cx="428625" cy="111785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"/>
            <p:cNvSpPr txBox="1">
              <a:spLocks noChangeArrowheads="1"/>
            </p:cNvSpPr>
            <p:nvPr/>
          </p:nvSpPr>
          <p:spPr bwMode="auto">
            <a:xfrm>
              <a:off x="1416050" y="2501112"/>
              <a:ext cx="685800" cy="42872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4cm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6" name="组合 5"/>
          <p:cNvGrpSpPr/>
          <p:nvPr/>
        </p:nvGrpSpPr>
        <p:grpSpPr bwMode="auto">
          <a:xfrm>
            <a:off x="1358900" y="2808288"/>
            <a:ext cx="2162175" cy="1543050"/>
            <a:chOff x="3354388" y="2905125"/>
            <a:chExt cx="2162175" cy="1543010"/>
          </a:xfrm>
        </p:grpSpPr>
        <p:cxnSp>
          <p:nvCxnSpPr>
            <p:cNvPr id="27" name="直接连接符 26"/>
            <p:cNvCxnSpPr/>
            <p:nvPr/>
          </p:nvCxnSpPr>
          <p:spPr>
            <a:xfrm flipV="1">
              <a:off x="3354388" y="4011583"/>
              <a:ext cx="216058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449763" y="2927349"/>
              <a:ext cx="0" cy="10794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659" name="Group 10"/>
            <p:cNvGrpSpPr/>
            <p:nvPr/>
          </p:nvGrpSpPr>
          <p:grpSpPr bwMode="auto">
            <a:xfrm>
              <a:off x="4457700" y="3897313"/>
              <a:ext cx="107950" cy="107950"/>
              <a:chOff x="0" y="0"/>
              <a:chExt cx="136" cy="136"/>
            </a:xfrm>
          </p:grpSpPr>
          <p:sp>
            <p:nvSpPr>
              <p:cNvPr id="37" name="Line 11"/>
              <p:cNvSpPr>
                <a:spLocks noChangeShapeType="1"/>
              </p:cNvSpPr>
              <p:nvPr/>
            </p:nvSpPr>
            <p:spPr bwMode="auto">
              <a:xfrm>
                <a:off x="0" y="0"/>
                <a:ext cx="13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38" name="Line 12"/>
              <p:cNvSpPr>
                <a:spLocks noChangeShapeType="1"/>
              </p:cNvSpPr>
              <p:nvPr/>
            </p:nvSpPr>
            <p:spPr bwMode="auto">
              <a:xfrm>
                <a:off x="136" y="0"/>
                <a:ext cx="0" cy="13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30" name="文本框 2"/>
            <p:cNvSpPr txBox="1">
              <a:spLocks noChangeArrowheads="1"/>
            </p:cNvSpPr>
            <p:nvPr/>
          </p:nvSpPr>
          <p:spPr bwMode="auto">
            <a:xfrm>
              <a:off x="3805238" y="3621068"/>
              <a:ext cx="687388" cy="3936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b="1" dirty="0">
                  <a:latin typeface="+mn-lt"/>
                  <a:ea typeface="楷体" panose="02010609060101010101" pitchFamily="49" charset="-122"/>
                </a:rPr>
                <a:t>中点</a:t>
              </a:r>
              <a:endParaRPr lang="zh-CN" altLang="en-US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1" name="文本框 22531"/>
            <p:cNvSpPr txBox="1">
              <a:spLocks noChangeArrowheads="1"/>
            </p:cNvSpPr>
            <p:nvPr/>
          </p:nvSpPr>
          <p:spPr bwMode="auto">
            <a:xfrm>
              <a:off x="4103688" y="3781402"/>
              <a:ext cx="685800" cy="4619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eaLnBrk="1" hangingPunct="1"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rgbClr val="FF5050"/>
                  </a:solidFill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•</a:t>
              </a:r>
              <a:endParaRPr lang="en-US" altLang="zh-CN" sz="2400" b="1" dirty="0">
                <a:solidFill>
                  <a:srgbClr val="FF505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文本框 2"/>
            <p:cNvSpPr txBox="1">
              <a:spLocks noChangeArrowheads="1"/>
            </p:cNvSpPr>
            <p:nvPr/>
          </p:nvSpPr>
          <p:spPr bwMode="auto">
            <a:xfrm>
              <a:off x="4419601" y="3328976"/>
              <a:ext cx="685800" cy="4302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3cm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3" name="文本框 2"/>
            <p:cNvSpPr txBox="1">
              <a:spLocks noChangeArrowheads="1"/>
            </p:cNvSpPr>
            <p:nvPr/>
          </p:nvSpPr>
          <p:spPr bwMode="auto">
            <a:xfrm>
              <a:off x="4198938" y="4017933"/>
              <a:ext cx="685800" cy="4302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6cm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flipH="1">
              <a:off x="3355976" y="2916237"/>
              <a:ext cx="2160587" cy="158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3354388" y="2925761"/>
              <a:ext cx="0" cy="10794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5505451" y="2905125"/>
              <a:ext cx="1587" cy="11223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7"/>
          <p:cNvGrpSpPr/>
          <p:nvPr/>
        </p:nvGrpSpPr>
        <p:grpSpPr bwMode="auto">
          <a:xfrm>
            <a:off x="5202238" y="841375"/>
            <a:ext cx="2589212" cy="1500188"/>
            <a:chOff x="6129338" y="2919413"/>
            <a:chExt cx="2589212" cy="1499843"/>
          </a:xfrm>
        </p:grpSpPr>
        <p:cxnSp>
          <p:nvCxnSpPr>
            <p:cNvPr id="40" name="直接连接符 39"/>
            <p:cNvCxnSpPr/>
            <p:nvPr/>
          </p:nvCxnSpPr>
          <p:spPr>
            <a:xfrm flipV="1">
              <a:off x="6129338" y="4003427"/>
              <a:ext cx="215900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223125" y="2919413"/>
              <a:ext cx="0" cy="10792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647" name="Group 10"/>
            <p:cNvGrpSpPr/>
            <p:nvPr/>
          </p:nvGrpSpPr>
          <p:grpSpPr bwMode="auto">
            <a:xfrm>
              <a:off x="7232650" y="3889375"/>
              <a:ext cx="107950" cy="107950"/>
              <a:chOff x="0" y="0"/>
              <a:chExt cx="136" cy="136"/>
            </a:xfrm>
          </p:grpSpPr>
          <p:sp>
            <p:nvSpPr>
              <p:cNvPr id="50" name="Line 11"/>
              <p:cNvSpPr>
                <a:spLocks noChangeShapeType="1"/>
              </p:cNvSpPr>
              <p:nvPr/>
            </p:nvSpPr>
            <p:spPr bwMode="auto">
              <a:xfrm>
                <a:off x="0" y="0"/>
                <a:ext cx="13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51" name="Line 12"/>
              <p:cNvSpPr>
                <a:spLocks noChangeShapeType="1"/>
              </p:cNvSpPr>
              <p:nvPr/>
            </p:nvSpPr>
            <p:spPr bwMode="auto">
              <a:xfrm>
                <a:off x="136" y="0"/>
                <a:ext cx="0" cy="13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3" name="文本框 2"/>
            <p:cNvSpPr txBox="1">
              <a:spLocks noChangeArrowheads="1"/>
            </p:cNvSpPr>
            <p:nvPr/>
          </p:nvSpPr>
          <p:spPr bwMode="auto">
            <a:xfrm>
              <a:off x="6597650" y="3627275"/>
              <a:ext cx="673100" cy="3936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b="1" dirty="0">
                  <a:latin typeface="+mn-lt"/>
                  <a:ea typeface="楷体" panose="02010609060101010101" pitchFamily="49" charset="-122"/>
                </a:rPr>
                <a:t>中点</a:t>
              </a:r>
              <a:endParaRPr lang="zh-CN" altLang="en-US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4" name="文本框 22531"/>
            <p:cNvSpPr txBox="1">
              <a:spLocks noChangeArrowheads="1"/>
            </p:cNvSpPr>
            <p:nvPr/>
          </p:nvSpPr>
          <p:spPr bwMode="auto">
            <a:xfrm>
              <a:off x="6888163" y="3793925"/>
              <a:ext cx="685800" cy="46185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eaLnBrk="1" hangingPunct="1"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rgbClr val="FF5050"/>
                  </a:solidFill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•</a:t>
              </a:r>
              <a:endParaRPr lang="en-US" altLang="zh-CN" sz="2400" b="1" dirty="0">
                <a:solidFill>
                  <a:srgbClr val="FF505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文本框 2"/>
            <p:cNvSpPr txBox="1">
              <a:spLocks noChangeArrowheads="1"/>
            </p:cNvSpPr>
            <p:nvPr/>
          </p:nvSpPr>
          <p:spPr bwMode="auto">
            <a:xfrm>
              <a:off x="7231063" y="3292390"/>
              <a:ext cx="685800" cy="4301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>
                  <a:latin typeface="+mn-lt"/>
                  <a:ea typeface="楷体" panose="02010609060101010101" pitchFamily="49" charset="-122"/>
                </a:rPr>
                <a:t>3cm</a:t>
              </a:r>
              <a:endParaRPr lang="zh-CN" altLang="en-US" sz="2000" b="1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6" name="文本框 2"/>
            <p:cNvSpPr txBox="1">
              <a:spLocks noChangeArrowheads="1"/>
            </p:cNvSpPr>
            <p:nvPr/>
          </p:nvSpPr>
          <p:spPr bwMode="auto">
            <a:xfrm>
              <a:off x="6997700" y="3989142"/>
              <a:ext cx="685800" cy="43011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6cm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 flipH="1">
              <a:off x="6559550" y="2922587"/>
              <a:ext cx="2159000" cy="158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6129338" y="2924175"/>
              <a:ext cx="442912" cy="10729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8288338" y="2924175"/>
              <a:ext cx="430212" cy="10967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3"/>
          <p:cNvGrpSpPr/>
          <p:nvPr/>
        </p:nvGrpSpPr>
        <p:grpSpPr bwMode="auto">
          <a:xfrm>
            <a:off x="5338763" y="2835275"/>
            <a:ext cx="2159000" cy="1492250"/>
            <a:chOff x="6173788" y="1117600"/>
            <a:chExt cx="2159000" cy="1493442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6173788" y="2202729"/>
              <a:ext cx="2159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7281863" y="1119189"/>
              <a:ext cx="0" cy="10803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636" name="Group 10"/>
            <p:cNvGrpSpPr/>
            <p:nvPr/>
          </p:nvGrpSpPr>
          <p:grpSpPr bwMode="auto">
            <a:xfrm>
              <a:off x="7277100" y="2089150"/>
              <a:ext cx="107950" cy="107950"/>
              <a:chOff x="0" y="0"/>
              <a:chExt cx="136" cy="136"/>
            </a:xfrm>
          </p:grpSpPr>
          <p:sp>
            <p:nvSpPr>
              <p:cNvPr id="62" name="Line 11"/>
              <p:cNvSpPr>
                <a:spLocks noChangeShapeType="1"/>
              </p:cNvSpPr>
              <p:nvPr/>
            </p:nvSpPr>
            <p:spPr bwMode="auto">
              <a:xfrm>
                <a:off x="0" y="1"/>
                <a:ext cx="13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  <p:sp>
            <p:nvSpPr>
              <p:cNvPr id="63" name="Line 12"/>
              <p:cNvSpPr>
                <a:spLocks noChangeShapeType="1"/>
              </p:cNvSpPr>
              <p:nvPr/>
            </p:nvSpPr>
            <p:spPr bwMode="auto">
              <a:xfrm>
                <a:off x="136" y="1"/>
                <a:ext cx="0" cy="13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400" b="1"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56" name="文本框 2"/>
            <p:cNvSpPr txBox="1">
              <a:spLocks noChangeArrowheads="1"/>
            </p:cNvSpPr>
            <p:nvPr/>
          </p:nvSpPr>
          <p:spPr bwMode="auto">
            <a:xfrm>
              <a:off x="6629400" y="1837312"/>
              <a:ext cx="701675" cy="3924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b="1" dirty="0">
                  <a:latin typeface="+mn-lt"/>
                  <a:ea typeface="楷体" panose="02010609060101010101" pitchFamily="49" charset="-122"/>
                </a:rPr>
                <a:t>中点</a:t>
              </a:r>
              <a:endParaRPr lang="zh-CN" altLang="en-US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57" name="文本框 22531"/>
            <p:cNvSpPr txBox="1">
              <a:spLocks noChangeArrowheads="1"/>
            </p:cNvSpPr>
            <p:nvPr/>
          </p:nvSpPr>
          <p:spPr bwMode="auto">
            <a:xfrm>
              <a:off x="6935788" y="1962825"/>
              <a:ext cx="685800" cy="462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685800" eaLnBrk="1" hangingPunct="1"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rgbClr val="FF5050"/>
                  </a:solidFill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•</a:t>
              </a:r>
              <a:endParaRPr lang="en-US" altLang="zh-CN" sz="2400" b="1" dirty="0">
                <a:solidFill>
                  <a:srgbClr val="FF5050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" name="文本框 2"/>
            <p:cNvSpPr txBox="1">
              <a:spLocks noChangeArrowheads="1"/>
            </p:cNvSpPr>
            <p:nvPr/>
          </p:nvSpPr>
          <p:spPr bwMode="auto">
            <a:xfrm>
              <a:off x="7248525" y="1524325"/>
              <a:ext cx="685800" cy="4289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3cm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59" name="文本框 2"/>
            <p:cNvSpPr txBox="1">
              <a:spLocks noChangeArrowheads="1"/>
            </p:cNvSpPr>
            <p:nvPr/>
          </p:nvSpPr>
          <p:spPr bwMode="auto">
            <a:xfrm>
              <a:off x="7042150" y="2182075"/>
              <a:ext cx="685800" cy="4289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6cm</a:t>
              </a:r>
              <a:endParaRPr lang="zh-CN" altLang="en-US" sz="2000" b="1" dirty="0">
                <a:latin typeface="+mn-lt"/>
                <a:ea typeface="楷体" panose="0201060906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 flipH="1">
              <a:off x="6183313" y="1128722"/>
              <a:ext cx="1092200" cy="10867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7265988" y="1117600"/>
              <a:ext cx="1060450" cy="107559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矩形 63"/>
          <p:cNvSpPr/>
          <p:nvPr/>
        </p:nvSpPr>
        <p:spPr>
          <a:xfrm>
            <a:off x="957263" y="2224088"/>
            <a:ext cx="32273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(4</a:t>
            </a:r>
            <a:r>
              <a:rPr lang="zh-CN" altLang="en-US" sz="2400" b="1" dirty="0">
                <a:solidFill>
                  <a:srgbClr val="0066FF"/>
                </a:solidFill>
                <a:latin typeface="+mj-lt"/>
              </a:rPr>
              <a:t>＋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6)×3÷2</a:t>
            </a:r>
            <a:r>
              <a:rPr lang="zh-CN" altLang="en-US" sz="2400" b="1" dirty="0">
                <a:solidFill>
                  <a:srgbClr val="0066FF"/>
                </a:solidFill>
                <a:latin typeface="+mj-lt"/>
              </a:rPr>
              <a:t>＝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15(cm</a:t>
            </a:r>
            <a:r>
              <a:rPr lang="en-US" altLang="zh-CN" sz="2400" b="1" baseline="30000" dirty="0">
                <a:solidFill>
                  <a:srgbClr val="0066FF"/>
                </a:solidFill>
                <a:latin typeface="+mj-lt"/>
              </a:rPr>
              <a:t>2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)</a:t>
            </a:r>
            <a:endParaRPr lang="zh-CN" altLang="en-US" sz="2400" b="1" dirty="0">
              <a:solidFill>
                <a:srgbClr val="0066FF"/>
              </a:solidFill>
              <a:latin typeface="+mj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330825" y="2224088"/>
            <a:ext cx="211931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6×3</a:t>
            </a:r>
            <a:r>
              <a:rPr lang="zh-CN" altLang="en-US" sz="2400" b="1" dirty="0">
                <a:solidFill>
                  <a:srgbClr val="0066FF"/>
                </a:solidFill>
                <a:latin typeface="+mj-lt"/>
              </a:rPr>
              <a:t>＝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18(cm</a:t>
            </a:r>
            <a:r>
              <a:rPr lang="en-US" altLang="zh-CN" sz="2400" b="1" baseline="30000" dirty="0">
                <a:solidFill>
                  <a:srgbClr val="0066FF"/>
                </a:solidFill>
                <a:latin typeface="+mj-lt"/>
              </a:rPr>
              <a:t>2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)</a:t>
            </a:r>
            <a:endParaRPr lang="zh-CN" altLang="en-US" sz="2400" b="1" dirty="0">
              <a:solidFill>
                <a:srgbClr val="0066FF"/>
              </a:solidFill>
              <a:latin typeface="+mj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438275" y="4222750"/>
            <a:ext cx="21193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6×3</a:t>
            </a:r>
            <a:r>
              <a:rPr lang="zh-CN" altLang="en-US" sz="2400" b="1" dirty="0">
                <a:solidFill>
                  <a:srgbClr val="0066FF"/>
                </a:solidFill>
                <a:latin typeface="+mj-lt"/>
              </a:rPr>
              <a:t>＝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18(cm</a:t>
            </a:r>
            <a:r>
              <a:rPr lang="en-US" altLang="zh-CN" sz="2400" b="1" baseline="30000" dirty="0">
                <a:solidFill>
                  <a:srgbClr val="0066FF"/>
                </a:solidFill>
                <a:latin typeface="+mj-lt"/>
              </a:rPr>
              <a:t>2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)</a:t>
            </a:r>
            <a:endParaRPr lang="zh-CN" altLang="en-US" sz="2400" b="1" dirty="0">
              <a:solidFill>
                <a:srgbClr val="0066FF"/>
              </a:solidFill>
              <a:latin typeface="+mj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338763" y="4222750"/>
            <a:ext cx="24288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6×3÷2</a:t>
            </a:r>
            <a:r>
              <a:rPr lang="zh-CN" altLang="en-US" sz="2400" b="1" dirty="0">
                <a:solidFill>
                  <a:srgbClr val="0066FF"/>
                </a:solidFill>
                <a:latin typeface="+mj-lt"/>
              </a:rPr>
              <a:t>＝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9(cm</a:t>
            </a:r>
            <a:r>
              <a:rPr lang="en-US" altLang="zh-CN" sz="2400" b="1" baseline="30000" dirty="0">
                <a:solidFill>
                  <a:srgbClr val="0066FF"/>
                </a:solidFill>
                <a:latin typeface="+mj-lt"/>
              </a:rPr>
              <a:t>2</a:t>
            </a:r>
            <a:r>
              <a:rPr lang="en-US" altLang="zh-CN" sz="2400" b="1" dirty="0">
                <a:solidFill>
                  <a:srgbClr val="0066FF"/>
                </a:solidFill>
                <a:latin typeface="+mj-lt"/>
              </a:rPr>
              <a:t>)</a:t>
            </a:r>
            <a:endParaRPr lang="zh-CN" altLang="en-US" sz="2400" b="1" dirty="0">
              <a:solidFill>
                <a:srgbClr val="0066FF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2966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梯形 2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34326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梯形 3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40026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梯形 4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45726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梯形 5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52461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梯形 6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5919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梯形 7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65932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梯形 8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72150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梯形 9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77849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梯形 10"/>
          <p:cNvSpPr/>
          <p:nvPr/>
        </p:nvSpPr>
        <p:spPr bwMode="auto">
          <a:xfrm>
            <a:off x="2884488" y="700088"/>
            <a:ext cx="3124200" cy="1939925"/>
          </a:xfrm>
          <a:prstGeom prst="trapezoid">
            <a:avLst>
              <a:gd name="adj" fmla="val 80570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7373" y="2710180"/>
            <a:ext cx="8009255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用梯形的面积计算公式来表示三角形的面积，该怎么表示呢？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38580" y="3957955"/>
            <a:ext cx="646366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面积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=(0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＋下底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)×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÷2=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下底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÷2</a:t>
            </a:r>
            <a:endParaRPr lang="zh-CN" altLang="en-US" sz="28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4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700" y="117316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5824855" y="852170"/>
            <a:ext cx="1977390" cy="907415"/>
          </a:xfrm>
          <a:prstGeom prst="wedgeRoundRectCallout">
            <a:avLst>
              <a:gd name="adj1" fmla="val 66923"/>
              <a:gd name="adj2" fmla="val 3306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正方形、平行四边形呢？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400050" y="1252538"/>
            <a:ext cx="80391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计算下面各图形的周长和面积。（单位：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78243" y="2328863"/>
            <a:ext cx="5688012" cy="1383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0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</a:rPr>
              <a:t>周长：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</a:rPr>
              <a:t>30+40+50=120(m)</a:t>
            </a:r>
            <a:endParaRPr lang="en-US" altLang="zh-CN" sz="2800" b="1" dirty="0">
              <a:solidFill>
                <a:srgbClr val="E60013"/>
              </a:solidFill>
              <a:latin typeface="+mj-lt"/>
              <a:ea typeface="+mj-ea"/>
            </a:endParaRPr>
          </a:p>
          <a:p>
            <a:pPr eaLnBrk="1" latinLnBrk="0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</a:rPr>
              <a:t>面积：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</a:rPr>
              <a:t>30×40÷2=600(m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+mj-ea"/>
              </a:rPr>
              <a:t>2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</a:rPr>
              <a:t>)</a:t>
            </a:r>
            <a:endParaRPr lang="en-US" altLang="zh-CN" sz="28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pic>
        <p:nvPicPr>
          <p:cNvPr id="3" name="图片 2" descr="C:\Users\nk\Desktop\2023-09-09 15 16 09.jpg2023-09-09 15 16 0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281"/>
          <a:stretch>
            <a:fillRect/>
          </a:stretch>
        </p:blipFill>
        <p:spPr>
          <a:xfrm>
            <a:off x="6118225" y="1774825"/>
            <a:ext cx="2502535" cy="1931670"/>
          </a:xfrm>
          <a:prstGeom prst="rect">
            <a:avLst/>
          </a:prstGeom>
        </p:spPr>
      </p:pic>
      <p:grpSp>
        <p:nvGrpSpPr>
          <p:cNvPr id="9226" name="组合 15"/>
          <p:cNvGrpSpPr/>
          <p:nvPr/>
        </p:nvGrpSpPr>
        <p:grpSpPr bwMode="auto">
          <a:xfrm>
            <a:off x="-6566" y="5232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64210" y="1727835"/>
            <a:ext cx="273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400050" y="1252538"/>
            <a:ext cx="80391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计算下面各图形的周长和面积。（单位：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5232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" name="图片 3" descr="C:\Users\nk\Desktop\2023-09-09 15 16 09.jpg2023-09-09 15 16 0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001" r="30209"/>
          <a:stretch>
            <a:fillRect/>
          </a:stretch>
        </p:blipFill>
        <p:spPr>
          <a:xfrm>
            <a:off x="6057265" y="2061845"/>
            <a:ext cx="2219325" cy="19316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43268" y="2247900"/>
            <a:ext cx="6042025" cy="1383665"/>
          </a:xfrm>
          <a:prstGeom prst="rect">
            <a:avLst/>
          </a:prstGeom>
        </p:spPr>
        <p:txBody>
          <a:bodyPr>
            <a:spAutoFit/>
          </a:bodyPr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</a:rPr>
              <a:t>周长：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</a:rPr>
              <a:t>6+6+7.5+10.5=30(m)</a:t>
            </a:r>
            <a:endParaRPr lang="en-US" altLang="zh-CN" sz="2800" b="1" dirty="0">
              <a:solidFill>
                <a:srgbClr val="E60013"/>
              </a:solidFill>
              <a:latin typeface="+mj-lt"/>
              <a:ea typeface="+mj-ea"/>
            </a:endParaRP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</a:rPr>
              <a:t>面积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：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(6+10.5)×6÷2=49.5(m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2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)</a:t>
            </a:r>
            <a:endParaRPr lang="en-US" altLang="zh-CN" sz="2800" b="1" dirty="0">
              <a:solidFill>
                <a:srgbClr val="E60013"/>
              </a:solidFill>
              <a:latin typeface="+mj-lt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64210" y="1727835"/>
            <a:ext cx="273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400050" y="1252538"/>
            <a:ext cx="80391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0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1.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计算下面各图形的周长和面积。（单位：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5232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 descr="C:\Users\nk\Desktop\2023-09-09 15 16 09.jpg2023-09-09 15 16 0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2495"/>
          <a:stretch>
            <a:fillRect/>
          </a:stretch>
        </p:blipFill>
        <p:spPr>
          <a:xfrm>
            <a:off x="7332980" y="1858010"/>
            <a:ext cx="1261745" cy="19316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16598" y="2692083"/>
            <a:ext cx="7645400" cy="1383665"/>
          </a:xfrm>
          <a:prstGeom prst="rect">
            <a:avLst/>
          </a:prstGeom>
        </p:spPr>
        <p:txBody>
          <a:bodyPr>
            <a:spAutoFit/>
          </a:bodyPr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周长：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3.14×6÷2+5×2+3+6-3=25.42(m)</a:t>
            </a:r>
            <a:endParaRPr lang="en-US" altLang="zh-CN" sz="2800" b="1" dirty="0">
              <a:solidFill>
                <a:srgbClr val="E60013"/>
              </a:solidFill>
              <a:latin typeface="+mj-lt"/>
              <a:ea typeface="+mj-ea"/>
              <a:sym typeface="Wingdings" panose="05000000000000000000" pitchFamily="2" charset="2"/>
            </a:endParaRP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面积：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3.14×(6÷2)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2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÷2+5×3=29.13(m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2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+mj-ea"/>
                <a:sym typeface="Wingdings" panose="05000000000000000000" pitchFamily="2" charset="2"/>
              </a:rPr>
              <a:t>)</a:t>
            </a:r>
            <a:endParaRPr lang="en-US" altLang="zh-CN" sz="2800" b="1" dirty="0">
              <a:solidFill>
                <a:srgbClr val="E60013"/>
              </a:solidFill>
              <a:latin typeface="+mj-lt"/>
              <a:ea typeface="+mj-ea"/>
              <a:sym typeface="Wingdings" panose="05000000000000000000" pitchFamily="2" charset="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4210" y="1727835"/>
            <a:ext cx="2732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063" y="806450"/>
            <a:ext cx="5538787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估计下面这片树叶的面积。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09254" y="2590581"/>
            <a:ext cx="4214812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11+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18÷2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=20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5" name="图片 4" descr="C:\Users\nk\Desktop\2023-09-09 15 27 45.jpg2023-09-09 15 27 4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71655" y="1691508"/>
            <a:ext cx="3496945" cy="264335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70195" y="1094740"/>
            <a:ext cx="2966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P88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3855" y="561975"/>
            <a:ext cx="78974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0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每一组中两个图形的周长相等吗？面积呢？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24025" y="3543300"/>
            <a:ext cx="1987550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周长不相等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5000" y="4090988"/>
            <a:ext cx="1627188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面积相等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54650" y="3543300"/>
            <a:ext cx="1627188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周长相等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73675" y="4103688"/>
            <a:ext cx="1987550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面积</a:t>
            </a:r>
            <a:r>
              <a:rPr lang="zh-CN" altLang="en-US" sz="2800" b="1" dirty="0">
                <a:solidFill>
                  <a:srgbClr val="E60013"/>
                </a:solidFill>
                <a:ea typeface="黑体" panose="02010609060101010101" pitchFamily="49" charset="-122"/>
              </a:rPr>
              <a:t>不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相等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3" y="1386405"/>
            <a:ext cx="6245475" cy="210430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45490" y="979805"/>
            <a:ext cx="2966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P88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640" y="1893472"/>
            <a:ext cx="6870023" cy="215506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0355" y="591503"/>
            <a:ext cx="7723188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4. 在方格纸上画出与给定的平行四边形面积相等的图形，你能画几个？你发现了什么？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4006850" y="2184401"/>
            <a:ext cx="1311275" cy="5270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4011614" y="3238500"/>
            <a:ext cx="2614612" cy="252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4650" y="4096385"/>
            <a:ext cx="80613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0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能画无数个，发现:所画的图形都占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个方格。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4650" y="1508760"/>
            <a:ext cx="2966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P88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8" grpId="0" bldLvl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6080" y="1151255"/>
            <a:ext cx="8343265" cy="1210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latinLnBrk="0" hangingPunct="1">
              <a:lnSpc>
                <a:spcPct val="13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5.一个平行四边形和一个三角形等底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等高。已知平行四边形的面积是30cm</a:t>
            </a:r>
            <a:r>
              <a:rPr lang="en-US" altLang="zh-CN" sz="2800" b="1" baseline="30000" dirty="0">
                <a:latin typeface="+mj-lt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，三角形的面积是多少？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0063" y="2804160"/>
            <a:ext cx="2949575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30÷2=15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46630" y="3470910"/>
            <a:ext cx="552894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答：三角形的面积是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15cm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E60013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4650" y="2324100"/>
            <a:ext cx="2966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P89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6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2900" y="401320"/>
            <a:ext cx="7556500" cy="17703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6. 你能画一条直线把下面的每个图形分成面积相等的两部分吗？每个图形你能找出多少种画法？你能发现什么？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9939" name="图片 2" descr="C:\Users\nk\Desktop\2023-09-09 15 42 10.jpg2023-09-09 15 42 10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55650" y="2224723"/>
            <a:ext cx="7556500" cy="128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>
            <a:off x="1736725" y="2259013"/>
            <a:ext cx="0" cy="1214437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716338" y="2259013"/>
            <a:ext cx="0" cy="1214437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676900" y="2082800"/>
            <a:ext cx="0" cy="15773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637463" y="2084387"/>
            <a:ext cx="0" cy="157607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14655" y="3674110"/>
            <a:ext cx="8315325" cy="970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10000"/>
              </a:lnSpc>
              <a:defRPr/>
            </a:pPr>
            <a:r>
              <a:rPr lang="zh-CN" altLang="en-US" sz="26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每个图形能画出无数种画法。发现经过图形中心点的任意一条直线都能把图形平均分成两份。</a:t>
            </a:r>
            <a:endParaRPr lang="zh-CN" altLang="en-US" sz="2600" b="1" dirty="0">
              <a:solidFill>
                <a:srgbClr val="E6001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30295" y="1656715"/>
            <a:ext cx="29660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P89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7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333" y="699770"/>
            <a:ext cx="8141335" cy="3885565"/>
          </a:xfrm>
          <a:prstGeom prst="rect">
            <a:avLst/>
          </a:prstGeom>
        </p:spPr>
      </p:pic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25780" y="1126490"/>
            <a:ext cx="8290560" cy="1272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一、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计算图形①中涂色部分的面积，计算图形②中涂色部分的周长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。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(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单位：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cm)</a:t>
            </a:r>
            <a:endParaRPr lang="zh-CN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14500" y="4514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8845" y="2245995"/>
            <a:ext cx="3683000" cy="2416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7510" y="2369185"/>
            <a:ext cx="2211070" cy="2292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79454" y="2877185"/>
            <a:ext cx="4185285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面积：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÷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×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2=2.4</a:t>
            </a:r>
            <a:endParaRPr lang="en-US" altLang="zh-CN" sz="3200" b="1" kern="10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等线" panose="02010600030101010101" pitchFamily="2" charset="-122"/>
              </a:rPr>
              <a:t>            8</a:t>
            </a:r>
            <a:r>
              <a:rPr lang="zh-CN" altLang="en-US" sz="3200" b="1" kern="100" dirty="0">
                <a:solidFill>
                  <a:srgbClr val="FF0000"/>
                </a:solidFill>
                <a:latin typeface="+mn-lt"/>
                <a:ea typeface="+mn-ea"/>
                <a:cs typeface="等线" panose="02010600030101010101" pitchFamily="2" charset="-122"/>
              </a:rPr>
              <a:t>×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等线" panose="02010600030101010101" pitchFamily="2" charset="-122"/>
              </a:rPr>
              <a:t>2.4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等线" panose="02010600030101010101" pitchFamily="2" charset="-122"/>
              </a:rPr>
              <a:t>=9.6(cm</a:t>
            </a:r>
            <a:r>
              <a:rPr lang="en-US" altLang="zh-CN" sz="3200" b="1" kern="100" baseline="30000" dirty="0">
                <a:solidFill>
                  <a:srgbClr val="FF0000"/>
                </a:solidFill>
                <a:latin typeface="+mn-lt"/>
                <a:ea typeface="+mn-ea"/>
                <a:cs typeface="等线" panose="02010600030101010101" pitchFamily="2" charset="-122"/>
              </a:rPr>
              <a:t>2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等线" panose="02010600030101010101" pitchFamily="2" charset="-122"/>
              </a:rPr>
              <a:t>)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+mn-ea"/>
              <a:cs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4500" y="4514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9825" y="534670"/>
            <a:ext cx="3683000" cy="2416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 bwMode="auto">
          <a:xfrm>
            <a:off x="557213" y="2120900"/>
            <a:ext cx="8394065" cy="1863090"/>
            <a:chOff x="782772" y="2239310"/>
            <a:chExt cx="8394000" cy="1863756"/>
          </a:xfrm>
        </p:grpSpPr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782772" y="2239310"/>
              <a:ext cx="8394000" cy="18637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周长：</a:t>
              </a:r>
              <a:endPara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3.14×2×5×   +3.14×(5+3)×2×   +(5-3)</a:t>
              </a:r>
              <a:endPara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=22.56(cm) </a:t>
              </a:r>
              <a:endPara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aphicFrame>
          <p:nvGraphicFramePr>
            <p:cNvPr id="44041" name="对象 8"/>
            <p:cNvGraphicFramePr>
              <a:graphicFrameLocks noChangeAspect="1"/>
            </p:cNvGraphicFramePr>
            <p:nvPr/>
          </p:nvGraphicFramePr>
          <p:xfrm>
            <a:off x="3164639" y="2737329"/>
            <a:ext cx="307338" cy="862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5" name="Equation" r:id="rId1" imgW="139700" imgH="393700" progId="Equation.DSMT4">
                    <p:embed/>
                  </p:oleObj>
                </mc:Choice>
                <mc:Fallback>
                  <p:oleObj name="Equation" r:id="rId1" imgW="139700" imgH="393700" progId="Equation.DSMT4">
                    <p:embed/>
                    <p:pic>
                      <p:nvPicPr>
                        <p:cNvPr id="0" name="对象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4639" y="2737329"/>
                          <a:ext cx="307338" cy="862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2" name="对象 9"/>
            <p:cNvGraphicFramePr>
              <a:graphicFrameLocks noChangeAspect="1"/>
            </p:cNvGraphicFramePr>
            <p:nvPr/>
          </p:nvGraphicFramePr>
          <p:xfrm>
            <a:off x="6744741" y="2725895"/>
            <a:ext cx="316863" cy="890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39700" imgH="393700" progId="Equation.DSMT4">
                    <p:embed/>
                  </p:oleObj>
                </mc:Choice>
                <mc:Fallback>
                  <p:oleObj name="Equation" r:id="rId3" imgW="139700" imgH="3937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44741" y="2725895"/>
                          <a:ext cx="316863" cy="8905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矩形 14"/>
          <p:cNvSpPr/>
          <p:nvPr/>
        </p:nvSpPr>
        <p:spPr>
          <a:xfrm>
            <a:off x="1714500" y="4514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2510" y="532130"/>
            <a:ext cx="2211070" cy="2292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650" y="752475"/>
            <a:ext cx="840105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 eaLnBrk="1" latinLnBrk="0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二、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有一块平行四边形的彩色玻璃，底边长是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8dm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高比底边长的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倍少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4dm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每平方分米玻璃的售价是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3.5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元，买这块玻璃要多少钱？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87575" y="2973388"/>
            <a:ext cx="4697413" cy="638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8×(8×2-4)×3.5=336(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49488" y="3732213"/>
            <a:ext cx="4572000" cy="625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买这块玻璃要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336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元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14500" y="4514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9385" y="518160"/>
            <a:ext cx="7694295" cy="24536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 eaLnBrk="1" latinLnBrk="0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三、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如图，在一块长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80m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、宽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30m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的长方形空地上修了两条小路，小路宽分别为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，其余铺上草皮。铺草皮的面积是多少平方米？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6895" y="2887345"/>
            <a:ext cx="5001895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(80-2-3)×30 = 2250(m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6895" y="3569335"/>
            <a:ext cx="5306060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答：铺草皮的面积是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2250m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14500" y="45148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7730" y="2570480"/>
            <a:ext cx="3001645" cy="1170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01800" y="4665980"/>
            <a:ext cx="5492750" cy="2527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5305" y="752475"/>
            <a:ext cx="8113395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just" eaLnBrk="1" latinLnBrk="0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四、</a:t>
            </a:r>
            <a:r>
              <a:rPr lang="zh-CN" sz="3000" b="1" dirty="0">
                <a:latin typeface="+mj-lt"/>
                <a:ea typeface="黑体" panose="02010609060101010101" pitchFamily="49" charset="-122"/>
              </a:rPr>
              <a:t>一块直角梯形麦地，上底长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40m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，若将上底长延长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10m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就得到一个正方形。如果每平方米收小麦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0.6kg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，这块地可以收小麦多少千克？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1385" y="2821940"/>
            <a:ext cx="734187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40+10=50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40+50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）×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0.6=1350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kg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6030" y="3992245"/>
            <a:ext cx="60928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这块地可以收小麦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1350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千克。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TABLE_ENDDRAG_ORIGIN_RECT" val="613*275"/>
  <p:tag name="TABLE_ENDDRAG_RECT" val="49*78*613*275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1752</Words>
  <Application>WPS 演示</Application>
  <PresentationFormat>全屏显示(16:9)</PresentationFormat>
  <Paragraphs>290</Paragraphs>
  <Slides>25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Cambria Math</vt:lpstr>
      <vt:lpstr>Calibri</vt:lpstr>
      <vt:lpstr>微软雅黑</vt:lpstr>
      <vt:lpstr>Arial Unicode MS</vt:lpstr>
      <vt:lpstr>3_Office 主题​​</vt:lpstr>
      <vt:lpstr>Equation.KSEE3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391</cp:revision>
  <dcterms:created xsi:type="dcterms:W3CDTF">2016-01-14T07:05:00Z</dcterms:created>
  <dcterms:modified xsi:type="dcterms:W3CDTF">2023-10-27T01:05:11Z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048E1518DC3E42A9A07BCE569BAFDFB0</vt:lpwstr>
  </property>
</Properties>
</file>