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6" r:id="rId2"/>
    <p:sldId id="377" r:id="rId3"/>
    <p:sldId id="344" r:id="rId4"/>
    <p:sldId id="378" r:id="rId5"/>
    <p:sldId id="379" r:id="rId6"/>
    <p:sldId id="356" r:id="rId7"/>
    <p:sldId id="357" r:id="rId8"/>
    <p:sldId id="358" r:id="rId9"/>
    <p:sldId id="380" r:id="rId10"/>
    <p:sldId id="381" r:id="rId11"/>
    <p:sldId id="361" r:id="rId12"/>
    <p:sldId id="382" r:id="rId13"/>
    <p:sldId id="323" r:id="rId14"/>
    <p:sldId id="363" r:id="rId15"/>
    <p:sldId id="326" r:id="rId16"/>
    <p:sldId id="364" r:id="rId17"/>
    <p:sldId id="328" r:id="rId18"/>
    <p:sldId id="365" r:id="rId19"/>
    <p:sldId id="366" r:id="rId20"/>
    <p:sldId id="401" r:id="rId21"/>
    <p:sldId id="402" r:id="rId22"/>
    <p:sldId id="369" r:id="rId23"/>
  </p:sldIdLst>
  <p:sldSz cx="9144000" cy="5143500" type="screen16x9"/>
  <p:notesSz cx="6858000" cy="9144000"/>
  <p:custDataLst>
    <p:tags r:id="rId27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41" userDrawn="1">
          <p15:clr>
            <a:srgbClr val="A4A3A4"/>
          </p15:clr>
        </p15:guide>
        <p15:guide id="2" pos="285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0013"/>
    <a:srgbClr val="46B5CA"/>
    <a:srgbClr val="F6FCFC"/>
    <a:srgbClr val="E1F3F7"/>
    <a:srgbClr val="01A0E9"/>
    <a:srgbClr val="FF5B5B"/>
    <a:srgbClr val="3399FF"/>
    <a:srgbClr val="6AD0FE"/>
    <a:srgbClr val="0066FF"/>
    <a:srgbClr val="93E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8" autoAdjust="0"/>
    <p:restoredTop sz="94660" autoAdjust="0"/>
  </p:normalViewPr>
  <p:slideViewPr>
    <p:cSldViewPr snapToGrid="0">
      <p:cViewPr varScale="1">
        <p:scale>
          <a:sx n="79" d="100"/>
          <a:sy n="79" d="100"/>
        </p:scale>
        <p:origin x="96" y="960"/>
      </p:cViewPr>
      <p:guideLst>
        <p:guide orient="horz" pos="1441"/>
        <p:guide pos="285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13A5E4C2-2E2C-41A1-8588-6C573EC5E32F}" type="datetimeFigureOut">
              <a:rPr lang="zh-CN" altLang="en-US"/>
              <a:t>2023/12/11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93ADC40D-5C62-4D4F-8386-E87FE9D333D3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1331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F8F13B51-2E67-40F9-A479-92149266B31C}" type="slidenum">
              <a:rPr lang="zh-CN" altLang="en-US" smtClean="0">
                <a:ea typeface="黑体" panose="02010609060101010101" pitchFamily="49" charset="-122"/>
              </a:rPr>
              <a:t>3</a:t>
            </a:fld>
            <a:endParaRPr lang="zh-CN" altLang="en-US"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1843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6CA490E5-BF08-46D8-81B7-8893AD51614F}" type="slidenum">
              <a:rPr lang="zh-CN" altLang="en-US" smtClean="0">
                <a:ea typeface="黑体" panose="02010609060101010101" pitchFamily="49" charset="-122"/>
              </a:rPr>
              <a:t>6</a:t>
            </a:fld>
            <a:endParaRPr lang="zh-CN" altLang="en-US"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2970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E3FEEF9F-3FFE-4364-974A-9919E34B5225}" type="slidenum">
              <a:rPr lang="zh-CN" altLang="en-US" smtClean="0">
                <a:ea typeface="黑体" panose="02010609060101010101" pitchFamily="49" charset="-122"/>
              </a:rPr>
              <a:t>15</a:t>
            </a:fld>
            <a:endParaRPr lang="zh-CN" altLang="en-US"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31748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BFA589B6-074A-4A65-B84D-4C6663443FCC}" type="slidenum">
              <a:rPr lang="zh-CN" altLang="en-US" smtClean="0">
                <a:ea typeface="黑体" panose="02010609060101010101" pitchFamily="49" charset="-122"/>
              </a:rPr>
              <a:t>16</a:t>
            </a:fld>
            <a:endParaRPr lang="zh-CN" altLang="en-US"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5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79" r="13281" b="15694"/>
          <a:stretch>
            <a:fillRect/>
          </a:stretch>
        </p:blipFill>
        <p:spPr bwMode="auto">
          <a:xfrm rot="16200000">
            <a:off x="2000251" y="-2000252"/>
            <a:ext cx="5143500" cy="9144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4" t="2895" r="1724" b="1299"/>
          <a:stretch>
            <a:fillRect/>
          </a:stretch>
        </p:blipFill>
        <p:spPr bwMode="auto">
          <a:xfrm rot="16200000">
            <a:off x="2000250" y="-2000249"/>
            <a:ext cx="5143501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33"/>
          <a:stretch>
            <a:fillRect/>
          </a:stretch>
        </p:blipFill>
        <p:spPr bwMode="auto">
          <a:xfrm rot="16200000">
            <a:off x="4224653" y="-3024344"/>
            <a:ext cx="657065" cy="7601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8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45" r="76788"/>
          <a:stretch>
            <a:fillRect/>
          </a:stretch>
        </p:blipFill>
        <p:spPr bwMode="auto">
          <a:xfrm rot="5400000" flipH="1">
            <a:off x="4224653" y="559356"/>
            <a:ext cx="657065" cy="7601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7" name="图片 16" descr="状元成才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5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79" r="13281" b="15694"/>
          <a:stretch>
            <a:fillRect/>
          </a:stretch>
        </p:blipFill>
        <p:spPr bwMode="auto">
          <a:xfrm rot="16200000">
            <a:off x="2000251" y="-2000252"/>
            <a:ext cx="5143500" cy="9144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>
            <a:spLocks noChangeArrowheads="1"/>
          </p:cNvSpPr>
          <p:nvPr userDrawn="1"/>
        </p:nvSpPr>
        <p:spPr bwMode="auto">
          <a:xfrm>
            <a:off x="0" y="368300"/>
            <a:ext cx="9144000" cy="44069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 userDrawn="1"/>
        </p:nvSpPr>
        <p:spPr bwMode="auto">
          <a:xfrm>
            <a:off x="0" y="368300"/>
            <a:ext cx="9144000" cy="68263"/>
          </a:xfrm>
          <a:prstGeom prst="rect">
            <a:avLst/>
          </a:prstGeom>
          <a:solidFill>
            <a:srgbClr val="3A93C3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 userDrawn="1"/>
        </p:nvSpPr>
        <p:spPr bwMode="auto">
          <a:xfrm>
            <a:off x="0" y="4741863"/>
            <a:ext cx="9144000" cy="68262"/>
          </a:xfrm>
          <a:prstGeom prst="rect">
            <a:avLst/>
          </a:prstGeom>
          <a:solidFill>
            <a:srgbClr val="3A93C3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7" name="图片 16" descr="状元成才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79" r="13281" b="15694"/>
          <a:stretch>
            <a:fillRect/>
          </a:stretch>
        </p:blipFill>
        <p:spPr bwMode="auto">
          <a:xfrm rot="16200000">
            <a:off x="2000251" y="-2000252"/>
            <a:ext cx="5143500" cy="9144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圆角矩形 5"/>
          <p:cNvSpPr>
            <a:spLocks noChangeArrowheads="1"/>
          </p:cNvSpPr>
          <p:nvPr userDrawn="1"/>
        </p:nvSpPr>
        <p:spPr bwMode="auto">
          <a:xfrm>
            <a:off x="169863" y="184150"/>
            <a:ext cx="8804275" cy="4775200"/>
          </a:xfrm>
          <a:prstGeom prst="roundRect">
            <a:avLst>
              <a:gd name="adj" fmla="val 6759"/>
            </a:avLst>
          </a:prstGeom>
          <a:solidFill>
            <a:srgbClr val="FFFFFF"/>
          </a:solidFill>
          <a:ln w="50800">
            <a:solidFill>
              <a:srgbClr val="3A93C3"/>
            </a:solidFill>
            <a:prstDash val="dash"/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7" name="图片 16" descr="状元成才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75ABB573-5918-4734-B08F-25D536FB75EB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028" name="图片 1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23634" r="3419" b="23878"/>
          <a:stretch>
            <a:fillRect/>
          </a:stretch>
        </p:blipFill>
        <p:spPr bwMode="auto">
          <a:xfrm>
            <a:off x="-9525" y="-9525"/>
            <a:ext cx="916305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tiff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组合 12"/>
          <p:cNvGrpSpPr/>
          <p:nvPr/>
        </p:nvGrpSpPr>
        <p:grpSpPr bwMode="auto">
          <a:xfrm>
            <a:off x="1300163" y="1857386"/>
            <a:ext cx="7108113" cy="1365239"/>
            <a:chOff x="1299844" y="1858027"/>
            <a:chExt cx="7107854" cy="1364925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1299844" y="2723005"/>
              <a:ext cx="639104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副标题 6"/>
            <p:cNvSpPr txBox="1">
              <a:spLocks noChangeArrowheads="1"/>
            </p:cNvSpPr>
            <p:nvPr/>
          </p:nvSpPr>
          <p:spPr bwMode="auto">
            <a:xfrm>
              <a:off x="2895223" y="2723005"/>
              <a:ext cx="3200283" cy="499947"/>
            </a:xfrm>
            <a:prstGeom prst="rect">
              <a:avLst/>
            </a:prstGeom>
          </p:spPr>
          <p:txBody>
            <a:bodyPr/>
            <a:lstStyle>
              <a:lvl1pPr algn="l" rtl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sz="2400" b="1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457200" algn="l" rtl="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zh-CN" dirty="0">
                  <a:ea typeface="楷体" panose="02010609060101010101" pitchFamily="49" charset="-122"/>
                </a:rPr>
                <a:t>R</a:t>
              </a:r>
              <a:r>
                <a:rPr lang="zh-CN" altLang="en-US" dirty="0">
                  <a:latin typeface="+mn-ea"/>
                </a:rPr>
                <a:t>·</a:t>
              </a:r>
              <a:r>
                <a:rPr lang="zh-CN" altLang="en-US" dirty="0">
                  <a:ea typeface="楷体" panose="02010609060101010101" pitchFamily="49" charset="-122"/>
                </a:rPr>
                <a:t>六年级下册</a:t>
              </a:r>
            </a:p>
          </p:txBody>
        </p:sp>
        <p:sp>
          <p:nvSpPr>
            <p:cNvPr id="11269" name="标题 5"/>
            <p:cNvSpPr txBox="1">
              <a:spLocks noChangeArrowheads="1"/>
            </p:cNvSpPr>
            <p:nvPr/>
          </p:nvSpPr>
          <p:spPr bwMode="auto">
            <a:xfrm>
              <a:off x="2100090" y="1858027"/>
              <a:ext cx="6307608" cy="647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3600" b="1" dirty="0">
                  <a:latin typeface="幼圆" panose="02010509060101010101" pitchFamily="49" charset="-122"/>
                  <a:ea typeface="幼圆" panose="02010509060101010101" pitchFamily="49" charset="-122"/>
                </a:rPr>
                <a:t>立体图形的认识与测量（</a:t>
              </a:r>
              <a:r>
                <a:rPr lang="en-US" altLang="zh-CN" sz="3600" b="1" dirty="0">
                  <a:latin typeface="幼圆" panose="02010509060101010101" pitchFamily="49" charset="-122"/>
                  <a:ea typeface="幼圆" panose="02010509060101010101" pitchFamily="49" charset="-122"/>
                </a:rPr>
                <a:t>1</a:t>
              </a:r>
              <a:r>
                <a:rPr lang="zh-CN" altLang="en-US" sz="3600" b="1" dirty="0">
                  <a:latin typeface="幼圆" panose="02010509060101010101" pitchFamily="49" charset="-122"/>
                  <a:ea typeface="幼圆" panose="02010509060101010101" pitchFamily="49" charset="-122"/>
                </a:rPr>
                <a:t>）</a:t>
              </a:r>
            </a:p>
          </p:txBody>
        </p:sp>
      </p:grpSp>
      <p:pic>
        <p:nvPicPr>
          <p:cNvPr id="2" name="Picture 10" descr="E:\完全共享\标\6.png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39190" y="1618615"/>
            <a:ext cx="948690" cy="953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26" name="组合 15"/>
          <p:cNvGrpSpPr/>
          <p:nvPr/>
        </p:nvGrpSpPr>
        <p:grpSpPr bwMode="auto">
          <a:xfrm>
            <a:off x="-6566" y="542290"/>
            <a:ext cx="2277860" cy="584200"/>
            <a:chOff x="223267" y="542926"/>
            <a:chExt cx="2278032" cy="584201"/>
          </a:xfrm>
        </p:grpSpPr>
        <p:sp>
          <p:nvSpPr>
            <p:cNvPr id="6" name="圆角矩形 5"/>
            <p:cNvSpPr/>
            <p:nvPr/>
          </p:nvSpPr>
          <p:spPr bwMode="auto">
            <a:xfrm>
              <a:off x="399391" y="571501"/>
              <a:ext cx="1925783" cy="523876"/>
            </a:xfrm>
            <a:prstGeom prst="roundRect">
              <a:avLst/>
            </a:prstGeom>
            <a:solidFill>
              <a:srgbClr val="CBE8FA"/>
            </a:solidFill>
            <a:ln w="19050">
              <a:noFill/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2" name="Rectangle 16"/>
            <p:cNvSpPr>
              <a:spLocks noChangeArrowheads="1"/>
            </p:cNvSpPr>
            <p:nvPr/>
          </p:nvSpPr>
          <p:spPr bwMode="auto">
            <a:xfrm>
              <a:off x="223267" y="542926"/>
              <a:ext cx="2278032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复习导入</a:t>
              </a:r>
            </a:p>
          </p:txBody>
        </p:sp>
      </p:grpSp>
      <p:pic>
        <p:nvPicPr>
          <p:cNvPr id="12" name="Picture 21" descr="两小豆形象之明明PPT用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13080" y="1222693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AutoShape 27"/>
          <p:cNvSpPr>
            <a:spLocks noChangeArrowheads="1"/>
          </p:cNvSpPr>
          <p:nvPr/>
        </p:nvSpPr>
        <p:spPr bwMode="auto">
          <a:xfrm>
            <a:off x="1622425" y="1300480"/>
            <a:ext cx="3987165" cy="483235"/>
          </a:xfrm>
          <a:prstGeom prst="wedgeRoundRectCallout">
            <a:avLst>
              <a:gd name="adj1" fmla="val -56402"/>
              <a:gd name="adj2" fmla="val 30434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我们学过了哪些立体图形？</a:t>
            </a:r>
          </a:p>
        </p:txBody>
      </p:sp>
      <p:pic>
        <p:nvPicPr>
          <p:cNvPr id="2" name="图片 1" descr="2023-09-09 15 53 38_看图王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365" y="2204085"/>
            <a:ext cx="2353310" cy="1851025"/>
          </a:xfrm>
          <a:prstGeom prst="rect">
            <a:avLst/>
          </a:prstGeom>
        </p:spPr>
      </p:pic>
      <p:pic>
        <p:nvPicPr>
          <p:cNvPr id="3" name="图片 2" descr="2023-09-09 15 53 38_看图王(1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8995" y="2204085"/>
            <a:ext cx="1546860" cy="1851025"/>
          </a:xfrm>
          <a:prstGeom prst="rect">
            <a:avLst/>
          </a:prstGeom>
        </p:spPr>
      </p:pic>
      <p:pic>
        <p:nvPicPr>
          <p:cNvPr id="4" name="图片 3" descr="2023-09-09 15 53 38_看图王(2)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7175" y="2204085"/>
            <a:ext cx="1332230" cy="1851025"/>
          </a:xfrm>
          <a:prstGeom prst="rect">
            <a:avLst/>
          </a:prstGeom>
        </p:spPr>
      </p:pic>
      <p:pic>
        <p:nvPicPr>
          <p:cNvPr id="5" name="图片 4" descr="2023-09-09 15 53 38_看图王(3)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0725" y="2204085"/>
            <a:ext cx="1389380" cy="1851025"/>
          </a:xfrm>
          <a:prstGeom prst="rect">
            <a:avLst/>
          </a:prstGeom>
        </p:spPr>
      </p:pic>
      <p:sp>
        <p:nvSpPr>
          <p:cNvPr id="9238" name="矩形 5"/>
          <p:cNvSpPr>
            <a:spLocks noChangeArrowheads="1"/>
          </p:cNvSpPr>
          <p:nvPr/>
        </p:nvSpPr>
        <p:spPr bwMode="auto">
          <a:xfrm>
            <a:off x="943610" y="4027170"/>
            <a:ext cx="1509395" cy="491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latinLnBrk="0"/>
            <a:r>
              <a:rPr lang="zh-CN" altLang="en-US" sz="2600" b="1">
                <a:latin typeface="楷体" panose="02010609060101010101" pitchFamily="49" charset="-122"/>
                <a:ea typeface="楷体" panose="02010609060101010101" pitchFamily="49" charset="-122"/>
              </a:rPr>
              <a:t>长方体</a:t>
            </a:r>
          </a:p>
        </p:txBody>
      </p:sp>
      <p:sp>
        <p:nvSpPr>
          <p:cNvPr id="7" name="矩形 5"/>
          <p:cNvSpPr>
            <a:spLocks noChangeArrowheads="1"/>
          </p:cNvSpPr>
          <p:nvPr/>
        </p:nvSpPr>
        <p:spPr bwMode="auto">
          <a:xfrm>
            <a:off x="3370580" y="4027170"/>
            <a:ext cx="1509395" cy="491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latinLnBrk="0"/>
            <a:r>
              <a:rPr lang="zh-CN" altLang="en-US" sz="2600" b="1">
                <a:latin typeface="楷体" panose="02010609060101010101" pitchFamily="49" charset="-122"/>
                <a:ea typeface="楷体" panose="02010609060101010101" pitchFamily="49" charset="-122"/>
              </a:rPr>
              <a:t>正方体</a:t>
            </a:r>
          </a:p>
        </p:txBody>
      </p:sp>
      <p:sp>
        <p:nvSpPr>
          <p:cNvPr id="8" name="矩形 5"/>
          <p:cNvSpPr>
            <a:spLocks noChangeArrowheads="1"/>
          </p:cNvSpPr>
          <p:nvPr/>
        </p:nvSpPr>
        <p:spPr bwMode="auto">
          <a:xfrm>
            <a:off x="5210810" y="4027170"/>
            <a:ext cx="1509395" cy="491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latinLnBrk="0"/>
            <a:r>
              <a:rPr lang="zh-CN" altLang="en-US" sz="2600" b="1">
                <a:latin typeface="楷体" panose="02010609060101010101" pitchFamily="49" charset="-122"/>
                <a:ea typeface="楷体" panose="02010609060101010101" pitchFamily="49" charset="-122"/>
              </a:rPr>
              <a:t>圆柱</a:t>
            </a:r>
          </a:p>
        </p:txBody>
      </p:sp>
      <p:sp>
        <p:nvSpPr>
          <p:cNvPr id="9" name="矩形 5"/>
          <p:cNvSpPr>
            <a:spLocks noChangeArrowheads="1"/>
          </p:cNvSpPr>
          <p:nvPr/>
        </p:nvSpPr>
        <p:spPr bwMode="auto">
          <a:xfrm>
            <a:off x="7051040" y="4027170"/>
            <a:ext cx="1509395" cy="491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latinLnBrk="0"/>
            <a:r>
              <a:rPr lang="zh-CN" altLang="en-US" sz="2600" b="1">
                <a:latin typeface="楷体" panose="02010609060101010101" pitchFamily="49" charset="-122"/>
                <a:ea typeface="楷体" panose="02010609060101010101" pitchFamily="49" charset="-122"/>
              </a:rPr>
              <a:t>圆锥</a:t>
            </a:r>
          </a:p>
        </p:txBody>
      </p:sp>
      <p:sp>
        <p:nvSpPr>
          <p:cNvPr id="10" name="AutoShape 27"/>
          <p:cNvSpPr>
            <a:spLocks noChangeArrowheads="1"/>
          </p:cNvSpPr>
          <p:nvPr/>
        </p:nvSpPr>
        <p:spPr bwMode="auto">
          <a:xfrm>
            <a:off x="1622425" y="1300480"/>
            <a:ext cx="6535420" cy="489585"/>
          </a:xfrm>
          <a:prstGeom prst="wedgeRoundRectCallout">
            <a:avLst>
              <a:gd name="adj1" fmla="val -55091"/>
              <a:gd name="adj2" fmla="val 37418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如果把这些立体图形分两类，你打算怎样分？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13" grpId="1" animBg="1"/>
      <p:bldP spid="13" grpId="2" animBg="1"/>
      <p:bldP spid="9238" grpId="0"/>
      <p:bldP spid="9238" grpId="1"/>
      <p:bldP spid="7" grpId="0"/>
      <p:bldP spid="7" grpId="1"/>
      <p:bldP spid="8" grpId="0"/>
      <p:bldP spid="8" grpId="1"/>
      <p:bldP spid="9" grpId="0"/>
      <p:bldP spid="9" grpId="1"/>
      <p:bldP spid="10" grpId="0" bldLvl="0" animBg="1"/>
      <p:bldP spid="10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26" name="组合 15"/>
          <p:cNvGrpSpPr/>
          <p:nvPr/>
        </p:nvGrpSpPr>
        <p:grpSpPr bwMode="auto">
          <a:xfrm>
            <a:off x="-6566" y="542290"/>
            <a:ext cx="2277860" cy="584200"/>
            <a:chOff x="223267" y="542926"/>
            <a:chExt cx="2278032" cy="584201"/>
          </a:xfrm>
        </p:grpSpPr>
        <p:sp>
          <p:nvSpPr>
            <p:cNvPr id="6" name="圆角矩形 5"/>
            <p:cNvSpPr/>
            <p:nvPr/>
          </p:nvSpPr>
          <p:spPr bwMode="auto">
            <a:xfrm>
              <a:off x="399391" y="571501"/>
              <a:ext cx="1925783" cy="523876"/>
            </a:xfrm>
            <a:prstGeom prst="roundRect">
              <a:avLst/>
            </a:prstGeom>
            <a:solidFill>
              <a:srgbClr val="CBE8FA"/>
            </a:solidFill>
            <a:ln w="19050">
              <a:noFill/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2" name="Rectangle 16"/>
            <p:cNvSpPr>
              <a:spLocks noChangeArrowheads="1"/>
            </p:cNvSpPr>
            <p:nvPr/>
          </p:nvSpPr>
          <p:spPr bwMode="auto">
            <a:xfrm>
              <a:off x="223267" y="542926"/>
              <a:ext cx="2278032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归纳整理</a:t>
              </a:r>
            </a:p>
          </p:txBody>
        </p:sp>
      </p:grpSp>
      <p:pic>
        <p:nvPicPr>
          <p:cNvPr id="12" name="Picture 21" descr="两小豆形象之明明PPT用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13080" y="1222693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组合 7"/>
          <p:cNvGrpSpPr/>
          <p:nvPr/>
        </p:nvGrpSpPr>
        <p:grpSpPr>
          <a:xfrm>
            <a:off x="2421255" y="2133600"/>
            <a:ext cx="4301490" cy="2314575"/>
            <a:chOff x="3101" y="3470"/>
            <a:chExt cx="6774" cy="3645"/>
          </a:xfrm>
        </p:grpSpPr>
        <p:pic>
          <p:nvPicPr>
            <p:cNvPr id="3" name="图片 2" descr="2023-09-09 15 53 38_看图王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101" y="3470"/>
              <a:ext cx="3706" cy="2915"/>
            </a:xfrm>
            <a:prstGeom prst="rect">
              <a:avLst/>
            </a:prstGeom>
          </p:spPr>
        </p:pic>
        <p:pic>
          <p:nvPicPr>
            <p:cNvPr id="4" name="图片 3" descr="2023-09-09 15 53 38_看图王(1)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39" y="3470"/>
              <a:ext cx="2436" cy="2915"/>
            </a:xfrm>
            <a:prstGeom prst="rect">
              <a:avLst/>
            </a:prstGeom>
          </p:spPr>
        </p:pic>
        <p:sp>
          <p:nvSpPr>
            <p:cNvPr id="9238" name="矩形 5"/>
            <p:cNvSpPr>
              <a:spLocks noChangeArrowheads="1"/>
            </p:cNvSpPr>
            <p:nvPr/>
          </p:nvSpPr>
          <p:spPr bwMode="auto">
            <a:xfrm>
              <a:off x="3588" y="6341"/>
              <a:ext cx="2377" cy="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latinLnBrk="0"/>
              <a:r>
                <a:rPr lang="zh-CN" altLang="en-US" sz="2600" b="1">
                  <a:latin typeface="楷体" panose="02010609060101010101" pitchFamily="49" charset="-122"/>
                  <a:ea typeface="楷体" panose="02010609060101010101" pitchFamily="49" charset="-122"/>
                </a:rPr>
                <a:t>长方体</a:t>
              </a:r>
            </a:p>
          </p:txBody>
        </p:sp>
        <p:sp>
          <p:nvSpPr>
            <p:cNvPr id="7" name="矩形 5"/>
            <p:cNvSpPr>
              <a:spLocks noChangeArrowheads="1"/>
            </p:cNvSpPr>
            <p:nvPr/>
          </p:nvSpPr>
          <p:spPr bwMode="auto">
            <a:xfrm>
              <a:off x="7410" y="6341"/>
              <a:ext cx="2377" cy="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latinLnBrk="0"/>
              <a:r>
                <a:rPr lang="zh-CN" altLang="en-US" sz="2600" b="1">
                  <a:latin typeface="楷体" panose="02010609060101010101" pitchFamily="49" charset="-122"/>
                  <a:ea typeface="楷体" panose="02010609060101010101" pitchFamily="49" charset="-122"/>
                </a:rPr>
                <a:t>正方体</a:t>
              </a:r>
            </a:p>
          </p:txBody>
        </p:sp>
      </p:grpSp>
      <p:sp>
        <p:nvSpPr>
          <p:cNvPr id="5" name="AutoShape 27"/>
          <p:cNvSpPr>
            <a:spLocks noChangeArrowheads="1"/>
          </p:cNvSpPr>
          <p:nvPr/>
        </p:nvSpPr>
        <p:spPr bwMode="auto">
          <a:xfrm>
            <a:off x="1852930" y="1299845"/>
            <a:ext cx="5321935" cy="903605"/>
          </a:xfrm>
          <a:prstGeom prst="wedgeRoundRectCallout">
            <a:avLst>
              <a:gd name="adj1" fmla="val -57050"/>
              <a:gd name="adj2" fmla="val -14747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长方体与正方体分别有什么特点？你能归纳整理吗？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5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634365" y="1414463"/>
            <a:ext cx="2353310" cy="2314575"/>
            <a:chOff x="999" y="1782"/>
            <a:chExt cx="3706" cy="3645"/>
          </a:xfrm>
        </p:grpSpPr>
        <p:pic>
          <p:nvPicPr>
            <p:cNvPr id="2" name="图片 1" descr="2023-09-09 15 53 38_看图王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99" y="1782"/>
              <a:ext cx="3706" cy="2915"/>
            </a:xfrm>
            <a:prstGeom prst="rect">
              <a:avLst/>
            </a:prstGeom>
          </p:spPr>
        </p:pic>
        <p:sp>
          <p:nvSpPr>
            <p:cNvPr id="9238" name="矩形 5"/>
            <p:cNvSpPr>
              <a:spLocks noChangeArrowheads="1"/>
            </p:cNvSpPr>
            <p:nvPr/>
          </p:nvSpPr>
          <p:spPr bwMode="auto">
            <a:xfrm>
              <a:off x="1486" y="4653"/>
              <a:ext cx="2377" cy="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latinLnBrk="0"/>
              <a:r>
                <a:rPr lang="zh-CN" altLang="en-US" sz="2600" b="1">
                  <a:latin typeface="楷体" panose="02010609060101010101" pitchFamily="49" charset="-122"/>
                  <a:ea typeface="楷体" panose="02010609060101010101" pitchFamily="49" charset="-122"/>
                </a:rPr>
                <a:t>长方体</a:t>
              </a:r>
            </a:p>
          </p:txBody>
        </p:sp>
      </p:grpSp>
      <p:pic>
        <p:nvPicPr>
          <p:cNvPr id="16" name="Picture 13" descr="92副本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0350" y="3032125"/>
            <a:ext cx="829310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AutoShape 27"/>
          <p:cNvSpPr>
            <a:spLocks noChangeArrowheads="1"/>
          </p:cNvSpPr>
          <p:nvPr/>
        </p:nvSpPr>
        <p:spPr bwMode="auto">
          <a:xfrm>
            <a:off x="3119120" y="951865"/>
            <a:ext cx="5002530" cy="2195830"/>
          </a:xfrm>
          <a:prstGeom prst="wedgeRoundRectCallout">
            <a:avLst>
              <a:gd name="adj1" fmla="val 39549"/>
              <a:gd name="adj2" fmla="val 67357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just" eaLnBrk="1" latinLnBrk="0" hangingPunct="1">
              <a:lnSpc>
                <a:spcPct val="105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6</a:t>
            </a:r>
            <a:r>
              <a:rPr lang="zh-CN" altLang="en-US" sz="2400" b="1" dirty="0">
                <a:solidFill>
                  <a:schemeClr val="tx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个面是长方形（特殊情况有两个对面是正方形），相对的面完全相同；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12</a:t>
            </a:r>
            <a:r>
              <a:rPr lang="zh-CN" altLang="en-US" sz="2400" b="1" dirty="0">
                <a:solidFill>
                  <a:schemeClr val="tx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条棱，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相对的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4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条</a:t>
            </a:r>
            <a:r>
              <a:rPr lang="zh-CN" altLang="en-US" sz="2400" b="1" dirty="0">
                <a:solidFill>
                  <a:schemeClr val="tx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棱长度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相等</a:t>
            </a:r>
            <a:r>
              <a:rPr lang="zh-CN" altLang="en-US" sz="2400" b="1" dirty="0">
                <a:solidFill>
                  <a:schemeClr val="tx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；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8</a:t>
            </a:r>
            <a:r>
              <a:rPr lang="zh-CN" altLang="en-US" sz="2400" b="1" dirty="0">
                <a:solidFill>
                  <a:schemeClr val="tx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个顶点，相交于同一顶点的三条棱分别叫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长、宽、高</a:t>
            </a:r>
            <a:r>
              <a:rPr lang="zh-CN" altLang="en-US" sz="2400" b="1" dirty="0">
                <a:solidFill>
                  <a:schemeClr val="tx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。</a:t>
            </a:r>
          </a:p>
        </p:txBody>
      </p:sp>
      <p:sp>
        <p:nvSpPr>
          <p:cNvPr id="4" name="圆角矩形 8"/>
          <p:cNvSpPr/>
          <p:nvPr/>
        </p:nvSpPr>
        <p:spPr>
          <a:xfrm>
            <a:off x="222568" y="642303"/>
            <a:ext cx="2371725" cy="640039"/>
          </a:xfrm>
          <a:prstGeom prst="roundRect">
            <a:avLst/>
          </a:prstGeom>
          <a:solidFill>
            <a:srgbClr val="01A0E9"/>
          </a:solidFill>
          <a:ln>
            <a:noFill/>
          </a:ln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3200" b="1" noProof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  <a:sym typeface="+mn-ea"/>
              </a:rPr>
              <a:t>长方体特征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  <p:bldP spid="17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8"/>
          <p:cNvSpPr/>
          <p:nvPr/>
        </p:nvSpPr>
        <p:spPr>
          <a:xfrm>
            <a:off x="222568" y="642303"/>
            <a:ext cx="2371725" cy="646703"/>
          </a:xfrm>
          <a:prstGeom prst="roundRect">
            <a:avLst/>
          </a:prstGeom>
          <a:solidFill>
            <a:srgbClr val="01A0E9"/>
          </a:solidFill>
          <a:ln>
            <a:noFill/>
          </a:ln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3200" b="1" noProof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  <a:sym typeface="+mn-ea"/>
              </a:rPr>
              <a:t>正方体特征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970280" y="1523365"/>
            <a:ext cx="1565275" cy="2314575"/>
            <a:chOff x="5308" y="3471"/>
            <a:chExt cx="2465" cy="3645"/>
          </a:xfrm>
        </p:grpSpPr>
        <p:pic>
          <p:nvPicPr>
            <p:cNvPr id="6" name="图片 5" descr="2023-09-09 15 53 38_看图王(1)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37" y="3471"/>
              <a:ext cx="2436" cy="2915"/>
            </a:xfrm>
            <a:prstGeom prst="rect">
              <a:avLst/>
            </a:prstGeom>
          </p:spPr>
        </p:pic>
        <p:sp>
          <p:nvSpPr>
            <p:cNvPr id="8" name="矩形 5"/>
            <p:cNvSpPr>
              <a:spLocks noChangeArrowheads="1"/>
            </p:cNvSpPr>
            <p:nvPr/>
          </p:nvSpPr>
          <p:spPr bwMode="auto">
            <a:xfrm>
              <a:off x="5308" y="6342"/>
              <a:ext cx="2377" cy="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latinLnBrk="0"/>
              <a:r>
                <a:rPr lang="zh-CN" altLang="en-US" sz="2600" b="1">
                  <a:latin typeface="楷体" panose="02010609060101010101" pitchFamily="49" charset="-122"/>
                  <a:ea typeface="楷体" panose="02010609060101010101" pitchFamily="49" charset="-122"/>
                </a:rPr>
                <a:t>正方体</a:t>
              </a:r>
            </a:p>
          </p:txBody>
        </p:sp>
      </p:grpSp>
      <p:pic>
        <p:nvPicPr>
          <p:cNvPr id="9" name="Picture 22" descr="86副本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675721" y="2771616"/>
            <a:ext cx="1142048" cy="1742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AutoShape 27"/>
          <p:cNvSpPr>
            <a:spLocks noChangeArrowheads="1"/>
          </p:cNvSpPr>
          <p:nvPr/>
        </p:nvSpPr>
        <p:spPr bwMode="auto">
          <a:xfrm>
            <a:off x="2821305" y="2241550"/>
            <a:ext cx="4786630" cy="934085"/>
          </a:xfrm>
          <a:prstGeom prst="wedgeRoundRectCallout">
            <a:avLst>
              <a:gd name="adj1" fmla="val 57645"/>
              <a:gd name="adj2" fmla="val 41158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just" eaLnBrk="1" latinLnBrk="0" hangingPunct="1">
              <a:lnSpc>
                <a:spcPct val="105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6</a:t>
            </a:r>
            <a:r>
              <a:rPr lang="zh-CN" altLang="en-US" sz="2400" b="1" dirty="0">
                <a:solidFill>
                  <a:srgbClr val="44546A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个面都相等，都是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正方形</a:t>
            </a:r>
            <a:r>
              <a:rPr lang="zh-CN" altLang="en-US" sz="2400" b="1" dirty="0">
                <a:solidFill>
                  <a:srgbClr val="44546A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；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12</a:t>
            </a:r>
            <a:r>
              <a:rPr lang="zh-CN" altLang="en-US" sz="2400" b="1" dirty="0">
                <a:solidFill>
                  <a:srgbClr val="44546A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条棱都相等；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8</a:t>
            </a:r>
            <a:r>
              <a:rPr lang="zh-CN" altLang="en-US" sz="2400" b="1" dirty="0">
                <a:solidFill>
                  <a:srgbClr val="44546A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个顶点。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  <p:bldP spid="17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2322513" y="484505"/>
            <a:ext cx="4498975" cy="52197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长方体和正方体的异同点</a:t>
            </a:r>
          </a:p>
        </p:txBody>
      </p:sp>
      <p:graphicFrame>
        <p:nvGraphicFramePr>
          <p:cNvPr id="4" name="表格 3"/>
          <p:cNvGraphicFramePr/>
          <p:nvPr/>
        </p:nvGraphicFramePr>
        <p:xfrm>
          <a:off x="417513" y="1047750"/>
          <a:ext cx="8359775" cy="3593819"/>
        </p:xfrm>
        <a:graphic>
          <a:graphicData uri="http://schemas.openxmlformats.org/drawingml/2006/table">
            <a:tbl>
              <a:tblPr/>
              <a:tblGrid>
                <a:gridCol w="6146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62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47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57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487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880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1674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9473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48970">
                <a:tc rowSpan="2"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marL="0" lvl="0" indent="0" algn="ctr" ea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  <a:sym typeface="Times New Roman" panose="02020603050405020304" pitchFamily="18" charset="0"/>
                        </a:rPr>
                        <a:t>形体</a:t>
                      </a:r>
                    </a:p>
                  </a:txBody>
                  <a:tcPr marL="91437" marR="91437" marT="45751" marB="45751" anchor="ctr">
                    <a:lnL w="12700">
                      <a:solidFill>
                        <a:srgbClr val="46B5CA"/>
                      </a:solidFill>
                      <a:prstDash val="solid"/>
                    </a:lnL>
                    <a:lnR w="12700">
                      <a:solidFill>
                        <a:srgbClr val="46B5CA"/>
                      </a:solidFill>
                      <a:prstDash val="solid"/>
                    </a:lnR>
                    <a:lnT w="12700">
                      <a:solidFill>
                        <a:srgbClr val="46B5CA"/>
                      </a:solidFill>
                      <a:prstDash val="solid"/>
                    </a:lnT>
                    <a:lnB w="12700">
                      <a:solidFill>
                        <a:srgbClr val="46B5CA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F3F7"/>
                    </a:solidFill>
                  </a:tcPr>
                </a:tc>
                <a:tc gridSpan="3"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marL="0" lvl="0" indent="0" algn="ctr" ea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  <a:sym typeface="Times New Roman" panose="02020603050405020304" pitchFamily="18" charset="0"/>
                        </a:rPr>
                        <a:t>相同点</a:t>
                      </a:r>
                    </a:p>
                  </a:txBody>
                  <a:tcPr marL="91437" marR="91437" marT="45751" marB="45751" anchor="ctr">
                    <a:lnL w="12700">
                      <a:solidFill>
                        <a:srgbClr val="46B5CA"/>
                      </a:solidFill>
                      <a:prstDash val="solid"/>
                    </a:lnL>
                    <a:lnR w="12700">
                      <a:solidFill>
                        <a:srgbClr val="46B5CA"/>
                      </a:solidFill>
                      <a:prstDash val="solid"/>
                    </a:lnR>
                    <a:lnT w="12700">
                      <a:solidFill>
                        <a:srgbClr val="46B5CA"/>
                      </a:solidFill>
                      <a:prstDash val="solid"/>
                    </a:lnT>
                    <a:lnB w="12700">
                      <a:solidFill>
                        <a:srgbClr val="46B5CA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F3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>
                      <a:solidFill>
                        <a:srgbClr val="46B5CA"/>
                      </a:solidFill>
                      <a:prstDash val="solid"/>
                    </a:lnT>
                    <a:lnB w="12700">
                      <a:solidFill>
                        <a:srgbClr val="46B5CA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2700">
                      <a:solidFill>
                        <a:srgbClr val="46B5CA"/>
                      </a:solidFill>
                      <a:prstDash val="solid"/>
                    </a:lnR>
                    <a:lnT w="12700">
                      <a:solidFill>
                        <a:srgbClr val="46B5CA"/>
                      </a:solidFill>
                      <a:prstDash val="solid"/>
                    </a:lnT>
                    <a:lnB w="12700">
                      <a:solidFill>
                        <a:srgbClr val="46B5CA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marL="0" lvl="0" indent="0" algn="ctr" ea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  <a:sym typeface="Times New Roman" panose="02020603050405020304" pitchFamily="18" charset="0"/>
                        </a:rPr>
                        <a:t>不同点</a:t>
                      </a:r>
                    </a:p>
                  </a:txBody>
                  <a:tcPr marL="91437" marR="91437" marT="45751" marB="45751" anchor="ctr">
                    <a:lnL w="12700">
                      <a:solidFill>
                        <a:srgbClr val="46B5CA"/>
                      </a:solidFill>
                      <a:prstDash val="solid"/>
                    </a:lnL>
                    <a:lnR w="12700">
                      <a:solidFill>
                        <a:srgbClr val="46B5CA"/>
                      </a:solidFill>
                      <a:prstDash val="solid"/>
                    </a:lnR>
                    <a:lnT w="12700">
                      <a:solidFill>
                        <a:srgbClr val="46B5CA"/>
                      </a:solidFill>
                      <a:prstDash val="solid"/>
                    </a:lnT>
                    <a:lnB w="12700">
                      <a:solidFill>
                        <a:srgbClr val="46B5CA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F3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>
                      <a:solidFill>
                        <a:srgbClr val="46B5CA"/>
                      </a:solidFill>
                      <a:prstDash val="solid"/>
                    </a:lnT>
                    <a:lnB w="12700">
                      <a:solidFill>
                        <a:srgbClr val="46B5CA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 w="12700">
                      <a:solidFill>
                        <a:srgbClr val="46B5CA"/>
                      </a:solidFill>
                      <a:prstDash val="solid"/>
                    </a:lnR>
                    <a:lnT w="12700">
                      <a:solidFill>
                        <a:srgbClr val="46B5CA"/>
                      </a:solidFill>
                      <a:prstDash val="solid"/>
                    </a:lnT>
                    <a:lnB w="12700">
                      <a:solidFill>
                        <a:srgbClr val="46B5CA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marL="0" lvl="0" indent="0" algn="ctr" ea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  <a:sym typeface="Times New Roman" panose="02020603050405020304" pitchFamily="18" charset="0"/>
                        </a:rPr>
                        <a:t>关系</a:t>
                      </a:r>
                    </a:p>
                  </a:txBody>
                  <a:tcPr marL="91437" marR="91437" marT="45751" marB="45751" anchor="ctr">
                    <a:lnL w="12700">
                      <a:solidFill>
                        <a:srgbClr val="46B5CA"/>
                      </a:solidFill>
                      <a:prstDash val="solid"/>
                    </a:lnL>
                    <a:lnR w="12700">
                      <a:solidFill>
                        <a:srgbClr val="46B5CA"/>
                      </a:solidFill>
                      <a:prstDash val="solid"/>
                    </a:lnR>
                    <a:lnT w="12700">
                      <a:solidFill>
                        <a:srgbClr val="46B5CA"/>
                      </a:solidFill>
                      <a:prstDash val="solid"/>
                    </a:lnT>
                    <a:lnB w="12700">
                      <a:solidFill>
                        <a:srgbClr val="46B5CA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F3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7018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>
                      <a:solidFill>
                        <a:srgbClr val="46B5CA"/>
                      </a:solidFill>
                      <a:prstDash val="solid"/>
                    </a:lnL>
                    <a:lnR w="12700">
                      <a:solidFill>
                        <a:srgbClr val="46B5CA"/>
                      </a:solidFill>
                      <a:prstDash val="solid"/>
                    </a:lnR>
                    <a:lnB w="12700">
                      <a:solidFill>
                        <a:srgbClr val="46B5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marL="0" lvl="0" indent="0" algn="ctr" ea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  <a:sym typeface="Times New Roman" panose="02020603050405020304" pitchFamily="18" charset="0"/>
                        </a:rPr>
                        <a:t>面</a:t>
                      </a:r>
                    </a:p>
                  </a:txBody>
                  <a:tcPr marL="91437" marR="91437" marT="45751" marB="45751" anchor="ctr">
                    <a:lnL w="12700">
                      <a:solidFill>
                        <a:srgbClr val="46B5CA"/>
                      </a:solidFill>
                      <a:prstDash val="solid"/>
                    </a:lnL>
                    <a:lnR w="12700">
                      <a:solidFill>
                        <a:srgbClr val="46B5CA"/>
                      </a:solidFill>
                      <a:prstDash val="solid"/>
                    </a:lnR>
                    <a:lnT w="12700">
                      <a:solidFill>
                        <a:srgbClr val="46B5CA"/>
                      </a:solidFill>
                      <a:prstDash val="solid"/>
                    </a:lnT>
                    <a:lnB w="12700">
                      <a:solidFill>
                        <a:srgbClr val="46B5CA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F3F7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marL="0" lvl="0" indent="0" algn="ctr" ea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  <a:sym typeface="Times New Roman" panose="02020603050405020304" pitchFamily="18" charset="0"/>
                        </a:rPr>
                        <a:t>棱</a:t>
                      </a:r>
                    </a:p>
                  </a:txBody>
                  <a:tcPr marL="91437" marR="91437" marT="45751" marB="45751" anchor="ctr">
                    <a:lnL w="12700">
                      <a:solidFill>
                        <a:srgbClr val="46B5CA"/>
                      </a:solidFill>
                      <a:prstDash val="solid"/>
                    </a:lnL>
                    <a:lnR w="12700">
                      <a:solidFill>
                        <a:srgbClr val="46B5CA"/>
                      </a:solidFill>
                      <a:prstDash val="solid"/>
                    </a:lnR>
                    <a:lnT w="12700">
                      <a:solidFill>
                        <a:srgbClr val="46B5CA"/>
                      </a:solidFill>
                      <a:prstDash val="solid"/>
                    </a:lnT>
                    <a:lnB w="12700">
                      <a:solidFill>
                        <a:srgbClr val="46B5CA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F3F7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marL="0" lvl="0" indent="0" algn="ctr" ea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  <a:sym typeface="Times New Roman" panose="02020603050405020304" pitchFamily="18" charset="0"/>
                        </a:rPr>
                        <a:t>顶点</a:t>
                      </a:r>
                    </a:p>
                  </a:txBody>
                  <a:tcPr marL="91437" marR="91437" marT="45751" marB="45751" anchor="ctr">
                    <a:lnL w="12700">
                      <a:solidFill>
                        <a:srgbClr val="46B5CA"/>
                      </a:solidFill>
                      <a:prstDash val="solid"/>
                    </a:lnL>
                    <a:lnR w="12700">
                      <a:solidFill>
                        <a:srgbClr val="46B5CA"/>
                      </a:solidFill>
                      <a:prstDash val="solid"/>
                    </a:lnR>
                    <a:lnT w="12700">
                      <a:solidFill>
                        <a:srgbClr val="46B5CA"/>
                      </a:solidFill>
                      <a:prstDash val="solid"/>
                    </a:lnT>
                    <a:lnB w="12700">
                      <a:solidFill>
                        <a:srgbClr val="46B5CA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F3F7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marL="0" lvl="0" indent="0" algn="ctr" ea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  <a:sym typeface="Times New Roman" panose="02020603050405020304" pitchFamily="18" charset="0"/>
                        </a:rPr>
                        <a:t>面的形状</a:t>
                      </a:r>
                    </a:p>
                  </a:txBody>
                  <a:tcPr marL="91437" marR="91437" marT="45751" marB="45751" anchor="ctr">
                    <a:lnL w="12700">
                      <a:solidFill>
                        <a:srgbClr val="46B5CA"/>
                      </a:solidFill>
                      <a:prstDash val="solid"/>
                    </a:lnL>
                    <a:lnR w="12700">
                      <a:solidFill>
                        <a:srgbClr val="46B5CA"/>
                      </a:solidFill>
                      <a:prstDash val="solid"/>
                    </a:lnR>
                    <a:lnT w="12700">
                      <a:solidFill>
                        <a:srgbClr val="46B5CA"/>
                      </a:solidFill>
                      <a:prstDash val="solid"/>
                    </a:lnT>
                    <a:lnB w="12700">
                      <a:solidFill>
                        <a:srgbClr val="46B5CA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F3F7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marL="0" lvl="0" indent="0" algn="ctr" ea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  <a:sym typeface="Times New Roman" panose="02020603050405020304" pitchFamily="18" charset="0"/>
                        </a:rPr>
                        <a:t>面的大小</a:t>
                      </a:r>
                    </a:p>
                  </a:txBody>
                  <a:tcPr marL="91437" marR="91437" marT="45751" marB="45751" anchor="ctr">
                    <a:lnL w="12700">
                      <a:solidFill>
                        <a:srgbClr val="46B5CA"/>
                      </a:solidFill>
                      <a:prstDash val="solid"/>
                    </a:lnL>
                    <a:lnR w="12700">
                      <a:solidFill>
                        <a:srgbClr val="46B5CA"/>
                      </a:solidFill>
                      <a:prstDash val="solid"/>
                    </a:lnR>
                    <a:lnT w="12700">
                      <a:solidFill>
                        <a:srgbClr val="46B5CA"/>
                      </a:solidFill>
                      <a:prstDash val="solid"/>
                    </a:lnT>
                    <a:lnB w="12700">
                      <a:solidFill>
                        <a:srgbClr val="46B5CA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F3F7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marL="0" lvl="0" indent="0" algn="ctr" ea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  <a:sym typeface="Times New Roman" panose="02020603050405020304" pitchFamily="18" charset="0"/>
                        </a:rPr>
                        <a:t>棱长</a:t>
                      </a:r>
                    </a:p>
                  </a:txBody>
                  <a:tcPr marL="91437" marR="91437" marT="45751" marB="45751" anchor="ctr">
                    <a:lnL w="12700">
                      <a:solidFill>
                        <a:srgbClr val="46B5CA"/>
                      </a:solidFill>
                      <a:prstDash val="solid"/>
                    </a:lnL>
                    <a:lnR w="12700">
                      <a:solidFill>
                        <a:srgbClr val="46B5CA"/>
                      </a:solidFill>
                      <a:prstDash val="solid"/>
                    </a:lnR>
                    <a:lnT w="12700">
                      <a:solidFill>
                        <a:srgbClr val="46B5CA"/>
                      </a:solidFill>
                      <a:prstDash val="solid"/>
                    </a:lnT>
                    <a:lnB w="12700">
                      <a:solidFill>
                        <a:srgbClr val="46B5CA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F3F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>
                      <a:solidFill>
                        <a:srgbClr val="46B5CA"/>
                      </a:solidFill>
                      <a:prstDash val="solid"/>
                    </a:lnL>
                    <a:lnR w="12700">
                      <a:solidFill>
                        <a:srgbClr val="46B5CA"/>
                      </a:solidFill>
                      <a:prstDash val="solid"/>
                    </a:lnR>
                    <a:lnB w="12700">
                      <a:solidFill>
                        <a:srgbClr val="46B5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98322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marL="0" lvl="0" indent="0" algn="ctr" ea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  <a:sym typeface="Times New Roman" panose="02020603050405020304" pitchFamily="18" charset="0"/>
                        </a:rPr>
                        <a:t>长方体</a:t>
                      </a:r>
                    </a:p>
                  </a:txBody>
                  <a:tcPr marL="91437" marR="91437" marT="45751" marB="45751" anchor="ctr">
                    <a:lnL w="12700">
                      <a:solidFill>
                        <a:srgbClr val="46B5CA"/>
                      </a:solidFill>
                      <a:prstDash val="solid"/>
                    </a:lnL>
                    <a:lnR w="12700">
                      <a:solidFill>
                        <a:srgbClr val="46B5CA"/>
                      </a:solidFill>
                      <a:prstDash val="solid"/>
                    </a:lnR>
                    <a:lnT w="12700">
                      <a:solidFill>
                        <a:srgbClr val="46B5CA"/>
                      </a:solidFill>
                      <a:prstDash val="solid"/>
                    </a:lnT>
                    <a:lnB w="12700">
                      <a:solidFill>
                        <a:srgbClr val="46B5CA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F3F7"/>
                    </a:solidFill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marL="0" lvl="0" indent="0" algn="ctr" ea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</a:pPr>
                      <a:endParaRPr lang="zh-CN" altLang="en-US" sz="2800" b="1" dirty="0">
                        <a:latin typeface="楷体" panose="02010609060101010101" pitchFamily="49" charset="-122"/>
                        <a:ea typeface="楷体" panose="02010609060101010101" pitchFamily="49" charset="-122"/>
                        <a:sym typeface="宋体" panose="02010600030101010101" pitchFamily="2" charset="-122"/>
                      </a:endParaRPr>
                    </a:p>
                  </a:txBody>
                  <a:tcPr marL="91437" marR="91437" marT="45751" marB="45751" anchor="ctr">
                    <a:lnL w="12700">
                      <a:solidFill>
                        <a:srgbClr val="46B5CA"/>
                      </a:solidFill>
                      <a:prstDash val="solid"/>
                    </a:lnL>
                    <a:lnR w="12700">
                      <a:solidFill>
                        <a:srgbClr val="46B5CA"/>
                      </a:solidFill>
                      <a:prstDash val="solid"/>
                    </a:lnR>
                    <a:lnT w="12700">
                      <a:solidFill>
                        <a:srgbClr val="46B5CA"/>
                      </a:solidFill>
                      <a:prstDash val="solid"/>
                    </a:lnT>
                    <a:lnB w="12700">
                      <a:solidFill>
                        <a:srgbClr val="46B5CA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FC"/>
                    </a:solidFill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marL="0" lvl="0" indent="0" algn="ctr" ea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</a:pPr>
                      <a:endParaRPr lang="zh-CN" altLang="en-US" sz="2800" b="1" dirty="0">
                        <a:latin typeface="楷体" panose="02010609060101010101" pitchFamily="49" charset="-122"/>
                        <a:ea typeface="楷体" panose="02010609060101010101" pitchFamily="49" charset="-122"/>
                        <a:sym typeface="宋体" panose="02010600030101010101" pitchFamily="2" charset="-122"/>
                      </a:endParaRPr>
                    </a:p>
                  </a:txBody>
                  <a:tcPr marL="91437" marR="91437" marT="45751" marB="45751" anchor="ctr">
                    <a:lnL w="12700">
                      <a:solidFill>
                        <a:srgbClr val="46B5CA"/>
                      </a:solidFill>
                      <a:prstDash val="solid"/>
                    </a:lnL>
                    <a:lnR w="12700">
                      <a:solidFill>
                        <a:srgbClr val="46B5CA"/>
                      </a:solidFill>
                      <a:prstDash val="solid"/>
                    </a:lnR>
                    <a:lnT w="12700">
                      <a:solidFill>
                        <a:srgbClr val="46B5CA"/>
                      </a:solidFill>
                      <a:prstDash val="solid"/>
                    </a:lnT>
                    <a:lnB w="12700">
                      <a:solidFill>
                        <a:srgbClr val="46B5CA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FC"/>
                    </a:solidFill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marL="0" lvl="0" indent="0" algn="ctr" ea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</a:pPr>
                      <a:endParaRPr lang="zh-CN" altLang="en-US" sz="2800" b="1" dirty="0">
                        <a:latin typeface="楷体" panose="02010609060101010101" pitchFamily="49" charset="-122"/>
                        <a:ea typeface="楷体" panose="02010609060101010101" pitchFamily="49" charset="-122"/>
                        <a:sym typeface="宋体" panose="02010600030101010101" pitchFamily="2" charset="-122"/>
                      </a:endParaRPr>
                    </a:p>
                  </a:txBody>
                  <a:tcPr marL="91437" marR="91437" marT="45751" marB="45751" anchor="ctr">
                    <a:lnL w="12700">
                      <a:solidFill>
                        <a:srgbClr val="46B5CA"/>
                      </a:solidFill>
                      <a:prstDash val="solid"/>
                    </a:lnL>
                    <a:lnR w="12700">
                      <a:solidFill>
                        <a:srgbClr val="46B5CA"/>
                      </a:solidFill>
                      <a:prstDash val="solid"/>
                    </a:lnR>
                    <a:lnT w="12700">
                      <a:solidFill>
                        <a:srgbClr val="46B5CA"/>
                      </a:solidFill>
                      <a:prstDash val="solid"/>
                    </a:lnT>
                    <a:lnB w="12700">
                      <a:solidFill>
                        <a:srgbClr val="46B5CA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marL="0" lvl="0" indent="0" algn="ctr" ea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</a:pPr>
                      <a:endParaRPr lang="zh-CN" altLang="en-US" sz="2800" b="1" dirty="0">
                        <a:latin typeface="楷体" panose="02010609060101010101" pitchFamily="49" charset="-122"/>
                        <a:ea typeface="楷体" panose="02010609060101010101" pitchFamily="49" charset="-122"/>
                        <a:sym typeface="宋体" panose="02010600030101010101" pitchFamily="2" charset="-122"/>
                      </a:endParaRPr>
                    </a:p>
                  </a:txBody>
                  <a:tcPr marL="91437" marR="91437" marT="45751" marB="45751" anchor="ctr">
                    <a:lnL w="12700">
                      <a:solidFill>
                        <a:srgbClr val="46B5CA"/>
                      </a:solidFill>
                      <a:prstDash val="solid"/>
                    </a:lnL>
                    <a:lnR w="12700">
                      <a:solidFill>
                        <a:srgbClr val="46B5CA"/>
                      </a:solidFill>
                      <a:prstDash val="solid"/>
                    </a:lnR>
                    <a:lnT w="12700">
                      <a:solidFill>
                        <a:srgbClr val="46B5CA"/>
                      </a:solidFill>
                      <a:prstDash val="solid"/>
                    </a:lnT>
                    <a:lnB w="12700">
                      <a:solidFill>
                        <a:srgbClr val="46B5CA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marL="0" lvl="0" indent="0" algn="ctr" ea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</a:pPr>
                      <a:endParaRPr lang="zh-CN" altLang="en-US" sz="2800" b="1" dirty="0">
                        <a:latin typeface="楷体" panose="02010609060101010101" pitchFamily="49" charset="-122"/>
                        <a:ea typeface="楷体" panose="02010609060101010101" pitchFamily="49" charset="-122"/>
                        <a:sym typeface="宋体" panose="02010600030101010101" pitchFamily="2" charset="-122"/>
                      </a:endParaRPr>
                    </a:p>
                  </a:txBody>
                  <a:tcPr marL="91437" marR="91437" marT="45751" marB="45751" anchor="ctr">
                    <a:lnL w="12700">
                      <a:solidFill>
                        <a:srgbClr val="46B5CA"/>
                      </a:solidFill>
                      <a:prstDash val="solid"/>
                    </a:lnL>
                    <a:lnR w="12700">
                      <a:solidFill>
                        <a:srgbClr val="46B5CA"/>
                      </a:solidFill>
                      <a:prstDash val="solid"/>
                    </a:lnR>
                    <a:lnT w="12700">
                      <a:solidFill>
                        <a:srgbClr val="46B5CA"/>
                      </a:solidFill>
                      <a:prstDash val="solid"/>
                    </a:lnT>
                    <a:lnB w="12700">
                      <a:solidFill>
                        <a:srgbClr val="46B5CA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marL="0" lvl="0" indent="0" ea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</a:pPr>
                      <a:endParaRPr lang="zh-CN" altLang="en-US" sz="2800" b="1" dirty="0">
                        <a:latin typeface="楷体" panose="02010609060101010101" pitchFamily="49" charset="-122"/>
                        <a:ea typeface="楷体" panose="02010609060101010101" pitchFamily="49" charset="-122"/>
                        <a:sym typeface="宋体" panose="02010600030101010101" pitchFamily="2" charset="-122"/>
                      </a:endParaRPr>
                    </a:p>
                  </a:txBody>
                  <a:tcPr marL="91437" marR="91437" marT="45751" marB="45751" anchor="ctr">
                    <a:lnL w="12700">
                      <a:solidFill>
                        <a:srgbClr val="46B5CA"/>
                      </a:solidFill>
                      <a:prstDash val="solid"/>
                    </a:lnL>
                    <a:lnR w="12700">
                      <a:solidFill>
                        <a:srgbClr val="46B5CA"/>
                      </a:solidFill>
                      <a:prstDash val="solid"/>
                    </a:lnR>
                    <a:lnT w="12700">
                      <a:solidFill>
                        <a:srgbClr val="46B5CA"/>
                      </a:solidFill>
                      <a:prstDash val="solid"/>
                    </a:lnT>
                    <a:lnB w="12700">
                      <a:solidFill>
                        <a:srgbClr val="46B5CA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FC"/>
                    </a:solidFill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32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1pPr>
                      <a:lvl2pPr marL="742950" lvl="1" indent="-28575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2pPr>
                      <a:lvl3pPr marL="1143000" lvl="2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3pPr>
                      <a:lvl4pPr marL="1600200" lvl="3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–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4pPr>
                      <a:lvl5pPr marL="2057400" lvl="4" indent="-2286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buFont typeface="Arial" panose="020B0604020202020204" pitchFamily="34" charset="0"/>
                        <a:buChar char="»"/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  <a:sym typeface="Calibri" panose="020F0502020204030204" pitchFamily="34" charset="0"/>
                        </a:defRPr>
                      </a:lvl5pPr>
                    </a:lstStyle>
                    <a:p>
                      <a:pPr marL="0" lvl="0" indent="0" ea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</a:pPr>
                      <a:endParaRPr lang="zh-CN" altLang="en-US" sz="2800" b="1" dirty="0">
                        <a:latin typeface="楷体" panose="02010609060101010101" pitchFamily="49" charset="-122"/>
                        <a:ea typeface="楷体" panose="02010609060101010101" pitchFamily="49" charset="-122"/>
                        <a:sym typeface="宋体" panose="02010600030101010101" pitchFamily="2" charset="-122"/>
                      </a:endParaRPr>
                    </a:p>
                  </a:txBody>
                  <a:tcPr marL="91437" marR="91437" marT="45751" marB="45751" anchor="ctr">
                    <a:lnL w="12700">
                      <a:solidFill>
                        <a:srgbClr val="46B5CA"/>
                      </a:solidFill>
                      <a:prstDash val="solid"/>
                    </a:lnL>
                    <a:lnR w="12700">
                      <a:solidFill>
                        <a:srgbClr val="46B5CA"/>
                      </a:solidFill>
                      <a:prstDash val="solid"/>
                    </a:lnR>
                    <a:lnT w="12700">
                      <a:solidFill>
                        <a:srgbClr val="46B5CA"/>
                      </a:solidFill>
                      <a:prstDash val="solid"/>
                    </a:lnT>
                    <a:lnB w="12700">
                      <a:solidFill>
                        <a:srgbClr val="46B5CA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9509">
                <a:tc>
                  <a:txBody>
                    <a:bodyPr/>
                    <a:lstStyle/>
                    <a:p>
                      <a:pPr marL="0" lvl="0" indent="0" algn="ctr" eaLnBrk="0" hangingPunct="0">
                        <a:lnSpc>
                          <a:spcPct val="80000"/>
                        </a:lnSpc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zh-CN" altLang="en-US" sz="2400" b="1" dirty="0">
                          <a:latin typeface="楷体" panose="02010609060101010101" pitchFamily="49" charset="-122"/>
                          <a:ea typeface="楷体" panose="02010609060101010101" pitchFamily="49" charset="-122"/>
                          <a:sym typeface="Times New Roman" panose="02020603050405020304" pitchFamily="18" charset="0"/>
                        </a:rPr>
                        <a:t>正方体</a:t>
                      </a:r>
                    </a:p>
                  </a:txBody>
                  <a:tcPr marL="91437" marR="91437" marT="45751" marB="45751" anchor="ctr">
                    <a:lnL w="12700">
                      <a:solidFill>
                        <a:srgbClr val="46B5CA"/>
                      </a:solidFill>
                      <a:prstDash val="solid"/>
                    </a:lnL>
                    <a:lnR w="12700">
                      <a:solidFill>
                        <a:srgbClr val="46B5CA"/>
                      </a:solidFill>
                      <a:prstDash val="solid"/>
                    </a:lnR>
                    <a:lnT w="12700">
                      <a:solidFill>
                        <a:srgbClr val="46B5CA"/>
                      </a:solidFill>
                      <a:prstDash val="solid"/>
                    </a:lnT>
                    <a:lnB w="12700">
                      <a:solidFill>
                        <a:srgbClr val="46B5CA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F3F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91442" marR="91442" marT="45728" marB="45728" anchor="ctr">
                    <a:lnL w="12700">
                      <a:solidFill>
                        <a:srgbClr val="46B5CA"/>
                      </a:solidFill>
                      <a:prstDash val="solid"/>
                    </a:lnL>
                    <a:lnR w="12700">
                      <a:solidFill>
                        <a:srgbClr val="46B5CA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>
                      <a:solidFill>
                        <a:srgbClr val="46B5CA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91442" marR="91442" marT="45728" marB="45728" anchor="ctr">
                    <a:lnL w="12700">
                      <a:solidFill>
                        <a:srgbClr val="46B5CA"/>
                      </a:solidFill>
                      <a:prstDash val="solid"/>
                    </a:lnL>
                    <a:lnR w="12700">
                      <a:solidFill>
                        <a:srgbClr val="46B5CA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>
                      <a:solidFill>
                        <a:srgbClr val="46B5CA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91442" marR="91442" marT="45728" marB="45728" anchor="ctr">
                    <a:lnL w="12700">
                      <a:solidFill>
                        <a:srgbClr val="46B5CA"/>
                      </a:solidFill>
                      <a:prstDash val="solid"/>
                    </a:lnL>
                    <a:lnR w="12700">
                      <a:solidFill>
                        <a:srgbClr val="46B5CA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>
                      <a:solidFill>
                        <a:srgbClr val="46B5CA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80000"/>
                        </a:lnSpc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</a:pPr>
                      <a:endParaRPr lang="zh-CN" altLang="en-US" sz="2800" b="1" dirty="0">
                        <a:latin typeface="楷体" panose="02010609060101010101" pitchFamily="49" charset="-122"/>
                        <a:ea typeface="楷体" panose="02010609060101010101" pitchFamily="49" charset="-122"/>
                        <a:sym typeface="宋体" panose="02010600030101010101" pitchFamily="2" charset="-122"/>
                      </a:endParaRPr>
                    </a:p>
                  </a:txBody>
                  <a:tcPr marL="91437" marR="91437" marT="45751" marB="45751" anchor="ctr">
                    <a:lnL w="12700">
                      <a:solidFill>
                        <a:srgbClr val="46B5CA"/>
                      </a:solidFill>
                      <a:prstDash val="solid"/>
                    </a:lnL>
                    <a:lnR w="12700">
                      <a:solidFill>
                        <a:srgbClr val="46B5CA"/>
                      </a:solidFill>
                      <a:prstDash val="solid"/>
                    </a:lnR>
                    <a:lnT w="12700">
                      <a:solidFill>
                        <a:srgbClr val="46B5CA"/>
                      </a:solidFill>
                      <a:prstDash val="solid"/>
                    </a:lnT>
                    <a:lnB w="12700">
                      <a:solidFill>
                        <a:srgbClr val="46B5CA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80000"/>
                        </a:lnSpc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</a:pPr>
                      <a:endParaRPr lang="zh-CN" altLang="en-US" sz="2800" b="1" dirty="0">
                        <a:latin typeface="楷体" panose="02010609060101010101" pitchFamily="49" charset="-122"/>
                        <a:ea typeface="楷体" panose="02010609060101010101" pitchFamily="49" charset="-122"/>
                        <a:sym typeface="宋体" panose="02010600030101010101" pitchFamily="2" charset="-122"/>
                      </a:endParaRPr>
                    </a:p>
                  </a:txBody>
                  <a:tcPr marL="91437" marR="91437" marT="45751" marB="45751" anchor="ctr">
                    <a:lnL w="12700">
                      <a:solidFill>
                        <a:srgbClr val="46B5CA"/>
                      </a:solidFill>
                      <a:prstDash val="solid"/>
                    </a:lnL>
                    <a:lnR w="12700">
                      <a:solidFill>
                        <a:srgbClr val="46B5CA"/>
                      </a:solidFill>
                      <a:prstDash val="solid"/>
                    </a:lnR>
                    <a:lnT w="12700">
                      <a:solidFill>
                        <a:srgbClr val="46B5CA"/>
                      </a:solidFill>
                      <a:prstDash val="solid"/>
                    </a:lnT>
                    <a:lnB w="12700">
                      <a:solidFill>
                        <a:srgbClr val="46B5CA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80000"/>
                        </a:lnSpc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</a:pPr>
                      <a:endParaRPr lang="zh-CN" altLang="en-US" sz="2800" b="1" dirty="0">
                        <a:latin typeface="楷体" panose="02010609060101010101" pitchFamily="49" charset="-122"/>
                        <a:ea typeface="楷体" panose="02010609060101010101" pitchFamily="49" charset="-122"/>
                        <a:sym typeface="宋体" panose="02010600030101010101" pitchFamily="2" charset="-122"/>
                      </a:endParaRPr>
                    </a:p>
                  </a:txBody>
                  <a:tcPr marL="91437" marR="91437" marT="45751" marB="45751" anchor="ctr">
                    <a:lnL w="12700">
                      <a:solidFill>
                        <a:srgbClr val="46B5CA"/>
                      </a:solidFill>
                      <a:prstDash val="solid"/>
                    </a:lnL>
                    <a:lnR w="12700">
                      <a:solidFill>
                        <a:srgbClr val="46B5CA"/>
                      </a:solidFill>
                      <a:prstDash val="solid"/>
                    </a:lnR>
                    <a:lnT w="12700">
                      <a:solidFill>
                        <a:srgbClr val="46B5CA"/>
                      </a:solidFill>
                      <a:prstDash val="solid"/>
                    </a:lnT>
                    <a:lnB w="12700">
                      <a:solidFill>
                        <a:srgbClr val="46B5CA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CF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91442" marR="91442" marT="45728" marB="45728" anchor="ctr">
                    <a:lnL w="12700">
                      <a:solidFill>
                        <a:srgbClr val="46B5CA"/>
                      </a:solidFill>
                      <a:prstDash val="solid"/>
                    </a:lnL>
                    <a:lnR w="12700">
                      <a:solidFill>
                        <a:srgbClr val="46B5CA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bevel/>
                      <a:headEnd type="none" w="med" len="med"/>
                      <a:tailEnd type="none" w="med" len="med"/>
                    </a:lnT>
                    <a:lnB w="12700">
                      <a:solidFill>
                        <a:srgbClr val="46B5CA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ext Box 41"/>
          <p:cNvSpPr>
            <a:spLocks noChangeArrowheads="1"/>
          </p:cNvSpPr>
          <p:nvPr/>
        </p:nvSpPr>
        <p:spPr bwMode="auto">
          <a:xfrm>
            <a:off x="1162050" y="3241993"/>
            <a:ext cx="346075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sym typeface="Arial" panose="020B0604020202020204" pitchFamily="34" charset="0"/>
              </a:rPr>
              <a:t>6</a:t>
            </a:r>
            <a:endParaRPr lang="zh-CN" altLang="en-US" sz="24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" name="Text Box 42"/>
          <p:cNvSpPr>
            <a:spLocks noChangeArrowheads="1"/>
          </p:cNvSpPr>
          <p:nvPr/>
        </p:nvSpPr>
        <p:spPr bwMode="auto">
          <a:xfrm>
            <a:off x="1717675" y="3241993"/>
            <a:ext cx="655638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sym typeface="Arial" panose="020B0604020202020204" pitchFamily="34" charset="0"/>
              </a:rPr>
              <a:t>12</a:t>
            </a:r>
            <a:endParaRPr lang="zh-CN" altLang="en-US" sz="24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7" name="Text Box 43"/>
          <p:cNvSpPr>
            <a:spLocks noChangeArrowheads="1"/>
          </p:cNvSpPr>
          <p:nvPr/>
        </p:nvSpPr>
        <p:spPr bwMode="auto">
          <a:xfrm>
            <a:off x="2373313" y="3241993"/>
            <a:ext cx="346075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sym typeface="Arial" panose="020B0604020202020204" pitchFamily="34" charset="0"/>
              </a:rPr>
              <a:t>8</a:t>
            </a:r>
            <a:endParaRPr lang="zh-CN" altLang="en-US" sz="24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8" name="Text Box 44"/>
          <p:cNvSpPr>
            <a:spLocks noChangeArrowheads="1"/>
          </p:cNvSpPr>
          <p:nvPr/>
        </p:nvSpPr>
        <p:spPr bwMode="auto">
          <a:xfrm>
            <a:off x="2890838" y="2355850"/>
            <a:ext cx="1866900" cy="13223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000" b="1" dirty="0">
                <a:solidFill>
                  <a:srgbClr val="E60013"/>
                </a:solidFill>
                <a:latin typeface="+mj-lt"/>
                <a:sym typeface="Arial" panose="020B0604020202020204" pitchFamily="34" charset="0"/>
              </a:rPr>
              <a:t>一般都是长方形，也可能有两个相对的面是正方形</a:t>
            </a:r>
          </a:p>
        </p:txBody>
      </p:sp>
      <p:sp>
        <p:nvSpPr>
          <p:cNvPr id="9" name="Text Box 45"/>
          <p:cNvSpPr>
            <a:spLocks noChangeArrowheads="1"/>
          </p:cNvSpPr>
          <p:nvPr/>
        </p:nvSpPr>
        <p:spPr bwMode="auto">
          <a:xfrm>
            <a:off x="4879975" y="2654300"/>
            <a:ext cx="1314450" cy="708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000" b="1" dirty="0">
                <a:solidFill>
                  <a:srgbClr val="E60013"/>
                </a:solidFill>
                <a:latin typeface="+mj-lt"/>
                <a:sym typeface="Arial" panose="020B0604020202020204" pitchFamily="34" charset="0"/>
              </a:rPr>
              <a:t>相对的面</a:t>
            </a:r>
            <a:endParaRPr lang="en-US" altLang="zh-CN" sz="2000" b="1" dirty="0">
              <a:solidFill>
                <a:srgbClr val="E60013"/>
              </a:solidFill>
              <a:latin typeface="+mj-lt"/>
              <a:sym typeface="Arial" panose="020B0604020202020204" pitchFamily="34" charset="0"/>
            </a:endParaRPr>
          </a:p>
          <a:p>
            <a:pPr algn="ctr">
              <a:defRPr/>
            </a:pPr>
            <a:r>
              <a:rPr lang="zh-CN" altLang="en-US" sz="2000" b="1" dirty="0">
                <a:solidFill>
                  <a:srgbClr val="E60013"/>
                </a:solidFill>
                <a:latin typeface="+mj-lt"/>
                <a:sym typeface="Arial" panose="020B0604020202020204" pitchFamily="34" charset="0"/>
              </a:rPr>
              <a:t>面积相等</a:t>
            </a:r>
          </a:p>
        </p:txBody>
      </p:sp>
      <p:sp>
        <p:nvSpPr>
          <p:cNvPr id="10" name="Text Box 46"/>
          <p:cNvSpPr>
            <a:spLocks noChangeArrowheads="1"/>
          </p:cNvSpPr>
          <p:nvPr/>
        </p:nvSpPr>
        <p:spPr bwMode="auto">
          <a:xfrm>
            <a:off x="6288088" y="2654300"/>
            <a:ext cx="1536700" cy="708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000" b="1" dirty="0">
                <a:solidFill>
                  <a:srgbClr val="E60013"/>
                </a:solidFill>
                <a:latin typeface="+mj-lt"/>
                <a:sym typeface="Arial" panose="020B0604020202020204" pitchFamily="34" charset="0"/>
              </a:rPr>
              <a:t>相对的</a:t>
            </a:r>
            <a:r>
              <a:rPr lang="en-US" altLang="zh-CN" sz="2000" b="1" dirty="0">
                <a:solidFill>
                  <a:srgbClr val="E60013"/>
                </a:solidFill>
                <a:latin typeface="+mj-lt"/>
                <a:sym typeface="Arial" panose="020B0604020202020204" pitchFamily="34" charset="0"/>
              </a:rPr>
              <a:t>4</a:t>
            </a:r>
            <a:r>
              <a:rPr lang="zh-CN" altLang="en-US" sz="2000" b="1" dirty="0">
                <a:solidFill>
                  <a:srgbClr val="E60013"/>
                </a:solidFill>
                <a:latin typeface="+mj-lt"/>
                <a:sym typeface="Arial" panose="020B0604020202020204" pitchFamily="34" charset="0"/>
              </a:rPr>
              <a:t>条棱长度相等</a:t>
            </a:r>
          </a:p>
        </p:txBody>
      </p:sp>
      <p:sp>
        <p:nvSpPr>
          <p:cNvPr id="11" name="Text Box 47"/>
          <p:cNvSpPr>
            <a:spLocks noChangeArrowheads="1"/>
          </p:cNvSpPr>
          <p:nvPr/>
        </p:nvSpPr>
        <p:spPr bwMode="auto">
          <a:xfrm>
            <a:off x="2979738" y="3825875"/>
            <a:ext cx="1536700" cy="7064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en-US" altLang="zh-CN" sz="2000" b="1" dirty="0">
                <a:solidFill>
                  <a:srgbClr val="E60013"/>
                </a:solidFill>
                <a:latin typeface="+mj-lt"/>
                <a:sym typeface="Arial" panose="020B0604020202020204" pitchFamily="34" charset="0"/>
              </a:rPr>
              <a:t>6</a:t>
            </a:r>
            <a:r>
              <a:rPr lang="zh-CN" altLang="en-US" sz="2000" b="1" dirty="0">
                <a:solidFill>
                  <a:srgbClr val="E60013"/>
                </a:solidFill>
                <a:latin typeface="+mj-lt"/>
                <a:sym typeface="Arial" panose="020B0604020202020204" pitchFamily="34" charset="0"/>
              </a:rPr>
              <a:t>个面都是正方形</a:t>
            </a:r>
          </a:p>
        </p:txBody>
      </p:sp>
      <p:sp>
        <p:nvSpPr>
          <p:cNvPr id="12" name="Text Box 48"/>
          <p:cNvSpPr>
            <a:spLocks noChangeArrowheads="1"/>
          </p:cNvSpPr>
          <p:nvPr/>
        </p:nvSpPr>
        <p:spPr bwMode="auto">
          <a:xfrm>
            <a:off x="4852988" y="3805238"/>
            <a:ext cx="1379537" cy="708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en-US" altLang="zh-CN" sz="2000" b="1" dirty="0">
                <a:solidFill>
                  <a:srgbClr val="E60013"/>
                </a:solidFill>
                <a:latin typeface="+mj-lt"/>
                <a:sym typeface="Arial" panose="020B0604020202020204" pitchFamily="34" charset="0"/>
              </a:rPr>
              <a:t>6</a:t>
            </a:r>
            <a:r>
              <a:rPr lang="zh-CN" altLang="en-US" sz="2000" b="1" dirty="0">
                <a:solidFill>
                  <a:srgbClr val="E60013"/>
                </a:solidFill>
                <a:latin typeface="+mj-lt"/>
                <a:sym typeface="Arial" panose="020B0604020202020204" pitchFamily="34" charset="0"/>
              </a:rPr>
              <a:t>个面的面积都相等</a:t>
            </a:r>
          </a:p>
        </p:txBody>
      </p:sp>
      <p:sp>
        <p:nvSpPr>
          <p:cNvPr id="13" name="Text Box 49"/>
          <p:cNvSpPr>
            <a:spLocks noChangeArrowheads="1"/>
          </p:cNvSpPr>
          <p:nvPr/>
        </p:nvSpPr>
        <p:spPr bwMode="auto">
          <a:xfrm>
            <a:off x="6411913" y="3805238"/>
            <a:ext cx="1314450" cy="708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en-US" altLang="zh-CN" sz="2000" b="1" dirty="0">
                <a:solidFill>
                  <a:srgbClr val="E60013"/>
                </a:solidFill>
                <a:latin typeface="+mj-lt"/>
                <a:sym typeface="Arial" panose="020B0604020202020204" pitchFamily="34" charset="0"/>
              </a:rPr>
              <a:t>12</a:t>
            </a:r>
            <a:r>
              <a:rPr lang="zh-CN" altLang="en-US" sz="2000" b="1" dirty="0">
                <a:solidFill>
                  <a:srgbClr val="E60013"/>
                </a:solidFill>
                <a:latin typeface="+mj-lt"/>
                <a:sym typeface="Arial" panose="020B0604020202020204" pitchFamily="34" charset="0"/>
              </a:rPr>
              <a:t>条棱长都相等</a:t>
            </a:r>
          </a:p>
        </p:txBody>
      </p:sp>
      <p:sp>
        <p:nvSpPr>
          <p:cNvPr id="14" name="Rectangle 40"/>
          <p:cNvSpPr>
            <a:spLocks noChangeArrowheads="1"/>
          </p:cNvSpPr>
          <p:nvPr/>
        </p:nvSpPr>
        <p:spPr bwMode="auto">
          <a:xfrm>
            <a:off x="7859713" y="2546350"/>
            <a:ext cx="873125" cy="19304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  <a:defRPr/>
            </a:pPr>
            <a:r>
              <a:rPr lang="zh-CN" altLang="en-US" sz="2400" b="1" dirty="0">
                <a:solidFill>
                  <a:srgbClr val="E60013"/>
                </a:solidFill>
                <a:latin typeface="+mj-lt"/>
              </a:rPr>
              <a:t>正方体是特殊的长方体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/>
      <p:bldP spid="6" grpId="0" bldLvl="0"/>
      <p:bldP spid="7" grpId="0" bldLvl="0"/>
      <p:bldP spid="8" grpId="0" bldLvl="0"/>
      <p:bldP spid="9" grpId="0" bldLvl="0"/>
      <p:bldP spid="10" grpId="0" bldLvl="0"/>
      <p:bldP spid="11" grpId="0" bldLvl="0"/>
      <p:bldP spid="12" grpId="0" bldLvl="0"/>
      <p:bldP spid="13" grpId="0" bldLvl="0"/>
      <p:bldP spid="14" grpId="0" bldLvl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82308" y="1577975"/>
            <a:ext cx="7779385" cy="1124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latinLnBrk="0" hangingPunct="1">
              <a:lnSpc>
                <a:spcPct val="120000"/>
              </a:lnSpc>
              <a:defRPr/>
            </a:pPr>
            <a:r>
              <a:rPr lang="zh-CN" altLang="en-US" sz="2800" b="1" dirty="0">
                <a:latin typeface="+mn-lt"/>
                <a:ea typeface="+mn-ea"/>
              </a:rPr>
              <a:t>        有</a:t>
            </a:r>
            <a:r>
              <a:rPr lang="en-US" altLang="zh-CN" sz="2800" b="1" dirty="0">
                <a:latin typeface="+mn-lt"/>
                <a:ea typeface="+mn-ea"/>
              </a:rPr>
              <a:t>8</a:t>
            </a:r>
            <a:r>
              <a:rPr lang="zh-CN" altLang="en-US" sz="2800" b="1" dirty="0">
                <a:latin typeface="+mn-lt"/>
                <a:ea typeface="+mn-ea"/>
              </a:rPr>
              <a:t>个顶点、</a:t>
            </a:r>
            <a:r>
              <a:rPr lang="en-US" altLang="zh-CN" sz="2800" b="1" dirty="0">
                <a:latin typeface="+mn-lt"/>
                <a:ea typeface="+mn-ea"/>
              </a:rPr>
              <a:t>6</a:t>
            </a:r>
            <a:r>
              <a:rPr lang="zh-CN" altLang="en-US" sz="2800" b="1" dirty="0">
                <a:latin typeface="+mn-lt"/>
                <a:ea typeface="+mn-ea"/>
              </a:rPr>
              <a:t>个面、</a:t>
            </a:r>
            <a:r>
              <a:rPr lang="en-US" altLang="zh-CN" sz="2800" b="1" dirty="0">
                <a:latin typeface="+mn-lt"/>
                <a:ea typeface="+mn-ea"/>
              </a:rPr>
              <a:t>12</a:t>
            </a:r>
            <a:r>
              <a:rPr lang="zh-CN" altLang="en-US" sz="2800" b="1" dirty="0">
                <a:latin typeface="+mn-lt"/>
                <a:ea typeface="+mn-ea"/>
              </a:rPr>
              <a:t>条棱、只有两个相对的面是正方形。 </a:t>
            </a:r>
          </a:p>
        </p:txBody>
      </p:sp>
      <p:pic>
        <p:nvPicPr>
          <p:cNvPr id="5" name="图片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5103" y="2702560"/>
            <a:ext cx="2801937" cy="169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1" descr="两小豆形象之明明PPT用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90830" y="679768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utoShape 27"/>
          <p:cNvSpPr>
            <a:spLocks noChangeArrowheads="1"/>
          </p:cNvSpPr>
          <p:nvPr/>
        </p:nvSpPr>
        <p:spPr bwMode="auto">
          <a:xfrm>
            <a:off x="1455420" y="817245"/>
            <a:ext cx="4772025" cy="484505"/>
          </a:xfrm>
          <a:prstGeom prst="wedgeRoundRectCallout">
            <a:avLst>
              <a:gd name="adj1" fmla="val -57051"/>
              <a:gd name="adj2" fmla="val 25622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猜一猜，下面的说法是什么图形？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5376545" y="2702560"/>
            <a:ext cx="1748790" cy="1748790"/>
            <a:chOff x="8529" y="3956"/>
            <a:chExt cx="2754" cy="2754"/>
          </a:xfrm>
        </p:grpSpPr>
        <p:sp>
          <p:nvSpPr>
            <p:cNvPr id="4" name="立方体 3"/>
            <p:cNvSpPr/>
            <p:nvPr/>
          </p:nvSpPr>
          <p:spPr>
            <a:xfrm rot="10800000">
              <a:off x="8529" y="3956"/>
              <a:ext cx="2754" cy="2754"/>
            </a:xfrm>
            <a:prstGeom prst="cube">
              <a:avLst>
                <a:gd name="adj" fmla="val 47332"/>
              </a:avLst>
            </a:prstGeom>
            <a:noFill/>
            <a:ln w="12700">
              <a:solidFill>
                <a:schemeClr val="tx1"/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6" name="立方体 5"/>
            <p:cNvSpPr/>
            <p:nvPr/>
          </p:nvSpPr>
          <p:spPr>
            <a:xfrm>
              <a:off x="8529" y="3956"/>
              <a:ext cx="2754" cy="2754"/>
            </a:xfrm>
            <a:prstGeom prst="cube">
              <a:avLst>
                <a:gd name="adj" fmla="val 47332"/>
              </a:avLst>
            </a:prstGeom>
            <a:noFill/>
            <a:ln w="19050">
              <a:solidFill>
                <a:schemeClr val="tx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354580" y="857885"/>
            <a:ext cx="4434840" cy="2314575"/>
            <a:chOff x="3769" y="1231"/>
            <a:chExt cx="6984" cy="3645"/>
          </a:xfrm>
        </p:grpSpPr>
        <p:pic>
          <p:nvPicPr>
            <p:cNvPr id="4" name="图片 3" descr="2023-09-09 15 53 38_看图王(2)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968" y="1231"/>
              <a:ext cx="2098" cy="2915"/>
            </a:xfrm>
            <a:prstGeom prst="rect">
              <a:avLst/>
            </a:prstGeom>
          </p:spPr>
        </p:pic>
        <p:pic>
          <p:nvPicPr>
            <p:cNvPr id="2" name="图片 1" descr="2023-09-09 15 53 38_看图王(3)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408" y="1231"/>
              <a:ext cx="2188" cy="2915"/>
            </a:xfrm>
            <a:prstGeom prst="rect">
              <a:avLst/>
            </a:prstGeom>
          </p:spPr>
        </p:pic>
        <p:sp>
          <p:nvSpPr>
            <p:cNvPr id="8" name="矩形 5"/>
            <p:cNvSpPr>
              <a:spLocks noChangeArrowheads="1"/>
            </p:cNvSpPr>
            <p:nvPr/>
          </p:nvSpPr>
          <p:spPr bwMode="auto">
            <a:xfrm>
              <a:off x="3769" y="4102"/>
              <a:ext cx="2377" cy="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latinLnBrk="0"/>
              <a:r>
                <a:rPr lang="zh-CN" altLang="en-US" sz="2600" b="1">
                  <a:latin typeface="楷体" panose="02010609060101010101" pitchFamily="49" charset="-122"/>
                  <a:ea typeface="楷体" panose="02010609060101010101" pitchFamily="49" charset="-122"/>
                </a:rPr>
                <a:t>圆柱</a:t>
              </a:r>
            </a:p>
          </p:txBody>
        </p:sp>
        <p:sp>
          <p:nvSpPr>
            <p:cNvPr id="9" name="矩形 5"/>
            <p:cNvSpPr>
              <a:spLocks noChangeArrowheads="1"/>
            </p:cNvSpPr>
            <p:nvPr/>
          </p:nvSpPr>
          <p:spPr bwMode="auto">
            <a:xfrm>
              <a:off x="8377" y="4102"/>
              <a:ext cx="2377" cy="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latinLnBrk="0"/>
              <a:r>
                <a:rPr lang="zh-CN" altLang="en-US" sz="2600" b="1">
                  <a:latin typeface="楷体" panose="02010609060101010101" pitchFamily="49" charset="-122"/>
                  <a:ea typeface="楷体" panose="02010609060101010101" pitchFamily="49" charset="-122"/>
                </a:rPr>
                <a:t>圆锥</a:t>
              </a:r>
            </a:p>
          </p:txBody>
        </p:sp>
      </p:grpSp>
      <p:pic>
        <p:nvPicPr>
          <p:cNvPr id="12" name="Picture 21" descr="两小豆形象之明明PPT用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94690" y="3231198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27"/>
          <p:cNvSpPr>
            <a:spLocks noChangeArrowheads="1"/>
          </p:cNvSpPr>
          <p:nvPr/>
        </p:nvSpPr>
        <p:spPr bwMode="auto">
          <a:xfrm>
            <a:off x="2034540" y="3308350"/>
            <a:ext cx="4220210" cy="903605"/>
          </a:xfrm>
          <a:prstGeom prst="wedgeRoundRectCallout">
            <a:avLst>
              <a:gd name="adj1" fmla="val -57050"/>
              <a:gd name="adj2" fmla="val -14747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圆柱与圆锥分别有什么特点？你能归纳整理吗？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7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8"/>
          <p:cNvSpPr/>
          <p:nvPr/>
        </p:nvSpPr>
        <p:spPr>
          <a:xfrm>
            <a:off x="222568" y="642303"/>
            <a:ext cx="2371725" cy="646703"/>
          </a:xfrm>
          <a:prstGeom prst="roundRect">
            <a:avLst/>
          </a:prstGeom>
          <a:solidFill>
            <a:srgbClr val="01A0E9"/>
          </a:solidFill>
          <a:ln>
            <a:noFill/>
          </a:ln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3200" b="1" noProof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  <a:sym typeface="+mn-ea"/>
              </a:rPr>
              <a:t>圆柱特征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815340" y="1654175"/>
            <a:ext cx="1508760" cy="2314575"/>
            <a:chOff x="8206" y="3471"/>
            <a:chExt cx="2376" cy="3645"/>
          </a:xfrm>
        </p:grpSpPr>
        <p:pic>
          <p:nvPicPr>
            <p:cNvPr id="2" name="图片 1" descr="2023-09-09 15 53 38_看图王(2)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405" y="3471"/>
              <a:ext cx="2098" cy="2915"/>
            </a:xfrm>
            <a:prstGeom prst="rect">
              <a:avLst/>
            </a:prstGeom>
          </p:spPr>
        </p:pic>
        <p:sp>
          <p:nvSpPr>
            <p:cNvPr id="8" name="矩形 5"/>
            <p:cNvSpPr>
              <a:spLocks noChangeArrowheads="1"/>
            </p:cNvSpPr>
            <p:nvPr/>
          </p:nvSpPr>
          <p:spPr bwMode="auto">
            <a:xfrm>
              <a:off x="8206" y="6342"/>
              <a:ext cx="2377" cy="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latinLnBrk="0"/>
              <a:r>
                <a:rPr lang="zh-CN" altLang="en-US" sz="2600" b="1">
                  <a:latin typeface="楷体" panose="02010609060101010101" pitchFamily="49" charset="-122"/>
                  <a:ea typeface="楷体" panose="02010609060101010101" pitchFamily="49" charset="-122"/>
                </a:rPr>
                <a:t>圆柱</a:t>
              </a:r>
            </a:p>
          </p:txBody>
        </p:sp>
      </p:grpSp>
      <p:pic>
        <p:nvPicPr>
          <p:cNvPr id="16" name="Picture 13" descr="92副本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0350" y="3032125"/>
            <a:ext cx="829310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AutoShape 27"/>
          <p:cNvSpPr>
            <a:spLocks noChangeArrowheads="1"/>
          </p:cNvSpPr>
          <p:nvPr/>
        </p:nvSpPr>
        <p:spPr bwMode="auto">
          <a:xfrm>
            <a:off x="2931795" y="1092835"/>
            <a:ext cx="5002530" cy="2195830"/>
          </a:xfrm>
          <a:prstGeom prst="wedgeRoundRectCallout">
            <a:avLst>
              <a:gd name="adj1" fmla="val 39549"/>
              <a:gd name="adj2" fmla="val 67357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just" eaLnBrk="1" latinLnBrk="0" hangingPunct="1">
              <a:lnSpc>
                <a:spcPct val="105000"/>
              </a:lnSpc>
              <a:defRPr/>
            </a:pPr>
            <a:r>
              <a:rPr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有</a:t>
            </a:r>
            <a:r>
              <a:rPr sz="2400" b="1" dirty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两个底面</a:t>
            </a:r>
            <a:r>
              <a:rPr lang="zh-CN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是两个</a:t>
            </a:r>
            <a:r>
              <a:rPr sz="2400" b="1" dirty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完全相同的圆</a:t>
            </a:r>
            <a:r>
              <a:rPr lang="zh-CN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有</a:t>
            </a:r>
            <a:r>
              <a:rPr sz="2400" b="1" dirty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一个侧面</a:t>
            </a:r>
            <a:r>
              <a:rPr lang="zh-CN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是个</a:t>
            </a:r>
            <a:r>
              <a:rPr sz="2400" b="1" dirty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曲面</a:t>
            </a:r>
            <a:r>
              <a:rPr lang="zh-CN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沿高展开一般是个长方形</a:t>
            </a:r>
            <a:r>
              <a:rPr lang="zh-CN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当底面周长和高相等时是正方形</a:t>
            </a:r>
            <a:r>
              <a:rPr lang="zh-CN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）；</a:t>
            </a:r>
            <a:r>
              <a:rPr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圆柱</a:t>
            </a:r>
            <a:r>
              <a:rPr sz="2400" b="1" dirty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有无数条高</a:t>
            </a:r>
            <a:r>
              <a:rPr lang="zh-CN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每条高</a:t>
            </a:r>
            <a:r>
              <a:rPr sz="2400" b="1" dirty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长度都相等</a:t>
            </a:r>
            <a:r>
              <a:rPr lang="zh-CN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  <p:bldP spid="17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8"/>
          <p:cNvSpPr/>
          <p:nvPr/>
        </p:nvSpPr>
        <p:spPr>
          <a:xfrm>
            <a:off x="222568" y="642303"/>
            <a:ext cx="2371725" cy="646703"/>
          </a:xfrm>
          <a:prstGeom prst="roundRect">
            <a:avLst/>
          </a:prstGeom>
          <a:solidFill>
            <a:srgbClr val="01A0E9"/>
          </a:solidFill>
          <a:ln>
            <a:noFill/>
          </a:ln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3200" b="1" noProof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  <a:sym typeface="+mn-ea"/>
              </a:rPr>
              <a:t>圆锥特征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929640" y="1645920"/>
            <a:ext cx="1508760" cy="2314575"/>
            <a:chOff x="11104" y="3471"/>
            <a:chExt cx="2376" cy="3645"/>
          </a:xfrm>
        </p:grpSpPr>
        <p:pic>
          <p:nvPicPr>
            <p:cNvPr id="5" name="图片 4" descr="2023-09-09 15 53 38_看图王(3)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135" y="3471"/>
              <a:ext cx="2188" cy="2915"/>
            </a:xfrm>
            <a:prstGeom prst="rect">
              <a:avLst/>
            </a:prstGeom>
          </p:spPr>
        </p:pic>
        <p:sp>
          <p:nvSpPr>
            <p:cNvPr id="9" name="矩形 5"/>
            <p:cNvSpPr>
              <a:spLocks noChangeArrowheads="1"/>
            </p:cNvSpPr>
            <p:nvPr/>
          </p:nvSpPr>
          <p:spPr bwMode="auto">
            <a:xfrm>
              <a:off x="11104" y="6342"/>
              <a:ext cx="2377" cy="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latinLnBrk="0"/>
              <a:r>
                <a:rPr lang="zh-CN" altLang="en-US" sz="2600" b="1">
                  <a:latin typeface="楷体" panose="02010609060101010101" pitchFamily="49" charset="-122"/>
                  <a:ea typeface="楷体" panose="02010609060101010101" pitchFamily="49" charset="-122"/>
                </a:rPr>
                <a:t>圆锥</a:t>
              </a:r>
            </a:p>
          </p:txBody>
        </p:sp>
      </p:grpSp>
      <p:pic>
        <p:nvPicPr>
          <p:cNvPr id="3" name="Picture 22" descr="86副本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675721" y="2771616"/>
            <a:ext cx="1142048" cy="1742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27"/>
          <p:cNvSpPr>
            <a:spLocks noChangeArrowheads="1"/>
          </p:cNvSpPr>
          <p:nvPr/>
        </p:nvSpPr>
        <p:spPr bwMode="auto">
          <a:xfrm>
            <a:off x="2891155" y="1493520"/>
            <a:ext cx="4709795" cy="1762760"/>
          </a:xfrm>
          <a:prstGeom prst="wedgeRoundRectCallout">
            <a:avLst>
              <a:gd name="adj1" fmla="val 57645"/>
              <a:gd name="adj2" fmla="val 41158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just" eaLnBrk="1" latinLnBrk="0" hangingPunct="1">
              <a:lnSpc>
                <a:spcPct val="105000"/>
              </a:lnSpc>
              <a:defRPr/>
            </a:pPr>
            <a:r>
              <a:rPr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圆锥有</a:t>
            </a:r>
            <a:r>
              <a:rPr sz="2400" b="1" dirty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一个顶点</a:t>
            </a:r>
            <a:r>
              <a:rPr lang="zh-CN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有</a:t>
            </a:r>
            <a:r>
              <a:rPr sz="2400" b="1" dirty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一个底面</a:t>
            </a:r>
            <a:r>
              <a:rPr lang="zh-CN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底面是个</a:t>
            </a:r>
            <a:r>
              <a:rPr sz="2400" b="1" dirty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圆</a:t>
            </a:r>
            <a:r>
              <a:rPr lang="zh-CN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；</a:t>
            </a:r>
            <a:r>
              <a:rPr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它有</a:t>
            </a:r>
            <a:r>
              <a:rPr sz="2400" b="1" dirty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一个侧面</a:t>
            </a:r>
            <a:r>
              <a:rPr lang="zh-CN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是个</a:t>
            </a:r>
            <a:r>
              <a:rPr sz="2400" b="1" dirty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曲面</a:t>
            </a:r>
            <a:r>
              <a:rPr lang="zh-CN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展开是一个</a:t>
            </a:r>
            <a:r>
              <a:rPr sz="2400" b="1" dirty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扇形</a:t>
            </a:r>
            <a:r>
              <a:rPr lang="zh-CN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；</a:t>
            </a:r>
            <a:r>
              <a:rPr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圆锥只有</a:t>
            </a:r>
            <a:r>
              <a:rPr sz="2400" b="1" dirty="0">
                <a:solidFill>
                  <a:srgbClr val="E6001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一条高</a:t>
            </a:r>
            <a:r>
              <a:rPr lang="zh-CN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6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66700" y="577850"/>
            <a:ext cx="7754620" cy="52197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b="1" dirty="0">
                <a:latin typeface="+mj-lt"/>
                <a:ea typeface="+mn-ea"/>
              </a:rPr>
              <a:t>圆柱和圆锥可以各由什么平面图形旋转而成？</a:t>
            </a:r>
          </a:p>
        </p:txBody>
      </p:sp>
      <p:pic>
        <p:nvPicPr>
          <p:cNvPr id="4" name="Picture 17" descr="6B2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50" y="1139825"/>
            <a:ext cx="520700" cy="163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utoShape 27"/>
          <p:cNvSpPr>
            <a:spLocks noChangeArrowheads="1"/>
          </p:cNvSpPr>
          <p:nvPr/>
        </p:nvSpPr>
        <p:spPr bwMode="auto">
          <a:xfrm>
            <a:off x="2361565" y="1247775"/>
            <a:ext cx="4239895" cy="908685"/>
          </a:xfrm>
          <a:prstGeom prst="wedgeRoundRectCallout">
            <a:avLst>
              <a:gd name="adj1" fmla="val 58926"/>
              <a:gd name="adj2" fmla="val 20440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defRPr/>
            </a:pP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长方形沿一条边旋转，可以得到一个圆柱。</a:t>
            </a:r>
          </a:p>
        </p:txBody>
      </p:sp>
      <p:pic>
        <p:nvPicPr>
          <p:cNvPr id="7" name="Picture 19" descr="6B8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3" y="2843213"/>
            <a:ext cx="958850" cy="182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AutoShape 27"/>
          <p:cNvSpPr>
            <a:spLocks noChangeArrowheads="1"/>
          </p:cNvSpPr>
          <p:nvPr/>
        </p:nvSpPr>
        <p:spPr bwMode="auto">
          <a:xfrm>
            <a:off x="1641475" y="3175000"/>
            <a:ext cx="4606290" cy="912495"/>
          </a:xfrm>
          <a:prstGeom prst="wedgeRoundRectCallout">
            <a:avLst>
              <a:gd name="adj1" fmla="val 58574"/>
              <a:gd name="adj2" fmla="val 20424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直角三角形沿其中一条直角边旋转，可以得到一个圆锥。</a:t>
            </a:r>
            <a:endParaRPr lang="zh-CN" altLang="zh-CN" sz="2800" b="1" dirty="0">
              <a:solidFill>
                <a:srgbClr val="FF5B5B"/>
              </a:solidFill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9" name="Picture 20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25443" y="2946618"/>
            <a:ext cx="1684607" cy="1719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071912" y="1087669"/>
            <a:ext cx="1249524" cy="18965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8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表格 10"/>
          <p:cNvGraphicFramePr>
            <a:graphicFrameLocks noGrp="1"/>
          </p:cNvGraphicFramePr>
          <p:nvPr/>
        </p:nvGraphicFramePr>
        <p:xfrm>
          <a:off x="417513" y="1237298"/>
          <a:ext cx="8308976" cy="326527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47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72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218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720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2039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立体图形</a:t>
                      </a:r>
                    </a:p>
                  </a:txBody>
                  <a:tcPr marL="91429" marR="91429" marT="45729" marB="45729" anchor="ctr">
                    <a:lnL w="12700" cmpd="sng">
                      <a:solidFill>
                        <a:srgbClr val="46B5CA"/>
                      </a:solidFill>
                      <a:prstDash val="solid"/>
                    </a:lnL>
                    <a:lnR w="12700" cmpd="sng">
                      <a:solidFill>
                        <a:srgbClr val="46B5CA"/>
                      </a:solidFill>
                      <a:prstDash val="solid"/>
                    </a:lnR>
                    <a:lnT w="12700" cmpd="sng">
                      <a:solidFill>
                        <a:srgbClr val="46B5CA"/>
                      </a:solidFill>
                      <a:prstDash val="solid"/>
                    </a:lnT>
                    <a:lnB w="12700" cmpd="sng">
                      <a:solidFill>
                        <a:srgbClr val="46B5CA"/>
                      </a:solidFill>
                      <a:prstDash val="solid"/>
                    </a:lnB>
                    <a:solidFill>
                      <a:srgbClr val="E1F3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底面</a:t>
                      </a:r>
                    </a:p>
                  </a:txBody>
                  <a:tcPr marL="91429" marR="91429" marT="45729" marB="45729" anchor="ctr">
                    <a:lnL w="12700" cmpd="sng">
                      <a:solidFill>
                        <a:srgbClr val="46B5CA"/>
                      </a:solidFill>
                      <a:prstDash val="solid"/>
                    </a:lnL>
                    <a:lnR w="12700" cmpd="sng">
                      <a:solidFill>
                        <a:srgbClr val="46B5CA"/>
                      </a:solidFill>
                      <a:prstDash val="solid"/>
                    </a:lnR>
                    <a:lnT w="12700" cmpd="sng">
                      <a:solidFill>
                        <a:srgbClr val="46B5CA"/>
                      </a:solidFill>
                      <a:prstDash val="solid"/>
                    </a:lnT>
                    <a:lnB w="12700" cmpd="sng">
                      <a:solidFill>
                        <a:srgbClr val="46B5CA"/>
                      </a:solidFill>
                      <a:prstDash val="solid"/>
                    </a:lnB>
                    <a:solidFill>
                      <a:srgbClr val="E1F3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侧面</a:t>
                      </a:r>
                    </a:p>
                  </a:txBody>
                  <a:tcPr marL="91429" marR="91429" marT="45729" marB="45729" anchor="ctr">
                    <a:lnL w="12700" cmpd="sng">
                      <a:solidFill>
                        <a:srgbClr val="46B5CA"/>
                      </a:solidFill>
                      <a:prstDash val="solid"/>
                    </a:lnL>
                    <a:lnR w="12700" cmpd="sng">
                      <a:solidFill>
                        <a:srgbClr val="46B5CA"/>
                      </a:solidFill>
                      <a:prstDash val="solid"/>
                    </a:lnR>
                    <a:lnT w="12700" cmpd="sng">
                      <a:solidFill>
                        <a:srgbClr val="46B5CA"/>
                      </a:solidFill>
                      <a:prstDash val="solid"/>
                    </a:lnT>
                    <a:lnB w="12700" cmpd="sng">
                      <a:solidFill>
                        <a:srgbClr val="46B5CA"/>
                      </a:solidFill>
                      <a:prstDash val="solid"/>
                    </a:lnB>
                    <a:solidFill>
                      <a:srgbClr val="E1F3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高</a:t>
                      </a:r>
                    </a:p>
                  </a:txBody>
                  <a:tcPr marL="91429" marR="91429" marT="45729" marB="45729" anchor="ctr">
                    <a:lnL w="12700" cmpd="sng">
                      <a:solidFill>
                        <a:srgbClr val="46B5CA"/>
                      </a:solidFill>
                      <a:prstDash val="solid"/>
                    </a:lnL>
                    <a:lnR w="12700" cmpd="sng">
                      <a:solidFill>
                        <a:srgbClr val="46B5CA"/>
                      </a:solidFill>
                      <a:prstDash val="solid"/>
                    </a:lnR>
                    <a:lnT w="12700" cmpd="sng">
                      <a:solidFill>
                        <a:srgbClr val="46B5CA"/>
                      </a:solidFill>
                      <a:prstDash val="solid"/>
                    </a:lnT>
                    <a:lnB w="12700" cmpd="sng">
                      <a:solidFill>
                        <a:srgbClr val="46B5CA"/>
                      </a:solidFill>
                      <a:prstDash val="solid"/>
                    </a:lnB>
                    <a:solidFill>
                      <a:srgbClr val="E1F3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1977">
                <a:tc>
                  <a:txBody>
                    <a:bodyPr/>
                    <a:lstStyle/>
                    <a:p>
                      <a:pPr algn="ctr"/>
                      <a:endParaRPr lang="zh-CN" altLang="en-US" sz="2800"/>
                    </a:p>
                  </a:txBody>
                  <a:tcPr marL="91429" marR="91429" marT="45729" marB="45729" anchor="ctr">
                    <a:lnL w="12700" cmpd="sng">
                      <a:solidFill>
                        <a:srgbClr val="46B5CA"/>
                      </a:solidFill>
                      <a:prstDash val="solid"/>
                    </a:lnL>
                    <a:lnR w="12700" cmpd="sng">
                      <a:solidFill>
                        <a:srgbClr val="46B5CA"/>
                      </a:solidFill>
                      <a:prstDash val="solid"/>
                    </a:lnR>
                    <a:lnT w="12700" cmpd="sng">
                      <a:solidFill>
                        <a:srgbClr val="46B5CA"/>
                      </a:solidFill>
                      <a:prstDash val="solid"/>
                    </a:lnT>
                    <a:lnB w="12700" cmpd="sng">
                      <a:solidFill>
                        <a:srgbClr val="46B5CA"/>
                      </a:solidFill>
                      <a:prstDash val="solid"/>
                    </a:lnB>
                    <a:solidFill>
                      <a:srgbClr val="E1F3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2400" b="1" dirty="0">
                          <a:solidFill>
                            <a:srgbClr val="E60013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两个完全相同的圆。</a:t>
                      </a:r>
                      <a:endParaRPr lang="en-US" altLang="zh-CN" sz="2400" b="1" dirty="0">
                        <a:solidFill>
                          <a:srgbClr val="E60013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29" marR="91429" marT="45729" marB="45729" anchor="ctr">
                    <a:lnL w="12700" cmpd="sng">
                      <a:solidFill>
                        <a:srgbClr val="46B5CA"/>
                      </a:solidFill>
                      <a:prstDash val="solid"/>
                    </a:lnL>
                    <a:lnR w="12700" cmpd="sng">
                      <a:solidFill>
                        <a:srgbClr val="46B5CA"/>
                      </a:solidFill>
                      <a:prstDash val="solid"/>
                    </a:lnR>
                    <a:lnT w="12700" cmpd="sng">
                      <a:solidFill>
                        <a:srgbClr val="46B5CA"/>
                      </a:solidFill>
                      <a:prstDash val="solid"/>
                    </a:lnT>
                    <a:lnB w="12700" cmpd="sng">
                      <a:solidFill>
                        <a:srgbClr val="46B5CA"/>
                      </a:solidFill>
                      <a:prstDash val="soli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</a:pPr>
                      <a:r>
                        <a:rPr lang="zh-CN" altLang="en-US" sz="2400" b="1" dirty="0">
                          <a:solidFill>
                            <a:srgbClr val="E60013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展开是一个长方形或正方形。</a:t>
                      </a:r>
                    </a:p>
                  </a:txBody>
                  <a:tcPr marL="91429" marR="91429" marT="45729" marB="45729" anchor="ctr">
                    <a:lnL w="12700" cmpd="sng">
                      <a:solidFill>
                        <a:srgbClr val="46B5CA"/>
                      </a:solidFill>
                      <a:prstDash val="solid"/>
                    </a:lnL>
                    <a:lnR w="12700" cmpd="sng">
                      <a:solidFill>
                        <a:srgbClr val="46B5CA"/>
                      </a:solidFill>
                      <a:prstDash val="solid"/>
                    </a:lnR>
                    <a:lnT w="12700" cmpd="sng">
                      <a:solidFill>
                        <a:srgbClr val="46B5CA"/>
                      </a:solidFill>
                      <a:prstDash val="solid"/>
                    </a:lnT>
                    <a:lnB w="12700" cmpd="sng">
                      <a:solidFill>
                        <a:srgbClr val="46B5CA"/>
                      </a:solidFill>
                      <a:prstDash val="soli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</a:pPr>
                      <a:r>
                        <a:rPr lang="zh-CN" altLang="en-US" sz="2400" b="1" dirty="0">
                          <a:solidFill>
                            <a:srgbClr val="E60013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两底面之间的距离</a:t>
                      </a:r>
                      <a:r>
                        <a:rPr lang="en-US" altLang="zh-CN" sz="2400" b="1" dirty="0">
                          <a:solidFill>
                            <a:srgbClr val="E60013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(</a:t>
                      </a:r>
                      <a:r>
                        <a:rPr lang="zh-CN" altLang="en-US" sz="2400" b="1" dirty="0">
                          <a:solidFill>
                            <a:srgbClr val="E60013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无数条</a:t>
                      </a:r>
                      <a:r>
                        <a:rPr lang="en-US" altLang="zh-CN" sz="2400" b="1" dirty="0">
                          <a:solidFill>
                            <a:srgbClr val="E60013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)</a:t>
                      </a:r>
                      <a:r>
                        <a:rPr lang="zh-CN" altLang="en-US" sz="2400" b="1" dirty="0">
                          <a:solidFill>
                            <a:srgbClr val="E60013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。</a:t>
                      </a:r>
                    </a:p>
                  </a:txBody>
                  <a:tcPr marL="91429" marR="91429" marT="45729" marB="45729" anchor="ctr">
                    <a:lnL w="12700" cmpd="sng">
                      <a:solidFill>
                        <a:srgbClr val="46B5CA"/>
                      </a:solidFill>
                      <a:prstDash val="solid"/>
                    </a:lnL>
                    <a:lnR w="12700" cmpd="sng">
                      <a:solidFill>
                        <a:srgbClr val="46B5CA"/>
                      </a:solidFill>
                      <a:prstDash val="solid"/>
                    </a:lnR>
                    <a:lnT w="12700" cmpd="sng">
                      <a:solidFill>
                        <a:srgbClr val="46B5CA"/>
                      </a:solidFill>
                      <a:prstDash val="solid"/>
                    </a:lnT>
                    <a:lnB w="12700" cmpd="sng">
                      <a:solidFill>
                        <a:srgbClr val="46B5CA"/>
                      </a:solidFill>
                      <a:prstDash val="solid"/>
                    </a:lnB>
                    <a:solidFill>
                      <a:srgbClr val="F6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62905">
                <a:tc>
                  <a:txBody>
                    <a:bodyPr/>
                    <a:lstStyle/>
                    <a:p>
                      <a:pPr algn="ctr"/>
                      <a:endParaRPr lang="zh-CN" altLang="en-US" sz="2800"/>
                    </a:p>
                  </a:txBody>
                  <a:tcPr marL="91429" marR="91429" marT="45729" marB="45729" anchor="ctr">
                    <a:lnL w="12700" cmpd="sng">
                      <a:solidFill>
                        <a:srgbClr val="46B5CA"/>
                      </a:solidFill>
                      <a:prstDash val="solid"/>
                    </a:lnL>
                    <a:lnR w="12700" cmpd="sng">
                      <a:solidFill>
                        <a:srgbClr val="46B5CA"/>
                      </a:solidFill>
                      <a:prstDash val="solid"/>
                    </a:lnR>
                    <a:lnT w="12700" cmpd="sng">
                      <a:solidFill>
                        <a:srgbClr val="46B5CA"/>
                      </a:solidFill>
                      <a:prstDash val="solid"/>
                    </a:lnT>
                    <a:lnB w="12700" cmpd="sng">
                      <a:solidFill>
                        <a:srgbClr val="46B5CA"/>
                      </a:solidFill>
                      <a:prstDash val="solid"/>
                    </a:lnB>
                    <a:solidFill>
                      <a:srgbClr val="E1F3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</a:pPr>
                      <a:r>
                        <a:rPr lang="zh-CN" altLang="en-US" sz="2400" b="1" dirty="0">
                          <a:solidFill>
                            <a:srgbClr val="E60013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一个圆。</a:t>
                      </a:r>
                    </a:p>
                  </a:txBody>
                  <a:tcPr marL="91429" marR="91429" marT="45729" marB="45729" anchor="ctr">
                    <a:lnL w="12700" cmpd="sng">
                      <a:solidFill>
                        <a:srgbClr val="46B5CA"/>
                      </a:solidFill>
                      <a:prstDash val="solid"/>
                    </a:lnL>
                    <a:lnR w="12700" cmpd="sng">
                      <a:solidFill>
                        <a:srgbClr val="46B5CA"/>
                      </a:solidFill>
                      <a:prstDash val="solid"/>
                    </a:lnR>
                    <a:lnT w="12700" cmpd="sng">
                      <a:solidFill>
                        <a:srgbClr val="46B5CA"/>
                      </a:solidFill>
                      <a:prstDash val="solid"/>
                    </a:lnT>
                    <a:lnB w="12700" cmpd="sng">
                      <a:solidFill>
                        <a:srgbClr val="46B5CA"/>
                      </a:solidFill>
                      <a:prstDash val="soli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</a:pPr>
                      <a:r>
                        <a:rPr lang="zh-CN" altLang="en-US" sz="2400" b="1" dirty="0">
                          <a:solidFill>
                            <a:srgbClr val="E60013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展开是个扇形。</a:t>
                      </a:r>
                    </a:p>
                  </a:txBody>
                  <a:tcPr marL="91429" marR="91429" marT="45729" marB="45729" anchor="ctr">
                    <a:lnL w="12700" cmpd="sng">
                      <a:solidFill>
                        <a:srgbClr val="46B5CA"/>
                      </a:solidFill>
                      <a:prstDash val="solid"/>
                    </a:lnL>
                    <a:lnR w="12700" cmpd="sng">
                      <a:solidFill>
                        <a:srgbClr val="46B5CA"/>
                      </a:solidFill>
                      <a:prstDash val="solid"/>
                    </a:lnR>
                    <a:lnT w="12700" cmpd="sng">
                      <a:solidFill>
                        <a:srgbClr val="46B5CA"/>
                      </a:solidFill>
                      <a:prstDash val="solid"/>
                    </a:lnT>
                    <a:lnB w="12700" cmpd="sng">
                      <a:solidFill>
                        <a:srgbClr val="46B5CA"/>
                      </a:solidFill>
                      <a:prstDash val="soli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ClrTx/>
                        <a:buSzTx/>
                        <a:buFontTx/>
                      </a:pPr>
                      <a:r>
                        <a:rPr lang="zh-CN" altLang="en-US" sz="2400" b="1" dirty="0">
                          <a:solidFill>
                            <a:srgbClr val="E60013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顶点到底面圆心的距离</a:t>
                      </a:r>
                      <a:r>
                        <a:rPr lang="en-US" altLang="zh-CN" sz="2400" b="1" dirty="0">
                          <a:solidFill>
                            <a:srgbClr val="E60013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(</a:t>
                      </a:r>
                      <a:r>
                        <a:rPr lang="zh-CN" altLang="en-US" sz="2400" b="1" dirty="0">
                          <a:solidFill>
                            <a:srgbClr val="E60013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一条</a:t>
                      </a:r>
                      <a:r>
                        <a:rPr lang="en-US" altLang="zh-CN" sz="2400" b="1" dirty="0">
                          <a:solidFill>
                            <a:srgbClr val="E60013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)</a:t>
                      </a:r>
                      <a:r>
                        <a:rPr lang="zh-CN" altLang="en-US" sz="2400" b="1" dirty="0">
                          <a:solidFill>
                            <a:srgbClr val="E60013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。</a:t>
                      </a:r>
                    </a:p>
                  </a:txBody>
                  <a:tcPr marL="91429" marR="91429" marT="45729" marB="45729" anchor="ctr">
                    <a:lnL w="12700" cmpd="sng">
                      <a:solidFill>
                        <a:srgbClr val="46B5CA"/>
                      </a:solidFill>
                      <a:prstDash val="solid"/>
                    </a:lnL>
                    <a:lnR w="12700" cmpd="sng">
                      <a:solidFill>
                        <a:srgbClr val="46B5CA"/>
                      </a:solidFill>
                      <a:prstDash val="solid"/>
                    </a:lnR>
                    <a:lnT w="12700" cmpd="sng">
                      <a:solidFill>
                        <a:srgbClr val="46B5CA"/>
                      </a:solidFill>
                      <a:prstDash val="solid"/>
                    </a:lnT>
                    <a:lnB w="12700" cmpd="sng">
                      <a:solidFill>
                        <a:srgbClr val="46B5CA"/>
                      </a:solidFill>
                      <a:prstDash val="solid"/>
                    </a:lnB>
                    <a:solidFill>
                      <a:srgbClr val="F6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4602" name="矩形 12"/>
          <p:cNvSpPr>
            <a:spLocks noChangeArrowheads="1"/>
          </p:cNvSpPr>
          <p:nvPr/>
        </p:nvSpPr>
        <p:spPr bwMode="auto">
          <a:xfrm>
            <a:off x="501650" y="2043430"/>
            <a:ext cx="581025" cy="953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圆柱</a:t>
            </a:r>
          </a:p>
        </p:txBody>
      </p:sp>
      <p:sp>
        <p:nvSpPr>
          <p:cNvPr id="24603" name="矩形 13"/>
          <p:cNvSpPr>
            <a:spLocks noChangeArrowheads="1"/>
          </p:cNvSpPr>
          <p:nvPr/>
        </p:nvSpPr>
        <p:spPr bwMode="auto">
          <a:xfrm>
            <a:off x="501650" y="3359150"/>
            <a:ext cx="581025" cy="953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圆锥</a:t>
            </a:r>
          </a:p>
        </p:txBody>
      </p:sp>
      <p:pic>
        <p:nvPicPr>
          <p:cNvPr id="3" name="图片 2" descr="2023-09-09 16 53 24_看图王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3480" y="1857375"/>
            <a:ext cx="951865" cy="1287780"/>
          </a:xfrm>
          <a:prstGeom prst="rect">
            <a:avLst/>
          </a:prstGeom>
        </p:spPr>
      </p:pic>
      <p:pic>
        <p:nvPicPr>
          <p:cNvPr id="4" name="图片 3" descr="2023-09-09 16 53 24_看图王(1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3480" y="3172460"/>
            <a:ext cx="948055" cy="1287780"/>
          </a:xfrm>
          <a:prstGeom prst="rect">
            <a:avLst/>
          </a:prstGeom>
        </p:spPr>
      </p:pic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266700" y="584200"/>
            <a:ext cx="7754620" cy="52197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b="1" dirty="0">
                <a:latin typeface="+mj-lt"/>
                <a:ea typeface="+mn-ea"/>
              </a:rPr>
              <a:t>圆柱与圆锥之间有什么关系？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9660" y="2070735"/>
            <a:ext cx="1609090" cy="90678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1305" y="2070735"/>
            <a:ext cx="2248535" cy="90678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0020" y="2070735"/>
            <a:ext cx="2130425" cy="90678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3945" y="3216275"/>
            <a:ext cx="1609090" cy="119634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5590" y="3216275"/>
            <a:ext cx="2248535" cy="119634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4305" y="3216275"/>
            <a:ext cx="2130425" cy="11963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1"/>
          <p:cNvSpPr txBox="1">
            <a:spLocks noChangeArrowheads="1"/>
          </p:cNvSpPr>
          <p:nvPr/>
        </p:nvSpPr>
        <p:spPr bwMode="auto">
          <a:xfrm>
            <a:off x="392113" y="1316038"/>
            <a:ext cx="8359775" cy="1124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 eaLnBrk="1" latinLnBrk="0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在方格纸上分别画出从不同方向看左边立体图形所看到的形状。</a:t>
            </a:r>
          </a:p>
        </p:txBody>
      </p:sp>
      <p:pic>
        <p:nvPicPr>
          <p:cNvPr id="26627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33" r="922" b="20935"/>
          <a:stretch>
            <a:fillRect/>
          </a:stretch>
        </p:blipFill>
        <p:spPr bwMode="auto">
          <a:xfrm>
            <a:off x="392113" y="2189163"/>
            <a:ext cx="8359775" cy="170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组合 4"/>
          <p:cNvGrpSpPr/>
          <p:nvPr/>
        </p:nvGrpSpPr>
        <p:grpSpPr bwMode="auto">
          <a:xfrm>
            <a:off x="5827713" y="2947988"/>
            <a:ext cx="485775" cy="939800"/>
            <a:chOff x="4095756" y="2689828"/>
            <a:chExt cx="485772" cy="939198"/>
          </a:xfrm>
        </p:grpSpPr>
        <p:cxnSp>
          <p:nvCxnSpPr>
            <p:cNvPr id="26647" name="直接连接符 26"/>
            <p:cNvCxnSpPr>
              <a:cxnSpLocks noChangeShapeType="1"/>
            </p:cNvCxnSpPr>
            <p:nvPr/>
          </p:nvCxnSpPr>
          <p:spPr bwMode="auto">
            <a:xfrm>
              <a:off x="4095756" y="2699469"/>
              <a:ext cx="0" cy="92955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648" name="直接连接符 27"/>
            <p:cNvCxnSpPr>
              <a:cxnSpLocks noChangeShapeType="1"/>
            </p:cNvCxnSpPr>
            <p:nvPr/>
          </p:nvCxnSpPr>
          <p:spPr bwMode="auto">
            <a:xfrm>
              <a:off x="4581528" y="2699469"/>
              <a:ext cx="0" cy="929557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649" name="直接连接符 29"/>
            <p:cNvCxnSpPr>
              <a:cxnSpLocks noChangeShapeType="1"/>
            </p:cNvCxnSpPr>
            <p:nvPr/>
          </p:nvCxnSpPr>
          <p:spPr bwMode="auto">
            <a:xfrm>
              <a:off x="4105280" y="2689828"/>
              <a:ext cx="476248" cy="0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650" name="直接连接符 30"/>
            <p:cNvCxnSpPr>
              <a:cxnSpLocks noChangeShapeType="1"/>
            </p:cNvCxnSpPr>
            <p:nvPr/>
          </p:nvCxnSpPr>
          <p:spPr bwMode="auto">
            <a:xfrm>
              <a:off x="4095756" y="3629026"/>
              <a:ext cx="485772" cy="0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1" name="组合 10"/>
          <p:cNvGrpSpPr/>
          <p:nvPr/>
        </p:nvGrpSpPr>
        <p:grpSpPr bwMode="auto">
          <a:xfrm rot="-5400000">
            <a:off x="7623175" y="2886076"/>
            <a:ext cx="479425" cy="1377950"/>
            <a:chOff x="4093375" y="2685073"/>
            <a:chExt cx="478093" cy="1377348"/>
          </a:xfrm>
        </p:grpSpPr>
        <p:cxnSp>
          <p:nvCxnSpPr>
            <p:cNvPr id="26643" name="直接连接符 39"/>
            <p:cNvCxnSpPr>
              <a:cxnSpLocks noChangeShapeType="1"/>
            </p:cNvCxnSpPr>
            <p:nvPr/>
          </p:nvCxnSpPr>
          <p:spPr bwMode="auto">
            <a:xfrm rot="5400000">
              <a:off x="3406464" y="3373130"/>
              <a:ext cx="1377236" cy="1345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644" name="直接连接符 40"/>
            <p:cNvCxnSpPr>
              <a:cxnSpLocks noChangeShapeType="1"/>
            </p:cNvCxnSpPr>
            <p:nvPr/>
          </p:nvCxnSpPr>
          <p:spPr bwMode="auto">
            <a:xfrm rot="5400000" flipV="1">
              <a:off x="3878010" y="3376800"/>
              <a:ext cx="1370090" cy="1150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645" name="直接连接符 41"/>
            <p:cNvCxnSpPr>
              <a:cxnSpLocks noChangeShapeType="1"/>
            </p:cNvCxnSpPr>
            <p:nvPr/>
          </p:nvCxnSpPr>
          <p:spPr bwMode="auto">
            <a:xfrm>
              <a:off x="4093375" y="2685073"/>
              <a:ext cx="476248" cy="0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646" name="直接连接符 42"/>
            <p:cNvCxnSpPr>
              <a:cxnSpLocks noChangeShapeType="1"/>
            </p:cNvCxnSpPr>
            <p:nvPr/>
          </p:nvCxnSpPr>
          <p:spPr bwMode="auto">
            <a:xfrm rot="5400000" flipH="1" flipV="1">
              <a:off x="4332936" y="3823887"/>
              <a:ext cx="5" cy="477059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6" name="组合 15"/>
          <p:cNvGrpSpPr/>
          <p:nvPr/>
        </p:nvGrpSpPr>
        <p:grpSpPr bwMode="auto">
          <a:xfrm>
            <a:off x="3589338" y="2859088"/>
            <a:ext cx="1393825" cy="954087"/>
            <a:chOff x="3629033" y="2699352"/>
            <a:chExt cx="1393028" cy="953484"/>
          </a:xfrm>
        </p:grpSpPr>
        <p:cxnSp>
          <p:nvCxnSpPr>
            <p:cNvPr id="26635" name="直接连接符 8"/>
            <p:cNvCxnSpPr>
              <a:cxnSpLocks noChangeShapeType="1"/>
            </p:cNvCxnSpPr>
            <p:nvPr/>
          </p:nvCxnSpPr>
          <p:spPr bwMode="auto">
            <a:xfrm>
              <a:off x="3633792" y="3184486"/>
              <a:ext cx="0" cy="468350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636" name="直接连接符 11"/>
            <p:cNvCxnSpPr>
              <a:cxnSpLocks noChangeShapeType="1"/>
            </p:cNvCxnSpPr>
            <p:nvPr/>
          </p:nvCxnSpPr>
          <p:spPr bwMode="auto">
            <a:xfrm>
              <a:off x="5022061" y="3184486"/>
              <a:ext cx="0" cy="468350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637" name="直接连接符 12"/>
            <p:cNvCxnSpPr>
              <a:cxnSpLocks noChangeShapeType="1"/>
            </p:cNvCxnSpPr>
            <p:nvPr/>
          </p:nvCxnSpPr>
          <p:spPr bwMode="auto">
            <a:xfrm>
              <a:off x="4110042" y="2706612"/>
              <a:ext cx="0" cy="468350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638" name="直接连接符 13"/>
            <p:cNvCxnSpPr>
              <a:cxnSpLocks noChangeShapeType="1"/>
            </p:cNvCxnSpPr>
            <p:nvPr/>
          </p:nvCxnSpPr>
          <p:spPr bwMode="auto">
            <a:xfrm>
              <a:off x="4564861" y="2706612"/>
              <a:ext cx="0" cy="468350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639" name="直接连接符 14"/>
            <p:cNvCxnSpPr>
              <a:cxnSpLocks noChangeShapeType="1"/>
            </p:cNvCxnSpPr>
            <p:nvPr/>
          </p:nvCxnSpPr>
          <p:spPr bwMode="auto">
            <a:xfrm>
              <a:off x="3629033" y="3183615"/>
              <a:ext cx="481009" cy="0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640" name="直接连接符 17"/>
            <p:cNvCxnSpPr>
              <a:cxnSpLocks noChangeShapeType="1"/>
            </p:cNvCxnSpPr>
            <p:nvPr/>
          </p:nvCxnSpPr>
          <p:spPr bwMode="auto">
            <a:xfrm>
              <a:off x="4105280" y="2699352"/>
              <a:ext cx="461962" cy="0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641" name="直接连接符 19"/>
            <p:cNvCxnSpPr>
              <a:cxnSpLocks noChangeShapeType="1"/>
            </p:cNvCxnSpPr>
            <p:nvPr/>
          </p:nvCxnSpPr>
          <p:spPr bwMode="auto">
            <a:xfrm>
              <a:off x="3629033" y="3652836"/>
              <a:ext cx="1393028" cy="0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642" name="直接连接符 20"/>
            <p:cNvCxnSpPr>
              <a:cxnSpLocks noChangeShapeType="1"/>
            </p:cNvCxnSpPr>
            <p:nvPr/>
          </p:nvCxnSpPr>
          <p:spPr bwMode="auto">
            <a:xfrm>
              <a:off x="4560099" y="3183615"/>
              <a:ext cx="461962" cy="0"/>
            </a:xfrm>
            <a:prstGeom prst="line">
              <a:avLst/>
            </a:prstGeom>
            <a:noFill/>
            <a:ln w="19050" algn="ctr">
              <a:solidFill>
                <a:srgbClr val="FF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6631" name="TextBox 1"/>
          <p:cNvSpPr txBox="1">
            <a:spLocks noChangeArrowheads="1"/>
          </p:cNvSpPr>
          <p:nvPr/>
        </p:nvSpPr>
        <p:spPr bwMode="auto">
          <a:xfrm>
            <a:off x="3844925" y="3832225"/>
            <a:ext cx="938213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宋体" panose="02010600030101010101" pitchFamily="2" charset="-122"/>
              </a:rPr>
              <a:t>前面</a:t>
            </a:r>
          </a:p>
        </p:txBody>
      </p:sp>
      <p:sp>
        <p:nvSpPr>
          <p:cNvPr id="26632" name="TextBox 1"/>
          <p:cNvSpPr txBox="1">
            <a:spLocks noChangeArrowheads="1"/>
          </p:cNvSpPr>
          <p:nvPr/>
        </p:nvSpPr>
        <p:spPr bwMode="auto">
          <a:xfrm>
            <a:off x="5734050" y="3854450"/>
            <a:ext cx="938213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400" b="1">
                <a:latin typeface="宋体" panose="02010600030101010101" pitchFamily="2" charset="-122"/>
              </a:rPr>
              <a:t>左面</a:t>
            </a:r>
          </a:p>
        </p:txBody>
      </p:sp>
      <p:sp>
        <p:nvSpPr>
          <p:cNvPr id="26633" name="TextBox 1"/>
          <p:cNvSpPr txBox="1">
            <a:spLocks noChangeArrowheads="1"/>
          </p:cNvSpPr>
          <p:nvPr/>
        </p:nvSpPr>
        <p:spPr bwMode="auto">
          <a:xfrm>
            <a:off x="7445375" y="3813175"/>
            <a:ext cx="938213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400" b="1">
                <a:latin typeface="宋体" panose="02010600030101010101" pitchFamily="2" charset="-122"/>
              </a:rPr>
              <a:t>上面</a:t>
            </a:r>
          </a:p>
        </p:txBody>
      </p:sp>
      <p:pic>
        <p:nvPicPr>
          <p:cNvPr id="3" name="Picture 4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724" y="766921"/>
            <a:ext cx="1770062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2494915" y="1967230"/>
            <a:ext cx="282194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P87 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做一做 第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2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FF7C80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84175" y="446088"/>
            <a:ext cx="454025" cy="5651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2.</a:t>
            </a:r>
            <a:endParaRPr lang="zh-CN" altLang="en-US" sz="28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41313" y="2027238"/>
            <a:ext cx="6316662" cy="5603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下面这些图分别是从哪个方向看到的？</a:t>
            </a:r>
          </a:p>
        </p:txBody>
      </p:sp>
      <p:pic>
        <p:nvPicPr>
          <p:cNvPr id="27652" name="图片 3" descr="C:\Users\nk\Desktop\2023-09-09 17 02 02.jpg2023-09-09 17 02 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6188" y="578168"/>
            <a:ext cx="3984625" cy="1443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图片 4" descr="C:\Users\nk\Desktop\2023-09-09 17 02 14.jpg2023-09-09 17 02 1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1180" y="2690495"/>
            <a:ext cx="8041640" cy="1287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/>
          <p:nvPr/>
        </p:nvSpPr>
        <p:spPr>
          <a:xfrm>
            <a:off x="640080" y="4011930"/>
            <a:ext cx="1268730" cy="6076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左面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898775" y="4011930"/>
            <a:ext cx="1384935" cy="6076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algn="l" eaLnBrk="1" hangingPunct="1">
              <a:lnSpc>
                <a:spcPct val="120000"/>
              </a:lnSpc>
              <a:buClrTx/>
              <a:buSzTx/>
              <a:buFontTx/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上面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701155" y="4011930"/>
            <a:ext cx="1181100" cy="6076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algn="l" eaLnBrk="1" hangingPunct="1">
              <a:lnSpc>
                <a:spcPct val="120000"/>
              </a:lnSpc>
              <a:buClrTx/>
              <a:buSzTx/>
              <a:buFontTx/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正面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821690" y="631825"/>
            <a:ext cx="336359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P89 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练习十八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 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第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8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FF7C80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 bwMode="auto">
          <a:xfrm>
            <a:off x="367665" y="1149350"/>
            <a:ext cx="8408988" cy="1038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marL="514350" indent="-5143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lvl="0" algn="l" eaLnBrk="1" latinLnBrk="0" hangingPunct="1">
              <a:lnSpc>
                <a:spcPct val="110000"/>
              </a:lnSpc>
              <a:buClrTx/>
              <a:buSzTx/>
              <a:buFont typeface="Arial" panose="020B0604020202020204" pitchFamily="34" charset="0"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1.仓库里有一堆正方体形状的纸箱，从三个不同方位看到的形状如下图。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98450" y="4128135"/>
            <a:ext cx="854710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latinLnBrk="0" hangingPunct="1">
              <a:lnSpc>
                <a:spcPct val="100000"/>
              </a:lnSpc>
              <a:defRPr/>
            </a:pP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这堆纸箱可能有多少个？用学具试着摆一摆。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735445" y="2834640"/>
            <a:ext cx="2179955" cy="6076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箱或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箱</a:t>
            </a:r>
          </a:p>
        </p:txBody>
      </p:sp>
      <p:grpSp>
        <p:nvGrpSpPr>
          <p:cNvPr id="9226" name="组合 15"/>
          <p:cNvGrpSpPr/>
          <p:nvPr/>
        </p:nvGrpSpPr>
        <p:grpSpPr bwMode="auto">
          <a:xfrm>
            <a:off x="-6566" y="542290"/>
            <a:ext cx="2277860" cy="584200"/>
            <a:chOff x="223267" y="542926"/>
            <a:chExt cx="2278032" cy="584201"/>
          </a:xfrm>
        </p:grpSpPr>
        <p:sp>
          <p:nvSpPr>
            <p:cNvPr id="2" name="圆角矩形 1"/>
            <p:cNvSpPr/>
            <p:nvPr/>
          </p:nvSpPr>
          <p:spPr bwMode="auto">
            <a:xfrm>
              <a:off x="399391" y="571501"/>
              <a:ext cx="1925783" cy="523876"/>
            </a:xfrm>
            <a:prstGeom prst="roundRect">
              <a:avLst/>
            </a:prstGeom>
            <a:solidFill>
              <a:srgbClr val="CBE8FA"/>
            </a:solidFill>
            <a:ln w="19050">
              <a:noFill/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2" name="Rectangle 16"/>
            <p:cNvSpPr>
              <a:spLocks noChangeArrowheads="1"/>
            </p:cNvSpPr>
            <p:nvPr/>
          </p:nvSpPr>
          <p:spPr bwMode="auto">
            <a:xfrm>
              <a:off x="223267" y="542926"/>
              <a:ext cx="2278032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随堂练习</a:t>
              </a: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3371850" y="1819275"/>
            <a:ext cx="336359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P90 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练习十八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 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第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12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FF7C80"/>
              </a:solidFill>
              <a:latin typeface="+mj-lt"/>
              <a:ea typeface="+mj-ea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BCAB68ED-2156-F269-4558-9BDED05C99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469"/>
          <a:stretch/>
        </p:blipFill>
        <p:spPr>
          <a:xfrm>
            <a:off x="791075" y="2414016"/>
            <a:ext cx="5161550" cy="166408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04800" y="390525"/>
            <a:ext cx="5911850" cy="10502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 eaLnBrk="1" latinLnBrk="0" hangingPunct="1">
              <a:lnSpc>
                <a:spcPct val="120000"/>
              </a:lnSpc>
              <a:defRPr/>
            </a:pPr>
            <a:r>
              <a:rPr lang="en-US" altLang="zh-CN" sz="2600" b="1" dirty="0">
                <a:latin typeface="+mj-lt"/>
                <a:ea typeface="黑体" panose="02010609060101010101" pitchFamily="49" charset="-122"/>
              </a:rPr>
              <a:t> 2. </a:t>
            </a:r>
            <a:r>
              <a:rPr lang="zh-CN" altLang="en-US" sz="2600" b="1" dirty="0">
                <a:latin typeface="+mj-lt"/>
                <a:ea typeface="黑体" panose="02010609060101010101" pitchFamily="49" charset="-122"/>
              </a:rPr>
              <a:t>右图是由棱长</a:t>
            </a:r>
            <a:r>
              <a:rPr lang="en-US" altLang="zh-CN" sz="2600" b="1" dirty="0">
                <a:latin typeface="+mj-lt"/>
                <a:ea typeface="黑体" panose="02010609060101010101" pitchFamily="49" charset="-122"/>
              </a:rPr>
              <a:t>5cm</a:t>
            </a:r>
            <a:r>
              <a:rPr lang="zh-CN" altLang="en-US" sz="2600" b="1" dirty="0">
                <a:latin typeface="+mj-lt"/>
                <a:ea typeface="黑体" panose="02010609060101010101" pitchFamily="49" charset="-122"/>
              </a:rPr>
              <a:t>的正方体搭成的几何体，所有表面都涂成了绿色。</a:t>
            </a:r>
          </a:p>
        </p:txBody>
      </p:sp>
      <p:pic>
        <p:nvPicPr>
          <p:cNvPr id="30723" name="图片 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2683" y="384175"/>
            <a:ext cx="1731962" cy="1474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305117" y="1846580"/>
            <a:ext cx="8767763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algn="l" eaLnBrk="1" latinLnBrk="0" hangingPunct="1">
              <a:lnSpc>
                <a:spcPct val="100000"/>
              </a:lnSpc>
              <a:buClrTx/>
              <a:buSzTx/>
              <a:buFontTx/>
              <a:defRPr/>
            </a:pPr>
            <a:r>
              <a:rPr lang="zh-CN" altLang="en-US" sz="2400" b="1" dirty="0">
                <a:latin typeface="+mj-lt"/>
                <a:ea typeface="黑体" panose="02010609060101010101" pitchFamily="49" charset="-122"/>
                <a:sym typeface="+mn-ea"/>
              </a:rPr>
              <a:t>（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  <a:sym typeface="+mn-ea"/>
              </a:rPr>
              <a:t>1</a:t>
            </a:r>
            <a:r>
              <a:rPr lang="zh-CN" altLang="en-US" sz="2400" b="1" dirty="0">
                <a:latin typeface="+mj-lt"/>
                <a:ea typeface="黑体" panose="02010609060101010101" pitchFamily="49" charset="-122"/>
                <a:sym typeface="+mn-ea"/>
              </a:rPr>
              <a:t>）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  <a:sym typeface="+mn-ea"/>
              </a:rPr>
              <a:t>其中一共有多少个正方体？这个几何体的体积是多少？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05117" y="2589530"/>
            <a:ext cx="608076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algn="l" eaLnBrk="1" hangingPunct="1">
              <a:buClrTx/>
              <a:buSzTx/>
              <a:buFontTx/>
              <a:defRPr/>
            </a:pPr>
            <a:r>
              <a:rPr lang="zh-CN" altLang="en-US" sz="2400" b="1" dirty="0">
                <a:latin typeface="+mj-lt"/>
                <a:ea typeface="黑体" panose="02010609060101010101" pitchFamily="49" charset="-122"/>
                <a:sym typeface="+mn-ea"/>
              </a:rPr>
              <a:t>（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  <a:sym typeface="+mn-ea"/>
              </a:rPr>
              <a:t>2</a:t>
            </a:r>
            <a:r>
              <a:rPr lang="zh-CN" altLang="en-US" sz="2400" b="1" dirty="0">
                <a:latin typeface="+mj-lt"/>
                <a:ea typeface="黑体" panose="02010609060101010101" pitchFamily="49" charset="-122"/>
                <a:sym typeface="+mn-ea"/>
              </a:rPr>
              <a:t>）只有2个面涂色的正方体有多少个？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05117" y="3332480"/>
            <a:ext cx="608076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algn="l" eaLnBrk="1" hangingPunct="1">
              <a:buClrTx/>
              <a:buSzTx/>
              <a:buFontTx/>
              <a:defRPr/>
            </a:pPr>
            <a:r>
              <a:rPr lang="zh-CN" altLang="en-US" sz="2400" b="1" dirty="0">
                <a:latin typeface="+mj-lt"/>
                <a:ea typeface="黑体" panose="02010609060101010101" pitchFamily="49" charset="-122"/>
                <a:sym typeface="+mn-ea"/>
              </a:rPr>
              <a:t>（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  <a:sym typeface="+mn-ea"/>
              </a:rPr>
              <a:t>3</a:t>
            </a:r>
            <a:r>
              <a:rPr lang="zh-CN" altLang="en-US" sz="2400" b="1" dirty="0">
                <a:latin typeface="+mj-lt"/>
                <a:ea typeface="黑体" panose="02010609060101010101" pitchFamily="49" charset="-122"/>
                <a:sym typeface="+mn-ea"/>
              </a:rPr>
              <a:t>）只有3个面涂色的正方体有多少个？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05117" y="4075430"/>
            <a:ext cx="608076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algn="l" eaLnBrk="1" hangingPunct="1">
              <a:buClrTx/>
              <a:buSzTx/>
              <a:buFontTx/>
              <a:defRPr/>
            </a:pPr>
            <a:r>
              <a:rPr lang="zh-CN" altLang="en-US" sz="2400" b="1" dirty="0">
                <a:latin typeface="+mj-lt"/>
                <a:ea typeface="黑体" panose="02010609060101010101" pitchFamily="49" charset="-122"/>
                <a:sym typeface="+mn-ea"/>
              </a:rPr>
              <a:t>（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  <a:sym typeface="+mn-ea"/>
              </a:rPr>
              <a:t>4</a:t>
            </a:r>
            <a:r>
              <a:rPr lang="zh-CN" altLang="en-US" sz="2400" b="1" dirty="0">
                <a:latin typeface="+mj-lt"/>
                <a:ea typeface="黑体" panose="02010609060101010101" pitchFamily="49" charset="-122"/>
                <a:sym typeface="+mn-ea"/>
              </a:rPr>
              <a:t>）只有4个面涂色的正方体有多少个？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911475" y="2188210"/>
            <a:ext cx="86741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2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10</a:t>
            </a:r>
            <a:r>
              <a:rPr lang="zh-CN" altLang="en-US" sz="2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个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665470" y="2162810"/>
            <a:ext cx="1793240" cy="5340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1250cm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585460" y="2804795"/>
            <a:ext cx="1200150" cy="5340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个</a:t>
            </a:r>
            <a:endParaRPr lang="zh-CN" altLang="en-US" sz="2400" b="1" baseline="30000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389880" y="3554095"/>
            <a:ext cx="995680" cy="5340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个</a:t>
            </a:r>
            <a:endParaRPr lang="zh-CN" altLang="en-US" sz="2400" b="1" baseline="30000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497830" y="4290695"/>
            <a:ext cx="1233805" cy="5340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6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个</a:t>
            </a:r>
            <a:endParaRPr lang="zh-CN" altLang="en-US" sz="2400" b="1" baseline="30000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04800" y="1440815"/>
            <a:ext cx="336359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P90 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练习十八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 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第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14*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FF7C80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26" name="组合 15"/>
          <p:cNvGrpSpPr/>
          <p:nvPr/>
        </p:nvGrpSpPr>
        <p:grpSpPr bwMode="auto">
          <a:xfrm>
            <a:off x="-6566" y="542290"/>
            <a:ext cx="2277860" cy="584200"/>
            <a:chOff x="223267" y="542926"/>
            <a:chExt cx="2278032" cy="584201"/>
          </a:xfrm>
        </p:grpSpPr>
        <p:sp>
          <p:nvSpPr>
            <p:cNvPr id="6" name="圆角矩形 5"/>
            <p:cNvSpPr/>
            <p:nvPr/>
          </p:nvSpPr>
          <p:spPr bwMode="auto">
            <a:xfrm>
              <a:off x="399391" y="571501"/>
              <a:ext cx="1925783" cy="523876"/>
            </a:xfrm>
            <a:prstGeom prst="roundRect">
              <a:avLst/>
            </a:prstGeom>
            <a:solidFill>
              <a:srgbClr val="CBE8FA"/>
            </a:solidFill>
            <a:ln w="19050">
              <a:noFill/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2" name="Rectangle 16"/>
            <p:cNvSpPr>
              <a:spLocks noChangeArrowheads="1"/>
            </p:cNvSpPr>
            <p:nvPr/>
          </p:nvSpPr>
          <p:spPr bwMode="auto">
            <a:xfrm>
              <a:off x="223267" y="542926"/>
              <a:ext cx="2278032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课堂小结</a:t>
              </a: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010" y="1785610"/>
            <a:ext cx="7967980" cy="1464945"/>
          </a:xfrm>
          <a:prstGeom prst="rect">
            <a:avLst/>
          </a:prstGeom>
        </p:spPr>
      </p:pic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447170" y="1185555"/>
            <a:ext cx="824966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同学们，今天的数学课你们有哪些收获呢？</a:t>
            </a:r>
          </a:p>
        </p:txBody>
      </p:sp>
      <p:pic>
        <p:nvPicPr>
          <p:cNvPr id="4" name="图片 3" descr="（普版）人六数导学案下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5350" y="3327390"/>
            <a:ext cx="2273300" cy="12719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39725" y="1156970"/>
            <a:ext cx="8456295" cy="30460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eaLnBrk="1" latinLnBrk="0" hangingPunct="1">
              <a:lnSpc>
                <a:spcPct val="150000"/>
              </a:lnSpc>
              <a:defRPr/>
            </a:pP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一、填一填</a:t>
            </a:r>
            <a:r>
              <a:rPr lang="zh-CN" altLang="zh-CN" sz="3200" b="1" dirty="0">
                <a:latin typeface="+mj-lt"/>
                <a:ea typeface="黑体" panose="02010609060101010101" pitchFamily="49" charset="-122"/>
              </a:rPr>
              <a:t>。</a:t>
            </a:r>
          </a:p>
          <a:p>
            <a:pPr indent="0" eaLnBrk="1" latinLnBrk="0" hangingPunct="1">
              <a:lnSpc>
                <a:spcPct val="150000"/>
              </a:lnSpc>
              <a:defRPr/>
            </a:pPr>
            <a:r>
              <a:rPr lang="en-US" sz="3200" b="1" dirty="0">
                <a:latin typeface="+mj-lt"/>
                <a:ea typeface="黑体" panose="02010609060101010101" pitchFamily="49" charset="-122"/>
              </a:rPr>
              <a:t>1. </a:t>
            </a:r>
            <a:r>
              <a:rPr lang="zh-CN" altLang="zh-CN" sz="3200" b="1" dirty="0">
                <a:latin typeface="+mj-lt"/>
                <a:ea typeface="黑体" panose="02010609060101010101" pitchFamily="49" charset="-122"/>
              </a:rPr>
              <a:t>长方体和正方体都有（      ）个面、</a:t>
            </a:r>
            <a:r>
              <a:rPr lang="zh-CN" altLang="zh-CN" sz="3200" b="1" dirty="0">
                <a:latin typeface="+mj-lt"/>
                <a:ea typeface="黑体" panose="02010609060101010101" pitchFamily="49" charset="-122"/>
                <a:sym typeface="+mn-ea"/>
              </a:rPr>
              <a:t>（      ）条棱和（      ）个顶点。</a:t>
            </a:r>
          </a:p>
          <a:p>
            <a:pPr indent="0" eaLnBrk="1" latinLnBrk="0" hangingPunct="1">
              <a:lnSpc>
                <a:spcPct val="150000"/>
              </a:lnSpc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2. 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圆柱有</a:t>
            </a:r>
            <a:r>
              <a:rPr lang="zh-CN" altLang="zh-CN" sz="3200" b="1" dirty="0">
                <a:latin typeface="+mj-lt"/>
                <a:ea typeface="黑体" panose="02010609060101010101" pitchFamily="49" charset="-122"/>
                <a:sym typeface="+mn-ea"/>
              </a:rPr>
              <a:t>（         ）条高，圆锥有（      ）条高。</a:t>
            </a:r>
          </a:p>
        </p:txBody>
      </p:sp>
      <p:sp>
        <p:nvSpPr>
          <p:cNvPr id="4" name="TextBox 5"/>
          <p:cNvSpPr txBox="1">
            <a:spLocks noChangeArrowheads="1"/>
          </p:cNvSpPr>
          <p:nvPr/>
        </p:nvSpPr>
        <p:spPr bwMode="auto">
          <a:xfrm>
            <a:off x="4740910" y="1977390"/>
            <a:ext cx="1010285" cy="681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6" name="矩形 5"/>
          <p:cNvSpPr/>
          <p:nvPr/>
        </p:nvSpPr>
        <p:spPr>
          <a:xfrm>
            <a:off x="1890713" y="4483100"/>
            <a:ext cx="5492750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pSp>
        <p:nvGrpSpPr>
          <p:cNvPr id="9226" name="组合 15"/>
          <p:cNvGrpSpPr/>
          <p:nvPr/>
        </p:nvGrpSpPr>
        <p:grpSpPr bwMode="auto">
          <a:xfrm>
            <a:off x="-6566" y="542290"/>
            <a:ext cx="2277860" cy="584200"/>
            <a:chOff x="223267" y="542926"/>
            <a:chExt cx="2278032" cy="584201"/>
          </a:xfrm>
        </p:grpSpPr>
        <p:sp>
          <p:nvSpPr>
            <p:cNvPr id="2" name="圆角矩形 1"/>
            <p:cNvSpPr/>
            <p:nvPr/>
          </p:nvSpPr>
          <p:spPr bwMode="auto">
            <a:xfrm>
              <a:off x="399391" y="571501"/>
              <a:ext cx="1925783" cy="523876"/>
            </a:xfrm>
            <a:prstGeom prst="roundRect">
              <a:avLst/>
            </a:prstGeom>
            <a:solidFill>
              <a:srgbClr val="CBE8FA"/>
            </a:solidFill>
            <a:ln w="19050">
              <a:noFill/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2" name="Rectangle 16"/>
            <p:cNvSpPr>
              <a:spLocks noChangeArrowheads="1"/>
            </p:cNvSpPr>
            <p:nvPr/>
          </p:nvSpPr>
          <p:spPr bwMode="auto">
            <a:xfrm>
              <a:off x="223267" y="542926"/>
              <a:ext cx="2278032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巩固练习</a:t>
              </a:r>
            </a:p>
          </p:txBody>
        </p:sp>
      </p:grpSp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7387590" y="1977390"/>
            <a:ext cx="1010285" cy="681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</a:p>
        </p:txBody>
      </p:sp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1854200" y="2710180"/>
            <a:ext cx="1010285" cy="681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2419350" y="3442970"/>
            <a:ext cx="1010285" cy="681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无数</a:t>
            </a:r>
          </a:p>
        </p:txBody>
      </p:sp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6453505" y="3442970"/>
            <a:ext cx="1010285" cy="681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35635" y="819785"/>
            <a:ext cx="7872730" cy="30460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 algn="just" eaLnBrk="1" latinLnBrk="0" hangingPunct="1">
              <a:lnSpc>
                <a:spcPct val="150000"/>
              </a:lnSpc>
              <a:defRPr/>
            </a:pPr>
            <a:r>
              <a:rPr lang="en-US" sz="3200" b="1" dirty="0">
                <a:latin typeface="+mj-lt"/>
                <a:ea typeface="黑体" panose="02010609060101010101" pitchFamily="49" charset="-122"/>
              </a:rPr>
              <a:t>3. </a:t>
            </a:r>
            <a:r>
              <a:rPr lang="zh-CN" altLang="zh-CN" sz="3200" b="1" dirty="0">
                <a:latin typeface="+mj-lt"/>
                <a:ea typeface="黑体" panose="02010609060101010101" pitchFamily="49" charset="-122"/>
              </a:rPr>
              <a:t>用一根长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72cm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的铁丝正好做成一个正方体框架，正方体的棱长是（        ）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cm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；用同样长的一根铁丝正好做成一个长方体框架，长方体长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7cm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，宽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6cm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，高（        ）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cm.</a:t>
            </a:r>
          </a:p>
        </p:txBody>
      </p:sp>
      <p:sp>
        <p:nvSpPr>
          <p:cNvPr id="9" name="矩形 8"/>
          <p:cNvSpPr/>
          <p:nvPr/>
        </p:nvSpPr>
        <p:spPr>
          <a:xfrm>
            <a:off x="1890713" y="4673600"/>
            <a:ext cx="5492750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684520" y="1677035"/>
            <a:ext cx="1010285" cy="681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6560185" y="3070225"/>
            <a:ext cx="1010285" cy="681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35635" y="819785"/>
            <a:ext cx="7872730" cy="30460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 algn="just" eaLnBrk="1" latinLnBrk="0" hangingPunct="1">
              <a:lnSpc>
                <a:spcPct val="150000"/>
              </a:lnSpc>
              <a:defRPr/>
            </a:pPr>
            <a:r>
              <a:rPr lang="en-US" sz="3200" b="1" dirty="0">
                <a:latin typeface="+mj-lt"/>
                <a:ea typeface="黑体" panose="02010609060101010101" pitchFamily="49" charset="-122"/>
              </a:rPr>
              <a:t>4. 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一个立体图形，从上面看是                ，从左面看是            。要搭成这样的立体图形，最少要用（        ）个小正方体，最多要用（        ）个小正方体。</a:t>
            </a:r>
          </a:p>
        </p:txBody>
      </p:sp>
      <p:sp>
        <p:nvSpPr>
          <p:cNvPr id="9" name="矩形 8"/>
          <p:cNvSpPr/>
          <p:nvPr/>
        </p:nvSpPr>
        <p:spPr>
          <a:xfrm>
            <a:off x="1890713" y="4673600"/>
            <a:ext cx="5492750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647440" y="2388235"/>
            <a:ext cx="1010285" cy="681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1845945" y="3108325"/>
            <a:ext cx="1010285" cy="681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06515" y="819785"/>
            <a:ext cx="1402080" cy="99822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43860" y="1492250"/>
            <a:ext cx="990600" cy="9994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35635" y="679450"/>
            <a:ext cx="5048885" cy="37846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 algn="just" eaLnBrk="1" latinLnBrk="0" hangingPunct="1">
              <a:lnSpc>
                <a:spcPct val="150000"/>
              </a:lnSpc>
              <a:defRPr/>
            </a:pPr>
            <a:r>
              <a:rPr lang="en-US" sz="3200" b="1" dirty="0">
                <a:latin typeface="+mj-lt"/>
                <a:ea typeface="黑体" panose="02010609060101010101" pitchFamily="49" charset="-122"/>
              </a:rPr>
              <a:t>5. </a:t>
            </a:r>
            <a:r>
              <a:rPr lang="zh-CN" altLang="zh-CN" sz="3200" b="1" dirty="0">
                <a:latin typeface="+mj-lt"/>
                <a:ea typeface="黑体" panose="02010609060101010101" pitchFamily="49" charset="-122"/>
              </a:rPr>
              <a:t>把右面三角形绕一条直角边所在的直线旋转一周，得到一个圆锥，这个圆锥的高是（        ）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cm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，底面积是（             ）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cm</a:t>
            </a:r>
            <a:r>
              <a:rPr lang="en-US" altLang="zh-CN" sz="3200" b="1" baseline="30000" dirty="0"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。</a:t>
            </a:r>
          </a:p>
        </p:txBody>
      </p:sp>
      <p:sp>
        <p:nvSpPr>
          <p:cNvPr id="9" name="矩形 8"/>
          <p:cNvSpPr/>
          <p:nvPr/>
        </p:nvSpPr>
        <p:spPr>
          <a:xfrm>
            <a:off x="1890713" y="4673600"/>
            <a:ext cx="5492750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367280" y="2964815"/>
            <a:ext cx="1010285" cy="681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1656715" y="3646805"/>
            <a:ext cx="1720850" cy="681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200.96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88685" y="1252855"/>
            <a:ext cx="2757170" cy="2279650"/>
          </a:xfrm>
          <a:prstGeom prst="rect">
            <a:avLst/>
          </a:prstGeom>
        </p:spPr>
      </p:pic>
      <p:sp>
        <p:nvSpPr>
          <p:cNvPr id="4" name="TextBox 5"/>
          <p:cNvSpPr txBox="1">
            <a:spLocks noChangeArrowheads="1"/>
          </p:cNvSpPr>
          <p:nvPr/>
        </p:nvSpPr>
        <p:spPr bwMode="auto">
          <a:xfrm>
            <a:off x="4721860" y="3672205"/>
            <a:ext cx="2787650" cy="681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或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8   113.04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49275" y="523240"/>
            <a:ext cx="6647815" cy="15684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360680" indent="-360680" algn="just" eaLnBrk="1" hangingPunct="1">
              <a:lnSpc>
                <a:spcPct val="150000"/>
              </a:lnSpc>
              <a:defRPr/>
            </a:pP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二、下面是一个圆柱的侧面展开图， </a:t>
            </a:r>
          </a:p>
          <a:p>
            <a:pPr marL="360680" indent="-360680" algn="just" eaLnBrk="1" hangingPunct="1">
              <a:lnSpc>
                <a:spcPct val="150000"/>
              </a:lnSpc>
              <a:defRPr/>
            </a:pP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求这个圆柱的底面积。</a:t>
            </a:r>
          </a:p>
        </p:txBody>
      </p:sp>
      <p:sp>
        <p:nvSpPr>
          <p:cNvPr id="6" name="矩形 5"/>
          <p:cNvSpPr/>
          <p:nvPr/>
        </p:nvSpPr>
        <p:spPr>
          <a:xfrm>
            <a:off x="1890713" y="4483100"/>
            <a:ext cx="5492750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02045" y="2184400"/>
            <a:ext cx="2555240" cy="179451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549275" y="1880235"/>
            <a:ext cx="5075555" cy="1383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18.84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÷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3.14=6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cm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3.14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×（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6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÷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=28.26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cm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</a:p>
        </p:txBody>
      </p:sp>
      <p:sp>
        <p:nvSpPr>
          <p:cNvPr id="5" name="矩形 4"/>
          <p:cNvSpPr/>
          <p:nvPr/>
        </p:nvSpPr>
        <p:spPr>
          <a:xfrm>
            <a:off x="549275" y="3099435"/>
            <a:ext cx="5075555" cy="1383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或：</a:t>
            </a:r>
            <a:r>
              <a:rPr 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12.56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÷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3.14=4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cm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3.14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×（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4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÷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=12.56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cm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jNiYjgwZjIwMDAxNzkyMjVhYzliNzcxNWY3MzhmZG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3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19050">
          <a:solidFill>
            <a:srgbClr val="3399FF"/>
          </a:solidFill>
          <a:miter lim="800000"/>
        </a:ln>
      </a:spPr>
      <a:bodyPr anchor="ctr"/>
      <a:lstStyle>
        <a:defPPr eaLnBrk="1" fontAlgn="auto" hangingPunct="1">
          <a:lnSpc>
            <a:spcPct val="120000"/>
          </a:lnSpc>
          <a:spcBef>
            <a:spcPts val="0"/>
          </a:spcBef>
          <a:spcAft>
            <a:spcPts val="0"/>
          </a:spcAft>
          <a:defRPr sz="3200" b="1" kern="0" dirty="0">
            <a:solidFill>
              <a:srgbClr val="1C1C1C"/>
            </a:solidFill>
            <a:latin typeface="宋体" panose="02010600030101010101" pitchFamily="2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>
          <a:lnSpc>
            <a:spcPct val="150000"/>
          </a:lnSpc>
          <a:defRPr sz="3200" b="1" dirty="0" smtClean="0">
            <a:latin typeface="+mj-lt"/>
            <a:ea typeface="+mj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866</Words>
  <Application>Microsoft Office PowerPoint</Application>
  <PresentationFormat>全屏显示(16:9)</PresentationFormat>
  <Paragraphs>133</Paragraphs>
  <Slides>24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2" baseType="lpstr">
      <vt:lpstr>宋体</vt:lpstr>
      <vt:lpstr>Arial</vt:lpstr>
      <vt:lpstr>Times New Roman</vt:lpstr>
      <vt:lpstr>等线</vt:lpstr>
      <vt:lpstr>黑体</vt:lpstr>
      <vt:lpstr>楷体</vt:lpstr>
      <vt:lpstr>幼圆</vt:lpstr>
      <vt:lpstr>3_Office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Fanmo Peng</cp:lastModifiedBy>
  <cp:revision>392</cp:revision>
  <dcterms:created xsi:type="dcterms:W3CDTF">2016-01-14T07:05:00Z</dcterms:created>
  <dcterms:modified xsi:type="dcterms:W3CDTF">2023-12-11T10:05:52Z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9192D4CB38F64E44928FCDF8CA7FFDD6</vt:lpwstr>
  </property>
</Properties>
</file>