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handoutMasterIdLst>
    <p:handoutMasterId r:id="rId24"/>
  </p:handoutMasterIdLst>
  <p:sldIdLst>
    <p:sldId id="256" r:id="rId3"/>
    <p:sldId id="351" r:id="rId4"/>
    <p:sldId id="344" r:id="rId5"/>
    <p:sldId id="353" r:id="rId7"/>
    <p:sldId id="369" r:id="rId8"/>
    <p:sldId id="370" r:id="rId9"/>
    <p:sldId id="371" r:id="rId10"/>
    <p:sldId id="323" r:id="rId11"/>
    <p:sldId id="356" r:id="rId12"/>
    <p:sldId id="372" r:id="rId13"/>
    <p:sldId id="373" r:id="rId14"/>
    <p:sldId id="358" r:id="rId15"/>
    <p:sldId id="359" r:id="rId16"/>
    <p:sldId id="360" r:id="rId17"/>
    <p:sldId id="361" r:id="rId18"/>
    <p:sldId id="362" r:id="rId19"/>
    <p:sldId id="363" r:id="rId20"/>
    <p:sldId id="328" r:id="rId21"/>
  </p:sldIdLst>
  <p:sldSz cx="9144000" cy="5143500" type="screen16x9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74" userDrawn="1">
          <p15:clr>
            <a:srgbClr val="A4A3A4"/>
          </p15:clr>
        </p15:guide>
        <p15:guide id="2" pos="29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13"/>
    <a:srgbClr val="0066FF"/>
    <a:srgbClr val="FF5B5B"/>
    <a:srgbClr val="C9ECFA"/>
    <a:srgbClr val="93E3FF"/>
    <a:srgbClr val="E6F5D8"/>
    <a:srgbClr val="3399FF"/>
    <a:srgbClr val="E7F8FF"/>
    <a:srgbClr val="01A0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48" autoAdjust="0"/>
    <p:restoredTop sz="93187" autoAdjust="0"/>
  </p:normalViewPr>
  <p:slideViewPr>
    <p:cSldViewPr snapToGrid="0">
      <p:cViewPr varScale="1">
        <p:scale>
          <a:sx n="92" d="100"/>
          <a:sy n="92" d="100"/>
        </p:scale>
        <p:origin x="90" y="912"/>
      </p:cViewPr>
      <p:guideLst>
        <p:guide orient="horz" pos="2674"/>
        <p:guide pos="29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0" cy="36000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4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BAEAFF3C-0D5F-4F3D-A7D8-DD32DB5E36EC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B199B9C-92A4-4AC0-B7D9-535F3D3E9E2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1229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7E066B28-E8D7-4502-BA72-2AACBE19EA23}" type="slidenum">
              <a:rPr lang="zh-CN" altLang="en-US" smtClean="0">
                <a:ea typeface="黑体" panose="02010609060101010101" pitchFamily="49" charset="-122"/>
              </a:rPr>
            </a:fld>
            <a:endParaRPr lang="zh-CN" altLang="en-US"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tags" Target="../tags/tag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2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tags" Target="../tags/tag3.xm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3" r="13281" b="16529"/>
          <a:stretch>
            <a:fillRect/>
          </a:stretch>
        </p:blipFill>
        <p:spPr bwMode="auto">
          <a:xfrm rot="16200000">
            <a:off x="2000253" y="-2000250"/>
            <a:ext cx="5143499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2895" r="1724" b="1299"/>
          <a:stretch>
            <a:fillRect/>
          </a:stretch>
        </p:blipFill>
        <p:spPr bwMode="auto">
          <a:xfrm rot="16200000">
            <a:off x="2000250" y="-2000249"/>
            <a:ext cx="5143500" cy="9143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33"/>
          <a:stretch>
            <a:fillRect/>
          </a:stretch>
        </p:blipFill>
        <p:spPr bwMode="auto">
          <a:xfrm rot="16200000">
            <a:off x="4224654" y="-3024344"/>
            <a:ext cx="657064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5" r="76788"/>
          <a:stretch>
            <a:fillRect/>
          </a:stretch>
        </p:blipFill>
        <p:spPr bwMode="auto">
          <a:xfrm rot="5400000" flipH="1">
            <a:off x="4224654" y="559355"/>
            <a:ext cx="657064" cy="7601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3" r="13281" b="16529"/>
          <a:stretch>
            <a:fillRect/>
          </a:stretch>
        </p:blipFill>
        <p:spPr bwMode="auto">
          <a:xfrm rot="16200000">
            <a:off x="2000253" y="-2000250"/>
            <a:ext cx="5143499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 userDrawn="1"/>
        </p:nvSpPr>
        <p:spPr bwMode="auto">
          <a:xfrm>
            <a:off x="0" y="368300"/>
            <a:ext cx="9144000" cy="44069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4" name="矩形 3"/>
          <p:cNvSpPr>
            <a:spLocks noChangeArrowheads="1"/>
          </p:cNvSpPr>
          <p:nvPr userDrawn="1"/>
        </p:nvSpPr>
        <p:spPr bwMode="auto">
          <a:xfrm>
            <a:off x="0" y="368300"/>
            <a:ext cx="9144000" cy="68263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矩形 4"/>
          <p:cNvSpPr>
            <a:spLocks noChangeArrowheads="1"/>
          </p:cNvSpPr>
          <p:nvPr userDrawn="1"/>
        </p:nvSpPr>
        <p:spPr bwMode="auto">
          <a:xfrm>
            <a:off x="0" y="4741863"/>
            <a:ext cx="9144000" cy="68262"/>
          </a:xfrm>
          <a:prstGeom prst="rect">
            <a:avLst/>
          </a:prstGeom>
          <a:solidFill>
            <a:srgbClr val="3A93C3"/>
          </a:solidFill>
          <a:ln>
            <a:noFill/>
          </a:ln>
          <a:extLs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83" r="13281" b="16529"/>
          <a:stretch>
            <a:fillRect/>
          </a:stretch>
        </p:blipFill>
        <p:spPr bwMode="auto">
          <a:xfrm rot="16200000">
            <a:off x="2000253" y="-2000250"/>
            <a:ext cx="5143499" cy="9144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5"/>
          <p:cNvSpPr>
            <a:spLocks noChangeArrowheads="1"/>
          </p:cNvSpPr>
          <p:nvPr userDrawn="1"/>
        </p:nvSpPr>
        <p:spPr bwMode="auto">
          <a:xfrm>
            <a:off x="169863" y="184150"/>
            <a:ext cx="8804275" cy="4775200"/>
          </a:xfrm>
          <a:prstGeom prst="roundRect">
            <a:avLst>
              <a:gd name="adj" fmla="val 6759"/>
            </a:avLst>
          </a:prstGeom>
          <a:solidFill>
            <a:srgbClr val="FFFFFF"/>
          </a:solidFill>
          <a:ln w="50800">
            <a:solidFill>
              <a:srgbClr val="3A93C3"/>
            </a:solidFill>
            <a:prstDash val="dash"/>
            <a:miter lim="800000"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67763C4B-F916-40F4-80CD-833C7BB0BC7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7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矩形 6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endParaRPr lang="zh-CN" altLang="en-US" sz="3200" b="1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pic>
        <p:nvPicPr>
          <p:cNvPr id="1028" name="图片 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9" t="23634" r="3419" b="23878"/>
          <a:stretch>
            <a:fillRect/>
          </a:stretch>
        </p:blipFill>
        <p:spPr bwMode="auto">
          <a:xfrm>
            <a:off x="-9525" y="-9525"/>
            <a:ext cx="9163050" cy="515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.v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15.wmf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4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9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3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wmf"/><Relationship Id="rId1" Type="http://schemas.openxmlformats.org/officeDocument/2006/relationships/oleObject" Target="../embeddings/oleObject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2"/>
          <p:cNvGrpSpPr/>
          <p:nvPr/>
        </p:nvGrpSpPr>
        <p:grpSpPr bwMode="auto">
          <a:xfrm>
            <a:off x="1300163" y="1857386"/>
            <a:ext cx="6742112" cy="1365239"/>
            <a:chOff x="1299844" y="1858027"/>
            <a:chExt cx="6741866" cy="1364925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1299844" y="2723005"/>
              <a:ext cx="6391042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副标题 6"/>
            <p:cNvSpPr txBox="1">
              <a:spLocks noChangeArrowheads="1"/>
            </p:cNvSpPr>
            <p:nvPr/>
          </p:nvSpPr>
          <p:spPr bwMode="auto">
            <a:xfrm>
              <a:off x="3320657" y="2723005"/>
              <a:ext cx="2349414" cy="499947"/>
            </a:xfrm>
            <a:prstGeom prst="rect">
              <a:avLst/>
            </a:prstGeom>
          </p:spPr>
          <p:txBody>
            <a:bodyPr/>
            <a:lstStyle>
              <a:lvl1pPr algn="l" rtl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defRPr sz="2400" b="1" kern="1200">
                  <a:solidFill>
                    <a:schemeClr val="tx1"/>
                  </a:solidFill>
                  <a:latin typeface="+mj-lt"/>
                  <a:ea typeface="+mn-ea"/>
                  <a:cs typeface="+mn-cs"/>
                </a:defRPr>
              </a:lvl1pPr>
              <a:lvl2pPr marL="4572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en-US" altLang="zh-CN" dirty="0">
                  <a:ea typeface="楷体" panose="02010609060101010101" pitchFamily="49" charset="-122"/>
                </a:rPr>
                <a:t>R</a:t>
              </a:r>
              <a:r>
                <a:rPr lang="zh-CN" altLang="en-US" dirty="0">
                  <a:latin typeface="+mn-ea"/>
                </a:rPr>
                <a:t>·</a:t>
              </a:r>
              <a:r>
                <a:rPr lang="zh-CN" altLang="en-US" dirty="0">
                  <a:ea typeface="楷体" panose="02010609060101010101" pitchFamily="49" charset="-122"/>
                </a:rPr>
                <a:t>六年级下册</a:t>
              </a:r>
              <a:endParaRPr lang="zh-CN" altLang="en-US" dirty="0">
                <a:ea typeface="楷体" panose="02010609060101010101" pitchFamily="49" charset="-122"/>
              </a:endParaRPr>
            </a:p>
          </p:txBody>
        </p:sp>
        <p:sp>
          <p:nvSpPr>
            <p:cNvPr id="10245" name="标题 5"/>
            <p:cNvSpPr txBox="1">
              <a:spLocks noChangeArrowheads="1"/>
            </p:cNvSpPr>
            <p:nvPr/>
          </p:nvSpPr>
          <p:spPr bwMode="auto">
            <a:xfrm>
              <a:off x="2100090" y="1858027"/>
              <a:ext cx="5941620" cy="64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立体图形的认识与测量（</a:t>
              </a:r>
              <a:r>
                <a:rPr lang="en-US" altLang="zh-CN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2</a:t>
              </a:r>
              <a:r>
                <a:rPr lang="zh-CN" altLang="en-US" sz="3600" b="1">
                  <a:latin typeface="幼圆" panose="02010509060101010101" pitchFamily="49" charset="-122"/>
                  <a:ea typeface="幼圆" panose="02010509060101010101" pitchFamily="49" charset="-122"/>
                </a:rPr>
                <a:t>）</a:t>
              </a:r>
              <a:endParaRPr lang="zh-CN" altLang="en-US" sz="3600" b="1"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</p:grpSp>
      <p:pic>
        <p:nvPicPr>
          <p:cNvPr id="8" name="Picture 10" descr="E:\完全共享\标\6.pn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9190" y="1618615"/>
            <a:ext cx="948690" cy="953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1795463"/>
            <a:ext cx="186213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1619250"/>
            <a:ext cx="12176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1319213"/>
            <a:ext cx="12065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1319213"/>
            <a:ext cx="10414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组合 15"/>
          <p:cNvGrpSpPr/>
          <p:nvPr/>
        </p:nvGrpSpPr>
        <p:grpSpPr bwMode="auto">
          <a:xfrm>
            <a:off x="400050" y="542925"/>
            <a:ext cx="1925638" cy="584200"/>
            <a:chOff x="399391" y="542926"/>
            <a:chExt cx="1925783" cy="584201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1" name="Rectangle 16"/>
            <p:cNvSpPr>
              <a:spLocks noChangeArrowheads="1"/>
            </p:cNvSpPr>
            <p:nvPr/>
          </p:nvSpPr>
          <p:spPr bwMode="auto">
            <a:xfrm>
              <a:off x="399391" y="542926"/>
              <a:ext cx="192578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复习导入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06730" y="3356293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687830" y="3362960"/>
            <a:ext cx="4602480" cy="482600"/>
          </a:xfrm>
          <a:prstGeom prst="wedgeRoundRectCallout">
            <a:avLst>
              <a:gd name="adj1" fmla="val -56222"/>
              <a:gd name="adj2" fmla="val 44868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立体图形的表面积指的是什么？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61950" y="1013143"/>
            <a:ext cx="8405813" cy="52197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写出长方体、正方体和圆柱体的表面积计算公式。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81275" y="2930525"/>
            <a:ext cx="3727450" cy="5222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长方体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2(</a:t>
            </a:r>
            <a:r>
              <a:rPr lang="en-US" altLang="zh-CN" sz="2800" b="1" i="1" dirty="0">
                <a:latin typeface="+mj-lt"/>
              </a:rPr>
              <a:t>ab</a:t>
            </a:r>
            <a:r>
              <a:rPr lang="zh-CN" altLang="en-US" sz="2800" b="1" dirty="0">
                <a:latin typeface="+mj-lt"/>
              </a:rPr>
              <a:t>＋</a:t>
            </a:r>
            <a:r>
              <a:rPr lang="en-US" altLang="zh-CN" sz="2800" b="1" i="1" dirty="0">
                <a:latin typeface="+mj-lt"/>
              </a:rPr>
              <a:t>ah</a:t>
            </a:r>
            <a:r>
              <a:rPr lang="zh-CN" altLang="en-US" sz="2800" b="1" dirty="0">
                <a:latin typeface="+mj-lt"/>
              </a:rPr>
              <a:t>＋</a:t>
            </a:r>
            <a:r>
              <a:rPr lang="en-US" altLang="zh-CN" sz="2800" b="1" i="1" dirty="0" err="1">
                <a:latin typeface="+mj-lt"/>
              </a:rPr>
              <a:t>bh</a:t>
            </a:r>
            <a:r>
              <a:rPr lang="en-US" altLang="zh-CN" sz="2800" b="1" dirty="0">
                <a:latin typeface="+mj-lt"/>
              </a:rPr>
              <a:t>)</a:t>
            </a:r>
            <a:endParaRPr lang="zh-CN" altLang="en-US" sz="2800" b="1" dirty="0">
              <a:latin typeface="+mj-lt"/>
            </a:endParaRPr>
          </a:p>
        </p:txBody>
      </p:sp>
      <p:pic>
        <p:nvPicPr>
          <p:cNvPr id="11268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963" y="1846263"/>
            <a:ext cx="1762125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8150" y="1720850"/>
            <a:ext cx="1160463" cy="1233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1581150"/>
            <a:ext cx="102235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/>
        </p:nvSpPr>
        <p:spPr>
          <a:xfrm>
            <a:off x="2576513" y="3608388"/>
            <a:ext cx="1946275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正方体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6</a:t>
            </a:r>
            <a:r>
              <a:rPr lang="en-US" altLang="zh-CN" sz="2800" b="1" i="1" dirty="0">
                <a:latin typeface="+mj-lt"/>
              </a:rPr>
              <a:t>a</a:t>
            </a:r>
            <a:r>
              <a:rPr lang="en-US" altLang="zh-CN" sz="2800" b="1" baseline="30000" dirty="0">
                <a:latin typeface="+mj-lt"/>
              </a:rPr>
              <a:t>2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576513" y="4233863"/>
            <a:ext cx="2784475" cy="5222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圆柱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2π</a:t>
            </a:r>
            <a:r>
              <a:rPr lang="en-US" altLang="zh-CN" sz="2800" b="1" i="1" dirty="0">
                <a:latin typeface="+mj-lt"/>
              </a:rPr>
              <a:t>rh</a:t>
            </a:r>
            <a:r>
              <a:rPr lang="en-US" altLang="zh-CN" sz="2800" b="1" dirty="0">
                <a:latin typeface="+mj-lt"/>
              </a:rPr>
              <a:t>+2π</a:t>
            </a:r>
            <a:r>
              <a:rPr lang="en-US" altLang="zh-CN" sz="2800" b="1" i="1" dirty="0">
                <a:latin typeface="+mj-lt"/>
              </a:rPr>
              <a:t>r</a:t>
            </a:r>
            <a:r>
              <a:rPr lang="en-US" altLang="zh-CN" sz="2800" b="1" baseline="30000" dirty="0">
                <a:latin typeface="+mj-lt"/>
              </a:rPr>
              <a:t>2</a:t>
            </a:r>
            <a:endParaRPr lang="zh-CN" altLang="en-US" sz="2800" b="1" baseline="30000" dirty="0">
              <a:latin typeface="+mj-lt"/>
            </a:endParaRPr>
          </a:p>
        </p:txBody>
      </p:sp>
      <p:grpSp>
        <p:nvGrpSpPr>
          <p:cNvPr id="11273" name="组合 15"/>
          <p:cNvGrpSpPr/>
          <p:nvPr/>
        </p:nvGrpSpPr>
        <p:grpSpPr bwMode="auto">
          <a:xfrm>
            <a:off x="387350" y="341313"/>
            <a:ext cx="1925638" cy="584200"/>
            <a:chOff x="399391" y="542926"/>
            <a:chExt cx="1925783" cy="584201"/>
          </a:xfrm>
        </p:grpSpPr>
        <p:sp>
          <p:nvSpPr>
            <p:cNvPr id="13" name="圆角矩形 12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99391" y="542926"/>
              <a:ext cx="192578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巩固旧知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AutoShape 27"/>
          <p:cNvSpPr>
            <a:spLocks noChangeArrowheads="1"/>
          </p:cNvSpPr>
          <p:nvPr/>
        </p:nvSpPr>
        <p:spPr bwMode="auto">
          <a:xfrm>
            <a:off x="5742940" y="3754755"/>
            <a:ext cx="2799715" cy="871220"/>
          </a:xfrm>
          <a:prstGeom prst="wedgeRoundRectCallout">
            <a:avLst>
              <a:gd name="adj1" fmla="val -68601"/>
              <a:gd name="adj2" fmla="val -4402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它们的表面积有没有相同的地方？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290570" y="3511550"/>
            <a:ext cx="3098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50000"/>
              </a:lnSpc>
            </a:pPr>
            <a:endParaRPr lang="zh-CN" altLang="en-US" sz="3200" b="1" dirty="0" smtClean="0">
              <a:latin typeface="+mj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0" grpId="0"/>
      <p:bldP spid="2" grpId="0" bldLvl="0" animBg="1"/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588" y="501650"/>
            <a:ext cx="1762125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1952625"/>
            <a:ext cx="1160463" cy="123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3438525"/>
            <a:ext cx="1020763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组合 8"/>
          <p:cNvGrpSpPr/>
          <p:nvPr/>
        </p:nvGrpSpPr>
        <p:grpSpPr bwMode="auto">
          <a:xfrm>
            <a:off x="3702050" y="314325"/>
            <a:ext cx="2276475" cy="1104900"/>
            <a:chOff x="1485900" y="912158"/>
            <a:chExt cx="3168071" cy="1512671"/>
          </a:xfrm>
        </p:grpSpPr>
        <p:sp>
          <p:nvSpPr>
            <p:cNvPr id="6" name="矩形 5"/>
            <p:cNvSpPr/>
            <p:nvPr/>
          </p:nvSpPr>
          <p:spPr>
            <a:xfrm>
              <a:off x="1485900" y="1451156"/>
              <a:ext cx="678242" cy="43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2170769" y="1451156"/>
              <a:ext cx="899167" cy="43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3069936" y="1451156"/>
              <a:ext cx="678240" cy="43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3754805" y="1451156"/>
              <a:ext cx="899166" cy="4303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2172979" y="912158"/>
              <a:ext cx="901376" cy="538998"/>
            </a:xfrm>
            <a:prstGeom prst="rect">
              <a:avLst/>
            </a:prstGeom>
            <a:solidFill>
              <a:srgbClr val="92D050">
                <a:alpha val="52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177397" y="1885831"/>
              <a:ext cx="901376" cy="538998"/>
            </a:xfrm>
            <a:prstGeom prst="rect">
              <a:avLst/>
            </a:prstGeom>
            <a:solidFill>
              <a:srgbClr val="92D050">
                <a:alpha val="52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2" name="组合 15"/>
          <p:cNvGrpSpPr/>
          <p:nvPr/>
        </p:nvGrpSpPr>
        <p:grpSpPr bwMode="auto">
          <a:xfrm>
            <a:off x="3759200" y="1873250"/>
            <a:ext cx="1736725" cy="1231900"/>
            <a:chOff x="5291894" y="1006288"/>
            <a:chExt cx="2158129" cy="1615766"/>
          </a:xfrm>
        </p:grpSpPr>
        <p:sp>
          <p:nvSpPr>
            <p:cNvPr id="13" name="矩形 12"/>
            <p:cNvSpPr/>
            <p:nvPr/>
          </p:nvSpPr>
          <p:spPr>
            <a:xfrm>
              <a:off x="5291894" y="1545571"/>
              <a:ext cx="538547" cy="541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5830441" y="1545571"/>
              <a:ext cx="542491" cy="541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6372931" y="1545571"/>
              <a:ext cx="538547" cy="541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6911478" y="1545571"/>
              <a:ext cx="538545" cy="54136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5830441" y="1006288"/>
              <a:ext cx="542491" cy="539283"/>
            </a:xfrm>
            <a:prstGeom prst="rect">
              <a:avLst/>
            </a:prstGeom>
            <a:solidFill>
              <a:srgbClr val="92D050">
                <a:alpha val="57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5830441" y="2082772"/>
              <a:ext cx="542491" cy="539282"/>
            </a:xfrm>
            <a:prstGeom prst="rect">
              <a:avLst/>
            </a:prstGeom>
            <a:solidFill>
              <a:srgbClr val="92D050">
                <a:alpha val="57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19" name="组合 19"/>
          <p:cNvGrpSpPr/>
          <p:nvPr/>
        </p:nvGrpSpPr>
        <p:grpSpPr bwMode="auto">
          <a:xfrm>
            <a:off x="4010025" y="3344863"/>
            <a:ext cx="1784350" cy="1514475"/>
            <a:chOff x="3383717" y="2826271"/>
            <a:chExt cx="2628177" cy="2232000"/>
          </a:xfrm>
        </p:grpSpPr>
        <p:sp>
          <p:nvSpPr>
            <p:cNvPr id="20" name="矩形 19"/>
            <p:cNvSpPr/>
            <p:nvPr/>
          </p:nvSpPr>
          <p:spPr>
            <a:xfrm>
              <a:off x="3383717" y="3546875"/>
              <a:ext cx="2261075" cy="79079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5291717" y="2826271"/>
              <a:ext cx="720177" cy="720604"/>
            </a:xfrm>
            <a:prstGeom prst="ellipse">
              <a:avLst/>
            </a:prstGeom>
            <a:solidFill>
              <a:srgbClr val="92D050">
                <a:alpha val="47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5291717" y="4337667"/>
              <a:ext cx="720177" cy="720604"/>
            </a:xfrm>
            <a:prstGeom prst="ellipse">
              <a:avLst/>
            </a:prstGeom>
            <a:solidFill>
              <a:srgbClr val="92D050">
                <a:alpha val="47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6232525" y="2170430"/>
            <a:ext cx="2627630" cy="65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表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底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侧</a:t>
            </a:r>
            <a:endParaRPr lang="zh-CN" altLang="zh-CN" sz="2800" b="1" kern="10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1795463"/>
            <a:ext cx="186213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1619250"/>
            <a:ext cx="12176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1319213"/>
            <a:ext cx="12065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4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8325" y="1319213"/>
            <a:ext cx="10414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0830" y="64293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71930" y="649605"/>
            <a:ext cx="3683000" cy="482600"/>
          </a:xfrm>
          <a:prstGeom prst="wedgeRoundRectCallout">
            <a:avLst>
              <a:gd name="adj1" fmla="val -57862"/>
              <a:gd name="adj2" fmla="val 47763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什么是立体图形的体积？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87350" y="3065780"/>
            <a:ext cx="8355330" cy="49149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defRPr/>
            </a:pPr>
            <a:r>
              <a:rPr lang="zh-CN" altLang="en-US" sz="2600" b="1" dirty="0">
                <a:latin typeface="+mj-lt"/>
                <a:ea typeface="黑体" panose="02010609060101010101" pitchFamily="49" charset="-122"/>
              </a:rPr>
              <a:t>写出长方体、正方体和圆柱、圆锥体的体积计算公式。</a:t>
            </a:r>
            <a:endParaRPr lang="zh-CN" altLang="en-US" sz="2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20383" y="3724116"/>
            <a:ext cx="1873250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长方体</a:t>
            </a:r>
            <a:r>
              <a:rPr lang="en-US" altLang="zh-CN" sz="2800" b="1" dirty="0">
                <a:latin typeface="+mj-lt"/>
              </a:rPr>
              <a:t>=</a:t>
            </a:r>
            <a:r>
              <a:rPr lang="en-US" altLang="zh-CN" sz="2800" b="1" i="1" dirty="0" err="1">
                <a:latin typeface="+mj-lt"/>
              </a:rPr>
              <a:t>abh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708593" y="3724116"/>
            <a:ext cx="1613535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正方体</a:t>
            </a:r>
            <a:r>
              <a:rPr lang="en-US" altLang="zh-CN" sz="2800" b="1" dirty="0">
                <a:latin typeface="+mj-lt"/>
              </a:rPr>
              <a:t>=</a:t>
            </a:r>
            <a:r>
              <a:rPr lang="en-US" altLang="zh-CN" sz="2800" b="1" i="1" dirty="0">
                <a:latin typeface="+mj-lt"/>
              </a:rPr>
              <a:t>a</a:t>
            </a:r>
            <a:r>
              <a:rPr lang="en-US" altLang="zh-CN" sz="2800" b="1" baseline="30000" dirty="0">
                <a:latin typeface="+mj-lt"/>
              </a:rPr>
              <a:t>3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37088" y="3724116"/>
            <a:ext cx="1734185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圆柱</a:t>
            </a:r>
            <a:r>
              <a:rPr lang="en-US" altLang="zh-CN" sz="2800" b="1" dirty="0">
                <a:latin typeface="+mj-lt"/>
              </a:rPr>
              <a:t>=π</a:t>
            </a:r>
            <a:r>
              <a:rPr lang="en-US" altLang="zh-CN" sz="2800" b="1" i="1" dirty="0">
                <a:latin typeface="+mj-lt"/>
              </a:rPr>
              <a:t>r</a:t>
            </a:r>
            <a:r>
              <a:rPr lang="en-US" altLang="zh-CN" sz="2800" b="1" baseline="30000" dirty="0">
                <a:latin typeface="+mj-lt"/>
              </a:rPr>
              <a:t>2</a:t>
            </a:r>
            <a:r>
              <a:rPr lang="en-US" altLang="zh-CN" sz="2800" b="1" i="1" dirty="0">
                <a:latin typeface="+mj-lt"/>
              </a:rPr>
              <a:t>h</a:t>
            </a:r>
            <a:endParaRPr lang="zh-CN" altLang="en-US" sz="2800" b="1" dirty="0">
              <a:latin typeface="+mj-lt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686233" y="3631883"/>
            <a:ext cx="2000885" cy="706437"/>
            <a:chOff x="4788840" y="3816205"/>
            <a:chExt cx="2001672" cy="706181"/>
          </a:xfrm>
        </p:grpSpPr>
        <p:sp>
          <p:nvSpPr>
            <p:cNvPr id="10" name="矩形 9"/>
            <p:cNvSpPr/>
            <p:nvPr/>
          </p:nvSpPr>
          <p:spPr>
            <a:xfrm>
              <a:off x="4788840" y="3917768"/>
              <a:ext cx="2001672" cy="521781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2800" b="1" i="1" dirty="0">
                  <a:latin typeface="+mj-lt"/>
                </a:rPr>
                <a:t>V</a:t>
              </a:r>
              <a:r>
                <a:rPr lang="zh-CN" altLang="en-US" sz="2800" b="1" baseline="-25000" dirty="0">
                  <a:latin typeface="+mj-lt"/>
                </a:rPr>
                <a:t>圆锥</a:t>
              </a:r>
              <a:r>
                <a:rPr lang="en-US" altLang="zh-CN" sz="2800" b="1" dirty="0">
                  <a:latin typeface="+mj-lt"/>
                </a:rPr>
                <a:t>=</a:t>
              </a:r>
              <a:r>
                <a:rPr lang="zh-CN" altLang="en-US" sz="2800" b="1" dirty="0">
                  <a:latin typeface="+mj-lt"/>
                </a:rPr>
                <a:t>   </a:t>
              </a:r>
              <a:r>
                <a:rPr lang="en-US" altLang="zh-CN" sz="2800" b="1" dirty="0">
                  <a:latin typeface="+mj-lt"/>
                </a:rPr>
                <a:t>π</a:t>
              </a:r>
              <a:r>
                <a:rPr lang="en-US" altLang="zh-CN" sz="2800" b="1" i="1" dirty="0">
                  <a:latin typeface="+mj-lt"/>
                </a:rPr>
                <a:t>r</a:t>
              </a:r>
              <a:r>
                <a:rPr lang="en-US" altLang="zh-CN" sz="2800" b="1" baseline="30000" dirty="0">
                  <a:latin typeface="+mj-lt"/>
                </a:rPr>
                <a:t>2</a:t>
              </a:r>
              <a:r>
                <a:rPr lang="en-US" altLang="zh-CN" sz="2800" b="1" i="1" dirty="0">
                  <a:latin typeface="+mj-lt"/>
                </a:rPr>
                <a:t>h</a:t>
              </a:r>
              <a:endParaRPr lang="zh-CN" altLang="en-US" sz="2800" b="1" dirty="0">
                <a:latin typeface="+mj-lt"/>
              </a:endParaRPr>
            </a:p>
          </p:txBody>
        </p:sp>
        <p:graphicFrame>
          <p:nvGraphicFramePr>
            <p:cNvPr id="14348" name="对象 10"/>
            <p:cNvGraphicFramePr>
              <a:graphicFrameLocks noChangeAspect="1"/>
            </p:cNvGraphicFramePr>
            <p:nvPr/>
          </p:nvGraphicFramePr>
          <p:xfrm>
            <a:off x="5794016" y="3816205"/>
            <a:ext cx="264818" cy="706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" name="Equation" r:id="rId6" imgW="152400" imgH="405765" progId="Equation.DSMT4">
                    <p:embed/>
                  </p:oleObj>
                </mc:Choice>
                <mc:Fallback>
                  <p:oleObj name="Equation" r:id="rId6" imgW="152400" imgH="405765" progId="Equation.DSMT4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4016" y="3816205"/>
                          <a:ext cx="264818" cy="706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2" grpId="0"/>
      <p:bldP spid="2" grpId="1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8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1795463"/>
            <a:ext cx="1862137" cy="1149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88" y="1619250"/>
            <a:ext cx="1217612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613" y="1319213"/>
            <a:ext cx="1206500" cy="150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1" descr="两小豆形象之明明PPT用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0830" y="64293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370330" y="487680"/>
            <a:ext cx="3966845" cy="859790"/>
          </a:xfrm>
          <a:prstGeom prst="wedgeRoundRectCallout">
            <a:avLst>
              <a:gd name="adj1" fmla="val -57683"/>
              <a:gd name="adj2" fmla="val 33751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长方体、正方体与圆柱的体积计算公式有什么联系？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6" name="Picture 13" descr="9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0350" y="2955925"/>
            <a:ext cx="82931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AutoShape 27"/>
          <p:cNvSpPr>
            <a:spLocks noChangeArrowheads="1"/>
          </p:cNvSpPr>
          <p:nvPr/>
        </p:nvSpPr>
        <p:spPr bwMode="auto">
          <a:xfrm>
            <a:off x="3052445" y="3024505"/>
            <a:ext cx="4297045" cy="918845"/>
          </a:xfrm>
          <a:prstGeom prst="wedgeRoundRectCallout">
            <a:avLst>
              <a:gd name="adj1" fmla="val 60122"/>
              <a:gd name="adj2" fmla="val 5839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它们都是柱体，所以都可以用“</a:t>
            </a: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底面积×高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”来计算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。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773805" y="4015740"/>
            <a:ext cx="1475740" cy="65087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V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en-US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h</a:t>
            </a:r>
            <a:endParaRPr lang="en-US" sz="2800" b="1" i="1" kern="10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17" grpId="0" bldLvl="0" animBg="1"/>
      <p:bldP spid="17" grpId="1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595" y="1575435"/>
            <a:ext cx="2377592" cy="183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5" b="8568"/>
          <a:stretch>
            <a:fillRect/>
          </a:stretch>
        </p:blipFill>
        <p:spPr bwMode="auto">
          <a:xfrm>
            <a:off x="4686300" y="1574165"/>
            <a:ext cx="2811780" cy="1833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1" descr="两小豆形象之明明PPT用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90830" y="642938"/>
            <a:ext cx="1079500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AutoShape 27"/>
          <p:cNvSpPr>
            <a:spLocks noChangeArrowheads="1"/>
          </p:cNvSpPr>
          <p:nvPr/>
        </p:nvSpPr>
        <p:spPr bwMode="auto">
          <a:xfrm>
            <a:off x="1410970" y="530225"/>
            <a:ext cx="5914390" cy="859790"/>
          </a:xfrm>
          <a:prstGeom prst="wedgeRoundRectCallout">
            <a:avLst>
              <a:gd name="adj1" fmla="val -54273"/>
              <a:gd name="adj2" fmla="val 30576"/>
              <a:gd name="adj3" fmla="val 16667"/>
            </a:avLst>
          </a:prstGeom>
          <a:solidFill>
            <a:srgbClr val="FFFFFF"/>
          </a:solidFill>
          <a:ln w="19050">
            <a:solidFill>
              <a:srgbClr val="3399FF"/>
            </a:solidFill>
            <a:miter lim="800000"/>
          </a:ln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eaLnBrk="1" hangingPunct="1"/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当物体作为容器时就需要计算容积，体积和容积有什么区别和联系？</a:t>
            </a:r>
            <a:endParaRPr lang="zh-CN" altLang="en-US" sz="24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063115" y="1894840"/>
            <a:ext cx="1934210" cy="1504315"/>
            <a:chOff x="3249" y="2984"/>
            <a:chExt cx="3046" cy="2369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249" y="3279"/>
              <a:ext cx="1444" cy="616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>
              <a:off x="4693" y="3895"/>
              <a:ext cx="12" cy="1459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V="1">
              <a:off x="4675" y="2984"/>
              <a:ext cx="1620" cy="915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485140" y="3596640"/>
            <a:ext cx="8173720" cy="9709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latinLnBrk="0">
              <a:lnSpc>
                <a:spcPct val="110000"/>
              </a:lnSpc>
            </a:pPr>
            <a:r>
              <a:rPr lang="zh-CN" altLang="en-US" sz="2600" b="1" dirty="0" smtClean="0">
                <a:latin typeface="+mj-lt"/>
                <a:ea typeface="+mj-ea"/>
              </a:rPr>
              <a:t>体积和容积采用的计算方法相同，不同的是</a:t>
            </a:r>
            <a:r>
              <a:rPr lang="zh-CN" altLang="en-US" sz="2600" b="1" dirty="0" smtClean="0">
                <a:solidFill>
                  <a:srgbClr val="FF0000"/>
                </a:solidFill>
                <a:latin typeface="+mj-lt"/>
                <a:ea typeface="+mj-ea"/>
              </a:rPr>
              <a:t>体积</a:t>
            </a:r>
            <a:r>
              <a:rPr lang="zh-CN" altLang="en-US" sz="2600" b="1" dirty="0" smtClean="0">
                <a:latin typeface="+mj-lt"/>
                <a:ea typeface="+mj-ea"/>
              </a:rPr>
              <a:t>计算数据是从</a:t>
            </a:r>
            <a:r>
              <a:rPr lang="zh-CN" altLang="en-US" sz="2600" b="1" dirty="0" smtClean="0">
                <a:solidFill>
                  <a:srgbClr val="FF0000"/>
                </a:solidFill>
                <a:latin typeface="+mj-lt"/>
                <a:ea typeface="+mj-ea"/>
              </a:rPr>
              <a:t>物体外面量得</a:t>
            </a:r>
            <a:r>
              <a:rPr lang="zh-CN" altLang="en-US" sz="2600" b="1" dirty="0" smtClean="0">
                <a:latin typeface="+mj-lt"/>
                <a:ea typeface="+mj-ea"/>
              </a:rPr>
              <a:t>的，</a:t>
            </a:r>
            <a:r>
              <a:rPr lang="zh-CN" altLang="en-US" sz="2600" b="1" dirty="0" smtClean="0">
                <a:solidFill>
                  <a:srgbClr val="FF0000"/>
                </a:solidFill>
                <a:latin typeface="+mj-lt"/>
                <a:ea typeface="+mj-ea"/>
              </a:rPr>
              <a:t>容积</a:t>
            </a:r>
            <a:r>
              <a:rPr lang="zh-CN" altLang="en-US" sz="2600" b="1" dirty="0" smtClean="0">
                <a:latin typeface="+mj-lt"/>
                <a:ea typeface="+mj-ea"/>
              </a:rPr>
              <a:t>计算数据需要</a:t>
            </a:r>
            <a:r>
              <a:rPr lang="zh-CN" altLang="en-US" sz="2600" b="1" dirty="0" smtClean="0">
                <a:solidFill>
                  <a:srgbClr val="FF0000"/>
                </a:solidFill>
                <a:latin typeface="+mj-lt"/>
                <a:ea typeface="+mj-ea"/>
              </a:rPr>
              <a:t>从里面量</a:t>
            </a:r>
            <a:r>
              <a:rPr lang="zh-CN" altLang="en-US" sz="2600" b="1" dirty="0" smtClean="0">
                <a:latin typeface="+mj-lt"/>
                <a:ea typeface="+mj-ea"/>
              </a:rPr>
              <a:t>。</a:t>
            </a:r>
            <a:endParaRPr lang="zh-CN" altLang="en-US" sz="2600" b="1" dirty="0" smtClean="0">
              <a:latin typeface="+mj-lt"/>
              <a:ea typeface="+mj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217160" y="2041525"/>
            <a:ext cx="1799590" cy="1021080"/>
            <a:chOff x="8216" y="3215"/>
            <a:chExt cx="2834" cy="1608"/>
          </a:xfrm>
        </p:grpSpPr>
        <p:cxnSp>
          <p:nvCxnSpPr>
            <p:cNvPr id="8" name="直接连接符 7"/>
            <p:cNvCxnSpPr/>
            <p:nvPr/>
          </p:nvCxnSpPr>
          <p:spPr>
            <a:xfrm>
              <a:off x="9676" y="3215"/>
              <a:ext cx="0" cy="825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9674" y="4028"/>
              <a:ext cx="1377" cy="353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 flipV="1">
              <a:off x="8216" y="4017"/>
              <a:ext cx="1462" cy="806"/>
            </a:xfrm>
            <a:prstGeom prst="line">
              <a:avLst/>
            </a:prstGeom>
            <a:ln w="19050">
              <a:solidFill>
                <a:srgbClr val="E60013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3" grpId="1" animBg="1"/>
      <p:bldP spid="6" grpId="0"/>
      <p:bldP spid="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表格 3"/>
          <p:cNvGraphicFramePr>
            <a:graphicFrameLocks noGrp="1"/>
          </p:cNvGraphicFramePr>
          <p:nvPr/>
        </p:nvGraphicFramePr>
        <p:xfrm>
          <a:off x="347663" y="322263"/>
          <a:ext cx="7559675" cy="447357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3533"/>
                <a:gridCol w="2961542"/>
                <a:gridCol w="1488480"/>
                <a:gridCol w="1246120"/>
              </a:tblGrid>
              <a:tr h="65570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立体图形</a:t>
                      </a:r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表面积计算公式</a:t>
                      </a:r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zh-CN" altLang="en-US" sz="2800" b="1" dirty="0"/>
                        <a:t>体积计算公式</a:t>
                      </a:r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 hMerge="1">
                  <a:tcPr/>
                </a:tc>
              </a:tr>
              <a:tr h="954468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 rowSpan="3"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</a:tr>
              <a:tr h="954468"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 vMerge="1">
                  <a:tcPr/>
                </a:tc>
              </a:tr>
              <a:tr h="954468"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/>
                    </a:p>
                  </a:txBody>
                  <a:tcPr marL="91450" marR="91450" marT="45706" marB="45706" anchor="ctr"/>
                </a:tc>
                <a:tc vMerge="1">
                  <a:tcPr/>
                </a:tc>
              </a:tr>
              <a:tr h="954468"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 gridSpan="2">
                  <a:txBody>
                    <a:bodyPr/>
                    <a:lstStyle/>
                    <a:p>
                      <a:pPr algn="ctr"/>
                      <a:endParaRPr lang="zh-CN" altLang="en-US" sz="2800" b="1" dirty="0"/>
                    </a:p>
                  </a:txBody>
                  <a:tcPr marL="91450" marR="91450" marT="45706" marB="45706" anchor="ctr"/>
                </a:tc>
                <a:tc hMerge="1">
                  <a:tcPr anchor="ctr"/>
                </a:tc>
              </a:tr>
            </a:tbl>
          </a:graphicData>
        </a:graphic>
      </p:graphicFrame>
      <p:pic>
        <p:nvPicPr>
          <p:cNvPr id="16414" name="Picture 4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106488"/>
            <a:ext cx="1312862" cy="809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5" name="Picture 4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2044700"/>
            <a:ext cx="776287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6" name="Picture 4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638" y="2970213"/>
            <a:ext cx="649287" cy="81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17" name="Picture 45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800" y="3902075"/>
            <a:ext cx="587375" cy="85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15"/>
          <p:cNvSpPr/>
          <p:nvPr/>
        </p:nvSpPr>
        <p:spPr>
          <a:xfrm>
            <a:off x="2282825" y="1240155"/>
            <a:ext cx="30149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S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</a:rPr>
              <a:t>=2(</a:t>
            </a: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ab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</a:rPr>
              <a:t>＋</a:t>
            </a: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ah</a:t>
            </a:r>
            <a:r>
              <a:rPr lang="zh-CN" altLang="en-US" sz="2800" b="1" dirty="0">
                <a:solidFill>
                  <a:srgbClr val="E60013"/>
                </a:solidFill>
                <a:latin typeface="+mj-lt"/>
              </a:rPr>
              <a:t>＋</a:t>
            </a:r>
            <a:r>
              <a:rPr lang="en-US" altLang="zh-CN" sz="2800" b="1" i="1" dirty="0" err="1">
                <a:solidFill>
                  <a:srgbClr val="E60013"/>
                </a:solidFill>
                <a:latin typeface="+mj-lt"/>
              </a:rPr>
              <a:t>bh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</a:rPr>
              <a:t>)</a:t>
            </a:r>
            <a:endParaRPr lang="en-US" altLang="zh-CN" sz="2800" b="1" dirty="0">
              <a:solidFill>
                <a:srgbClr val="E60013"/>
              </a:solidFill>
              <a:latin typeface="+mj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3110230" y="2164080"/>
            <a:ext cx="135826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S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</a:rPr>
              <a:t>=6</a:t>
            </a: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a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</a:rPr>
              <a:t>2</a:t>
            </a:r>
            <a:endParaRPr lang="en-US" altLang="zh-CN" sz="2800" b="1" baseline="30000" dirty="0">
              <a:solidFill>
                <a:srgbClr val="E60013"/>
              </a:solidFill>
              <a:latin typeface="+mj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570480" y="3095625"/>
            <a:ext cx="2558415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S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</a:rPr>
              <a:t>=2π</a:t>
            </a: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rh</a:t>
            </a:r>
            <a:r>
              <a:rPr lang="en-US" altLang="zh-CN" sz="2800" b="1" dirty="0">
                <a:solidFill>
                  <a:srgbClr val="E60013"/>
                </a:solidFill>
                <a:latin typeface="+mj-lt"/>
              </a:rPr>
              <a:t>+2π</a:t>
            </a:r>
            <a:r>
              <a:rPr lang="en-US" altLang="zh-CN" sz="2800" b="1" i="1" dirty="0">
                <a:solidFill>
                  <a:srgbClr val="E60013"/>
                </a:solidFill>
                <a:latin typeface="+mj-lt"/>
              </a:rPr>
              <a:t>r</a:t>
            </a:r>
            <a:r>
              <a:rPr lang="en-US" altLang="zh-CN" sz="2800" b="1" baseline="30000" dirty="0">
                <a:solidFill>
                  <a:srgbClr val="E60013"/>
                </a:solidFill>
                <a:latin typeface="+mj-lt"/>
              </a:rPr>
              <a:t>2</a:t>
            </a:r>
            <a:endParaRPr lang="en-US" altLang="zh-CN" sz="2800" b="1" baseline="30000" dirty="0">
              <a:solidFill>
                <a:srgbClr val="E60013"/>
              </a:solidFill>
              <a:latin typeface="+mj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3087688" y="4327525"/>
            <a:ext cx="965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5245100" y="1239838"/>
            <a:ext cx="11760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V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</a:rPr>
              <a:t>=</a:t>
            </a:r>
            <a:r>
              <a:rPr lang="en-US" altLang="zh-CN" sz="2800" b="1" i="1" dirty="0" err="1">
                <a:solidFill>
                  <a:srgbClr val="0066FF"/>
                </a:solidFill>
                <a:latin typeface="+mj-lt"/>
              </a:rPr>
              <a:t>abh</a:t>
            </a:r>
            <a:endParaRPr lang="zh-CN" altLang="en-US" sz="2800" b="1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373688" y="2155825"/>
            <a:ext cx="9163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V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</a:rPr>
              <a:t>=</a:t>
            </a: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a</a:t>
            </a:r>
            <a:r>
              <a:rPr lang="en-US" altLang="zh-CN" sz="2800" b="1" baseline="30000" dirty="0">
                <a:solidFill>
                  <a:srgbClr val="0066FF"/>
                </a:solidFill>
                <a:latin typeface="+mj-lt"/>
              </a:rPr>
              <a:t>3</a:t>
            </a:r>
            <a:endParaRPr lang="zh-CN" altLang="en-US" sz="2800" b="1" dirty="0">
              <a:solidFill>
                <a:srgbClr val="0066FF"/>
              </a:solidFill>
              <a:latin typeface="+mj-lt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245100" y="3076575"/>
            <a:ext cx="126936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V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</a:rPr>
              <a:t>=π</a:t>
            </a: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r</a:t>
            </a:r>
            <a:r>
              <a:rPr lang="en-US" altLang="zh-CN" sz="2800" b="1" baseline="30000" dirty="0">
                <a:solidFill>
                  <a:srgbClr val="0066FF"/>
                </a:solidFill>
                <a:latin typeface="+mj-lt"/>
              </a:rPr>
              <a:t>2</a:t>
            </a: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h</a:t>
            </a:r>
            <a:endParaRPr lang="zh-CN" altLang="en-US" sz="2800" b="1" dirty="0">
              <a:solidFill>
                <a:srgbClr val="0066FF"/>
              </a:solidFill>
              <a:latin typeface="+mj-lt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5715000" y="3975100"/>
            <a:ext cx="1536065" cy="706438"/>
            <a:chOff x="4788840" y="3807628"/>
            <a:chExt cx="1536939" cy="706181"/>
          </a:xfrm>
        </p:grpSpPr>
        <p:sp>
          <p:nvSpPr>
            <p:cNvPr id="25" name="矩形 24"/>
            <p:cNvSpPr/>
            <p:nvPr/>
          </p:nvSpPr>
          <p:spPr>
            <a:xfrm>
              <a:off x="4788840" y="3917126"/>
              <a:ext cx="1536939" cy="52178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altLang="zh-CN" sz="2800" b="1" i="1" dirty="0">
                  <a:solidFill>
                    <a:srgbClr val="0066FF"/>
                  </a:solidFill>
                  <a:latin typeface="+mj-lt"/>
                </a:rPr>
                <a:t>V</a:t>
              </a:r>
              <a:r>
                <a:rPr lang="en-US" altLang="zh-CN" sz="2800" b="1" dirty="0">
                  <a:solidFill>
                    <a:srgbClr val="0066FF"/>
                  </a:solidFill>
                  <a:latin typeface="+mj-lt"/>
                </a:rPr>
                <a:t>=</a:t>
              </a:r>
              <a:r>
                <a:rPr lang="zh-CN" altLang="en-US" sz="2800" b="1" dirty="0">
                  <a:solidFill>
                    <a:srgbClr val="0066FF"/>
                  </a:solidFill>
                  <a:latin typeface="+mj-lt"/>
                </a:rPr>
                <a:t>   </a:t>
              </a:r>
              <a:r>
                <a:rPr lang="en-US" altLang="zh-CN" sz="2800" b="1" dirty="0">
                  <a:solidFill>
                    <a:srgbClr val="0066FF"/>
                  </a:solidFill>
                  <a:latin typeface="+mj-lt"/>
                </a:rPr>
                <a:t>π</a:t>
              </a:r>
              <a:r>
                <a:rPr lang="en-US" altLang="zh-CN" sz="2800" b="1" i="1" dirty="0">
                  <a:solidFill>
                    <a:srgbClr val="0066FF"/>
                  </a:solidFill>
                  <a:latin typeface="+mj-lt"/>
                </a:rPr>
                <a:t>r</a:t>
              </a:r>
              <a:r>
                <a:rPr lang="en-US" altLang="zh-CN" sz="2800" b="1" baseline="30000" dirty="0">
                  <a:solidFill>
                    <a:srgbClr val="0066FF"/>
                  </a:solidFill>
                  <a:latin typeface="+mj-lt"/>
                </a:rPr>
                <a:t>2</a:t>
              </a:r>
              <a:r>
                <a:rPr lang="en-US" altLang="zh-CN" sz="2800" b="1" i="1" dirty="0">
                  <a:solidFill>
                    <a:srgbClr val="0066FF"/>
                  </a:solidFill>
                  <a:latin typeface="+mj-lt"/>
                </a:rPr>
                <a:t>h</a:t>
              </a:r>
              <a:endParaRPr lang="zh-CN" altLang="en-US" sz="2800" b="1" dirty="0">
                <a:solidFill>
                  <a:srgbClr val="0066FF"/>
                </a:solidFill>
                <a:latin typeface="+mj-lt"/>
              </a:endParaRPr>
            </a:p>
          </p:txBody>
        </p:sp>
        <p:graphicFrame>
          <p:nvGraphicFramePr>
            <p:cNvPr id="16428" name="对象 25"/>
            <p:cNvGraphicFramePr>
              <a:graphicFrameLocks noChangeAspect="1"/>
            </p:cNvGraphicFramePr>
            <p:nvPr/>
          </p:nvGraphicFramePr>
          <p:xfrm>
            <a:off x="5331021" y="3807628"/>
            <a:ext cx="264818" cy="706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" name="Equation" r:id="rId5" imgW="152400" imgH="405765" progId="Equation.DSMT4">
                    <p:embed/>
                  </p:oleObj>
                </mc:Choice>
                <mc:Fallback>
                  <p:oleObj name="Equation" r:id="rId5" imgW="152400" imgH="405765" progId="Equation.DSMT4">
                    <p:embed/>
                    <p:pic>
                      <p:nvPicPr>
                        <p:cNvPr id="0" name="对象 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331021" y="3807628"/>
                          <a:ext cx="264818" cy="706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" name="矩形 26"/>
          <p:cNvSpPr/>
          <p:nvPr/>
        </p:nvSpPr>
        <p:spPr>
          <a:xfrm>
            <a:off x="6770688" y="2344738"/>
            <a:ext cx="10179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800" b="1" i="1" dirty="0">
                <a:solidFill>
                  <a:srgbClr val="0066FF"/>
                </a:solidFill>
                <a:latin typeface="+mj-lt"/>
              </a:rPr>
              <a:t>V</a:t>
            </a:r>
            <a:r>
              <a:rPr lang="en-US" altLang="zh-CN" sz="2800" b="1" dirty="0">
                <a:solidFill>
                  <a:srgbClr val="0066FF"/>
                </a:solidFill>
                <a:latin typeface="+mj-lt"/>
              </a:rPr>
              <a:t>=</a:t>
            </a:r>
            <a:r>
              <a:rPr lang="en-US" altLang="zh-CN" sz="2800" b="1" i="1" dirty="0" err="1">
                <a:solidFill>
                  <a:srgbClr val="0066FF"/>
                </a:solidFill>
                <a:latin typeface="+mj-lt"/>
              </a:rPr>
              <a:t>Sh</a:t>
            </a:r>
            <a:endParaRPr lang="zh-CN" altLang="en-US" sz="2800" b="1" dirty="0">
              <a:solidFill>
                <a:srgbClr val="0066FF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1" grpId="0"/>
      <p:bldP spid="22" grpId="0"/>
      <p:bldP spid="23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9" name="TextBox 4"/>
          <p:cNvSpPr txBox="1">
            <a:spLocks noChangeArrowheads="1"/>
          </p:cNvSpPr>
          <p:nvPr/>
        </p:nvSpPr>
        <p:spPr bwMode="auto">
          <a:xfrm>
            <a:off x="387350" y="1864995"/>
            <a:ext cx="768159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怎样测量出一块拳头大的鹅卵石的体积？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531555" y="2196279"/>
            <a:ext cx="6862763" cy="927100"/>
            <a:chOff x="1000090" y="3753074"/>
            <a:chExt cx="6862776" cy="927169"/>
          </a:xfrm>
        </p:grpSpPr>
        <p:sp>
          <p:nvSpPr>
            <p:cNvPr id="17415" name="矩形 1"/>
            <p:cNvSpPr>
              <a:spLocks noChangeArrowheads="1"/>
            </p:cNvSpPr>
            <p:nvPr/>
          </p:nvSpPr>
          <p:spPr bwMode="auto">
            <a:xfrm>
              <a:off x="1000090" y="4025255"/>
              <a:ext cx="6862776" cy="654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zh-CN" sz="2800" b="1" dirty="0">
                  <a:solidFill>
                    <a:srgbClr val="7030A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不规则物体体积 </a:t>
              </a:r>
              <a:r>
                <a:rPr lang="en-US" altLang="zh-CN" sz="2800" b="1" dirty="0">
                  <a:solidFill>
                    <a:srgbClr val="7030A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     </a:t>
              </a:r>
              <a:r>
                <a:rPr lang="zh-CN" altLang="zh-CN" sz="2800" b="1" dirty="0">
                  <a:solidFill>
                    <a:srgbClr val="7030A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规则物体体积</a:t>
              </a:r>
              <a:endParaRPr lang="zh-CN" altLang="en-US" sz="28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4" name="直接箭头连接符 3"/>
            <p:cNvCxnSpPr/>
            <p:nvPr/>
          </p:nvCxnSpPr>
          <p:spPr>
            <a:xfrm>
              <a:off x="3697258" y="4408760"/>
              <a:ext cx="90487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417" name="矩形 4"/>
            <p:cNvSpPr>
              <a:spLocks noChangeArrowheads="1"/>
            </p:cNvSpPr>
            <p:nvPr/>
          </p:nvSpPr>
          <p:spPr bwMode="auto">
            <a:xfrm>
              <a:off x="3688654" y="3753074"/>
              <a:ext cx="906017" cy="654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zh-CN" sz="2800" b="1">
                  <a:solidFill>
                    <a:srgbClr val="7030A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转化</a:t>
              </a:r>
              <a:endParaRPr lang="zh-CN" altLang="en-US" sz="2800" b="1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11273" name="组合 15"/>
          <p:cNvGrpSpPr/>
          <p:nvPr/>
        </p:nvGrpSpPr>
        <p:grpSpPr bwMode="auto">
          <a:xfrm>
            <a:off x="387350" y="557213"/>
            <a:ext cx="1925638" cy="584200"/>
            <a:chOff x="399391" y="542926"/>
            <a:chExt cx="1925783" cy="584201"/>
          </a:xfrm>
        </p:grpSpPr>
        <p:sp>
          <p:nvSpPr>
            <p:cNvPr id="13" name="圆角矩形 12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4" name="Rectangle 16"/>
            <p:cNvSpPr>
              <a:spLocks noChangeArrowheads="1"/>
            </p:cNvSpPr>
            <p:nvPr/>
          </p:nvSpPr>
          <p:spPr bwMode="auto">
            <a:xfrm>
              <a:off x="399391" y="542926"/>
              <a:ext cx="192578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随堂练习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2" name="Picture 4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4" y="1274921"/>
            <a:ext cx="177006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2312670" y="1441450"/>
            <a:ext cx="265366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【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教材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P87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做一做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</a:rPr>
              <a:t>】</a:t>
            </a:r>
            <a:endParaRPr lang="zh-CN" altLang="en-US" sz="1600" b="1" dirty="0">
              <a:solidFill>
                <a:srgbClr val="FF7C80"/>
              </a:solidFill>
              <a:latin typeface="+mj-lt"/>
              <a:ea typeface="+mj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26110" y="3204845"/>
            <a:ext cx="7767955" cy="14204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algn="l" eaLnBrk="1" hangingPunct="1">
              <a:lnSpc>
                <a:spcPct val="120000"/>
              </a:lnSpc>
              <a:defRPr/>
            </a:pP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在量杯中装一些水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并把鹅卵石浸没水中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水未溢出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），</a:t>
            </a: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读出放入鹅卵石前后量杯中水面的刻度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算出差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就是鹅卵石的体积</a:t>
            </a:r>
            <a:r>
              <a:rPr lang="zh-CN" sz="24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sz="24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87020" y="542925"/>
            <a:ext cx="732472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把下面这个展开图折成一个长方体（字母在长方体的内侧）。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33750" y="1705610"/>
            <a:ext cx="5391785" cy="21583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A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面在底部，那么哪一面在上面？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）如果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F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面在前面，从左面看是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面，那么哪一面在上面？</a:t>
            </a:r>
            <a:endParaRPr lang="en-US" altLang="zh-CN"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" name="图片 1" descr="QQ截图202309110934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732280"/>
            <a:ext cx="2750185" cy="18649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198745" y="2289810"/>
            <a:ext cx="67437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F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90695" y="3902075"/>
            <a:ext cx="70866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E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395791" y="126836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练习十八 第9题】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文本框 7"/>
          <p:cNvSpPr txBox="1"/>
          <p:nvPr/>
        </p:nvSpPr>
        <p:spPr>
          <a:xfrm>
            <a:off x="287020" y="542925"/>
            <a:ext cx="732472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</a:rPr>
              <a:t>2.  </a:t>
            </a:r>
            <a:r>
              <a:rPr lang="zh-CN" altLang="en-US" sz="2800" b="1" dirty="0">
                <a:latin typeface="+mj-lt"/>
                <a:ea typeface="黑体" panose="02010609060101010101" pitchFamily="49" charset="-122"/>
              </a:rPr>
              <a:t>把下面这个展开图折成一个长方体（字母在长方体的内侧）。</a:t>
            </a:r>
            <a:endParaRPr lang="zh-CN" altLang="en-US" sz="28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33750" y="1705610"/>
            <a:ext cx="539178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eaLnBrk="1" latinLnBrk="0" hangingPunct="1">
              <a:lnSpc>
                <a:spcPct val="120000"/>
              </a:lnSpc>
              <a:defRPr/>
            </a:pPr>
            <a:r>
              <a:rPr sz="2800" b="1" dirty="0">
                <a:latin typeface="+mj-lt"/>
                <a:ea typeface="黑体" panose="02010609060101010101" pitchFamily="49" charset="-122"/>
              </a:rPr>
              <a:t>（3）如果要计算这个长方体的表面积和体积，至少要量出哪些边的长度？</a:t>
            </a:r>
            <a:endParaRPr sz="28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2" name="图片 1" descr="QQ截图2023091109344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625" y="1732280"/>
            <a:ext cx="2750185" cy="186499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395791" y="126836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练习十八 第9题】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095693" y="3597275"/>
            <a:ext cx="7153275" cy="5603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量出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B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面的长和宽，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E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面的宽。（合理即可）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54660" y="1321435"/>
            <a:ext cx="823468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latinLnBrk="0" hangingPunct="1">
              <a:lnSpc>
                <a:spcPct val="15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3. 把一个棱长为6cm的正方体切成棱长为2cm的小正方体，可以得到多少个小正方体？它们的表面积之和比原来大正方体的表面积增加了多少？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54471" y="335179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【教材P89 练习十八 第10题】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06400" y="488950"/>
            <a:ext cx="7245845" cy="560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大正方体的体积：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6×6×6=216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06399" y="995363"/>
            <a:ext cx="6837985" cy="5603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小正方体的体积：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2×2×2=8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352550" y="1509713"/>
            <a:ext cx="3308004" cy="5603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216÷8=27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（个）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06400" y="2070100"/>
            <a:ext cx="7655510" cy="5588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大正方体的表面积：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6×6×6=216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6399" y="2514600"/>
            <a:ext cx="8474841" cy="560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小正方体的表面积：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2×2×6×27=648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16025" y="3067050"/>
            <a:ext cx="4167038" cy="56038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648 – 216=432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6400" y="3589338"/>
            <a:ext cx="8724900" cy="107696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答：可以得到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27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个小正方体，它们的表面积之和比原来大正方体的表面积增加了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432cm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8458" y="932815"/>
            <a:ext cx="842708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latinLnBrk="0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4. 把一个棱长为10cm的正方体铁块熔铸成一个底面直径是20cm的圆锥形铁块。这个圆锥形铁块的高约是多少？（得数保留一位小数。）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 bwMode="auto">
          <a:xfrm>
            <a:off x="698938" y="2610178"/>
            <a:ext cx="8086725" cy="1131888"/>
            <a:chOff x="938109" y="2669276"/>
            <a:chExt cx="8087560" cy="1130868"/>
          </a:xfrm>
        </p:grpSpPr>
        <p:sp>
          <p:nvSpPr>
            <p:cNvPr id="4" name="文本框 3"/>
            <p:cNvSpPr txBox="1"/>
            <p:nvPr/>
          </p:nvSpPr>
          <p:spPr>
            <a:xfrm>
              <a:off x="938109" y="2986490"/>
              <a:ext cx="8087560" cy="60714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defRPr/>
              </a:pP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10×10×10÷[    ×3.14×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20÷2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）</a:t>
              </a:r>
              <a:r>
                <a:rPr lang="en-US" altLang="zh-CN" sz="2800" b="1" baseline="30000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2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]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9.6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（</a:t>
              </a:r>
              <a:r>
                <a:rPr lang="en-US" altLang="zh-CN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cm</a:t>
              </a:r>
              <a:r>
                <a: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rPr>
                <a:t>）</a:t>
              </a:r>
              <a:endPara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endParaRPr>
            </a:p>
          </p:txBody>
        </p:sp>
        <p:grpSp>
          <p:nvGrpSpPr>
            <p:cNvPr id="23558" name="组合 7"/>
            <p:cNvGrpSpPr/>
            <p:nvPr/>
          </p:nvGrpSpPr>
          <p:grpSpPr bwMode="auto">
            <a:xfrm>
              <a:off x="3319042" y="2669276"/>
              <a:ext cx="365129" cy="1130868"/>
              <a:chOff x="4387820" y="3924871"/>
              <a:chExt cx="365129" cy="1130868"/>
            </a:xfrm>
          </p:grpSpPr>
          <p:sp>
            <p:nvSpPr>
              <p:cNvPr id="6" name="文本框 5"/>
              <p:cNvSpPr txBox="1"/>
              <p:nvPr/>
            </p:nvSpPr>
            <p:spPr>
              <a:xfrm>
                <a:off x="4388383" y="3924871"/>
                <a:ext cx="363576" cy="56305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1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388383" y="4491098"/>
                <a:ext cx="363576" cy="56464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lstStyle/>
              <a:p>
                <a:pPr eaLnBrk="1" hangingPunct="1">
                  <a:lnSpc>
                    <a:spcPct val="120000"/>
                  </a:lnSpc>
                  <a:defRPr/>
                </a:pPr>
                <a:r>
                  <a:rPr lang="en-US" altLang="zh-CN" sz="2800" b="1" dirty="0">
                    <a:solidFill>
                      <a:srgbClr val="FF0000"/>
                    </a:solidFill>
                    <a:latin typeface="+mj-lt"/>
                    <a:ea typeface="黑体" panose="02010609060101010101" pitchFamily="49" charset="-122"/>
                  </a:rPr>
                  <a:t>3</a:t>
                </a:r>
                <a:endParaRPr lang="zh-CN" altLang="en-US" sz="2800" b="1" dirty="0">
                  <a:solidFill>
                    <a:srgbClr val="FF0000"/>
                  </a:solidFill>
                  <a:latin typeface="+mj-lt"/>
                  <a:ea typeface="黑体" panose="02010609060101010101" pitchFamily="49" charset="-122"/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4396322" y="4556127"/>
                <a:ext cx="357224" cy="0"/>
              </a:xfrm>
              <a:prstGeom prst="line">
                <a:avLst/>
              </a:prstGeom>
              <a:ln w="1905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" name="文本框 8"/>
          <p:cNvSpPr txBox="1"/>
          <p:nvPr/>
        </p:nvSpPr>
        <p:spPr>
          <a:xfrm>
            <a:off x="1292225" y="3783330"/>
            <a:ext cx="6463665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答：这个圆锥形铁块的高约是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9.6cm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70666" y="216434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练习十八 第11题】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32105" y="647700"/>
            <a:ext cx="665988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latinLnBrk="0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5. 一个箱子下半部的形状是棱长为20cm的正方体，上半部的形状是圆柱的一半。算出它的表面积和体积。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2171" y="2295701"/>
            <a:ext cx="8408276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表面积：</a:t>
            </a:r>
            <a:endParaRPr lang="en-US" alt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20×20×5+3.14×20×20÷2+3.14×(20÷2)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latinLnBrk="0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=2942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32149" y="3974234"/>
            <a:ext cx="8825186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体积：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20×20×20+3.14×10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×20÷2=11140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059366" y="190653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练习十八 第13题】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  <p:pic>
        <p:nvPicPr>
          <p:cNvPr id="7" name="图片 6" descr="QQ截图2023091109503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4575" y="1201420"/>
            <a:ext cx="1345565" cy="174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C:\Users\nk\Desktop\QQ截图20230911095502.pngQQ截图2023091109550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547628" y="2181784"/>
            <a:ext cx="1851702" cy="184023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6085" y="923290"/>
            <a:ext cx="7903210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6.一个正方形的内部有一个四分之一圆（涂色部分）。已知正方形的面积是10cm</a:t>
            </a:r>
            <a:r>
              <a:rPr lang="en-US" altLang="zh-CN" sz="2800" b="1" baseline="30000" dirty="0">
                <a:latin typeface="+mj-lt"/>
                <a:ea typeface="黑体" panose="02010609060101010101" pitchFamily="49" charset="-122"/>
                <a:sym typeface="+mn-ea"/>
              </a:rPr>
              <a:t>2</a:t>
            </a: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，涂色部分的面积是多少？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495425" y="2821317"/>
            <a:ext cx="4206875" cy="5603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3.14×10÷4=7.85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55650" y="3653155"/>
            <a:ext cx="6031230" cy="6076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答：涂色部分的面积是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7.85cm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66126" y="2071003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练习十八 第15*题】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95288" y="1111808"/>
            <a:ext cx="8353425" cy="16414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 eaLnBrk="1" hangingPunct="1">
              <a:lnSpc>
                <a:spcPct val="120000"/>
              </a:lnSpc>
              <a:buClrTx/>
              <a:buSzTx/>
              <a:buFontTx/>
              <a:defRPr/>
            </a:pPr>
            <a:r>
              <a:rPr lang="en-US" altLang="zh-CN" sz="2800" b="1" dirty="0">
                <a:latin typeface="+mj-lt"/>
                <a:ea typeface="黑体" panose="02010609060101010101" pitchFamily="49" charset="-122"/>
                <a:sym typeface="+mn-ea"/>
              </a:rPr>
              <a:t>6.用一根长24cm的铁丝围一个长方体（或正方体）框架。在这个长方体的表面糊一层纸，怎样围框架用纸最多？</a:t>
            </a:r>
            <a:endParaRPr lang="en-US" altLang="zh-CN" sz="2800" b="1" dirty="0">
              <a:latin typeface="+mj-lt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77290" y="2954655"/>
            <a:ext cx="6591935" cy="112458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l" eaLnBrk="1" hangingPunct="1">
              <a:lnSpc>
                <a:spcPct val="120000"/>
              </a:lnSpc>
              <a:defRPr/>
            </a:pP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当围成正方体时</a:t>
            </a:r>
            <a:r>
              <a:rPr 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用纸最多</a:t>
            </a:r>
            <a:r>
              <a:rPr lang="zh-CN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algn="l" eaLnBrk="1" hangingPunct="1">
              <a:lnSpc>
                <a:spcPct val="120000"/>
              </a:lnSpc>
              <a:defRPr/>
            </a:pP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24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÷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12=2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　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×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6=24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(</a:t>
            </a:r>
            <a:r>
              <a:rPr lang="en-US"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cm</a:t>
            </a:r>
            <a:r>
              <a:rPr lang="en-US" sz="2800" b="1" baseline="30000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sz="28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70546" y="2358658"/>
            <a:ext cx="3435729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【教材P90 练习十八 第16*题】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2" name="组合 15"/>
          <p:cNvGrpSpPr/>
          <p:nvPr/>
        </p:nvGrpSpPr>
        <p:grpSpPr bwMode="auto">
          <a:xfrm>
            <a:off x="400050" y="542925"/>
            <a:ext cx="1925638" cy="584200"/>
            <a:chOff x="399391" y="542926"/>
            <a:chExt cx="1925783" cy="584201"/>
          </a:xfrm>
        </p:grpSpPr>
        <p:sp>
          <p:nvSpPr>
            <p:cNvPr id="14" name="圆角矩形 13"/>
            <p:cNvSpPr/>
            <p:nvPr/>
          </p:nvSpPr>
          <p:spPr bwMode="auto">
            <a:xfrm>
              <a:off x="399391" y="571501"/>
              <a:ext cx="1925783" cy="523876"/>
            </a:xfrm>
            <a:prstGeom prst="roundRect">
              <a:avLst/>
            </a:prstGeom>
            <a:solidFill>
              <a:srgbClr val="CBE8FA"/>
            </a:solidFill>
            <a:ln w="19050">
              <a:noFill/>
              <a:miter lim="800000"/>
            </a:ln>
          </p:spPr>
          <p:txBody>
            <a:bodyPr anchor="ctr"/>
            <a:lstStyle/>
            <a:p>
              <a:pPr algn="ctr"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200" b="1" kern="0" dirty="0">
                <a:solidFill>
                  <a:srgbClr val="1C1C1C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5" name="Rectangle 16"/>
            <p:cNvSpPr>
              <a:spLocks noChangeArrowheads="1"/>
            </p:cNvSpPr>
            <p:nvPr/>
          </p:nvSpPr>
          <p:spPr bwMode="auto">
            <a:xfrm>
              <a:off x="399391" y="542926"/>
              <a:ext cx="1925782" cy="584201"/>
            </a:xfrm>
            <a:prstGeom prst="rect">
              <a:avLst/>
            </a:prstGeom>
            <a:noFill/>
            <a:ln>
              <a:noFill/>
            </a:ln>
            <a:effectLst/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txBody>
            <a:bodyPr/>
            <a:lstStyle>
              <a:lvl1pPr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defRPr/>
              </a:pP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课堂小结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1075690" y="1320165"/>
            <a:ext cx="2627630" cy="65087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表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2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底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＋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zh-CN" altLang="zh-CN" sz="2800" b="1" kern="100" baseline="-250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侧</a:t>
            </a:r>
            <a:endParaRPr lang="zh-CN" altLang="zh-CN" sz="2800" b="1" kern="10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左大括号 1"/>
          <p:cNvSpPr/>
          <p:nvPr/>
        </p:nvSpPr>
        <p:spPr>
          <a:xfrm>
            <a:off x="3496945" y="918845"/>
            <a:ext cx="248920" cy="1593850"/>
          </a:xfrm>
          <a:prstGeom prst="leftBrace">
            <a:avLst>
              <a:gd name="adj1" fmla="val 2831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775393" y="803910"/>
            <a:ext cx="3727450" cy="522288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长方体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2(</a:t>
            </a:r>
            <a:r>
              <a:rPr lang="en-US" altLang="zh-CN" sz="2800" b="1" i="1" dirty="0">
                <a:latin typeface="+mj-lt"/>
              </a:rPr>
              <a:t>ab</a:t>
            </a:r>
            <a:r>
              <a:rPr lang="zh-CN" altLang="en-US" sz="2800" b="1" dirty="0">
                <a:latin typeface="+mj-lt"/>
              </a:rPr>
              <a:t>＋</a:t>
            </a:r>
            <a:r>
              <a:rPr lang="en-US" altLang="zh-CN" sz="2800" b="1" i="1" dirty="0">
                <a:latin typeface="+mj-lt"/>
              </a:rPr>
              <a:t>ah</a:t>
            </a:r>
            <a:r>
              <a:rPr lang="zh-CN" altLang="en-US" sz="2800" b="1" dirty="0">
                <a:latin typeface="+mj-lt"/>
              </a:rPr>
              <a:t>＋</a:t>
            </a:r>
            <a:r>
              <a:rPr lang="en-US" altLang="zh-CN" sz="2800" b="1" i="1" dirty="0" err="1">
                <a:latin typeface="+mj-lt"/>
              </a:rPr>
              <a:t>bh</a:t>
            </a:r>
            <a:r>
              <a:rPr lang="en-US" altLang="zh-CN" sz="2800" b="1" dirty="0">
                <a:latin typeface="+mj-lt"/>
              </a:rPr>
              <a:t>)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75393" y="1439863"/>
            <a:ext cx="1946275" cy="523875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正方体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6</a:t>
            </a:r>
            <a:r>
              <a:rPr lang="en-US" altLang="zh-CN" sz="2800" b="1" i="1" dirty="0">
                <a:latin typeface="+mj-lt"/>
              </a:rPr>
              <a:t>a</a:t>
            </a:r>
            <a:r>
              <a:rPr lang="en-US" altLang="zh-CN" sz="2800" b="1" baseline="30000" dirty="0">
                <a:latin typeface="+mj-lt"/>
              </a:rPr>
              <a:t>2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775393" y="2077403"/>
            <a:ext cx="2784475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S</a:t>
            </a:r>
            <a:r>
              <a:rPr lang="zh-CN" altLang="en-US" sz="2800" b="1" baseline="-25000" dirty="0">
                <a:latin typeface="+mj-lt"/>
              </a:rPr>
              <a:t>圆柱</a:t>
            </a:r>
            <a:r>
              <a:rPr lang="zh-CN" altLang="en-US" sz="2800" b="1" dirty="0">
                <a:latin typeface="+mj-lt"/>
              </a:rPr>
              <a:t>＝</a:t>
            </a:r>
            <a:r>
              <a:rPr lang="en-US" altLang="zh-CN" sz="2800" b="1" dirty="0">
                <a:latin typeface="+mj-lt"/>
              </a:rPr>
              <a:t>2π</a:t>
            </a:r>
            <a:r>
              <a:rPr lang="en-US" altLang="zh-CN" sz="2800" b="1" i="1" dirty="0">
                <a:latin typeface="+mj-lt"/>
              </a:rPr>
              <a:t>rh</a:t>
            </a:r>
            <a:r>
              <a:rPr lang="en-US" altLang="zh-CN" sz="2800" b="1" dirty="0">
                <a:latin typeface="+mj-lt"/>
              </a:rPr>
              <a:t>+2π</a:t>
            </a:r>
            <a:r>
              <a:rPr lang="en-US" altLang="zh-CN" sz="2800" b="1" i="1" dirty="0">
                <a:latin typeface="+mj-lt"/>
              </a:rPr>
              <a:t>r</a:t>
            </a:r>
            <a:r>
              <a:rPr lang="en-US" altLang="zh-CN" sz="2800" b="1" baseline="30000" dirty="0">
                <a:latin typeface="+mj-lt"/>
              </a:rPr>
              <a:t>2</a:t>
            </a:r>
            <a:endParaRPr lang="zh-CN" altLang="en-US" sz="2800" b="1" baseline="30000" dirty="0">
              <a:latin typeface="+mj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270125" y="3272790"/>
            <a:ext cx="1475740" cy="650875"/>
          </a:xfrm>
          <a:prstGeom prst="rect">
            <a:avLst/>
          </a:prstGeom>
        </p:spPr>
        <p:txBody>
          <a:bodyPr wrap="square">
            <a:spAutoFit/>
          </a:bodyPr>
          <a:p>
            <a:pPr algn="just">
              <a:lnSpc>
                <a:spcPct val="130000"/>
              </a:lnSpc>
              <a:spcAft>
                <a:spcPts val="0"/>
              </a:spcAft>
              <a:defRPr/>
            </a:pPr>
            <a:r>
              <a:rPr lang="en-US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V</a:t>
            </a:r>
            <a:r>
              <a:rPr lang="zh-CN" altLang="zh-CN" sz="2800" b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＝</a:t>
            </a:r>
            <a:r>
              <a:rPr lang="en-US" altLang="zh-CN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S</a:t>
            </a:r>
            <a:r>
              <a:rPr lang="en-US" sz="2800" b="1" i="1" kern="100" dirty="0">
                <a:solidFill>
                  <a:srgbClr val="FF0000"/>
                </a:solidFill>
                <a:latin typeface="+mj-lt"/>
                <a:ea typeface="+mn-ea"/>
                <a:cs typeface="Times New Roman" panose="02020603050405020304" pitchFamily="18" charset="0"/>
              </a:rPr>
              <a:t>h</a:t>
            </a:r>
            <a:endParaRPr lang="en-US" sz="2800" b="1" i="1" kern="100" dirty="0">
              <a:solidFill>
                <a:srgbClr val="FF0000"/>
              </a:solidFill>
              <a:latin typeface="+mj-lt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左大括号 4"/>
          <p:cNvSpPr/>
          <p:nvPr/>
        </p:nvSpPr>
        <p:spPr>
          <a:xfrm>
            <a:off x="3496945" y="2801620"/>
            <a:ext cx="248920" cy="1593850"/>
          </a:xfrm>
          <a:prstGeom prst="leftBrace">
            <a:avLst>
              <a:gd name="adj1" fmla="val 28316"/>
              <a:gd name="adj2" fmla="val 50000"/>
            </a:avLst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3775393" y="2713038"/>
            <a:ext cx="1873250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长方体</a:t>
            </a:r>
            <a:r>
              <a:rPr lang="en-US" altLang="zh-CN" sz="2800" b="1" dirty="0">
                <a:latin typeface="+mj-lt"/>
              </a:rPr>
              <a:t>=</a:t>
            </a:r>
            <a:r>
              <a:rPr lang="en-US" altLang="zh-CN" sz="2800" b="1" i="1" dirty="0" err="1">
                <a:latin typeface="+mj-lt"/>
              </a:rPr>
              <a:t>abh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75393" y="3348673"/>
            <a:ext cx="1613535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正方体</a:t>
            </a:r>
            <a:r>
              <a:rPr lang="en-US" altLang="zh-CN" sz="2800" b="1" dirty="0">
                <a:latin typeface="+mj-lt"/>
              </a:rPr>
              <a:t>=</a:t>
            </a:r>
            <a:r>
              <a:rPr lang="en-US" altLang="zh-CN" sz="2800" b="1" i="1" dirty="0">
                <a:latin typeface="+mj-lt"/>
              </a:rPr>
              <a:t>a</a:t>
            </a:r>
            <a:r>
              <a:rPr lang="en-US" altLang="zh-CN" sz="2800" b="1" baseline="30000" dirty="0">
                <a:latin typeface="+mj-lt"/>
              </a:rPr>
              <a:t>3</a:t>
            </a:r>
            <a:endParaRPr lang="zh-CN" altLang="en-US" sz="2800" b="1" dirty="0">
              <a:latin typeface="+mj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775393" y="3984308"/>
            <a:ext cx="1734185" cy="521970"/>
          </a:xfrm>
          <a:prstGeom prst="rect">
            <a:avLst/>
          </a:prstGeom>
        </p:spPr>
        <p:txBody>
          <a:bodyPr wrap="none">
            <a:spAutoFit/>
          </a:bodyPr>
          <a:p>
            <a:pPr>
              <a:defRPr/>
            </a:pPr>
            <a:r>
              <a:rPr lang="en-US" altLang="zh-CN" sz="2800" b="1" i="1" dirty="0">
                <a:latin typeface="+mj-lt"/>
              </a:rPr>
              <a:t>V</a:t>
            </a:r>
            <a:r>
              <a:rPr lang="zh-CN" altLang="en-US" sz="2800" b="1" baseline="-25000" dirty="0">
                <a:latin typeface="+mj-lt"/>
              </a:rPr>
              <a:t>圆柱</a:t>
            </a:r>
            <a:r>
              <a:rPr lang="en-US" altLang="zh-CN" sz="2800" b="1" dirty="0">
                <a:latin typeface="+mj-lt"/>
              </a:rPr>
              <a:t>=π</a:t>
            </a:r>
            <a:r>
              <a:rPr lang="en-US" altLang="zh-CN" sz="2800" b="1" i="1" dirty="0">
                <a:latin typeface="+mj-lt"/>
              </a:rPr>
              <a:t>r</a:t>
            </a:r>
            <a:r>
              <a:rPr lang="en-US" altLang="zh-CN" sz="2800" b="1" baseline="30000" dirty="0">
                <a:latin typeface="+mj-lt"/>
              </a:rPr>
              <a:t>2</a:t>
            </a:r>
            <a:r>
              <a:rPr lang="en-US" altLang="zh-CN" sz="2800" b="1" i="1" dirty="0">
                <a:latin typeface="+mj-lt"/>
              </a:rPr>
              <a:t>h</a:t>
            </a:r>
            <a:endParaRPr lang="zh-CN" altLang="en-US" sz="2800" b="1" dirty="0">
              <a:latin typeface="+mj-lt"/>
            </a:endParaRPr>
          </a:p>
        </p:txBody>
      </p:sp>
      <p:grpSp>
        <p:nvGrpSpPr>
          <p:cNvPr id="19" name="组合 18"/>
          <p:cNvGrpSpPr/>
          <p:nvPr/>
        </p:nvGrpSpPr>
        <p:grpSpPr bwMode="auto">
          <a:xfrm>
            <a:off x="6006783" y="3278188"/>
            <a:ext cx="2000885" cy="706437"/>
            <a:chOff x="4788840" y="3816205"/>
            <a:chExt cx="2001672" cy="706181"/>
          </a:xfrm>
        </p:grpSpPr>
        <p:sp>
          <p:nvSpPr>
            <p:cNvPr id="20" name="矩形 19"/>
            <p:cNvSpPr/>
            <p:nvPr/>
          </p:nvSpPr>
          <p:spPr>
            <a:xfrm>
              <a:off x="4788840" y="3917768"/>
              <a:ext cx="2001672" cy="521781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>
                <a:defRPr/>
              </a:pPr>
              <a:r>
                <a:rPr lang="en-US" altLang="zh-CN" sz="2800" b="1" i="1" dirty="0">
                  <a:latin typeface="+mj-lt"/>
                </a:rPr>
                <a:t>V</a:t>
              </a:r>
              <a:r>
                <a:rPr lang="zh-CN" altLang="en-US" sz="2800" b="1" baseline="-25000" dirty="0">
                  <a:latin typeface="+mj-lt"/>
                </a:rPr>
                <a:t>圆锥</a:t>
              </a:r>
              <a:r>
                <a:rPr lang="en-US" altLang="zh-CN" sz="2800" b="1" dirty="0">
                  <a:latin typeface="+mj-lt"/>
                </a:rPr>
                <a:t>=</a:t>
              </a:r>
              <a:r>
                <a:rPr lang="zh-CN" altLang="en-US" sz="2800" b="1" dirty="0">
                  <a:latin typeface="+mj-lt"/>
                </a:rPr>
                <a:t>   </a:t>
              </a:r>
              <a:r>
                <a:rPr lang="en-US" altLang="zh-CN" sz="2800" b="1" dirty="0">
                  <a:latin typeface="+mj-lt"/>
                </a:rPr>
                <a:t>π</a:t>
              </a:r>
              <a:r>
                <a:rPr lang="en-US" altLang="zh-CN" sz="2800" b="1" i="1" dirty="0">
                  <a:latin typeface="+mj-lt"/>
                </a:rPr>
                <a:t>r</a:t>
              </a:r>
              <a:r>
                <a:rPr lang="en-US" altLang="zh-CN" sz="2800" b="1" baseline="30000" dirty="0">
                  <a:latin typeface="+mj-lt"/>
                </a:rPr>
                <a:t>2</a:t>
              </a:r>
              <a:r>
                <a:rPr lang="en-US" altLang="zh-CN" sz="2800" b="1" i="1" dirty="0">
                  <a:latin typeface="+mj-lt"/>
                </a:rPr>
                <a:t>h</a:t>
              </a:r>
              <a:endParaRPr lang="zh-CN" altLang="en-US" sz="2800" b="1" dirty="0">
                <a:latin typeface="+mj-lt"/>
              </a:endParaRPr>
            </a:p>
          </p:txBody>
        </p:sp>
        <p:graphicFrame>
          <p:nvGraphicFramePr>
            <p:cNvPr id="14348" name="对象 10"/>
            <p:cNvGraphicFramePr>
              <a:graphicFrameLocks noChangeAspect="1"/>
            </p:cNvGraphicFramePr>
            <p:nvPr/>
          </p:nvGraphicFramePr>
          <p:xfrm>
            <a:off x="5794016" y="3816205"/>
            <a:ext cx="264818" cy="70618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" name="Equation" r:id="rId1" imgW="152400" imgH="405765" progId="Equation.DSMT4">
                    <p:embed/>
                  </p:oleObj>
                </mc:Choice>
                <mc:Fallback>
                  <p:oleObj name="Equation" r:id="rId1" imgW="152400" imgH="405765" progId="Equation.DSMT4">
                    <p:embed/>
                    <p:pic>
                      <p:nvPicPr>
                        <p:cNvPr id="0" name="对象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94016" y="3816205"/>
                          <a:ext cx="264818" cy="70618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19050">
          <a:solidFill>
            <a:srgbClr val="3399FF"/>
          </a:solidFill>
          <a:miter lim="800000"/>
        </a:ln>
      </a:spPr>
      <a:bodyPr anchor="ctr"/>
      <a:lstStyle>
        <a:defPPr eaLnBrk="1" fontAlgn="auto" hangingPunct="1">
          <a:lnSpc>
            <a:spcPct val="120000"/>
          </a:lnSpc>
          <a:spcBef>
            <a:spcPts val="0"/>
          </a:spcBef>
          <a:spcAft>
            <a:spcPts val="0"/>
          </a:spcAft>
          <a:defRPr sz="3200" b="1" kern="0" dirty="0">
            <a:solidFill>
              <a:srgbClr val="1C1C1C"/>
            </a:solidFill>
            <a:latin typeface="宋体" panose="02010600030101010101" pitchFamily="2" charset="-122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lnSpc>
            <a:spcPct val="150000"/>
          </a:lnSpc>
          <a:defRPr sz="3200" b="1" dirty="0" smtClean="0">
            <a:latin typeface="+mj-lt"/>
            <a:ea typeface="+mj-ea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1554</Words>
  <Application>WPS 演示</Application>
  <PresentationFormat>全屏显示(16:9)</PresentationFormat>
  <Paragraphs>174</Paragraphs>
  <Slides>20</Slides>
  <Notes>2</Notes>
  <HiddenSlides>0</HiddenSlides>
  <MMClips>0</MMClips>
  <ScaleCrop>false</ScaleCrop>
  <HeadingPairs>
    <vt:vector size="8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</vt:i4>
      </vt:variant>
      <vt:variant>
        <vt:lpstr>幻灯片标题</vt:lpstr>
      </vt:variant>
      <vt:variant>
        <vt:i4>20</vt:i4>
      </vt:variant>
    </vt:vector>
  </HeadingPairs>
  <TitlesOfParts>
    <vt:vector size="34" baseType="lpstr">
      <vt:lpstr>Arial</vt:lpstr>
      <vt:lpstr>宋体</vt:lpstr>
      <vt:lpstr>Wingdings</vt:lpstr>
      <vt:lpstr>Times New Roman</vt:lpstr>
      <vt:lpstr>黑体</vt:lpstr>
      <vt:lpstr>等线</vt:lpstr>
      <vt:lpstr>楷体</vt:lpstr>
      <vt:lpstr>幼圆</vt:lpstr>
      <vt:lpstr>微软雅黑</vt:lpstr>
      <vt:lpstr>Arial Unicode MS</vt:lpstr>
      <vt:lpstr>3_Office 主题​​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冰氷</cp:lastModifiedBy>
  <cp:revision>378</cp:revision>
  <dcterms:created xsi:type="dcterms:W3CDTF">2016-01-14T07:05:00Z</dcterms:created>
  <dcterms:modified xsi:type="dcterms:W3CDTF">2023-10-27T01:01:55Z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C89340D5071C437C8A3A23126211BBE8</vt:lpwstr>
  </property>
</Properties>
</file>