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9"/>
  </p:notesMasterIdLst>
  <p:sldIdLst>
    <p:sldId id="366" r:id="rId3"/>
    <p:sldId id="256" r:id="rId4"/>
    <p:sldId id="353" r:id="rId5"/>
    <p:sldId id="367" r:id="rId6"/>
    <p:sldId id="356" r:id="rId7"/>
    <p:sldId id="368" r:id="rId8"/>
    <p:sldId id="369" r:id="rId9"/>
    <p:sldId id="370" r:id="rId10"/>
    <p:sldId id="358" r:id="rId11"/>
    <p:sldId id="359" r:id="rId12"/>
    <p:sldId id="360" r:id="rId13"/>
    <p:sldId id="361" r:id="rId14"/>
    <p:sldId id="328" r:id="rId15"/>
    <p:sldId id="381" r:id="rId16"/>
  </p:sldIdLst>
  <p:sldSz cx="9144000" cy="5143500" type="screen16x9"/>
  <p:notesSz cx="6858000" cy="9144000"/>
  <p:custDataLst>
    <p:tags r:id="rId23"/>
  </p:custDataLst>
  <p:defaultTex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1619"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ACF1"/>
    <a:srgbClr val="E60013"/>
    <a:srgbClr val="D3EDFB"/>
    <a:srgbClr val="E95098"/>
    <a:srgbClr val="1D41D5"/>
    <a:srgbClr val="F49283"/>
    <a:srgbClr val="01A0E9"/>
    <a:srgbClr val="3399FF"/>
    <a:srgbClr val="0066FF"/>
    <a:srgbClr val="93E3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48" autoAdjust="0"/>
    <p:restoredTop sz="94660" autoAdjust="0"/>
  </p:normalViewPr>
  <p:slideViewPr>
    <p:cSldViewPr snapToGrid="0">
      <p:cViewPr varScale="1">
        <p:scale>
          <a:sx n="138" d="100"/>
          <a:sy n="138" d="100"/>
        </p:scale>
        <p:origin x="840" y="114"/>
      </p:cViewPr>
      <p:guideLst>
        <p:guide orient="horz" pos="1619"/>
        <p:guide pos="2880"/>
      </p:guideLst>
    </p:cSldViewPr>
  </p:slideViewPr>
  <p:notesTextViewPr>
    <p:cViewPr>
      <p:scale>
        <a:sx n="1" d="1"/>
        <a:sy n="1" d="1"/>
      </p:scale>
      <p:origin x="0" y="0"/>
    </p:cViewPr>
  </p:notesTextViewPr>
  <p:sorterViewPr>
    <p:cViewPr>
      <p:scale>
        <a:sx n="125" d="100"/>
        <a:sy n="125" d="100"/>
      </p:scale>
      <p:origin x="0" y="0"/>
    </p:cViewPr>
  </p:sorterViewPr>
  <p:gridSpacing cx="36004" cy="36004"/>
</p:viewPr>
</file>

<file path=ppt/_rels/presentation.xml.rels><?xml version='1.0' encoding='UTF-8' standalone='yes'?>
<Relationships xmlns="http://schemas.openxmlformats.org/package/2006/relationships"><Relationship Id="rId9" Type="http://schemas.openxmlformats.org/officeDocument/2006/relationships/slide" Target="slides/slide7.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3" Type="http://schemas.openxmlformats.org/officeDocument/2006/relationships/tags" Target="tags/tag4.xml"/><Relationship Id="rId22" Type="http://schemas.openxmlformats.org/officeDocument/2006/relationships/tableStyles" Target="tableStyles.xml"/><Relationship Id="rId21" Type="http://schemas.openxmlformats.org/officeDocument/2006/relationships/viewProps" Target="viewProps.xml"/><Relationship Id="rId20" Type="http://schemas.openxmlformats.org/officeDocument/2006/relationships/presProps" Target="presProps.xml"/><Relationship Id="rId2" Type="http://schemas.openxmlformats.org/officeDocument/2006/relationships/theme" Target="theme/theme1.xml"/><Relationship Id="rId19" Type="http://schemas.openxmlformats.org/officeDocument/2006/relationships/notesMaster" Target="notesMasters/notesMaster1.xml"/><Relationship Id="rId16" Type="http://schemas.openxmlformats.org/officeDocument/2006/relationships/slide" Target="slides/slide14.xml"/><Relationship Id="rId15" Type="http://schemas.openxmlformats.org/officeDocument/2006/relationships/slide" Target="slides/slide13.xml"/><Relationship Id="rId14" Type="http://schemas.openxmlformats.org/officeDocument/2006/relationships/slide" Target="slides/slide12.xml"/><Relationship Id="rId13" Type="http://schemas.openxmlformats.org/officeDocument/2006/relationships/slide" Target="slides/slide11.xml"/><Relationship Id="rId12" Type="http://schemas.openxmlformats.org/officeDocument/2006/relationships/slide" Target="slides/slide10.xml"/><Relationship Id="rId11" Type="http://schemas.openxmlformats.org/officeDocument/2006/relationships/slide" Target="slides/slide9.xml"/><Relationship Id="rId10" Type="http://schemas.openxmlformats.org/officeDocument/2006/relationships/slide" Target="slides/slide8.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ea typeface="黑体" panose="02010609060101010101" pitchFamily="49" charset="-122"/>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ea typeface="黑体" panose="02010609060101010101" pitchFamily="49" charset="-122"/>
              </a:defRPr>
            </a:lvl1pPr>
          </a:lstStyle>
          <a:p>
            <a:pPr>
              <a:defRPr/>
            </a:pPr>
            <a:fld id="{1D11E8E1-BFCC-4F11-92BE-48F589FB8DF8}" type="datetimeFigureOut">
              <a:rPr lang="zh-CN" altLang="en-US"/>
            </a:fld>
            <a:endParaRPr lang="zh-CN" altLang="en-US" dirty="0"/>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编辑母版文本样式</a:t>
            </a:r>
            <a:endParaRPr lang="zh-CN" altLang="en-US" noProof="0"/>
          </a:p>
          <a:p>
            <a:pPr lvl="1"/>
            <a:r>
              <a:rPr lang="zh-CN" altLang="en-US" noProof="0"/>
              <a:t>第二级</a:t>
            </a:r>
            <a:endParaRPr lang="zh-CN" altLang="en-US" noProof="0"/>
          </a:p>
          <a:p>
            <a:pPr lvl="2"/>
            <a:r>
              <a:rPr lang="zh-CN" altLang="en-US" noProof="0"/>
              <a:t>第三级</a:t>
            </a:r>
            <a:endParaRPr lang="zh-CN" altLang="en-US" noProof="0"/>
          </a:p>
          <a:p>
            <a:pPr lvl="3"/>
            <a:r>
              <a:rPr lang="zh-CN" altLang="en-US" noProof="0"/>
              <a:t>第四级</a:t>
            </a:r>
            <a:endParaRPr lang="zh-CN" altLang="en-US" noProof="0"/>
          </a:p>
          <a:p>
            <a:pPr lvl="4"/>
            <a:r>
              <a:rPr lang="zh-CN" altLang="en-US" noProof="0"/>
              <a:t>第五级</a:t>
            </a:r>
            <a:endParaRPr lang="zh-CN" altLang="en-US" noProof="0"/>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ea typeface="黑体" panose="02010609060101010101" pitchFamily="49" charset="-122"/>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lstStyle>
            <a:lvl1pPr algn="r">
              <a:defRPr sz="1200">
                <a:ea typeface="黑体" panose="02010609060101010101" pitchFamily="49" charset="-122"/>
              </a:defRPr>
            </a:lvl1pPr>
          </a:lstStyle>
          <a:p>
            <a:pPr>
              <a:defRPr/>
            </a:pPr>
            <a:fld id="{E97CAE7C-1019-475C-8458-D7C4B6B6E848}" type="slidenum">
              <a:rPr lang="zh-CN" altLang="en-US"/>
            </a:fld>
            <a:endParaRPr lang="zh-CN" alt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1.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2.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4" Type="http://schemas.openxmlformats.org/officeDocument/2006/relationships/image" Target="../media/image2.png"/><Relationship Id="rId3" Type="http://schemas.openxmlformats.org/officeDocument/2006/relationships/tags" Target="../tags/tag3.xm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showMasterSp="0" userDrawn="1">
  <p:cSld name="自定义版式">
    <p:bg>
      <p:bgPr>
        <a:solidFill>
          <a:schemeClr val="bg1"/>
        </a:solid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3" name="组合 5"/>
          <p:cNvGrpSpPr/>
          <p:nvPr userDrawn="1"/>
        </p:nvGrpSpPr>
        <p:grpSpPr bwMode="auto">
          <a:xfrm>
            <a:off x="776288" y="742950"/>
            <a:ext cx="6992937" cy="3657600"/>
            <a:chOff x="1996" y="1576"/>
            <a:chExt cx="15588" cy="8149"/>
          </a:xfrm>
        </p:grpSpPr>
        <p:sp>
          <p:nvSpPr>
            <p:cNvPr id="4" name="矩形 3"/>
            <p:cNvSpPr/>
            <p:nvPr/>
          </p:nvSpPr>
          <p:spPr>
            <a:xfrm>
              <a:off x="3468" y="1576"/>
              <a:ext cx="14116" cy="8149"/>
            </a:xfrm>
            <a:prstGeom prst="rect">
              <a:avLst/>
            </a:prstGeom>
            <a:solidFill>
              <a:schemeClr val="bg1"/>
            </a:solidFill>
            <a:ln>
              <a:noFill/>
            </a:ln>
            <a:effectLst>
              <a:outerShdw blurRad="152400" dist="152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同心圆 7"/>
            <p:cNvSpPr>
              <a:spLocks noChangeAspect="1"/>
            </p:cNvSpPr>
            <p:nvPr/>
          </p:nvSpPr>
          <p:spPr>
            <a:xfrm>
              <a:off x="1996" y="3871"/>
              <a:ext cx="3553" cy="3555"/>
            </a:xfrm>
            <a:prstGeom prst="donut">
              <a:avLst/>
            </a:prstGeom>
            <a:solidFill>
              <a:srgbClr val="FDCCB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6" name="矩形 5"/>
            <p:cNvSpPr/>
            <p:nvPr/>
          </p:nvSpPr>
          <p:spPr>
            <a:xfrm>
              <a:off x="3967" y="2064"/>
              <a:ext cx="13122" cy="7169"/>
            </a:xfrm>
            <a:prstGeom prst="rect">
              <a:avLst/>
            </a:prstGeom>
            <a:solidFill>
              <a:srgbClr val="F49283"/>
            </a:solidFill>
            <a:ln>
              <a:noFill/>
            </a:ln>
            <a:effectLst>
              <a:outerShdw blurRad="152400" dist="1524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8" name="文本框 7"/>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95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95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3"/>
            </p:custDataLst>
          </p:nvPr>
        </p:nvPicPr>
        <p:blipFill>
          <a:blip r:embed="rId4"/>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showMasterSp="0" userDrawn="1">
  <p:cSld name="2_自定义版式">
    <p:bg>
      <p:bgPr>
        <a:solidFill>
          <a:schemeClr val="bg1"/>
        </a:solid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p:cNvSpPr/>
          <p:nvPr userDrawn="1"/>
        </p:nvSpPr>
        <p:spPr>
          <a:xfrm>
            <a:off x="0" y="422275"/>
            <a:ext cx="9144000" cy="429895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4" name="矩形 3"/>
          <p:cNvSpPr/>
          <p:nvPr userDrawn="1"/>
        </p:nvSpPr>
        <p:spPr>
          <a:xfrm>
            <a:off x="0" y="422275"/>
            <a:ext cx="9144000" cy="84138"/>
          </a:xfrm>
          <a:prstGeom prst="rect">
            <a:avLst/>
          </a:prstGeom>
          <a:solidFill>
            <a:srgbClr val="F49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矩形 4"/>
          <p:cNvSpPr/>
          <p:nvPr userDrawn="1"/>
        </p:nvSpPr>
        <p:spPr>
          <a:xfrm>
            <a:off x="0" y="4637088"/>
            <a:ext cx="9144000" cy="84137"/>
          </a:xfrm>
          <a:prstGeom prst="rect">
            <a:avLst/>
          </a:prstGeom>
          <a:solidFill>
            <a:srgbClr val="F4928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7" name="文本框 6"/>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3"/>
            </p:custDataLst>
          </p:nvPr>
        </p:nvPicPr>
        <p:blipFill>
          <a:blip r:embed="rId4"/>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showMasterSp="0" userDrawn="1">
  <p:cSld name="3_自定义版式">
    <p:bg>
      <p:bgPr>
        <a:solidFill>
          <a:schemeClr val="bg1"/>
        </a:solidFill>
        <a:effectLst/>
      </p:bgPr>
    </p:bg>
    <p:spTree>
      <p:nvGrpSpPr>
        <p:cNvPr id="1" name=""/>
        <p:cNvGrpSpPr/>
        <p:nvPr/>
      </p:nvGrpSpPr>
      <p:grpSpPr>
        <a:xfrm>
          <a:off x="0" y="0"/>
          <a:ext cx="0" cy="0"/>
          <a:chOff x="0" y="0"/>
          <a:chExt cx="0" cy="0"/>
        </a:xfrm>
      </p:grpSpPr>
      <p:pic>
        <p:nvPicPr>
          <p:cNvPr id="2" name="图片 4"/>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圆角矩形 5"/>
          <p:cNvSpPr/>
          <p:nvPr userDrawn="1"/>
        </p:nvSpPr>
        <p:spPr>
          <a:xfrm>
            <a:off x="195263" y="211138"/>
            <a:ext cx="8753475" cy="4721225"/>
          </a:xfrm>
          <a:prstGeom prst="roundRect">
            <a:avLst>
              <a:gd name="adj" fmla="val 7552"/>
            </a:avLst>
          </a:prstGeom>
          <a:solidFill>
            <a:schemeClr val="bg1"/>
          </a:solidFill>
          <a:ln w="50800">
            <a:solidFill>
              <a:srgbClr val="F49283"/>
            </a:solidFill>
            <a:prstDash val="lgDash"/>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5" name="文本框 4"/>
          <p:cNvSpPr txBox="1">
            <a:spLocks noChangeArrowheads="1"/>
          </p:cNvSpPr>
          <p:nvPr userDrawn="1"/>
        </p:nvSpPr>
        <p:spPr bwMode="auto">
          <a:xfrm rot="20085978">
            <a:off x="3578322" y="2309624"/>
            <a:ext cx="198002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等线" panose="02010600030101010101" pitchFamily="2" charset="-122"/>
                <a:ea typeface="等线" panose="02010600030101010101" pitchFamily="2" charset="-122"/>
              </a:defRPr>
            </a:lvl1pPr>
            <a:lvl2pPr marL="742950" indent="-285750">
              <a:defRPr>
                <a:solidFill>
                  <a:schemeClr val="tx1"/>
                </a:solidFill>
                <a:latin typeface="等线" panose="02010600030101010101" pitchFamily="2" charset="-122"/>
                <a:ea typeface="等线" panose="02010600030101010101" pitchFamily="2" charset="-122"/>
              </a:defRPr>
            </a:lvl2pPr>
            <a:lvl3pPr marL="1143000" indent="-228600">
              <a:defRPr>
                <a:solidFill>
                  <a:schemeClr val="tx1"/>
                </a:solidFill>
                <a:latin typeface="等线" panose="02010600030101010101" pitchFamily="2" charset="-122"/>
                <a:ea typeface="等线" panose="02010600030101010101" pitchFamily="2" charset="-122"/>
              </a:defRPr>
            </a:lvl3pPr>
            <a:lvl4pPr marL="1600200" indent="-228600">
              <a:defRPr>
                <a:solidFill>
                  <a:schemeClr val="tx1"/>
                </a:solidFill>
                <a:latin typeface="等线" panose="02010600030101010101" pitchFamily="2" charset="-122"/>
                <a:ea typeface="等线" panose="02010600030101010101" pitchFamily="2" charset="-122"/>
              </a:defRPr>
            </a:lvl4pPr>
            <a:lvl5pPr marL="2057400" indent="-228600">
              <a:defRPr>
                <a:solidFill>
                  <a:schemeClr val="tx1"/>
                </a:solidFill>
                <a:latin typeface="等线" panose="02010600030101010101" pitchFamily="2" charset="-122"/>
                <a:ea typeface="等线" panose="02010600030101010101" pitchFamily="2" charset="-122"/>
              </a:defRPr>
            </a:lvl5pPr>
            <a:lvl6pPr marL="25146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6pPr>
            <a:lvl7pPr marL="29718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7pPr>
            <a:lvl8pPr marL="34290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8pPr>
            <a:lvl9pPr marL="3886200" indent="-228600" eaLnBrk="0" fontAlgn="base" hangingPunct="0">
              <a:spcBef>
                <a:spcPct val="0"/>
              </a:spcBef>
              <a:spcAft>
                <a:spcPct val="0"/>
              </a:spcAft>
              <a:defRPr>
                <a:solidFill>
                  <a:schemeClr val="tx1"/>
                </a:solidFill>
                <a:latin typeface="等线" panose="02010600030101010101" pitchFamily="2" charset="-122"/>
                <a:ea typeface="等线" panose="02010600030101010101" pitchFamily="2" charset="-122"/>
              </a:defRPr>
            </a:lvl9pPr>
          </a:lstStyle>
          <a:p>
            <a:pPr>
              <a:defRPr/>
            </a:pPr>
            <a:r>
              <a:rPr lang="zh-CN" altLang="en-US" sz="2800" dirty="0">
                <a:solidFill>
                  <a:schemeClr val="bg1">
                    <a:lumMod val="50000"/>
                    <a:alpha val="20000"/>
                  </a:schemeClr>
                </a:solidFill>
                <a:latin typeface="楷体" panose="02010609060101010101" pitchFamily="49" charset="-122"/>
                <a:ea typeface="楷体" panose="02010609060101010101" pitchFamily="49" charset="-122"/>
              </a:rPr>
              <a:t>状元成才路</a:t>
            </a:r>
            <a:endParaRPr lang="zh-CN" altLang="en-US" sz="2800" dirty="0">
              <a:solidFill>
                <a:schemeClr val="bg1">
                  <a:lumMod val="50000"/>
                  <a:alpha val="20000"/>
                </a:schemeClr>
              </a:solidFill>
              <a:latin typeface="楷体" panose="02010609060101010101" pitchFamily="49" charset="-122"/>
              <a:ea typeface="楷体" panose="02010609060101010101" pitchFamily="49" charset="-122"/>
            </a:endParaRPr>
          </a:p>
        </p:txBody>
      </p:sp>
      <p:pic>
        <p:nvPicPr>
          <p:cNvPr id="17" name="图片 16" descr="状元成才路"/>
          <p:cNvPicPr>
            <a:picLocks noChangeAspect="1"/>
          </p:cNvPicPr>
          <p:nvPr userDrawn="1">
            <p:custDataLst>
              <p:tags r:id="rId3"/>
            </p:custDataLst>
          </p:nvPr>
        </p:nvPicPr>
        <p:blipFill>
          <a:blip r:embed="rId4"/>
          <a:stretch>
            <a:fillRect/>
          </a:stretch>
        </p:blipFill>
        <p:spPr>
          <a:xfrm>
            <a:off x="8310090" y="83820"/>
            <a:ext cx="792000" cy="776286"/>
          </a:xfrm>
          <a:prstGeom prst="rect">
            <a:avLst/>
          </a:prstGeom>
        </p:spPr>
      </p:pic>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3" name="Footer Placeholder 2"/>
          <p:cNvSpPr>
            <a:spLocks noGrp="1"/>
          </p:cNvSpPr>
          <p:nvPr>
            <p:ph type="ftr" sz="quarter" idx="11"/>
          </p:nvPr>
        </p:nvSpPr>
        <p:spPr>
          <a:xfrm>
            <a:off x="0" y="0"/>
            <a:ext cx="0" cy="0"/>
          </a:xfrm>
        </p:spPr>
        <p:txBody>
          <a:bodyPr/>
          <a:lstStyle>
            <a:lvl1pPr>
              <a:defRPr>
                <a:ea typeface="黑体" panose="02010609060101010101" pitchFamily="49" charset="-122"/>
              </a:defRPr>
            </a:lvl1pPr>
          </a:lstStyle>
          <a:p>
            <a:pPr>
              <a:defRPr/>
            </a:pPr>
            <a:endParaRPr lang="zh-CN" altLang="en-US"/>
          </a:p>
        </p:txBody>
      </p:sp>
      <p:sp>
        <p:nvSpPr>
          <p:cNvPr id="4" name="Slide Number Placeholder 3"/>
          <p:cNvSpPr>
            <a:spLocks noGrp="1"/>
          </p:cNvSpPr>
          <p:nvPr>
            <p:ph type="sldNum" sz="quarter" idx="12"/>
          </p:nvPr>
        </p:nvSpPr>
        <p:spPr>
          <a:xfrm>
            <a:off x="0" y="0"/>
            <a:ext cx="0" cy="0"/>
          </a:xfrm>
        </p:spPr>
        <p:txBody>
          <a:bodyPr vert="horz" wrap="square" lIns="91440" tIns="45720" rIns="91440" bIns="45720" numCol="1" anchor="t" anchorCtr="0" compatLnSpc="1"/>
          <a:lstStyle>
            <a:lvl1pPr>
              <a:defRPr>
                <a:ea typeface="黑体" panose="02010609060101010101" pitchFamily="49" charset="-122"/>
              </a:defRPr>
            </a:lvl1pPr>
          </a:lstStyle>
          <a:p>
            <a:pPr>
              <a:defRPr/>
            </a:pPr>
            <a:fld id="{A819986E-09EA-4168-9B9D-A3B348AE76AA}" type="slidenum">
              <a:rPr lang="zh-CN" altLang="en-US"/>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7" Type="http://schemas.openxmlformats.org/officeDocument/2006/relationships/image" Target="../media/image5.png"/><Relationship Id="rId6" Type="http://schemas.openxmlformats.org/officeDocument/2006/relationships/image" Target="../media/image4.png"/><Relationship Id="rId5" Type="http://schemas.openxmlformats.org/officeDocument/2006/relationships/image" Target="../media/image3.png"/><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5"/>
          <a:srcRect/>
          <a:stretch>
            <a:fillRect/>
          </a:stretch>
        </a:blipFill>
        <a:effectLst/>
      </p:bgPr>
    </p:bg>
    <p:spTree>
      <p:nvGrpSpPr>
        <p:cNvPr id="1" name=""/>
        <p:cNvGrpSpPr/>
        <p:nvPr/>
      </p:nvGrpSpPr>
      <p:grpSpPr>
        <a:xfrm>
          <a:off x="0" y="0"/>
          <a:ext cx="0" cy="0"/>
          <a:chOff x="0" y="0"/>
          <a:chExt cx="0" cy="0"/>
        </a:xfrm>
      </p:grpSpPr>
      <p:pic>
        <p:nvPicPr>
          <p:cNvPr id="1026" name="图片 7"/>
          <p:cNvPicPr>
            <a:picLocks noChangeAspect="1"/>
          </p:cNvPicPr>
          <p:nvPr userDrawn="1"/>
        </p:nvPicPr>
        <p:blipFill>
          <a:blip r:embed="rId6">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7" name="矩形 6"/>
          <p:cNvSpPr>
            <a:spLocks noChangeArrowheads="1"/>
          </p:cNvSpPr>
          <p:nvPr userDrawn="1"/>
        </p:nvSpPr>
        <p:spPr bwMode="auto">
          <a:xfrm>
            <a:off x="0" y="0"/>
            <a:ext cx="9144000" cy="5143500"/>
          </a:xfrm>
          <a:prstGeom prst="rect">
            <a:avLst/>
          </a:prstGeom>
          <a:solidFill>
            <a:schemeClr val="bg1"/>
          </a:solidFill>
          <a:ln>
            <a:noFill/>
          </a:ln>
        </p:spPr>
        <p:txBody>
          <a:bodyPr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defRPr/>
            </a:pPr>
            <a:endParaRPr lang="zh-CN" altLang="en-US" sz="3200" b="1">
              <a:solidFill>
                <a:srgbClr val="1C1C1C"/>
              </a:solidFill>
              <a:latin typeface="宋体" panose="02010600030101010101" pitchFamily="2" charset="-122"/>
            </a:endParaRPr>
          </a:p>
        </p:txBody>
      </p:sp>
      <p:pic>
        <p:nvPicPr>
          <p:cNvPr id="1028" name="图片 1"/>
          <p:cNvPicPr>
            <a:picLocks noChangeAspect="1"/>
          </p:cNvPicPr>
          <p:nvPr userDrawn="1"/>
        </p:nvPicPr>
        <p:blipFill>
          <a:blip r:embed="rId7">
            <a:extLst>
              <a:ext uri="{28A0092B-C50C-407E-A947-70E740481C1C}">
                <a14:useLocalDpi xmlns:a14="http://schemas.microsoft.com/office/drawing/2010/main" val="0"/>
              </a:ext>
            </a:extLst>
          </a:blip>
          <a:srcRect l="3419" t="23634" r="3419" b="23878"/>
          <a:stretch>
            <a:fillRect/>
          </a:stretch>
        </p:blipFill>
        <p:spPr bwMode="auto">
          <a:xfrm>
            <a:off x="-9525" y="-9525"/>
            <a:ext cx="9163050" cy="5159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txStyles>
    <p:titleStyle>
      <a:lvl1pPr algn="ctr" rtl="0" eaLnBrk="0" fontAlgn="base" hangingPunct="0">
        <a:spcBef>
          <a:spcPct val="0"/>
        </a:spcBef>
        <a:spcAft>
          <a:spcPct val="0"/>
        </a:spcAft>
        <a:defRPr sz="2800" b="1" kern="1200">
          <a:solidFill>
            <a:schemeClr val="tx1"/>
          </a:solidFill>
          <a:latin typeface="+mj-lt"/>
          <a:ea typeface="+mj-ea"/>
          <a:cs typeface="+mj-cs"/>
        </a:defRPr>
      </a:lvl1pPr>
      <a:lvl2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2pPr>
      <a:lvl3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3pPr>
      <a:lvl4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4pPr>
      <a:lvl5pPr algn="ctr" rtl="0" eaLnBrk="0" fontAlgn="base" hangingPunct="0">
        <a:spcBef>
          <a:spcPct val="0"/>
        </a:spcBef>
        <a:spcAft>
          <a:spcPct val="0"/>
        </a:spcAft>
        <a:defRPr sz="2800" b="1">
          <a:solidFill>
            <a:schemeClr val="tx1"/>
          </a:solidFill>
          <a:latin typeface="Times New Roman" panose="02020603050405020304" pitchFamily="18" charset="0"/>
          <a:ea typeface="黑体" panose="02010609060101010101" pitchFamily="49" charset="-122"/>
        </a:defRPr>
      </a:lvl5pPr>
      <a:lvl6pPr marL="4572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6pPr>
      <a:lvl7pPr marL="9144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7pPr>
      <a:lvl8pPr marL="13716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8pPr>
      <a:lvl9pPr marL="1828800" algn="ctr" rtl="0" fontAlgn="base">
        <a:spcBef>
          <a:spcPct val="0"/>
        </a:spcBef>
        <a:spcAft>
          <a:spcPct val="0"/>
        </a:spcAft>
        <a:defRPr sz="2800">
          <a:solidFill>
            <a:schemeClr val="tx1"/>
          </a:solidFill>
          <a:latin typeface="Times New Roman" panose="02020603050405020304" pitchFamily="18" charset="0"/>
          <a:ea typeface="黑体" panose="02010609060101010101" pitchFamily="49" charset="-122"/>
        </a:defRPr>
      </a:lvl9pPr>
    </p:titleStyle>
    <p:bodyStyle>
      <a:lvl1pPr algn="l" rtl="0" eaLnBrk="0" fontAlgn="base" hangingPunct="0">
        <a:lnSpc>
          <a:spcPct val="120000"/>
        </a:lnSpc>
        <a:spcBef>
          <a:spcPct val="0"/>
        </a:spcBef>
        <a:spcAft>
          <a:spcPct val="0"/>
        </a:spcAft>
        <a:defRPr sz="2400" b="1" kern="1200">
          <a:solidFill>
            <a:schemeClr val="tx1"/>
          </a:solidFill>
          <a:latin typeface="+mj-lt"/>
          <a:ea typeface="+mn-ea"/>
          <a:cs typeface="+mn-cs"/>
        </a:defRPr>
      </a:lvl1pPr>
      <a:lvl2pPr marL="457200" algn="l" rtl="0" eaLnBrk="0" fontAlgn="base" hangingPunct="0">
        <a:lnSpc>
          <a:spcPct val="120000"/>
        </a:lnSpc>
        <a:spcBef>
          <a:spcPct val="20000"/>
        </a:spcBef>
        <a:spcAft>
          <a:spcPct val="0"/>
        </a:spcAft>
        <a:defRPr sz="2000" kern="1200">
          <a:solidFill>
            <a:schemeClr val="tx1"/>
          </a:solidFill>
          <a:latin typeface="+mn-lt"/>
          <a:ea typeface="+mn-ea"/>
          <a:cs typeface="+mn-cs"/>
        </a:defRPr>
      </a:lvl2pPr>
      <a:lvl3pPr marL="914400" algn="l" rtl="0" eaLnBrk="0" fontAlgn="base" hangingPunct="0">
        <a:lnSpc>
          <a:spcPct val="120000"/>
        </a:lnSpc>
        <a:spcBef>
          <a:spcPct val="20000"/>
        </a:spcBef>
        <a:spcAft>
          <a:spcPct val="0"/>
        </a:spcAft>
        <a:defRPr sz="2000" kern="1200">
          <a:solidFill>
            <a:schemeClr val="tx1"/>
          </a:solidFill>
          <a:latin typeface="+mn-lt"/>
          <a:ea typeface="+mn-ea"/>
          <a:cs typeface="+mn-cs"/>
        </a:defRPr>
      </a:lvl3pPr>
      <a:lvl4pPr marL="1371600" algn="l" rtl="0" eaLnBrk="0" fontAlgn="base" hangingPunct="0">
        <a:lnSpc>
          <a:spcPct val="120000"/>
        </a:lnSpc>
        <a:spcBef>
          <a:spcPct val="20000"/>
        </a:spcBef>
        <a:spcAft>
          <a:spcPct val="0"/>
        </a:spcAft>
        <a:defRPr sz="1600" kern="1200">
          <a:solidFill>
            <a:schemeClr val="tx1"/>
          </a:solidFill>
          <a:latin typeface="+mn-lt"/>
          <a:ea typeface="+mn-ea"/>
          <a:cs typeface="+mn-cs"/>
        </a:defRPr>
      </a:lvl4pPr>
      <a:lvl5pPr marL="1828800" algn="l" rtl="0" eaLnBrk="0" fontAlgn="base" hangingPunct="0">
        <a:lnSpc>
          <a:spcPct val="120000"/>
        </a:lnSpc>
        <a:spcBef>
          <a:spcPct val="20000"/>
        </a:spcBef>
        <a:spcAft>
          <a:spcPct val="0"/>
        </a:spcAft>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7.png"/><Relationship Id="rId1" Type="http://schemas.openxmlformats.org/officeDocument/2006/relationships/image" Target="../media/image6.jpe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9.png"/><Relationship Id="rId1" Type="http://schemas.openxmlformats.org/officeDocument/2006/relationships/image" Target="../media/image8.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0.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image" Target="../media/image11.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2.png"/><Relationship Id="rId1" Type="http://schemas.openxmlformats.org/officeDocument/2006/relationships/image" Target="../media/image7.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3.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5.png"/><Relationship Id="rId1" Type="http://schemas.openxmlformats.org/officeDocument/2006/relationships/image" Target="../media/image14.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6.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7.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jpe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9.png"/></Relationships>
</file>

<file path=ppt/slides/_rels/slide1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image" Target="../media/image20.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对角圆角矩形 8"/>
          <p:cNvSpPr/>
          <p:nvPr/>
        </p:nvSpPr>
        <p:spPr>
          <a:xfrm>
            <a:off x="336550" y="342900"/>
            <a:ext cx="2224088" cy="520700"/>
          </a:xfrm>
          <a:prstGeom prst="round2DiagRect">
            <a:avLst>
              <a:gd name="adj1" fmla="val 50000"/>
              <a:gd name="adj2" fmla="val 0"/>
            </a:avLst>
          </a:prstGeom>
          <a:solidFill>
            <a:srgbClr val="F49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latin typeface="字魂36号-正文宋楷" panose="02000000000000000000" charset="-122"/>
              </a:rPr>
              <a:t>欣赏导入</a:t>
            </a:r>
            <a:endParaRPr lang="zh-CN" altLang="en-US" sz="3200" b="1" dirty="0">
              <a:latin typeface="字魂36号-正文宋楷" panose="02000000000000000000" charset="-122"/>
            </a:endParaRPr>
          </a:p>
        </p:txBody>
      </p:sp>
      <p:pic>
        <p:nvPicPr>
          <p:cNvPr id="3" name="图片 2" descr="12"/>
          <p:cNvPicPr>
            <a:picLocks noChangeAspect="1"/>
          </p:cNvPicPr>
          <p:nvPr/>
        </p:nvPicPr>
        <p:blipFill>
          <a:blip r:embed="rId1"/>
          <a:stretch>
            <a:fillRect/>
          </a:stretch>
        </p:blipFill>
        <p:spPr>
          <a:xfrm>
            <a:off x="969010" y="969010"/>
            <a:ext cx="7205980" cy="2736215"/>
          </a:xfrm>
          <a:prstGeom prst="rect">
            <a:avLst/>
          </a:prstGeom>
        </p:spPr>
      </p:pic>
      <p:pic>
        <p:nvPicPr>
          <p:cNvPr id="12" name="Picture 21" descr="两小豆形象之明明PPT用"/>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flipH="1">
            <a:off x="462915" y="3610928"/>
            <a:ext cx="10795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27"/>
          <p:cNvSpPr>
            <a:spLocks noChangeArrowheads="1"/>
          </p:cNvSpPr>
          <p:nvPr/>
        </p:nvSpPr>
        <p:spPr bwMode="auto">
          <a:xfrm>
            <a:off x="1637665" y="3999865"/>
            <a:ext cx="6784975" cy="495935"/>
          </a:xfrm>
          <a:prstGeom prst="wedgeRoundRectCallout">
            <a:avLst>
              <a:gd name="adj1" fmla="val -53350"/>
              <a:gd name="adj2" fmla="val -31946"/>
              <a:gd name="adj3" fmla="val 16667"/>
            </a:avLst>
          </a:prstGeom>
          <a:solidFill>
            <a:srgbClr val="FFFFFF"/>
          </a:solidFill>
          <a:ln w="19050">
            <a:solidFill>
              <a:srgbClr val="3399FF"/>
            </a:solidFill>
            <a:miter lim="800000"/>
          </a:ln>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2400" b="1">
                <a:latin typeface="楷体" panose="02010609060101010101" pitchFamily="49" charset="-122"/>
                <a:ea typeface="楷体" panose="02010609060101010101" pitchFamily="49" charset="-122"/>
              </a:rPr>
              <a:t>在这些漂亮的图案中，你想到了哪些数学知识？</a:t>
            </a:r>
            <a:endParaRPr lang="zh-CN" altLang="en-US" sz="2400" b="1">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22" presetClass="entr" presetSubtype="8" fill="hold" grpId="0" nodeType="withEffect">
                                  <p:stCondLst>
                                    <p:cond delay="0"/>
                                  </p:stCondLst>
                                  <p:childTnLst>
                                    <p:set>
                                      <p:cBhvr>
                                        <p:cTn id="8" dur="1" fill="hold">
                                          <p:stCondLst>
                                            <p:cond delay="0"/>
                                          </p:stCondLst>
                                        </p:cTn>
                                        <p:tgtEl>
                                          <p:spTgt spid="13"/>
                                        </p:tgtEl>
                                        <p:attrNameLst>
                                          <p:attrName>style.visibility</p:attrName>
                                        </p:attrNameLst>
                                      </p:cBhvr>
                                      <p:to>
                                        <p:strVal val="visible"/>
                                      </p:to>
                                    </p:set>
                                    <p:animEffect transition="in" filter="wipe(left)">
                                      <p:cBhvr>
                                        <p:cTn id="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p:bldP spid="13" grpId="1" animBg="1"/>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0">
          <a:blip r:embed="rId1"/>
          <a:srcRect/>
          <a:stretch>
            <a:fillRect/>
          </a:stretch>
        </a:blipFill>
        <a:effectLst/>
      </p:bgPr>
    </p:bg>
    <p:spTree>
      <p:nvGrpSpPr>
        <p:cNvPr id="1" name=""/>
        <p:cNvGrpSpPr/>
        <p:nvPr/>
      </p:nvGrpSpPr>
      <p:grpSpPr>
        <a:xfrm>
          <a:off x="0" y="0"/>
          <a:ext cx="0" cy="0"/>
          <a:chOff x="0" y="0"/>
          <a:chExt cx="0" cy="0"/>
        </a:xfrm>
      </p:grpSpPr>
      <p:cxnSp>
        <p:nvCxnSpPr>
          <p:cNvPr id="9" name="直接连接符 8"/>
          <p:cNvCxnSpPr/>
          <p:nvPr/>
        </p:nvCxnSpPr>
        <p:spPr>
          <a:xfrm>
            <a:off x="2652713" y="2646363"/>
            <a:ext cx="3760787" cy="0"/>
          </a:xfrm>
          <a:prstGeom prst="line">
            <a:avLst/>
          </a:prstGeom>
          <a:ln w="28575">
            <a:solidFill>
              <a:schemeClr val="bg1"/>
            </a:solidFill>
          </a:ln>
        </p:spPr>
        <p:style>
          <a:lnRef idx="1">
            <a:schemeClr val="accent1"/>
          </a:lnRef>
          <a:fillRef idx="0">
            <a:schemeClr val="accent1"/>
          </a:fillRef>
          <a:effectRef idx="0">
            <a:schemeClr val="accent1"/>
          </a:effectRef>
          <a:fontRef idx="minor">
            <a:schemeClr val="tx1"/>
          </a:fontRef>
        </p:style>
      </p:cxnSp>
      <p:sp>
        <p:nvSpPr>
          <p:cNvPr id="6148" name="副标题 6"/>
          <p:cNvSpPr>
            <a:spLocks noGrp="1" noChangeArrowheads="1"/>
          </p:cNvSpPr>
          <p:nvPr>
            <p:ph type="subTitle" idx="4294967295"/>
          </p:nvPr>
        </p:nvSpPr>
        <p:spPr bwMode="auto">
          <a:xfrm>
            <a:off x="3357563" y="2655888"/>
            <a:ext cx="2349500" cy="500062"/>
          </a:xfrm>
          <a:prstGeom prst="rect">
            <a:avLst/>
          </a:prstGeom>
        </p:spPr>
        <p:txBody>
          <a:bodyPr/>
          <a:lstStyle/>
          <a:p>
            <a:pPr>
              <a:defRPr/>
            </a:pPr>
            <a:r>
              <a:rPr lang="en-US" altLang="zh-CN" dirty="0">
                <a:solidFill>
                  <a:schemeClr val="bg1"/>
                </a:solidFill>
                <a:ea typeface="楷体" panose="02010609060101010101" pitchFamily="49" charset="-122"/>
              </a:rPr>
              <a:t>R</a:t>
            </a:r>
            <a:r>
              <a:rPr lang="zh-CN" altLang="en-US" dirty="0">
                <a:solidFill>
                  <a:schemeClr val="bg1"/>
                </a:solidFill>
                <a:latin typeface="+mn-ea"/>
              </a:rPr>
              <a:t>·</a:t>
            </a:r>
            <a:r>
              <a:rPr lang="zh-CN" altLang="en-US" dirty="0">
                <a:solidFill>
                  <a:schemeClr val="bg1"/>
                </a:solidFill>
                <a:ea typeface="楷体" panose="02010609060101010101" pitchFamily="49" charset="-122"/>
              </a:rPr>
              <a:t>六年级下册</a:t>
            </a:r>
            <a:endParaRPr lang="zh-CN" altLang="en-US" dirty="0">
              <a:solidFill>
                <a:schemeClr val="bg1"/>
              </a:solidFill>
              <a:ea typeface="楷体" panose="02010609060101010101" pitchFamily="49" charset="-122"/>
            </a:endParaRPr>
          </a:p>
        </p:txBody>
      </p:sp>
      <p:sp>
        <p:nvSpPr>
          <p:cNvPr id="10244" name="标题 5"/>
          <p:cNvSpPr>
            <a:spLocks noGrp="1" noChangeArrowheads="1"/>
          </p:cNvSpPr>
          <p:nvPr>
            <p:ph type="ctrTitle" idx="4294967295"/>
          </p:nvPr>
        </p:nvSpPr>
        <p:spPr bwMode="auto">
          <a:xfrm>
            <a:off x="3525838" y="1703388"/>
            <a:ext cx="2838450" cy="771525"/>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zh-CN" altLang="en-US" sz="4000">
                <a:solidFill>
                  <a:schemeClr val="bg1"/>
                </a:solidFill>
                <a:latin typeface="幼圆" panose="02010509060101010101" pitchFamily="49" charset="-122"/>
                <a:ea typeface="幼圆" panose="02010509060101010101" pitchFamily="49" charset="-122"/>
              </a:rPr>
              <a:t>图形的运动</a:t>
            </a:r>
            <a:endParaRPr lang="zh-CN" altLang="en-US" sz="4000">
              <a:solidFill>
                <a:schemeClr val="bg1"/>
              </a:solidFill>
              <a:latin typeface="幼圆" panose="02010509060101010101" pitchFamily="49" charset="-122"/>
              <a:ea typeface="幼圆" panose="02010509060101010101" pitchFamily="49" charset="-122"/>
            </a:endParaRPr>
          </a:p>
        </p:txBody>
      </p:sp>
      <p:pic>
        <p:nvPicPr>
          <p:cNvPr id="8" name="Picture 10" descr="E:\完全共享\标\6.png6"/>
          <p:cNvPicPr>
            <a:picLocks noChangeAspect="1" noChangeArrowheads="1"/>
          </p:cNvPicPr>
          <p:nvPr/>
        </p:nvPicPr>
        <p:blipFill>
          <a:blip r:embed="rId2"/>
          <a:srcRect/>
          <a:stretch>
            <a:fillRect/>
          </a:stretch>
        </p:blipFill>
        <p:spPr bwMode="auto">
          <a:xfrm>
            <a:off x="2577465" y="1522095"/>
            <a:ext cx="948690" cy="95313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椭圆 29"/>
          <p:cNvSpPr/>
          <p:nvPr/>
        </p:nvSpPr>
        <p:spPr bwMode="auto">
          <a:xfrm>
            <a:off x="4768850" y="3643313"/>
            <a:ext cx="927100" cy="539750"/>
          </a:xfrm>
          <a:prstGeom prst="ellipse">
            <a:avLst/>
          </a:prstGeom>
          <a:solidFill>
            <a:srgbClr val="FFFF00"/>
          </a:solidFill>
          <a:ln w="19050">
            <a:solidFill>
              <a:srgbClr val="3399FF"/>
            </a:solidFill>
            <a:miter lim="800000"/>
          </a:ln>
        </p:spPr>
        <p:txBody>
          <a:bodyPr anchor="ctr"/>
          <a:lstStyle/>
          <a:p>
            <a:pPr algn="ctr" eaLnBrk="1" fontAlgn="auto" hangingPunct="1">
              <a:lnSpc>
                <a:spcPct val="120000"/>
              </a:lnSpc>
              <a:spcBef>
                <a:spcPts val="0"/>
              </a:spcBef>
              <a:spcAft>
                <a:spcPts val="0"/>
              </a:spcAft>
              <a:defRPr/>
            </a:pPr>
            <a:endParaRPr lang="zh-CN" altLang="en-US" sz="3200" b="1" kern="0" dirty="0">
              <a:solidFill>
                <a:srgbClr val="1C1C1C"/>
              </a:solidFill>
              <a:latin typeface="宋体" panose="02010600030101010101" pitchFamily="2" charset="-122"/>
            </a:endParaRPr>
          </a:p>
        </p:txBody>
      </p:sp>
      <p:pic>
        <p:nvPicPr>
          <p:cNvPr id="2" name="Picture 5"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59486" t="65074" b="5200"/>
          <a:stretch>
            <a:fillRect/>
          </a:stretch>
        </p:blipFill>
        <p:spPr bwMode="auto">
          <a:xfrm>
            <a:off x="1411288" y="981075"/>
            <a:ext cx="6302375" cy="1528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7"/>
          <p:cNvSpPr>
            <a:spLocks noChangeArrowheads="1"/>
          </p:cNvSpPr>
          <p:nvPr/>
        </p:nvSpPr>
        <p:spPr bwMode="auto">
          <a:xfrm>
            <a:off x="1897063" y="2944813"/>
            <a:ext cx="322262" cy="317500"/>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4" name="Rectangle 7"/>
          <p:cNvSpPr>
            <a:spLocks noChangeArrowheads="1"/>
          </p:cNvSpPr>
          <p:nvPr/>
        </p:nvSpPr>
        <p:spPr bwMode="auto">
          <a:xfrm rot="2708602">
            <a:off x="3762376" y="2901950"/>
            <a:ext cx="342900" cy="333375"/>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5" name="Rectangle 7"/>
          <p:cNvSpPr>
            <a:spLocks noChangeArrowheads="1"/>
          </p:cNvSpPr>
          <p:nvPr/>
        </p:nvSpPr>
        <p:spPr bwMode="auto">
          <a:xfrm>
            <a:off x="3694113" y="2817813"/>
            <a:ext cx="501650" cy="501650"/>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6" name="Rectangle 7"/>
          <p:cNvSpPr>
            <a:spLocks noChangeArrowheads="1"/>
          </p:cNvSpPr>
          <p:nvPr/>
        </p:nvSpPr>
        <p:spPr bwMode="auto">
          <a:xfrm rot="2667154">
            <a:off x="3687763" y="2827338"/>
            <a:ext cx="495300" cy="482600"/>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7" name="Rectangle 7"/>
          <p:cNvSpPr>
            <a:spLocks noChangeArrowheads="1"/>
          </p:cNvSpPr>
          <p:nvPr/>
        </p:nvSpPr>
        <p:spPr bwMode="auto">
          <a:xfrm>
            <a:off x="3589338" y="2714625"/>
            <a:ext cx="704850" cy="700088"/>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8" name="Rectangle 7"/>
          <p:cNvSpPr>
            <a:spLocks noChangeArrowheads="1"/>
          </p:cNvSpPr>
          <p:nvPr/>
        </p:nvSpPr>
        <p:spPr bwMode="auto">
          <a:xfrm rot="2674126">
            <a:off x="3594100" y="2719388"/>
            <a:ext cx="695325" cy="688975"/>
          </a:xfrm>
          <a:prstGeom prst="rect">
            <a:avLst/>
          </a:prstGeom>
          <a:noFill/>
          <a:ln w="12700">
            <a:solidFill>
              <a:schemeClr val="tx1"/>
            </a:solidFill>
            <a:miter lim="800000"/>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buFont typeface="Arial" panose="020B0604020202020204" pitchFamily="34" charset="0"/>
              <a:buNone/>
            </a:pPr>
            <a:endParaRPr lang="zh-CN" altLang="en-US"/>
          </a:p>
        </p:txBody>
      </p:sp>
      <p:sp>
        <p:nvSpPr>
          <p:cNvPr id="9" name="TextBox 15"/>
          <p:cNvSpPr txBox="1">
            <a:spLocks noChangeArrowheads="1"/>
          </p:cNvSpPr>
          <p:nvPr/>
        </p:nvSpPr>
        <p:spPr bwMode="auto">
          <a:xfrm>
            <a:off x="1395413" y="3662363"/>
            <a:ext cx="1646237" cy="521970"/>
          </a:xfrm>
          <a:prstGeom prst="rect">
            <a:avLst/>
          </a:prstGeom>
          <a:noFill/>
          <a:ln>
            <a:noFill/>
          </a:ln>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0" hangingPunct="1">
              <a:lnSpc>
                <a:spcPct val="100000"/>
              </a:lnSpc>
              <a:buFont typeface="Arial" panose="020B0604020202020204" pitchFamily="34" charset="0"/>
              <a:buNone/>
              <a:defRPr/>
            </a:pPr>
            <a:r>
              <a:rPr lang="zh-CN" altLang="en-US" sz="2800" b="1" dirty="0">
                <a:solidFill>
                  <a:srgbClr val="E60013"/>
                </a:solidFill>
                <a:latin typeface="黑体" panose="02010609060101010101" pitchFamily="49" charset="-122"/>
                <a:ea typeface="黑体" panose="02010609060101010101" pitchFamily="49" charset="-122"/>
              </a:rPr>
              <a:t>旋转</a:t>
            </a:r>
            <a:r>
              <a:rPr lang="en-US" altLang="zh-CN" sz="2800" b="1" dirty="0">
                <a:solidFill>
                  <a:srgbClr val="E60013"/>
                </a:solidFill>
                <a:latin typeface="+mn-lt"/>
                <a:ea typeface="黑体" panose="02010609060101010101" pitchFamily="49" charset="-122"/>
              </a:rPr>
              <a:t>45</a:t>
            </a:r>
            <a:r>
              <a:rPr lang="en-US" altLang="zh-CN" sz="2800" b="1" dirty="0">
                <a:solidFill>
                  <a:srgbClr val="E60013"/>
                </a:solidFill>
                <a:latin typeface="黑体" panose="02010609060101010101" pitchFamily="49" charset="-122"/>
                <a:ea typeface="黑体" panose="02010609060101010101" pitchFamily="49" charset="-122"/>
              </a:rPr>
              <a:t>°</a:t>
            </a:r>
            <a:endParaRPr lang="en-US" altLang="zh-CN" sz="2800" b="1" dirty="0">
              <a:solidFill>
                <a:srgbClr val="E60013"/>
              </a:solidFill>
              <a:latin typeface="黑体" panose="02010609060101010101" pitchFamily="49" charset="-122"/>
              <a:ea typeface="黑体" panose="02010609060101010101" pitchFamily="49" charset="-122"/>
            </a:endParaRPr>
          </a:p>
        </p:txBody>
      </p:sp>
      <p:sp>
        <p:nvSpPr>
          <p:cNvPr id="10" name="TextBox 17"/>
          <p:cNvSpPr txBox="1">
            <a:spLocks noChangeArrowheads="1"/>
          </p:cNvSpPr>
          <p:nvPr/>
        </p:nvSpPr>
        <p:spPr bwMode="auto">
          <a:xfrm>
            <a:off x="1595438" y="4252913"/>
            <a:ext cx="10604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latinLnBrk="0" hangingPunct="1">
              <a:lnSpc>
                <a:spcPct val="100000"/>
              </a:lnSpc>
              <a:buFont typeface="Arial" panose="020B0604020202020204" pitchFamily="34" charset="0"/>
              <a:buNone/>
            </a:pPr>
            <a:r>
              <a:rPr lang="zh-CN" altLang="en-US" sz="2800" b="1">
                <a:solidFill>
                  <a:srgbClr val="E60013"/>
                </a:solidFill>
                <a:latin typeface="黑体" panose="02010609060101010101" pitchFamily="49" charset="-122"/>
                <a:ea typeface="黑体" panose="02010609060101010101" pitchFamily="49" charset="-122"/>
              </a:rPr>
              <a:t>放大</a:t>
            </a:r>
            <a:endParaRPr lang="zh-CN" altLang="en-US" sz="2800" b="1">
              <a:solidFill>
                <a:srgbClr val="E60013"/>
              </a:solidFill>
              <a:latin typeface="黑体" panose="02010609060101010101" pitchFamily="49" charset="-122"/>
              <a:ea typeface="黑体" panose="02010609060101010101" pitchFamily="49" charset="-122"/>
            </a:endParaRPr>
          </a:p>
        </p:txBody>
      </p:sp>
      <p:pic>
        <p:nvPicPr>
          <p:cNvPr id="23" name="Picture 6"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60181" t="70271" r="33260" b="8704"/>
          <a:stretch>
            <a:fillRect/>
          </a:stretch>
        </p:blipFill>
        <p:spPr bwMode="auto">
          <a:xfrm>
            <a:off x="1544638" y="2551113"/>
            <a:ext cx="1019175" cy="108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4" name="Picture 8"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60181" t="70271" r="33260" b="8704"/>
          <a:stretch>
            <a:fillRect/>
          </a:stretch>
        </p:blipFill>
        <p:spPr bwMode="auto">
          <a:xfrm>
            <a:off x="1544638" y="2552700"/>
            <a:ext cx="10191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5" name="Picture 9"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60181" t="70271" r="33260" b="8704"/>
          <a:stretch>
            <a:fillRect/>
          </a:stretch>
        </p:blipFill>
        <p:spPr bwMode="auto">
          <a:xfrm>
            <a:off x="1544638" y="2551113"/>
            <a:ext cx="10191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10"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60181" t="70271" r="33260" b="8704"/>
          <a:stretch>
            <a:fillRect/>
          </a:stretch>
        </p:blipFill>
        <p:spPr bwMode="auto">
          <a:xfrm>
            <a:off x="1544638" y="2554288"/>
            <a:ext cx="10191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7" name="Picture 11"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60181" t="70271" r="33260" b="8704"/>
          <a:stretch>
            <a:fillRect/>
          </a:stretch>
        </p:blipFill>
        <p:spPr bwMode="auto">
          <a:xfrm>
            <a:off x="1541463" y="2551113"/>
            <a:ext cx="10191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8" name="Picture 12" descr="6-33-Y"/>
          <p:cNvPicPr>
            <a:picLocks noChangeAspect="1" noChangeArrowheads="1"/>
          </p:cNvPicPr>
          <p:nvPr/>
        </p:nvPicPr>
        <p:blipFill>
          <a:blip r:embed="rId1" cstate="print">
            <a:clrChange>
              <a:clrFrom>
                <a:srgbClr val="FDFDFD"/>
              </a:clrFrom>
              <a:clrTo>
                <a:srgbClr val="FDFDFD">
                  <a:alpha val="0"/>
                </a:srgbClr>
              </a:clrTo>
            </a:clrChange>
            <a:extLst>
              <a:ext uri="{28A0092B-C50C-407E-A947-70E740481C1C}">
                <a14:useLocalDpi xmlns:a14="http://schemas.microsoft.com/office/drawing/2010/main" val="0"/>
              </a:ext>
            </a:extLst>
          </a:blip>
          <a:srcRect l="60181" t="70271" r="33260" b="8704"/>
          <a:stretch>
            <a:fillRect/>
          </a:stretch>
        </p:blipFill>
        <p:spPr bwMode="auto">
          <a:xfrm>
            <a:off x="1541463" y="2548993"/>
            <a:ext cx="1019175" cy="107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矩形 28"/>
          <p:cNvSpPr>
            <a:spLocks noChangeArrowheads="1"/>
          </p:cNvSpPr>
          <p:nvPr/>
        </p:nvSpPr>
        <p:spPr bwMode="auto">
          <a:xfrm>
            <a:off x="3694113" y="3662363"/>
            <a:ext cx="4115435"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atinLnBrk="0">
              <a:lnSpc>
                <a:spcPct val="100000"/>
              </a:lnSpc>
            </a:pPr>
            <a:r>
              <a:rPr lang="zh-CN" altLang="en-US" sz="2800" b="1">
                <a:solidFill>
                  <a:srgbClr val="E60013"/>
                </a:solidFill>
                <a:latin typeface="楷体" panose="02010609060101010101" pitchFamily="49" charset="-122"/>
                <a:ea typeface="楷体" panose="02010609060101010101" pitchFamily="49" charset="-122"/>
              </a:rPr>
              <a:t>平移、旋转、放大、缩小</a:t>
            </a:r>
            <a:endParaRPr lang="zh-CN" altLang="en-US" sz="2800" b="1">
              <a:solidFill>
                <a:srgbClr val="E60013"/>
              </a:solidFill>
              <a:latin typeface="楷体" panose="02010609060101010101" pitchFamily="49" charset="-122"/>
              <a:ea typeface="楷体" panose="02010609060101010101" pitchFamily="49" charset="-122"/>
            </a:endParaRPr>
          </a:p>
        </p:txBody>
      </p:sp>
      <p:sp>
        <p:nvSpPr>
          <p:cNvPr id="31" name="矩形 30"/>
          <p:cNvSpPr>
            <a:spLocks noChangeArrowheads="1"/>
          </p:cNvSpPr>
          <p:nvPr/>
        </p:nvSpPr>
        <p:spPr bwMode="auto">
          <a:xfrm>
            <a:off x="4053205" y="4253230"/>
            <a:ext cx="4006850" cy="5219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latinLnBrk="0">
              <a:lnSpc>
                <a:spcPct val="100000"/>
              </a:lnSpc>
            </a:pPr>
            <a:r>
              <a:rPr lang="zh-CN" altLang="en-US" sz="2800" b="1">
                <a:solidFill>
                  <a:srgbClr val="1D41D5"/>
                </a:solidFill>
                <a:latin typeface="黑体" panose="02010609060101010101" pitchFamily="49" charset="-122"/>
                <a:ea typeface="黑体" panose="02010609060101010101" pitchFamily="49" charset="-122"/>
              </a:rPr>
              <a:t>中心点、方向、角度</a:t>
            </a:r>
            <a:endParaRPr lang="zh-CN" altLang="en-US" sz="2800" b="1">
              <a:solidFill>
                <a:srgbClr val="1D41D5"/>
              </a:solidFill>
              <a:latin typeface="黑体" panose="02010609060101010101" pitchFamily="49" charset="-122"/>
              <a:ea typeface="黑体" panose="02010609060101010101" pitchFamily="49" charset="-122"/>
            </a:endParaRPr>
          </a:p>
        </p:txBody>
      </p:sp>
      <p:sp>
        <p:nvSpPr>
          <p:cNvPr id="32" name="对角圆角矩形 31"/>
          <p:cNvSpPr/>
          <p:nvPr/>
        </p:nvSpPr>
        <p:spPr>
          <a:xfrm>
            <a:off x="336550" y="342900"/>
            <a:ext cx="2224088" cy="520700"/>
          </a:xfrm>
          <a:prstGeom prst="round2DiagRect">
            <a:avLst>
              <a:gd name="adj1" fmla="val 50000"/>
              <a:gd name="adj2" fmla="val 0"/>
            </a:avLst>
          </a:prstGeom>
          <a:solidFill>
            <a:srgbClr val="F49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latin typeface="字魂36号-正文宋楷" panose="02000000000000000000" charset="-122"/>
              </a:rPr>
              <a:t>巩固旧知</a:t>
            </a:r>
            <a:endParaRPr lang="zh-CN" altLang="en-US" sz="3200" b="1" dirty="0">
              <a:latin typeface="字魂36号-正文宋楷" panose="02000000000000000000"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childTnLst>
                                </p:cTn>
                              </p:par>
                            </p:childTnLst>
                          </p:cTn>
                        </p:par>
                        <p:par>
                          <p:cTn id="16" fill="hold">
                            <p:stCondLst>
                              <p:cond delay="0"/>
                            </p:stCondLst>
                            <p:childTnLst>
                              <p:par>
                                <p:cTn id="17" presetID="1"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par>
                          <p:cTn id="19" fill="hold">
                            <p:stCondLst>
                              <p:cond delay="0"/>
                            </p:stCondLst>
                            <p:childTnLst>
                              <p:par>
                                <p:cTn id="20" presetID="35" presetClass="path" presetSubtype="0" accel="50000" decel="50000" fill="hold" grpId="1" nodeType="afterEffect">
                                  <p:stCondLst>
                                    <p:cond delay="0"/>
                                  </p:stCondLst>
                                  <p:childTnLst>
                                    <p:animMotion origin="layout" path="M 3.88889E-6 -1.23457E-7 L -0.20504 0.00617 " pathEditMode="relative" rAng="0" ptsTypes="AA">
                                      <p:cBhvr>
                                        <p:cTn id="21" dur="2000" fill="hold"/>
                                        <p:tgtEl>
                                          <p:spTgt spid="4"/>
                                        </p:tgtEl>
                                        <p:attrNameLst>
                                          <p:attrName>ppt_x</p:attrName>
                                          <p:attrName>ppt_y</p:attrName>
                                        </p:attrNameLst>
                                      </p:cBhvr>
                                      <p:rCtr x="-10260" y="309"/>
                                    </p:animMotion>
                                  </p:childTnLst>
                                </p:cTn>
                              </p:par>
                            </p:childTnLst>
                          </p:cTn>
                        </p:par>
                        <p:par>
                          <p:cTn id="22" fill="hold">
                            <p:stCondLst>
                              <p:cond delay="2000"/>
                            </p:stCondLst>
                            <p:childTnLst>
                              <p:par>
                                <p:cTn id="23" presetID="1" presetClass="entr" presetSubtype="0" fill="hold" grpId="0" nodeType="after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childTnLst>
                          </p:cTn>
                        </p:par>
                        <p:par>
                          <p:cTn id="25" fill="hold">
                            <p:stCondLst>
                              <p:cond delay="2000"/>
                            </p:stCondLst>
                            <p:childTnLst>
                              <p:par>
                                <p:cTn id="26" presetID="1" presetClass="entr" presetSubtype="0" fill="hold" grpId="0" nodeType="afterEffect">
                                  <p:stCondLst>
                                    <p:cond delay="0"/>
                                  </p:stCondLst>
                                  <p:childTnLst>
                                    <p:set>
                                      <p:cBhvr>
                                        <p:cTn id="27" dur="1" fill="hold">
                                          <p:stCondLst>
                                            <p:cond delay="0"/>
                                          </p:stCondLst>
                                        </p:cTn>
                                        <p:tgtEl>
                                          <p:spTgt spid="5"/>
                                        </p:tgtEl>
                                        <p:attrNameLst>
                                          <p:attrName>style.visibility</p:attrName>
                                        </p:attrNameLst>
                                      </p:cBhvr>
                                      <p:to>
                                        <p:strVal val="visible"/>
                                      </p:to>
                                    </p:set>
                                  </p:childTnLst>
                                </p:cTn>
                              </p:par>
                            </p:childTnLst>
                          </p:cTn>
                        </p:par>
                        <p:par>
                          <p:cTn id="28" fill="hold">
                            <p:stCondLst>
                              <p:cond delay="2000"/>
                            </p:stCondLst>
                            <p:childTnLst>
                              <p:par>
                                <p:cTn id="29" presetID="35" presetClass="path" presetSubtype="0" accel="50000" decel="50000" fill="hold" grpId="1" nodeType="afterEffect">
                                  <p:stCondLst>
                                    <p:cond delay="0"/>
                                  </p:stCondLst>
                                  <p:childTnLst>
                                    <p:animMotion origin="layout" path="M -1.38889E-6 -1.23457E-7 L -0.20625 0.00617 " pathEditMode="relative" rAng="0" ptsTypes="AA">
                                      <p:cBhvr>
                                        <p:cTn id="30" dur="2000" fill="hold"/>
                                        <p:tgtEl>
                                          <p:spTgt spid="5"/>
                                        </p:tgtEl>
                                        <p:attrNameLst>
                                          <p:attrName>ppt_x</p:attrName>
                                          <p:attrName>ppt_y</p:attrName>
                                        </p:attrNameLst>
                                      </p:cBhvr>
                                      <p:rCtr x="-10312" y="309"/>
                                    </p:animMotion>
                                  </p:childTnLst>
                                </p:cTn>
                              </p:par>
                            </p:childTnLst>
                          </p:cTn>
                        </p:par>
                        <p:par>
                          <p:cTn id="31" fill="hold">
                            <p:stCondLst>
                              <p:cond delay="4000"/>
                            </p:stCondLst>
                            <p:childTnLst>
                              <p:par>
                                <p:cTn id="32" presetID="1" presetClass="entr" presetSubtype="0" fill="hold" grpId="0" nodeType="afterEffect">
                                  <p:stCondLst>
                                    <p:cond delay="0"/>
                                  </p:stCondLst>
                                  <p:childTnLst>
                                    <p:set>
                                      <p:cBhvr>
                                        <p:cTn id="33" dur="1" fill="hold">
                                          <p:stCondLst>
                                            <p:cond delay="0"/>
                                          </p:stCondLst>
                                        </p:cTn>
                                        <p:tgtEl>
                                          <p:spTgt spid="6"/>
                                        </p:tgtEl>
                                        <p:attrNameLst>
                                          <p:attrName>style.visibility</p:attrName>
                                        </p:attrNameLst>
                                      </p:cBhvr>
                                      <p:to>
                                        <p:strVal val="visible"/>
                                      </p:to>
                                    </p:set>
                                  </p:childTnLst>
                                </p:cTn>
                              </p:par>
                            </p:childTnLst>
                          </p:cTn>
                        </p:par>
                        <p:par>
                          <p:cTn id="34" fill="hold">
                            <p:stCondLst>
                              <p:cond delay="4000"/>
                            </p:stCondLst>
                            <p:childTnLst>
                              <p:par>
                                <p:cTn id="35" presetID="35" presetClass="path" presetSubtype="0" accel="50000" decel="50000" fill="hold" grpId="1" nodeType="afterEffect">
                                  <p:stCondLst>
                                    <p:cond delay="0"/>
                                  </p:stCondLst>
                                  <p:childTnLst>
                                    <p:animMotion origin="layout" path="M 2.77778E-7 -1.23457E-7 L -0.20417 0.00617 " pathEditMode="relative" rAng="0" ptsTypes="AA">
                                      <p:cBhvr>
                                        <p:cTn id="36" dur="2000" fill="hold"/>
                                        <p:tgtEl>
                                          <p:spTgt spid="6"/>
                                        </p:tgtEl>
                                        <p:attrNameLst>
                                          <p:attrName>ppt_x</p:attrName>
                                          <p:attrName>ppt_y</p:attrName>
                                        </p:attrNameLst>
                                      </p:cBhvr>
                                      <p:rCtr x="-10208" y="309"/>
                                    </p:animMotion>
                                  </p:childTnLst>
                                </p:cTn>
                              </p:par>
                            </p:childTnLst>
                          </p:cTn>
                        </p:par>
                        <p:par>
                          <p:cTn id="37" fill="hold">
                            <p:stCondLst>
                              <p:cond delay="6000"/>
                            </p:stCondLst>
                            <p:childTnLst>
                              <p:par>
                                <p:cTn id="38" presetID="1" presetClass="entr" presetSubtype="0" fill="hold" grpId="0" nodeType="afterEffect">
                                  <p:stCondLst>
                                    <p:cond delay="0"/>
                                  </p:stCondLst>
                                  <p:childTnLst>
                                    <p:set>
                                      <p:cBhvr>
                                        <p:cTn id="39" dur="1" fill="hold">
                                          <p:stCondLst>
                                            <p:cond delay="0"/>
                                          </p:stCondLst>
                                        </p:cTn>
                                        <p:tgtEl>
                                          <p:spTgt spid="7"/>
                                        </p:tgtEl>
                                        <p:attrNameLst>
                                          <p:attrName>style.visibility</p:attrName>
                                        </p:attrNameLst>
                                      </p:cBhvr>
                                      <p:to>
                                        <p:strVal val="visible"/>
                                      </p:to>
                                    </p:set>
                                  </p:childTnLst>
                                </p:cTn>
                              </p:par>
                            </p:childTnLst>
                          </p:cTn>
                        </p:par>
                        <p:par>
                          <p:cTn id="40" fill="hold">
                            <p:stCondLst>
                              <p:cond delay="6000"/>
                            </p:stCondLst>
                            <p:childTnLst>
                              <p:par>
                                <p:cTn id="41" presetID="35" presetClass="path" presetSubtype="0" accel="50000" decel="50000" fill="hold" grpId="1" nodeType="afterEffect">
                                  <p:stCondLst>
                                    <p:cond delay="0"/>
                                  </p:stCondLst>
                                  <p:childTnLst>
                                    <p:animMotion origin="layout" path="M 0.00434 -4.19753E-6 L -0.20486 0.00525 " pathEditMode="relative" rAng="0" ptsTypes="AA">
                                      <p:cBhvr>
                                        <p:cTn id="42" dur="2000" fill="hold"/>
                                        <p:tgtEl>
                                          <p:spTgt spid="7"/>
                                        </p:tgtEl>
                                        <p:attrNameLst>
                                          <p:attrName>ppt_x</p:attrName>
                                          <p:attrName>ppt_y</p:attrName>
                                        </p:attrNameLst>
                                      </p:cBhvr>
                                      <p:rCtr x="-10469" y="247"/>
                                    </p:animMotion>
                                  </p:childTnLst>
                                </p:cTn>
                              </p:par>
                            </p:childTnLst>
                          </p:cTn>
                        </p:par>
                        <p:par>
                          <p:cTn id="43" fill="hold">
                            <p:stCondLst>
                              <p:cond delay="8000"/>
                            </p:stCondLst>
                            <p:childTnLst>
                              <p:par>
                                <p:cTn id="44" presetID="1" presetClass="entr" presetSubtype="0" fill="hold" grpId="0" nodeType="afterEffect">
                                  <p:stCondLst>
                                    <p:cond delay="0"/>
                                  </p:stCondLst>
                                  <p:childTnLst>
                                    <p:set>
                                      <p:cBhvr>
                                        <p:cTn id="45" dur="1" fill="hold">
                                          <p:stCondLst>
                                            <p:cond delay="0"/>
                                          </p:stCondLst>
                                        </p:cTn>
                                        <p:tgtEl>
                                          <p:spTgt spid="8"/>
                                        </p:tgtEl>
                                        <p:attrNameLst>
                                          <p:attrName>style.visibility</p:attrName>
                                        </p:attrNameLst>
                                      </p:cBhvr>
                                      <p:to>
                                        <p:strVal val="visible"/>
                                      </p:to>
                                    </p:set>
                                  </p:childTnLst>
                                </p:cTn>
                              </p:par>
                            </p:childTnLst>
                          </p:cTn>
                        </p:par>
                        <p:par>
                          <p:cTn id="46" fill="hold">
                            <p:stCondLst>
                              <p:cond delay="8000"/>
                            </p:stCondLst>
                            <p:childTnLst>
                              <p:par>
                                <p:cTn id="47" presetID="35" presetClass="path" presetSubtype="0" accel="50000" decel="50000" fill="hold" grpId="1" nodeType="afterEffect">
                                  <p:stCondLst>
                                    <p:cond delay="0"/>
                                  </p:stCondLst>
                                  <p:childTnLst>
                                    <p:animMotion origin="layout" path="M -4.16667E-6 -4.19753E-6 L -0.20382 0.00926 " pathEditMode="relative" rAng="0" ptsTypes="AA">
                                      <p:cBhvr>
                                        <p:cTn id="48" dur="2000" fill="hold"/>
                                        <p:tgtEl>
                                          <p:spTgt spid="8"/>
                                        </p:tgtEl>
                                        <p:attrNameLst>
                                          <p:attrName>ppt_x</p:attrName>
                                          <p:attrName>ppt_y</p:attrName>
                                        </p:attrNameLst>
                                      </p:cBhvr>
                                      <p:rCtr x="-10191" y="463"/>
                                    </p:animMotion>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3"/>
                                        </p:tgtEl>
                                        <p:attrNameLst>
                                          <p:attrName>style.visibility</p:attrName>
                                        </p:attrNameLst>
                                      </p:cBhvr>
                                      <p:to>
                                        <p:strVal val="hidden"/>
                                      </p:to>
                                    </p:set>
                                  </p:childTnLst>
                                </p:cTn>
                              </p:par>
                              <p:par>
                                <p:cTn id="53" presetID="1" presetClass="exit" presetSubtype="0" fill="hold" grpId="2" nodeType="withEffect">
                                  <p:stCondLst>
                                    <p:cond delay="0"/>
                                  </p:stCondLst>
                                  <p:childTnLst>
                                    <p:set>
                                      <p:cBhvr>
                                        <p:cTn id="54" dur="1" fill="hold">
                                          <p:stCondLst>
                                            <p:cond delay="0"/>
                                          </p:stCondLst>
                                        </p:cTn>
                                        <p:tgtEl>
                                          <p:spTgt spid="4"/>
                                        </p:tgtEl>
                                        <p:attrNameLst>
                                          <p:attrName>style.visibility</p:attrName>
                                        </p:attrNameLst>
                                      </p:cBhvr>
                                      <p:to>
                                        <p:strVal val="hidden"/>
                                      </p:to>
                                    </p:set>
                                  </p:childTnLst>
                                </p:cTn>
                              </p:par>
                              <p:par>
                                <p:cTn id="55" presetID="1" presetClass="exit" presetSubtype="0" fill="hold" grpId="2" nodeType="withEffect">
                                  <p:stCondLst>
                                    <p:cond delay="0"/>
                                  </p:stCondLst>
                                  <p:childTnLst>
                                    <p:set>
                                      <p:cBhvr>
                                        <p:cTn id="56" dur="1" fill="hold">
                                          <p:stCondLst>
                                            <p:cond delay="0"/>
                                          </p:stCondLst>
                                        </p:cTn>
                                        <p:tgtEl>
                                          <p:spTgt spid="5"/>
                                        </p:tgtEl>
                                        <p:attrNameLst>
                                          <p:attrName>style.visibility</p:attrName>
                                        </p:attrNameLst>
                                      </p:cBhvr>
                                      <p:to>
                                        <p:strVal val="hidden"/>
                                      </p:to>
                                    </p:set>
                                  </p:childTnLst>
                                </p:cTn>
                              </p:par>
                              <p:par>
                                <p:cTn id="57" presetID="1" presetClass="exit" presetSubtype="0" fill="hold" grpId="2" nodeType="withEffect">
                                  <p:stCondLst>
                                    <p:cond delay="0"/>
                                  </p:stCondLst>
                                  <p:childTnLst>
                                    <p:set>
                                      <p:cBhvr>
                                        <p:cTn id="58" dur="1" fill="hold">
                                          <p:stCondLst>
                                            <p:cond delay="0"/>
                                          </p:stCondLst>
                                        </p:cTn>
                                        <p:tgtEl>
                                          <p:spTgt spid="6"/>
                                        </p:tgtEl>
                                        <p:attrNameLst>
                                          <p:attrName>style.visibility</p:attrName>
                                        </p:attrNameLst>
                                      </p:cBhvr>
                                      <p:to>
                                        <p:strVal val="hidden"/>
                                      </p:to>
                                    </p:set>
                                  </p:childTnLst>
                                </p:cTn>
                              </p:par>
                              <p:par>
                                <p:cTn id="59" presetID="1" presetClass="exit" presetSubtype="0" fill="hold" grpId="2" nodeType="withEffect">
                                  <p:stCondLst>
                                    <p:cond delay="0"/>
                                  </p:stCondLst>
                                  <p:childTnLst>
                                    <p:set>
                                      <p:cBhvr>
                                        <p:cTn id="60" dur="1" fill="hold">
                                          <p:stCondLst>
                                            <p:cond delay="0"/>
                                          </p:stCondLst>
                                        </p:cTn>
                                        <p:tgtEl>
                                          <p:spTgt spid="7"/>
                                        </p:tgtEl>
                                        <p:attrNameLst>
                                          <p:attrName>style.visibility</p:attrName>
                                        </p:attrNameLst>
                                      </p:cBhvr>
                                      <p:to>
                                        <p:strVal val="hidden"/>
                                      </p:to>
                                    </p:set>
                                  </p:childTnLst>
                                </p:cTn>
                              </p:par>
                              <p:par>
                                <p:cTn id="61" presetID="1" presetClass="exit" presetSubtype="0" fill="hold" grpId="2" nodeType="withEffect">
                                  <p:stCondLst>
                                    <p:cond delay="0"/>
                                  </p:stCondLst>
                                  <p:childTnLst>
                                    <p:set>
                                      <p:cBhvr>
                                        <p:cTn id="62" dur="1" fill="hold">
                                          <p:stCondLst>
                                            <p:cond delay="0"/>
                                          </p:stCondLst>
                                        </p:cTn>
                                        <p:tgtEl>
                                          <p:spTgt spid="8"/>
                                        </p:tgtEl>
                                        <p:attrNameLst>
                                          <p:attrName>style.visibility</p:attrName>
                                        </p:attrNameLst>
                                      </p:cBhvr>
                                      <p:to>
                                        <p:strVal val="hidden"/>
                                      </p:to>
                                    </p:set>
                                  </p:childTnLst>
                                </p:cTn>
                              </p:par>
                            </p:childTnLst>
                          </p:cTn>
                        </p:par>
                        <p:par>
                          <p:cTn id="63" fill="hold">
                            <p:stCondLst>
                              <p:cond delay="0"/>
                            </p:stCondLst>
                            <p:childTnLst>
                              <p:par>
                                <p:cTn id="64" presetID="1" presetClass="entr" presetSubtype="0" fill="hold" nodeType="afterEffect">
                                  <p:stCondLst>
                                    <p:cond delay="0"/>
                                  </p:stCondLst>
                                  <p:childTnLst>
                                    <p:set>
                                      <p:cBhvr>
                                        <p:cTn id="65" dur="1" fill="hold">
                                          <p:stCondLst>
                                            <p:cond delay="0"/>
                                          </p:stCondLst>
                                        </p:cTn>
                                        <p:tgtEl>
                                          <p:spTgt spid="23"/>
                                        </p:tgtEl>
                                        <p:attrNameLst>
                                          <p:attrName>style.visibility</p:attrName>
                                        </p:attrNameLst>
                                      </p:cBhvr>
                                      <p:to>
                                        <p:strVal val="visible"/>
                                      </p:to>
                                    </p:set>
                                  </p:childTnLst>
                                </p:cTn>
                              </p:par>
                            </p:childTnLst>
                          </p:cTn>
                        </p:par>
                        <p:par>
                          <p:cTn id="66" fill="hold">
                            <p:stCondLst>
                              <p:cond delay="0"/>
                            </p:stCondLst>
                            <p:childTnLst>
                              <p:par>
                                <p:cTn id="67" presetID="1" presetClass="entr" presetSubtype="0" fill="hold" nodeType="afterEffect">
                                  <p:stCondLst>
                                    <p:cond delay="0"/>
                                  </p:stCondLst>
                                  <p:childTnLst>
                                    <p:set>
                                      <p:cBhvr>
                                        <p:cTn id="68" dur="1" fill="hold">
                                          <p:stCondLst>
                                            <p:cond delay="0"/>
                                          </p:stCondLst>
                                        </p:cTn>
                                        <p:tgtEl>
                                          <p:spTgt spid="24"/>
                                        </p:tgtEl>
                                        <p:attrNameLst>
                                          <p:attrName>style.visibility</p:attrName>
                                        </p:attrNameLst>
                                      </p:cBhvr>
                                      <p:to>
                                        <p:strVal val="visible"/>
                                      </p:to>
                                    </p:set>
                                  </p:childTnLst>
                                </p:cTn>
                              </p:par>
                            </p:childTnLst>
                          </p:cTn>
                        </p:par>
                      </p:childTnLst>
                    </p:cTn>
                  </p:par>
                  <p:par>
                    <p:cTn id="69" fill="hold">
                      <p:stCondLst>
                        <p:cond delay="indefinite"/>
                      </p:stCondLst>
                      <p:childTnLst>
                        <p:par>
                          <p:cTn id="70" fill="hold">
                            <p:stCondLst>
                              <p:cond delay="0"/>
                            </p:stCondLst>
                            <p:childTnLst>
                              <p:par>
                                <p:cTn id="71" presetID="63" presetClass="path" presetSubtype="0" accel="50000" decel="50000" fill="hold" nodeType="clickEffect">
                                  <p:stCondLst>
                                    <p:cond delay="0"/>
                                  </p:stCondLst>
                                  <p:childTnLst>
                                    <p:animMotion origin="layout" path="M -5.55556E-7 2.46914E-7 L 0.11458 2.46914E-7 " pathEditMode="relative" rAng="0" ptsTypes="AA">
                                      <p:cBhvr>
                                        <p:cTn id="72" dur="2000" fill="hold"/>
                                        <p:tgtEl>
                                          <p:spTgt spid="24"/>
                                        </p:tgtEl>
                                        <p:attrNameLst>
                                          <p:attrName>ppt_x</p:attrName>
                                          <p:attrName>ppt_y</p:attrName>
                                        </p:attrNameLst>
                                      </p:cBhvr>
                                      <p:rCtr x="5729" y="0"/>
                                    </p:animMotion>
                                  </p:childTnLst>
                                </p:cTn>
                              </p:par>
                            </p:childTnLst>
                          </p:cTn>
                        </p:par>
                        <p:par>
                          <p:cTn id="73" fill="hold">
                            <p:stCondLst>
                              <p:cond delay="2000"/>
                            </p:stCondLst>
                            <p:childTnLst>
                              <p:par>
                                <p:cTn id="74" presetID="1" presetClass="entr" presetSubtype="0" fill="hold" nodeType="afterEffect">
                                  <p:stCondLst>
                                    <p:cond delay="0"/>
                                  </p:stCondLst>
                                  <p:childTnLst>
                                    <p:set>
                                      <p:cBhvr>
                                        <p:cTn id="75" dur="1" fill="hold">
                                          <p:stCondLst>
                                            <p:cond delay="0"/>
                                          </p:stCondLst>
                                        </p:cTn>
                                        <p:tgtEl>
                                          <p:spTgt spid="25"/>
                                        </p:tgtEl>
                                        <p:attrNameLst>
                                          <p:attrName>style.visibility</p:attrName>
                                        </p:attrNameLst>
                                      </p:cBhvr>
                                      <p:to>
                                        <p:strVal val="visible"/>
                                      </p:to>
                                    </p:set>
                                  </p:childTnLst>
                                </p:cTn>
                              </p:par>
                            </p:childTnLst>
                          </p:cTn>
                        </p:par>
                        <p:par>
                          <p:cTn id="76" fill="hold">
                            <p:stCondLst>
                              <p:cond delay="2000"/>
                            </p:stCondLst>
                            <p:childTnLst>
                              <p:par>
                                <p:cTn id="77" presetID="63" presetClass="path" presetSubtype="0" accel="50000" decel="50000" fill="hold" nodeType="afterEffect">
                                  <p:stCondLst>
                                    <p:cond delay="0"/>
                                  </p:stCondLst>
                                  <p:childTnLst>
                                    <p:animMotion origin="layout" path="M -5.55556E-7 -1.11111E-6 L 0.22448 -1.11111E-6 " pathEditMode="relative" rAng="0" ptsTypes="AA">
                                      <p:cBhvr>
                                        <p:cTn id="78" dur="2000" fill="hold"/>
                                        <p:tgtEl>
                                          <p:spTgt spid="25"/>
                                        </p:tgtEl>
                                        <p:attrNameLst>
                                          <p:attrName>ppt_x</p:attrName>
                                          <p:attrName>ppt_y</p:attrName>
                                        </p:attrNameLst>
                                      </p:cBhvr>
                                      <p:rCtr x="11215" y="0"/>
                                    </p:animMotion>
                                  </p:childTnLst>
                                </p:cTn>
                              </p:par>
                            </p:childTnLst>
                          </p:cTn>
                        </p:par>
                        <p:par>
                          <p:cTn id="79" fill="hold">
                            <p:stCondLst>
                              <p:cond delay="4000"/>
                            </p:stCondLst>
                            <p:childTnLst>
                              <p:par>
                                <p:cTn id="80" presetID="1" presetClass="entr" presetSubtype="0" fill="hold" nodeType="afterEffect">
                                  <p:stCondLst>
                                    <p:cond delay="0"/>
                                  </p:stCondLst>
                                  <p:childTnLst>
                                    <p:set>
                                      <p:cBhvr>
                                        <p:cTn id="81" dur="1" fill="hold">
                                          <p:stCondLst>
                                            <p:cond delay="0"/>
                                          </p:stCondLst>
                                        </p:cTn>
                                        <p:tgtEl>
                                          <p:spTgt spid="26"/>
                                        </p:tgtEl>
                                        <p:attrNameLst>
                                          <p:attrName>style.visibility</p:attrName>
                                        </p:attrNameLst>
                                      </p:cBhvr>
                                      <p:to>
                                        <p:strVal val="visible"/>
                                      </p:to>
                                    </p:set>
                                  </p:childTnLst>
                                </p:cTn>
                              </p:par>
                            </p:childTnLst>
                          </p:cTn>
                        </p:par>
                        <p:par>
                          <p:cTn id="82" fill="hold">
                            <p:stCondLst>
                              <p:cond delay="4000"/>
                            </p:stCondLst>
                            <p:childTnLst>
                              <p:par>
                                <p:cTn id="83" presetID="63" presetClass="path" presetSubtype="0" accel="50000" decel="50000" fill="hold" nodeType="afterEffect">
                                  <p:stCondLst>
                                    <p:cond delay="0"/>
                                  </p:stCondLst>
                                  <p:childTnLst>
                                    <p:animMotion origin="layout" path="M -5.55556E-7 1.60494E-6 L 0.33681 -0.00185 " pathEditMode="relative" rAng="0" ptsTypes="AA">
                                      <p:cBhvr>
                                        <p:cTn id="84" dur="2000" fill="hold"/>
                                        <p:tgtEl>
                                          <p:spTgt spid="26"/>
                                        </p:tgtEl>
                                        <p:attrNameLst>
                                          <p:attrName>ppt_x</p:attrName>
                                          <p:attrName>ppt_y</p:attrName>
                                        </p:attrNameLst>
                                      </p:cBhvr>
                                      <p:rCtr x="16840" y="-93"/>
                                    </p:animMotion>
                                  </p:childTnLst>
                                </p:cTn>
                              </p:par>
                            </p:childTnLst>
                          </p:cTn>
                        </p:par>
                        <p:par>
                          <p:cTn id="85" fill="hold">
                            <p:stCondLst>
                              <p:cond delay="6000"/>
                            </p:stCondLst>
                            <p:childTnLst>
                              <p:par>
                                <p:cTn id="86" presetID="1" presetClass="entr" presetSubtype="0" fill="hold" nodeType="afterEffect">
                                  <p:stCondLst>
                                    <p:cond delay="0"/>
                                  </p:stCondLst>
                                  <p:childTnLst>
                                    <p:set>
                                      <p:cBhvr>
                                        <p:cTn id="87" dur="1" fill="hold">
                                          <p:stCondLst>
                                            <p:cond delay="0"/>
                                          </p:stCondLst>
                                        </p:cTn>
                                        <p:tgtEl>
                                          <p:spTgt spid="27"/>
                                        </p:tgtEl>
                                        <p:attrNameLst>
                                          <p:attrName>style.visibility</p:attrName>
                                        </p:attrNameLst>
                                      </p:cBhvr>
                                      <p:to>
                                        <p:strVal val="visible"/>
                                      </p:to>
                                    </p:set>
                                  </p:childTnLst>
                                </p:cTn>
                              </p:par>
                            </p:childTnLst>
                          </p:cTn>
                        </p:par>
                        <p:par>
                          <p:cTn id="88" fill="hold">
                            <p:stCondLst>
                              <p:cond delay="6000"/>
                            </p:stCondLst>
                            <p:childTnLst>
                              <p:par>
                                <p:cTn id="89" presetID="63" presetClass="path" presetSubtype="0" accel="50000" decel="50000" fill="hold" nodeType="afterEffect">
                                  <p:stCondLst>
                                    <p:cond delay="0"/>
                                  </p:stCondLst>
                                  <p:childTnLst>
                                    <p:animMotion origin="layout" path="M -3.33333E-6 -1.11111E-6 L 0.4467 -1.11111E-6 " pathEditMode="relative" rAng="0" ptsTypes="AA">
                                      <p:cBhvr>
                                        <p:cTn id="90" dur="2000" fill="hold"/>
                                        <p:tgtEl>
                                          <p:spTgt spid="27"/>
                                        </p:tgtEl>
                                        <p:attrNameLst>
                                          <p:attrName>ppt_x</p:attrName>
                                          <p:attrName>ppt_y</p:attrName>
                                        </p:attrNameLst>
                                      </p:cBhvr>
                                      <p:rCtr x="22326" y="0"/>
                                    </p:animMotion>
                                  </p:childTnLst>
                                </p:cTn>
                              </p:par>
                            </p:childTnLst>
                          </p:cTn>
                        </p:par>
                        <p:par>
                          <p:cTn id="91" fill="hold">
                            <p:stCondLst>
                              <p:cond delay="8000"/>
                            </p:stCondLst>
                            <p:childTnLst>
                              <p:par>
                                <p:cTn id="92" presetID="1" presetClass="entr" presetSubtype="0" fill="hold" nodeType="afterEffect">
                                  <p:stCondLst>
                                    <p:cond delay="0"/>
                                  </p:stCondLst>
                                  <p:childTnLst>
                                    <p:set>
                                      <p:cBhvr>
                                        <p:cTn id="93" dur="1" fill="hold">
                                          <p:stCondLst>
                                            <p:cond delay="0"/>
                                          </p:stCondLst>
                                        </p:cTn>
                                        <p:tgtEl>
                                          <p:spTgt spid="28"/>
                                        </p:tgtEl>
                                        <p:attrNameLst>
                                          <p:attrName>style.visibility</p:attrName>
                                        </p:attrNameLst>
                                      </p:cBhvr>
                                      <p:to>
                                        <p:strVal val="visible"/>
                                      </p:to>
                                    </p:set>
                                  </p:childTnLst>
                                </p:cTn>
                              </p:par>
                            </p:childTnLst>
                          </p:cTn>
                        </p:par>
                        <p:par>
                          <p:cTn id="94" fill="hold">
                            <p:stCondLst>
                              <p:cond delay="8000"/>
                            </p:stCondLst>
                            <p:childTnLst>
                              <p:par>
                                <p:cTn id="95" presetID="63" presetClass="path" presetSubtype="0" accel="50000" decel="50000" fill="hold" nodeType="afterEffect">
                                  <p:stCondLst>
                                    <p:cond delay="0"/>
                                  </p:stCondLst>
                                  <p:childTnLst>
                                    <p:animMotion origin="layout" path="M 4.44444E-6 2.71605E-6 L 0.56302 2.71605E-6 " pathEditMode="relative" rAng="0" ptsTypes="AA">
                                      <p:cBhvr>
                                        <p:cTn id="96" dur="2000" fill="hold"/>
                                        <p:tgtEl>
                                          <p:spTgt spid="28"/>
                                        </p:tgtEl>
                                        <p:attrNameLst>
                                          <p:attrName>ppt_x</p:attrName>
                                          <p:attrName>ppt_y</p:attrName>
                                        </p:attrNameLst>
                                      </p:cBhvr>
                                      <p:rCtr x="28142" y="0"/>
                                    </p:animMotion>
                                  </p:childTnLst>
                                </p:cTn>
                              </p:par>
                            </p:childTnLst>
                          </p:cTn>
                        </p:par>
                      </p:childTnLst>
                    </p:cTn>
                  </p:par>
                  <p:par>
                    <p:cTn id="97" fill="hold">
                      <p:stCondLst>
                        <p:cond delay="indefinite"/>
                      </p:stCondLst>
                      <p:childTnLst>
                        <p:par>
                          <p:cTn id="98" fill="hold">
                            <p:stCondLst>
                              <p:cond delay="0"/>
                            </p:stCondLst>
                            <p:childTnLst>
                              <p:par>
                                <p:cTn id="99" presetID="16" presetClass="entr" presetSubtype="21" fill="hold" grpId="0" nodeType="clickEffect">
                                  <p:stCondLst>
                                    <p:cond delay="0"/>
                                  </p:stCondLst>
                                  <p:childTnLst>
                                    <p:set>
                                      <p:cBhvr>
                                        <p:cTn id="100" dur="1" fill="hold">
                                          <p:stCondLst>
                                            <p:cond delay="0"/>
                                          </p:stCondLst>
                                        </p:cTn>
                                        <p:tgtEl>
                                          <p:spTgt spid="29"/>
                                        </p:tgtEl>
                                        <p:attrNameLst>
                                          <p:attrName>style.visibility</p:attrName>
                                        </p:attrNameLst>
                                      </p:cBhvr>
                                      <p:to>
                                        <p:strVal val="visible"/>
                                      </p:to>
                                    </p:set>
                                    <p:animEffect transition="in" filter="barn(inVertical)">
                                      <p:cBhvr>
                                        <p:cTn id="101" dur="500"/>
                                        <p:tgtEl>
                                          <p:spTgt spid="29"/>
                                        </p:tgtEl>
                                      </p:cBhvr>
                                    </p:animEffect>
                                  </p:childTnLst>
                                </p:cTn>
                              </p:par>
                            </p:childTnLst>
                          </p:cTn>
                        </p:par>
                      </p:childTnLst>
                    </p:cTn>
                  </p:par>
                  <p:par>
                    <p:cTn id="102" fill="hold">
                      <p:stCondLst>
                        <p:cond delay="indefinite"/>
                      </p:stCondLst>
                      <p:childTnLst>
                        <p:par>
                          <p:cTn id="103" fill="hold">
                            <p:stCondLst>
                              <p:cond delay="0"/>
                            </p:stCondLst>
                            <p:childTnLst>
                              <p:par>
                                <p:cTn id="104" presetID="10" presetClass="entr" presetSubtype="0" fill="hold" grpId="0" nodeType="clickEffect">
                                  <p:stCondLst>
                                    <p:cond delay="0"/>
                                  </p:stCondLst>
                                  <p:childTnLst>
                                    <p:set>
                                      <p:cBhvr>
                                        <p:cTn id="105" dur="1" fill="hold">
                                          <p:stCondLst>
                                            <p:cond delay="0"/>
                                          </p:stCondLst>
                                        </p:cTn>
                                        <p:tgtEl>
                                          <p:spTgt spid="30"/>
                                        </p:tgtEl>
                                        <p:attrNameLst>
                                          <p:attrName>style.visibility</p:attrName>
                                        </p:attrNameLst>
                                      </p:cBhvr>
                                      <p:to>
                                        <p:strVal val="visible"/>
                                      </p:to>
                                    </p:set>
                                    <p:animEffect transition="in" filter="fade">
                                      <p:cBhvr>
                                        <p:cTn id="106" dur="500"/>
                                        <p:tgtEl>
                                          <p:spTgt spid="30"/>
                                        </p:tgtEl>
                                      </p:cBhvr>
                                    </p:animEffect>
                                  </p:childTnLst>
                                </p:cTn>
                              </p:par>
                            </p:childTnLst>
                          </p:cTn>
                        </p:par>
                        <p:par>
                          <p:cTn id="107" fill="hold">
                            <p:stCondLst>
                              <p:cond delay="500"/>
                            </p:stCondLst>
                            <p:childTnLst>
                              <p:par>
                                <p:cTn id="108" presetID="16" presetClass="entr" presetSubtype="21" fill="hold" grpId="0" nodeType="afterEffect">
                                  <p:stCondLst>
                                    <p:cond delay="0"/>
                                  </p:stCondLst>
                                  <p:childTnLst>
                                    <p:set>
                                      <p:cBhvr>
                                        <p:cTn id="109" dur="1" fill="hold">
                                          <p:stCondLst>
                                            <p:cond delay="0"/>
                                          </p:stCondLst>
                                        </p:cTn>
                                        <p:tgtEl>
                                          <p:spTgt spid="31"/>
                                        </p:tgtEl>
                                        <p:attrNameLst>
                                          <p:attrName>style.visibility</p:attrName>
                                        </p:attrNameLst>
                                      </p:cBhvr>
                                      <p:to>
                                        <p:strVal val="visible"/>
                                      </p:to>
                                    </p:set>
                                    <p:animEffect transition="in" filter="barn(inVertical)">
                                      <p:cBhvr>
                                        <p:cTn id="110"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 grpId="0" animBg="1"/>
      <p:bldP spid="3" grpId="1" animBg="1"/>
      <p:bldP spid="4" grpId="0" animBg="1"/>
      <p:bldP spid="4" grpId="1" animBg="1"/>
      <p:bldP spid="4" grpId="2" animBg="1"/>
      <p:bldP spid="5" grpId="0" animBg="1"/>
      <p:bldP spid="5" grpId="1" animBg="1"/>
      <p:bldP spid="5" grpId="2" animBg="1"/>
      <p:bldP spid="6" grpId="0" animBg="1"/>
      <p:bldP spid="6" grpId="1" animBg="1"/>
      <p:bldP spid="6" grpId="2" animBg="1"/>
      <p:bldP spid="7" grpId="0" animBg="1"/>
      <p:bldP spid="7" grpId="1" animBg="1"/>
      <p:bldP spid="7" grpId="2" animBg="1"/>
      <p:bldP spid="8" grpId="0" animBg="1"/>
      <p:bldP spid="8" grpId="1" animBg="1"/>
      <p:bldP spid="8" grpId="2" animBg="1"/>
      <p:bldP spid="9" grpId="0"/>
      <p:bldP spid="10" grpId="0"/>
      <p:bldP spid="29" grpId="0"/>
      <p:bldP spid="31"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矩形 11"/>
          <p:cNvSpPr>
            <a:spLocks noChangeArrowheads="1"/>
          </p:cNvSpPr>
          <p:nvPr/>
        </p:nvSpPr>
        <p:spPr bwMode="auto">
          <a:xfrm>
            <a:off x="418465" y="1278255"/>
            <a:ext cx="4767580" cy="248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just" eaLnBrk="1" latinLnBrk="0" hangingPunct="1">
              <a:lnSpc>
                <a:spcPct val="120000"/>
              </a:lnSpc>
            </a:pPr>
            <a:r>
              <a:rPr sz="2600" b="1">
                <a:latin typeface="Times New Roman" panose="02020603050405020304" pitchFamily="18" charset="0"/>
                <a:ea typeface="黑体" panose="02010609060101010101" pitchFamily="49" charset="-122"/>
                <a:cs typeface="Times New Roman" panose="02020603050405020304" pitchFamily="18" charset="0"/>
              </a:rPr>
              <a:t>画一画。</a:t>
            </a:r>
            <a:endParaRPr sz="2600" b="1">
              <a:latin typeface="Times New Roman" panose="02020603050405020304" pitchFamily="18" charset="0"/>
              <a:ea typeface="黑体" panose="02010609060101010101" pitchFamily="49" charset="-122"/>
              <a:cs typeface="Times New Roman" panose="02020603050405020304" pitchFamily="18" charset="0"/>
            </a:endParaRPr>
          </a:p>
          <a:p>
            <a:pPr algn="just" eaLnBrk="1" latinLnBrk="0" hangingPunct="1">
              <a:lnSpc>
                <a:spcPct val="120000"/>
              </a:lnSpc>
            </a:pPr>
            <a:r>
              <a:rPr sz="2600" b="1">
                <a:latin typeface="Times New Roman" panose="02020603050405020304" pitchFamily="18" charset="0"/>
                <a:ea typeface="黑体" panose="02010609060101010101" pitchFamily="49" charset="-122"/>
                <a:cs typeface="Times New Roman" panose="02020603050405020304" pitchFamily="18" charset="0"/>
              </a:rPr>
              <a:t>(</a:t>
            </a:r>
            <a:r>
              <a:rPr lang="en-US" sz="2600" b="1">
                <a:latin typeface="Times New Roman" panose="02020603050405020304" pitchFamily="18" charset="0"/>
                <a:ea typeface="黑体" panose="02010609060101010101" pitchFamily="49" charset="-122"/>
                <a:cs typeface="Times New Roman" panose="02020603050405020304" pitchFamily="18" charset="0"/>
              </a:rPr>
              <a:t>1</a:t>
            </a:r>
            <a:r>
              <a:rPr sz="2600" b="1">
                <a:latin typeface="Times New Roman" panose="02020603050405020304" pitchFamily="18" charset="0"/>
                <a:ea typeface="黑体" panose="02010609060101010101" pitchFamily="49" charset="-122"/>
                <a:cs typeface="Times New Roman" panose="02020603050405020304" pitchFamily="18" charset="0"/>
              </a:rPr>
              <a:t>)小旗子向左平移8格后的图形。</a:t>
            </a:r>
            <a:endParaRPr sz="2600" b="1">
              <a:latin typeface="Times New Roman" panose="02020603050405020304" pitchFamily="18" charset="0"/>
              <a:ea typeface="黑体" panose="02010609060101010101" pitchFamily="49" charset="-122"/>
              <a:cs typeface="Times New Roman" panose="02020603050405020304" pitchFamily="18" charset="0"/>
            </a:endParaRPr>
          </a:p>
          <a:p>
            <a:pPr algn="just" eaLnBrk="1" latinLnBrk="0" hangingPunct="1">
              <a:lnSpc>
                <a:spcPct val="120000"/>
              </a:lnSpc>
            </a:pPr>
            <a:r>
              <a:rPr sz="2600" b="1">
                <a:latin typeface="Times New Roman" panose="02020603050405020304" pitchFamily="18" charset="0"/>
                <a:ea typeface="黑体" panose="02010609060101010101" pitchFamily="49" charset="-122"/>
                <a:cs typeface="Times New Roman" panose="02020603050405020304" pitchFamily="18" charset="0"/>
              </a:rPr>
              <a:t>(</a:t>
            </a:r>
            <a:r>
              <a:rPr lang="en-US" sz="2600" b="1">
                <a:latin typeface="Times New Roman" panose="02020603050405020304" pitchFamily="18" charset="0"/>
                <a:ea typeface="黑体" panose="02010609060101010101" pitchFamily="49" charset="-122"/>
                <a:cs typeface="Times New Roman" panose="02020603050405020304" pitchFamily="18" charset="0"/>
              </a:rPr>
              <a:t>2</a:t>
            </a:r>
            <a:r>
              <a:rPr sz="2600" b="1">
                <a:latin typeface="Times New Roman" panose="02020603050405020304" pitchFamily="18" charset="0"/>
                <a:ea typeface="黑体" panose="02010609060101010101" pitchFamily="49" charset="-122"/>
                <a:cs typeface="Times New Roman" panose="02020603050405020304" pitchFamily="18" charset="0"/>
              </a:rPr>
              <a:t>)小旗子绕</a:t>
            </a:r>
            <a:r>
              <a:rPr lang="en-US" sz="2600" b="1" i="1">
                <a:latin typeface="Times New Roman" panose="02020603050405020304" pitchFamily="18" charset="0"/>
                <a:ea typeface="黑体" panose="02010609060101010101" pitchFamily="49" charset="-122"/>
                <a:cs typeface="Times New Roman" panose="02020603050405020304" pitchFamily="18" charset="0"/>
              </a:rPr>
              <a:t>O</a:t>
            </a:r>
            <a:r>
              <a:rPr sz="2600" b="1">
                <a:latin typeface="Times New Roman" panose="02020603050405020304" pitchFamily="18" charset="0"/>
                <a:ea typeface="黑体" panose="02010609060101010101" pitchFamily="49" charset="-122"/>
                <a:cs typeface="Times New Roman" panose="02020603050405020304" pitchFamily="18" charset="0"/>
              </a:rPr>
              <a:t>点按顺时针方向旋转</a:t>
            </a:r>
            <a:r>
              <a:rPr lang="en-US" sz="2600" b="1">
                <a:latin typeface="Times New Roman" panose="02020603050405020304" pitchFamily="18" charset="0"/>
                <a:ea typeface="黑体" panose="02010609060101010101" pitchFamily="49" charset="-122"/>
                <a:cs typeface="Times New Roman" panose="02020603050405020304" pitchFamily="18" charset="0"/>
              </a:rPr>
              <a:t>90</a:t>
            </a:r>
            <a:r>
              <a:rPr sz="2600" b="1">
                <a:latin typeface="Times New Roman" panose="02020603050405020304" pitchFamily="18" charset="0"/>
                <a:ea typeface="黑体" panose="02010609060101010101" pitchFamily="49" charset="-122"/>
                <a:cs typeface="Times New Roman" panose="02020603050405020304" pitchFamily="18" charset="0"/>
              </a:rPr>
              <a:t>°后的图形。</a:t>
            </a:r>
            <a:endParaRPr sz="2600" b="1">
              <a:latin typeface="Times New Roman" panose="02020603050405020304" pitchFamily="18" charset="0"/>
              <a:ea typeface="黑体" panose="02010609060101010101" pitchFamily="49" charset="-122"/>
              <a:cs typeface="Times New Roman" panose="02020603050405020304" pitchFamily="18" charset="0"/>
            </a:endParaRPr>
          </a:p>
          <a:p>
            <a:pPr algn="just" eaLnBrk="1" latinLnBrk="0" hangingPunct="1">
              <a:lnSpc>
                <a:spcPct val="120000"/>
              </a:lnSpc>
            </a:pPr>
            <a:r>
              <a:rPr sz="2600" b="1">
                <a:latin typeface="Times New Roman" panose="02020603050405020304" pitchFamily="18" charset="0"/>
                <a:ea typeface="黑体" panose="02010609060101010101" pitchFamily="49" charset="-122"/>
                <a:cs typeface="Times New Roman" panose="02020603050405020304" pitchFamily="18" charset="0"/>
              </a:rPr>
              <a:t>(</a:t>
            </a:r>
            <a:r>
              <a:rPr lang="en-US" sz="2600" b="1">
                <a:latin typeface="Times New Roman" panose="02020603050405020304" pitchFamily="18" charset="0"/>
                <a:ea typeface="黑体" panose="02010609060101010101" pitchFamily="49" charset="-122"/>
                <a:cs typeface="Times New Roman" panose="02020603050405020304" pitchFamily="18" charset="0"/>
              </a:rPr>
              <a:t>3)</a:t>
            </a:r>
            <a:r>
              <a:rPr sz="2600" b="1">
                <a:latin typeface="Times New Roman" panose="02020603050405020304" pitchFamily="18" charset="0"/>
                <a:ea typeface="黑体" panose="02010609060101010101" pitchFamily="49" charset="-122"/>
                <a:cs typeface="Times New Roman" panose="02020603050405020304" pitchFamily="18" charset="0"/>
              </a:rPr>
              <a:t>小旗子按</a:t>
            </a:r>
            <a:r>
              <a:rPr lang="en-US" sz="2600" b="1">
                <a:latin typeface="Times New Roman" panose="02020603050405020304" pitchFamily="18" charset="0"/>
                <a:ea typeface="黑体" panose="02010609060101010101" pitchFamily="49" charset="-122"/>
                <a:cs typeface="Times New Roman" panose="02020603050405020304" pitchFamily="18" charset="0"/>
              </a:rPr>
              <a:t>2∶</a:t>
            </a:r>
            <a:r>
              <a:rPr sz="2600" b="1">
                <a:latin typeface="Times New Roman" panose="02020603050405020304" pitchFamily="18" charset="0"/>
                <a:ea typeface="黑体" panose="02010609060101010101" pitchFamily="49" charset="-122"/>
                <a:cs typeface="Times New Roman" panose="02020603050405020304" pitchFamily="18" charset="0"/>
              </a:rPr>
              <a:t>1放大后的图形。</a:t>
            </a:r>
            <a:endParaRPr sz="2600" b="1">
              <a:latin typeface="Times New Roman" panose="02020603050405020304" pitchFamily="18" charset="0"/>
              <a:ea typeface="黑体" panose="02010609060101010101" pitchFamily="49" charset="-122"/>
              <a:cs typeface="Times New Roman" panose="02020603050405020304" pitchFamily="18" charset="0"/>
            </a:endParaRPr>
          </a:p>
        </p:txBody>
      </p:sp>
      <p:sp>
        <p:nvSpPr>
          <p:cNvPr id="8" name="文本框 7"/>
          <p:cNvSpPr txBox="1"/>
          <p:nvPr/>
        </p:nvSpPr>
        <p:spPr>
          <a:xfrm>
            <a:off x="1563181" y="148426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练习十</a:t>
            </a:r>
            <a:r>
              <a:rPr lang="zh-CN" altLang="en-US" sz="1600" b="1">
                <a:solidFill>
                  <a:srgbClr val="FF7C80"/>
                </a:solidFill>
                <a:latin typeface="+mj-lt"/>
                <a:ea typeface="+mj-ea"/>
                <a:sym typeface="+mn-ea"/>
              </a:rPr>
              <a:t>九</a:t>
            </a:r>
            <a:r>
              <a:rPr lang="en-US" altLang="zh-CN" sz="1600" b="1">
                <a:solidFill>
                  <a:srgbClr val="FF7C80"/>
                </a:solidFill>
                <a:latin typeface="+mj-lt"/>
                <a:ea typeface="+mj-ea"/>
                <a:sym typeface="+mn-ea"/>
              </a:rPr>
              <a:t> 第5题】</a:t>
            </a:r>
            <a:endParaRPr lang="en-US" altLang="zh-CN" sz="1600" b="1">
              <a:solidFill>
                <a:srgbClr val="FF7C80"/>
              </a:solidFill>
              <a:latin typeface="+mj-lt"/>
              <a:ea typeface="+mj-ea"/>
              <a:sym typeface="+mn-ea"/>
            </a:endParaRPr>
          </a:p>
        </p:txBody>
      </p:sp>
      <p:pic>
        <p:nvPicPr>
          <p:cNvPr id="3" name="图片 2"/>
          <p:cNvPicPr>
            <a:picLocks noChangeAspect="1"/>
          </p:cNvPicPr>
          <p:nvPr/>
        </p:nvPicPr>
        <p:blipFill>
          <a:blip r:embed="rId1"/>
          <a:stretch>
            <a:fillRect/>
          </a:stretch>
        </p:blipFill>
        <p:spPr>
          <a:xfrm>
            <a:off x="5278120" y="894080"/>
            <a:ext cx="3523615" cy="3355975"/>
          </a:xfrm>
          <a:prstGeom prst="rect">
            <a:avLst/>
          </a:prstGeom>
        </p:spPr>
      </p:pic>
      <p:grpSp>
        <p:nvGrpSpPr>
          <p:cNvPr id="7" name="组合 6"/>
          <p:cNvGrpSpPr/>
          <p:nvPr/>
        </p:nvGrpSpPr>
        <p:grpSpPr>
          <a:xfrm>
            <a:off x="8082280" y="2736850"/>
            <a:ext cx="517525" cy="850900"/>
            <a:chOff x="12748" y="4310"/>
            <a:chExt cx="815" cy="1340"/>
          </a:xfrm>
        </p:grpSpPr>
        <p:sp>
          <p:nvSpPr>
            <p:cNvPr id="4" name="椭圆 3"/>
            <p:cNvSpPr/>
            <p:nvPr/>
          </p:nvSpPr>
          <p:spPr>
            <a:xfrm>
              <a:off x="12748" y="5566"/>
              <a:ext cx="85" cy="85"/>
            </a:xfrm>
            <a:prstGeom prst="ellipse">
              <a:avLst/>
            </a:prstGeom>
            <a:solidFill>
              <a:srgbClr val="E95098"/>
            </a:solidFill>
            <a:ln w="19050">
              <a:noFill/>
              <a:miter lim="800000"/>
            </a:ln>
          </p:spPr>
          <p:txBody>
            <a:bodyPr anchor="ctr"/>
            <a:lstStyle/>
            <a:p>
              <a:pP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cxnSp>
          <p:nvCxnSpPr>
            <p:cNvPr id="5" name="直接连接符 4"/>
            <p:cNvCxnSpPr>
              <a:stCxn id="4" idx="0"/>
            </p:cNvCxnSpPr>
            <p:nvPr/>
          </p:nvCxnSpPr>
          <p:spPr>
            <a:xfrm flipV="1">
              <a:off x="12791" y="4311"/>
              <a:ext cx="0" cy="12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直角三角形 5"/>
            <p:cNvSpPr/>
            <p:nvPr/>
          </p:nvSpPr>
          <p:spPr>
            <a:xfrm>
              <a:off x="12793" y="4310"/>
              <a:ext cx="770" cy="776"/>
            </a:xfrm>
            <a:prstGeom prst="rtTriangle">
              <a:avLst/>
            </a:prstGeom>
            <a:solidFill>
              <a:srgbClr val="D3EDFB"/>
            </a:solidFill>
            <a:ln w="19050">
              <a:solidFill>
                <a:schemeClr val="tx1"/>
              </a:solidFill>
              <a:miter lim="800000"/>
            </a:ln>
          </p:spPr>
          <p:txBody>
            <a:bodyPr anchor="ctr"/>
            <a:lstStyle/>
            <a:p>
              <a:pP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grpSp>
      <p:sp>
        <p:nvSpPr>
          <p:cNvPr id="9" name="文本框 8"/>
          <p:cNvSpPr txBox="1"/>
          <p:nvPr/>
        </p:nvSpPr>
        <p:spPr>
          <a:xfrm>
            <a:off x="7875905" y="3406775"/>
            <a:ext cx="554990" cy="553085"/>
          </a:xfrm>
          <a:prstGeom prst="rect">
            <a:avLst/>
          </a:prstGeom>
          <a:noFill/>
        </p:spPr>
        <p:txBody>
          <a:bodyPr wrap="square" rtlCol="0">
            <a:spAutoFit/>
          </a:bodyPr>
          <a:lstStyle/>
          <a:p>
            <a:pPr>
              <a:lnSpc>
                <a:spcPct val="150000"/>
              </a:lnSpc>
            </a:pPr>
            <a:r>
              <a:rPr lang="en-US" altLang="zh-CN" sz="2000" b="1" i="1" dirty="0">
                <a:latin typeface="+mj-lt"/>
                <a:ea typeface="+mj-ea"/>
              </a:rPr>
              <a:t>O′</a:t>
            </a:r>
            <a:endParaRPr lang="en-US" altLang="zh-CN" sz="2000" b="1" i="1" dirty="0">
              <a:latin typeface="+mj-lt"/>
              <a:ea typeface="+mj-ea"/>
            </a:endParaRPr>
          </a:p>
        </p:txBody>
      </p:sp>
      <p:grpSp>
        <p:nvGrpSpPr>
          <p:cNvPr id="11" name="组合 10"/>
          <p:cNvGrpSpPr/>
          <p:nvPr/>
        </p:nvGrpSpPr>
        <p:grpSpPr>
          <a:xfrm rot="5400000">
            <a:off x="6936105" y="3366770"/>
            <a:ext cx="517525" cy="850900"/>
            <a:chOff x="12748" y="4310"/>
            <a:chExt cx="815" cy="1340"/>
          </a:xfrm>
        </p:grpSpPr>
        <p:sp>
          <p:nvSpPr>
            <p:cNvPr id="12" name="椭圆 11"/>
            <p:cNvSpPr/>
            <p:nvPr/>
          </p:nvSpPr>
          <p:spPr>
            <a:xfrm>
              <a:off x="12748" y="5566"/>
              <a:ext cx="85" cy="85"/>
            </a:xfrm>
            <a:prstGeom prst="ellipse">
              <a:avLst/>
            </a:prstGeom>
            <a:solidFill>
              <a:srgbClr val="E95098"/>
            </a:solidFill>
            <a:ln w="19050">
              <a:noFill/>
              <a:miter lim="800000"/>
            </a:ln>
          </p:spPr>
          <p:txBody>
            <a:bodyPr anchor="ctr"/>
            <a:lstStyle/>
            <a:p>
              <a:pP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cxnSp>
          <p:nvCxnSpPr>
            <p:cNvPr id="13" name="直接连接符 12"/>
            <p:cNvCxnSpPr>
              <a:stCxn id="12" idx="0"/>
            </p:cNvCxnSpPr>
            <p:nvPr/>
          </p:nvCxnSpPr>
          <p:spPr>
            <a:xfrm flipV="1">
              <a:off x="12791" y="4311"/>
              <a:ext cx="0" cy="1255"/>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4" name="直角三角形 13"/>
            <p:cNvSpPr/>
            <p:nvPr/>
          </p:nvSpPr>
          <p:spPr>
            <a:xfrm>
              <a:off x="12793" y="4310"/>
              <a:ext cx="770" cy="776"/>
            </a:xfrm>
            <a:prstGeom prst="rtTriangle">
              <a:avLst/>
            </a:prstGeom>
            <a:solidFill>
              <a:srgbClr val="D3EDFB"/>
            </a:solidFill>
            <a:ln w="19050">
              <a:solidFill>
                <a:schemeClr val="tx1"/>
              </a:solidFill>
              <a:miter lim="800000"/>
            </a:ln>
          </p:spPr>
          <p:txBody>
            <a:bodyPr anchor="ctr"/>
            <a:lstStyle/>
            <a:p>
              <a:pP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grpSp>
      <p:grpSp>
        <p:nvGrpSpPr>
          <p:cNvPr id="20" name="组合 19"/>
          <p:cNvGrpSpPr/>
          <p:nvPr/>
        </p:nvGrpSpPr>
        <p:grpSpPr>
          <a:xfrm>
            <a:off x="7422515" y="1419750"/>
            <a:ext cx="1008410" cy="1870820"/>
            <a:chOff x="11709" y="2236"/>
            <a:chExt cx="1588" cy="2946"/>
          </a:xfrm>
        </p:grpSpPr>
        <p:cxnSp>
          <p:nvCxnSpPr>
            <p:cNvPr id="15" name="直接连接符 14"/>
            <p:cNvCxnSpPr/>
            <p:nvPr/>
          </p:nvCxnSpPr>
          <p:spPr>
            <a:xfrm flipV="1">
              <a:off x="11752" y="2236"/>
              <a:ext cx="0" cy="2550"/>
            </a:xfrm>
            <a:prstGeom prst="line">
              <a:avLst/>
            </a:prstGeom>
            <a:ln w="1905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椭圆 16"/>
            <p:cNvSpPr/>
            <p:nvPr/>
          </p:nvSpPr>
          <p:spPr>
            <a:xfrm>
              <a:off x="11709" y="4786"/>
              <a:ext cx="85" cy="85"/>
            </a:xfrm>
            <a:prstGeom prst="ellipse">
              <a:avLst/>
            </a:prstGeom>
            <a:solidFill>
              <a:srgbClr val="E95098"/>
            </a:solidFill>
            <a:ln w="19050">
              <a:noFill/>
              <a:miter lim="800000"/>
            </a:ln>
          </p:spPr>
          <p:txBody>
            <a:bodyPr anchor="ctr"/>
            <a:lstStyle/>
            <a:p>
              <a:pP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sp>
          <p:nvSpPr>
            <p:cNvPr id="18" name="直角三角形 17"/>
            <p:cNvSpPr/>
            <p:nvPr/>
          </p:nvSpPr>
          <p:spPr>
            <a:xfrm>
              <a:off x="11755" y="2250"/>
              <a:ext cx="1542" cy="1542"/>
            </a:xfrm>
            <a:prstGeom prst="rtTriangle">
              <a:avLst/>
            </a:prstGeom>
            <a:solidFill>
              <a:srgbClr val="D3EDFB"/>
            </a:solidFill>
            <a:ln w="19050">
              <a:solidFill>
                <a:schemeClr val="tx1"/>
              </a:solidFill>
              <a:miter lim="800000"/>
            </a:ln>
          </p:spPr>
          <p:txBody>
            <a:bodyPr anchor="ctr"/>
            <a:lstStyle/>
            <a:p>
              <a:pPr eaLnBrk="1" fontAlgn="auto" hangingPunct="1">
                <a:lnSpc>
                  <a:spcPct val="120000"/>
                </a:lnSpc>
                <a:spcBef>
                  <a:spcPts val="0"/>
                </a:spcBef>
                <a:spcAft>
                  <a:spcPts val="0"/>
                </a:spcAft>
              </a:pPr>
              <a:endParaRPr lang="zh-CN" altLang="en-US" sz="3200" b="1" kern="0" dirty="0">
                <a:solidFill>
                  <a:srgbClr val="1C1C1C"/>
                </a:solidFill>
                <a:latin typeface="宋体" panose="02010600030101010101" pitchFamily="2" charset="-122"/>
              </a:endParaRPr>
            </a:p>
          </p:txBody>
        </p:sp>
        <p:sp>
          <p:nvSpPr>
            <p:cNvPr id="19" name="文本框 18"/>
            <p:cNvSpPr txBox="1"/>
            <p:nvPr/>
          </p:nvSpPr>
          <p:spPr>
            <a:xfrm>
              <a:off x="11709" y="4311"/>
              <a:ext cx="949" cy="871"/>
            </a:xfrm>
            <a:prstGeom prst="rect">
              <a:avLst/>
            </a:prstGeom>
            <a:noFill/>
          </p:spPr>
          <p:txBody>
            <a:bodyPr wrap="square" rtlCol="0">
              <a:spAutoFit/>
            </a:bodyPr>
            <a:lstStyle/>
            <a:p>
              <a:pPr>
                <a:lnSpc>
                  <a:spcPct val="150000"/>
                </a:lnSpc>
              </a:pPr>
              <a:r>
                <a:rPr lang="en-US" altLang="zh-CN" sz="2000" b="1" i="1" dirty="0">
                  <a:latin typeface="+mj-lt"/>
                  <a:ea typeface="+mj-ea"/>
                </a:rPr>
                <a:t>O′′</a:t>
              </a:r>
              <a:endParaRPr lang="en-US" altLang="zh-CN" sz="2000" b="1" i="1" dirty="0">
                <a:latin typeface="+mj-lt"/>
                <a:ea typeface="+mj-ea"/>
              </a:endParaRP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20"/>
                                        </p:tgtEl>
                                        <p:attrNameLst>
                                          <p:attrName>style.visibility</p:attrName>
                                        </p:attrNameLst>
                                      </p:cBhvr>
                                      <p:to>
                                        <p:strVal val="visible"/>
                                      </p:to>
                                    </p:set>
                                    <p:animEffect transition="in" filter="fade">
                                      <p:cBhvr>
                                        <p:cTn id="20"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314" name="组合 10"/>
          <p:cNvGrpSpPr/>
          <p:nvPr/>
        </p:nvGrpSpPr>
        <p:grpSpPr bwMode="auto">
          <a:xfrm>
            <a:off x="515938" y="1239838"/>
            <a:ext cx="8047990" cy="2833370"/>
            <a:chOff x="840981" y="1348240"/>
            <a:chExt cx="7724689" cy="2889714"/>
          </a:xfrm>
        </p:grpSpPr>
        <p:sp>
          <p:nvSpPr>
            <p:cNvPr id="3" name="矩形 2"/>
            <p:cNvSpPr/>
            <p:nvPr/>
          </p:nvSpPr>
          <p:spPr bwMode="auto">
            <a:xfrm>
              <a:off x="840981" y="1427251"/>
              <a:ext cx="7649721" cy="2810703"/>
            </a:xfrm>
            <a:prstGeom prst="rect">
              <a:avLst/>
            </a:prstGeom>
            <a:solidFill>
              <a:schemeClr val="tx2">
                <a:lumMod val="60000"/>
                <a:lumOff val="40000"/>
              </a:schemeClr>
            </a:solidFill>
            <a:ln w="19050">
              <a:noFill/>
              <a:miter lim="800000"/>
            </a:ln>
            <a:effectLst>
              <a:outerShdw blurRad="50800" dist="38100" dir="16200000" rotWithShape="0">
                <a:prstClr val="black">
                  <a:alpha val="40000"/>
                </a:prstClr>
              </a:outerShdw>
            </a:effectLst>
          </p:spPr>
          <p:txBody>
            <a:bodyPr anchor="ctr"/>
            <a:lstStyle/>
            <a:p>
              <a:pPr algn="ctr" eaLnBrk="1" fontAlgn="auto" hangingPunct="1">
                <a:lnSpc>
                  <a:spcPct val="120000"/>
                </a:lnSpc>
                <a:spcBef>
                  <a:spcPts val="0"/>
                </a:spcBef>
                <a:spcAft>
                  <a:spcPts val="0"/>
                </a:spcAft>
                <a:defRPr/>
              </a:pPr>
              <a:endParaRPr lang="zh-CN" altLang="en-US" sz="3200" b="1" kern="0" dirty="0">
                <a:solidFill>
                  <a:srgbClr val="1C1C1C"/>
                </a:solidFill>
                <a:latin typeface="宋体" panose="02010600030101010101" pitchFamily="2" charset="-122"/>
              </a:endParaRPr>
            </a:p>
          </p:txBody>
        </p:sp>
        <p:sp>
          <p:nvSpPr>
            <p:cNvPr id="4" name="矩形 3"/>
            <p:cNvSpPr/>
            <p:nvPr/>
          </p:nvSpPr>
          <p:spPr bwMode="auto">
            <a:xfrm>
              <a:off x="927529" y="1348240"/>
              <a:ext cx="7638141" cy="2810703"/>
            </a:xfrm>
            <a:prstGeom prst="rect">
              <a:avLst/>
            </a:prstGeom>
            <a:solidFill>
              <a:schemeClr val="accent5">
                <a:lumMod val="20000"/>
                <a:lumOff val="80000"/>
              </a:schemeClr>
            </a:solidFill>
            <a:ln w="19050">
              <a:noFill/>
              <a:miter lim="800000"/>
            </a:ln>
            <a:effectLst>
              <a:outerShdw blurRad="50800" dist="38100" dir="18900000" algn="bl" rotWithShape="0">
                <a:prstClr val="black">
                  <a:alpha val="40000"/>
                </a:prstClr>
              </a:outerShdw>
            </a:effectLst>
          </p:spPr>
          <p:txBody>
            <a:bodyPr anchor="ctr"/>
            <a:lstStyle/>
            <a:p>
              <a:pPr algn="ctr" eaLnBrk="1" fontAlgn="auto" hangingPunct="1">
                <a:lnSpc>
                  <a:spcPct val="120000"/>
                </a:lnSpc>
                <a:spcBef>
                  <a:spcPts val="0"/>
                </a:spcBef>
                <a:spcAft>
                  <a:spcPts val="0"/>
                </a:spcAft>
                <a:defRPr/>
              </a:pPr>
              <a:endParaRPr lang="zh-CN" altLang="en-US" sz="3200" b="1" kern="0" dirty="0">
                <a:solidFill>
                  <a:srgbClr val="1C1C1C"/>
                </a:solidFill>
                <a:latin typeface="宋体" panose="02010600030101010101" pitchFamily="2" charset="-122"/>
              </a:endParaRPr>
            </a:p>
          </p:txBody>
        </p:sp>
        <p:sp>
          <p:nvSpPr>
            <p:cNvPr id="5" name="Oval 21"/>
            <p:cNvSpPr>
              <a:spLocks noChangeArrowheads="1"/>
            </p:cNvSpPr>
            <p:nvPr/>
          </p:nvSpPr>
          <p:spPr bwMode="auto">
            <a:xfrm>
              <a:off x="1054303" y="1477765"/>
              <a:ext cx="248367" cy="264354"/>
            </a:xfrm>
            <a:prstGeom prst="ellipse">
              <a:avLst/>
            </a:prstGeom>
            <a:solidFill>
              <a:schemeClr val="accent4">
                <a:lumMod val="40000"/>
                <a:lumOff val="60000"/>
              </a:schemeClr>
            </a:solidFill>
            <a:ln>
              <a:noFill/>
            </a:ln>
            <a:effectLst>
              <a:outerShdw dist="63500" dir="2700000" algn="ctr" rotWithShape="0">
                <a:schemeClr val="tx1">
                  <a:alpha val="50000"/>
                </a:schemeClr>
              </a:outerShdw>
            </a:effectLst>
          </p:spPr>
          <p:txBody>
            <a:bodyPr wrap="none" anchor="ctr"/>
            <a:lstStyle/>
            <a:p>
              <a:pPr>
                <a:defRPr/>
              </a:pPr>
              <a:endParaRPr lang="zh-CN" altLang="en-US" sz="2000" b="1">
                <a:solidFill>
                  <a:srgbClr val="FF0000"/>
                </a:solidFill>
                <a:latin typeface="Times New Roman" panose="02020603050405020304" pitchFamily="18" charset="0"/>
                <a:ea typeface="黑体" panose="02010609060101010101" pitchFamily="49" charset="-122"/>
                <a:cs typeface="Times New Roman" panose="02020603050405020304" pitchFamily="18" charset="0"/>
              </a:endParaRPr>
            </a:p>
          </p:txBody>
        </p:sp>
      </p:grpSp>
      <p:sp>
        <p:nvSpPr>
          <p:cNvPr id="12291" name="矩形 5"/>
          <p:cNvSpPr>
            <a:spLocks noChangeArrowheads="1"/>
          </p:cNvSpPr>
          <p:nvPr/>
        </p:nvSpPr>
        <p:spPr bwMode="auto">
          <a:xfrm>
            <a:off x="1539875" y="2517775"/>
            <a:ext cx="13589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800" b="1">
                <a:latin typeface="黑体" panose="02010609060101010101" pitchFamily="49" charset="-122"/>
                <a:ea typeface="黑体" panose="02010609060101010101" pitchFamily="49" charset="-122"/>
              </a:rPr>
              <a:t>轴对称</a:t>
            </a:r>
            <a:endParaRPr lang="zh-CN" altLang="en-US" sz="2800" b="1">
              <a:latin typeface="黑体" panose="02010609060101010101" pitchFamily="49" charset="-122"/>
              <a:ea typeface="黑体" panose="02010609060101010101" pitchFamily="49" charset="-122"/>
            </a:endParaRPr>
          </a:p>
        </p:txBody>
      </p:sp>
      <p:sp>
        <p:nvSpPr>
          <p:cNvPr id="8" name="矩形 7"/>
          <p:cNvSpPr>
            <a:spLocks noChangeArrowheads="1"/>
          </p:cNvSpPr>
          <p:nvPr/>
        </p:nvSpPr>
        <p:spPr bwMode="auto">
          <a:xfrm>
            <a:off x="1646238" y="1368425"/>
            <a:ext cx="13589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800" b="1">
                <a:latin typeface="黑体" panose="02010609060101010101" pitchFamily="49" charset="-122"/>
                <a:ea typeface="黑体" panose="02010609060101010101" pitchFamily="49" charset="-122"/>
              </a:rPr>
              <a:t>平移</a:t>
            </a:r>
            <a:endParaRPr lang="zh-CN" altLang="en-US" sz="2800" b="1">
              <a:latin typeface="黑体" panose="02010609060101010101" pitchFamily="49" charset="-122"/>
              <a:ea typeface="黑体" panose="02010609060101010101" pitchFamily="49" charset="-122"/>
            </a:endParaRPr>
          </a:p>
        </p:txBody>
      </p:sp>
      <p:sp>
        <p:nvSpPr>
          <p:cNvPr id="9" name="矩形 8"/>
          <p:cNvSpPr>
            <a:spLocks noChangeArrowheads="1"/>
          </p:cNvSpPr>
          <p:nvPr/>
        </p:nvSpPr>
        <p:spPr bwMode="auto">
          <a:xfrm>
            <a:off x="1671638" y="1911350"/>
            <a:ext cx="1358900" cy="573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800" b="1">
                <a:latin typeface="黑体" panose="02010609060101010101" pitchFamily="49" charset="-122"/>
                <a:ea typeface="黑体" panose="02010609060101010101" pitchFamily="49" charset="-122"/>
              </a:rPr>
              <a:t>旋转</a:t>
            </a:r>
            <a:endParaRPr lang="zh-CN" altLang="en-US" sz="2800" b="1">
              <a:latin typeface="黑体" panose="02010609060101010101" pitchFamily="49" charset="-122"/>
              <a:ea typeface="黑体" panose="02010609060101010101" pitchFamily="49" charset="-122"/>
            </a:endParaRPr>
          </a:p>
        </p:txBody>
      </p:sp>
      <p:sp>
        <p:nvSpPr>
          <p:cNvPr id="10" name="左大括号 9"/>
          <p:cNvSpPr/>
          <p:nvPr/>
        </p:nvSpPr>
        <p:spPr>
          <a:xfrm flipH="1">
            <a:off x="2844800" y="1576388"/>
            <a:ext cx="192088" cy="1414462"/>
          </a:xfrm>
          <a:prstGeom prst="leftBrace">
            <a:avLst>
              <a:gd name="adj1" fmla="val 34047"/>
              <a:gd name="adj2" fmla="val 50000"/>
            </a:avLst>
          </a:prstGeom>
          <a:ln w="19050">
            <a:solidFill>
              <a:srgbClr val="3399FF"/>
            </a:solidFill>
          </a:ln>
        </p:spPr>
        <p:style>
          <a:lnRef idx="1">
            <a:schemeClr val="accent1"/>
          </a:lnRef>
          <a:fillRef idx="0">
            <a:schemeClr val="accent1"/>
          </a:fillRef>
          <a:effectRef idx="0">
            <a:schemeClr val="accent1"/>
          </a:effectRef>
          <a:fontRef idx="minor">
            <a:schemeClr val="tx1"/>
          </a:fontRef>
        </p:style>
        <p:txBody>
          <a:bodyPr anchor="ctr"/>
          <a:lstStyle/>
          <a:p>
            <a:pPr algn="ctr">
              <a:defRPr/>
            </a:pPr>
            <a:endParaRPr lang="zh-CN" altLang="en-US" dirty="0"/>
          </a:p>
        </p:txBody>
      </p:sp>
      <p:sp>
        <p:nvSpPr>
          <p:cNvPr id="11" name="矩形 10"/>
          <p:cNvSpPr>
            <a:spLocks noChangeArrowheads="1"/>
          </p:cNvSpPr>
          <p:nvPr/>
        </p:nvSpPr>
        <p:spPr bwMode="auto">
          <a:xfrm>
            <a:off x="3081338" y="1944688"/>
            <a:ext cx="4325937" cy="573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nSpc>
                <a:spcPct val="130000"/>
              </a:lnSpc>
            </a:pPr>
            <a:r>
              <a:rPr lang="zh-CN" altLang="en-US" sz="2800" b="1" dirty="0">
                <a:solidFill>
                  <a:srgbClr val="E60013"/>
                </a:solidFill>
                <a:latin typeface="黑体" panose="02010609060101010101" pitchFamily="49" charset="-122"/>
                <a:ea typeface="黑体" panose="02010609060101010101" pitchFamily="49" charset="-122"/>
              </a:rPr>
              <a:t>不改变</a:t>
            </a:r>
            <a:r>
              <a:rPr lang="zh-CN" altLang="en-US" sz="2800" b="1" dirty="0">
                <a:latin typeface="黑体" panose="02010609060101010101" pitchFamily="49" charset="-122"/>
                <a:ea typeface="黑体" panose="02010609060101010101" pitchFamily="49" charset="-122"/>
              </a:rPr>
              <a:t>图形的</a:t>
            </a:r>
            <a:r>
              <a:rPr lang="zh-CN" altLang="en-US" sz="2800" b="1" dirty="0">
                <a:solidFill>
                  <a:srgbClr val="E60013"/>
                </a:solidFill>
                <a:latin typeface="黑体" panose="02010609060101010101" pitchFamily="49" charset="-122"/>
                <a:ea typeface="黑体" panose="02010609060101010101" pitchFamily="49" charset="-122"/>
              </a:rPr>
              <a:t>形状</a:t>
            </a:r>
            <a:r>
              <a:rPr lang="zh-CN" altLang="en-US" sz="2800" b="1" dirty="0">
                <a:latin typeface="黑体" panose="02010609060101010101" pitchFamily="49" charset="-122"/>
                <a:ea typeface="黑体" panose="02010609060101010101" pitchFamily="49" charset="-122"/>
              </a:rPr>
              <a:t>和</a:t>
            </a:r>
            <a:r>
              <a:rPr lang="zh-CN" altLang="en-US" sz="2800" b="1" dirty="0">
                <a:solidFill>
                  <a:srgbClr val="E60013"/>
                </a:solidFill>
                <a:latin typeface="黑体" panose="02010609060101010101" pitchFamily="49" charset="-122"/>
                <a:ea typeface="黑体" panose="02010609060101010101" pitchFamily="49" charset="-122"/>
              </a:rPr>
              <a:t>大小</a:t>
            </a:r>
            <a:endParaRPr lang="zh-CN" altLang="en-US" sz="2800" b="1" dirty="0">
              <a:solidFill>
                <a:srgbClr val="E60013"/>
              </a:solidFill>
              <a:latin typeface="黑体" panose="02010609060101010101" pitchFamily="49" charset="-122"/>
              <a:ea typeface="黑体" panose="02010609060101010101" pitchFamily="49" charset="-122"/>
            </a:endParaRPr>
          </a:p>
        </p:txBody>
      </p:sp>
      <p:sp>
        <p:nvSpPr>
          <p:cNvPr id="12" name="矩形 11"/>
          <p:cNvSpPr>
            <a:spLocks noChangeArrowheads="1"/>
          </p:cNvSpPr>
          <p:nvPr/>
        </p:nvSpPr>
        <p:spPr bwMode="auto">
          <a:xfrm>
            <a:off x="862330" y="3192780"/>
            <a:ext cx="8038465" cy="650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2800" b="1" dirty="0">
                <a:latin typeface="黑体" panose="02010609060101010101" pitchFamily="49" charset="-122"/>
                <a:ea typeface="黑体" panose="02010609060101010101" pitchFamily="49" charset="-122"/>
              </a:rPr>
              <a:t>放大与缩小：只</a:t>
            </a:r>
            <a:r>
              <a:rPr lang="zh-CN" altLang="en-US" sz="2800" b="1" dirty="0">
                <a:solidFill>
                  <a:srgbClr val="E60013"/>
                </a:solidFill>
                <a:latin typeface="黑体" panose="02010609060101010101" pitchFamily="49" charset="-122"/>
                <a:ea typeface="黑体" panose="02010609060101010101" pitchFamily="49" charset="-122"/>
              </a:rPr>
              <a:t>改变图形的大小</a:t>
            </a:r>
            <a:r>
              <a:rPr lang="zh-CN" altLang="en-US" sz="2800" b="1" dirty="0">
                <a:latin typeface="黑体" panose="02010609060101010101" pitchFamily="49" charset="-122"/>
                <a:ea typeface="黑体" panose="02010609060101010101" pitchFamily="49" charset="-122"/>
              </a:rPr>
              <a:t>，</a:t>
            </a:r>
            <a:r>
              <a:rPr lang="zh-CN" altLang="en-US" sz="2800" b="1" dirty="0">
                <a:solidFill>
                  <a:srgbClr val="E60013"/>
                </a:solidFill>
                <a:latin typeface="黑体" panose="02010609060101010101" pitchFamily="49" charset="-122"/>
                <a:ea typeface="黑体" panose="02010609060101010101" pitchFamily="49" charset="-122"/>
              </a:rPr>
              <a:t>不改变形状</a:t>
            </a:r>
            <a:r>
              <a:rPr lang="zh-CN" altLang="en-US" sz="2800" b="1" dirty="0">
                <a:latin typeface="黑体" panose="02010609060101010101" pitchFamily="49" charset="-122"/>
                <a:ea typeface="黑体" panose="02010609060101010101" pitchFamily="49" charset="-122"/>
              </a:rPr>
              <a:t>。</a:t>
            </a:r>
            <a:endParaRPr lang="zh-CN" altLang="en-US" sz="2800" b="1" dirty="0">
              <a:latin typeface="黑体" panose="02010609060101010101" pitchFamily="49" charset="-122"/>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down)">
                                      <p:cBhvr>
                                        <p:cTn id="11" dur="500"/>
                                        <p:tgtEl>
                                          <p:spTgt spid="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12291"/>
                                        </p:tgtEl>
                                        <p:attrNameLst>
                                          <p:attrName>style.visibility</p:attrName>
                                        </p:attrNameLst>
                                      </p:cBhvr>
                                      <p:to>
                                        <p:strVal val="visible"/>
                                      </p:to>
                                    </p:set>
                                    <p:animEffect transition="in" filter="barn(inVertical)">
                                      <p:cBhvr>
                                        <p:cTn id="15" dur="500"/>
                                        <p:tgtEl>
                                          <p:spTgt spid="12291"/>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ipe(down)">
                                      <p:cBhvr>
                                        <p:cTn id="19" dur="500"/>
                                        <p:tgtEl>
                                          <p:spTgt spid="10"/>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childTnLst>
                    </p:cTn>
                  </p:par>
                  <p:par>
                    <p:cTn id="24" fill="hold">
                      <p:stCondLst>
                        <p:cond delay="indefinite"/>
                      </p:stCondLst>
                      <p:childTnLst>
                        <p:par>
                          <p:cTn id="25" fill="hold">
                            <p:stCondLst>
                              <p:cond delay="0"/>
                            </p:stCondLst>
                            <p:childTnLst>
                              <p:par>
                                <p:cTn id="26" presetID="16" presetClass="entr" presetSubtype="21"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barn(inVertical)">
                                      <p:cBhvr>
                                        <p:cTn id="28"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1" grpId="0"/>
      <p:bldP spid="8" grpId="0"/>
      <p:bldP spid="9" grpId="0"/>
      <p:bldP spid="10" grpId="0" bldLvl="0" animBg="1"/>
      <p:bldP spid="11" grpId="0"/>
      <p:bldP spid="1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21" descr="两小豆形象之明明PPT用"/>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flipH="1">
            <a:off x="558165" y="651828"/>
            <a:ext cx="1079500" cy="1152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AutoShape 27"/>
          <p:cNvSpPr>
            <a:spLocks noChangeArrowheads="1"/>
          </p:cNvSpPr>
          <p:nvPr/>
        </p:nvSpPr>
        <p:spPr bwMode="auto">
          <a:xfrm>
            <a:off x="1732915" y="862965"/>
            <a:ext cx="6111875" cy="495935"/>
          </a:xfrm>
          <a:prstGeom prst="wedgeRoundRectCallout">
            <a:avLst>
              <a:gd name="adj1" fmla="val -54696"/>
              <a:gd name="adj2" fmla="val 11587"/>
              <a:gd name="adj3" fmla="val 16667"/>
            </a:avLst>
          </a:prstGeom>
          <a:solidFill>
            <a:srgbClr val="FFFFFF"/>
          </a:solidFill>
          <a:ln w="19050">
            <a:solidFill>
              <a:srgbClr val="3399FF"/>
            </a:solidFill>
            <a:miter lim="800000"/>
          </a:ln>
        </p:spPr>
        <p:txBody>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2400" b="1">
                <a:latin typeface="楷体" panose="02010609060101010101" pitchFamily="49" charset="-122"/>
                <a:ea typeface="楷体" panose="02010609060101010101" pitchFamily="49" charset="-122"/>
              </a:rPr>
              <a:t>请你根据图形的运动在方格纸上设计图案。</a:t>
            </a:r>
            <a:endParaRPr lang="zh-CN" altLang="en-US" sz="2400" b="1">
              <a:latin typeface="楷体" panose="02010609060101010101" pitchFamily="49" charset="-122"/>
              <a:ea typeface="楷体" panose="02010609060101010101" pitchFamily="49" charset="-122"/>
            </a:endParaRPr>
          </a:p>
        </p:txBody>
      </p:sp>
      <p:pic>
        <p:nvPicPr>
          <p:cNvPr id="2" name="图片 1" descr="UAF（6.1-6.3）"/>
          <p:cNvPicPr>
            <a:picLocks noChangeAspect="1"/>
          </p:cNvPicPr>
          <p:nvPr/>
        </p:nvPicPr>
        <p:blipFill>
          <a:blip r:embed="rId2"/>
          <a:stretch>
            <a:fillRect/>
          </a:stretch>
        </p:blipFill>
        <p:spPr>
          <a:xfrm>
            <a:off x="355600" y="1922780"/>
            <a:ext cx="8432800" cy="26009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00050" y="1089025"/>
            <a:ext cx="8121650" cy="1124585"/>
          </a:xfrm>
          <a:prstGeom prst="rect">
            <a:avLst/>
          </a:prstGeom>
          <a:noFill/>
          <a:ln>
            <a:noFill/>
          </a:ln>
        </p:spPr>
        <p:txBody>
          <a:bodyPr>
            <a:spAutoFit/>
          </a:bodyPr>
          <a:lstStyle/>
          <a:p>
            <a:pPr algn="just" eaLnBrk="1" hangingPunct="1">
              <a:lnSpc>
                <a:spcPct val="120000"/>
              </a:lnSpc>
              <a:defRPr/>
            </a:pPr>
            <a:r>
              <a:rPr lang="en-US" altLang="zh-CN" sz="2800" b="1" dirty="0">
                <a:latin typeface="+mj-lt"/>
                <a:ea typeface="黑体" panose="02010609060101010101" pitchFamily="49" charset="-122"/>
              </a:rPr>
              <a:t>        </a:t>
            </a:r>
            <a:r>
              <a:rPr lang="zh-CN" altLang="zh-CN" sz="2800" b="1" dirty="0">
                <a:latin typeface="+mj-lt"/>
                <a:ea typeface="黑体" panose="02010609060101010101" pitchFamily="49" charset="-122"/>
              </a:rPr>
              <a:t>用圆规和三角尺画出下面的图案。你还能设计什么图案？</a:t>
            </a:r>
            <a:endParaRPr lang="zh-CN" altLang="zh-CN" sz="2800" b="1" dirty="0">
              <a:latin typeface="+mj-lt"/>
              <a:ea typeface="黑体" panose="02010609060101010101" pitchFamily="49" charset="-122"/>
            </a:endParaRPr>
          </a:p>
        </p:txBody>
      </p:sp>
      <p:sp>
        <p:nvSpPr>
          <p:cNvPr id="8" name="文本框 7"/>
          <p:cNvSpPr txBox="1"/>
          <p:nvPr/>
        </p:nvSpPr>
        <p:spPr>
          <a:xfrm>
            <a:off x="2045781" y="180684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练习十</a:t>
            </a:r>
            <a:r>
              <a:rPr lang="zh-CN" altLang="en-US" sz="1600" b="1">
                <a:solidFill>
                  <a:srgbClr val="FF7C80"/>
                </a:solidFill>
                <a:latin typeface="+mj-lt"/>
                <a:ea typeface="+mj-ea"/>
                <a:sym typeface="+mn-ea"/>
              </a:rPr>
              <a:t>九</a:t>
            </a:r>
            <a:r>
              <a:rPr lang="en-US" altLang="zh-CN" sz="1600" b="1">
                <a:solidFill>
                  <a:srgbClr val="FF7C80"/>
                </a:solidFill>
                <a:latin typeface="+mj-lt"/>
                <a:ea typeface="+mj-ea"/>
                <a:sym typeface="+mn-ea"/>
              </a:rPr>
              <a:t> 第3题】</a:t>
            </a:r>
            <a:endParaRPr lang="en-US" altLang="zh-CN" sz="1600" b="1">
              <a:solidFill>
                <a:srgbClr val="FF7C80"/>
              </a:solidFill>
              <a:latin typeface="+mj-lt"/>
              <a:ea typeface="+mj-ea"/>
              <a:sym typeface="+mn-ea"/>
            </a:endParaRPr>
          </a:p>
        </p:txBody>
      </p:sp>
      <p:pic>
        <p:nvPicPr>
          <p:cNvPr id="2" name="图片 1" descr="2023-09-11 13 11 50"/>
          <p:cNvPicPr>
            <a:picLocks noChangeAspect="1"/>
          </p:cNvPicPr>
          <p:nvPr/>
        </p:nvPicPr>
        <p:blipFill>
          <a:blip r:embed="rId1"/>
          <a:stretch>
            <a:fillRect/>
          </a:stretch>
        </p:blipFill>
        <p:spPr>
          <a:xfrm>
            <a:off x="2585720" y="2287270"/>
            <a:ext cx="3971925" cy="190182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对角圆角矩形 31"/>
          <p:cNvSpPr/>
          <p:nvPr/>
        </p:nvSpPr>
        <p:spPr>
          <a:xfrm>
            <a:off x="336550" y="342900"/>
            <a:ext cx="2224088" cy="520700"/>
          </a:xfrm>
          <a:prstGeom prst="round2DiagRect">
            <a:avLst>
              <a:gd name="adj1" fmla="val 50000"/>
              <a:gd name="adj2" fmla="val 0"/>
            </a:avLst>
          </a:prstGeom>
          <a:solidFill>
            <a:srgbClr val="F4928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latin typeface="字魂36号-正文宋楷" panose="02000000000000000000" charset="-122"/>
              </a:rPr>
              <a:t>随堂练习</a:t>
            </a:r>
            <a:endParaRPr lang="zh-CN" altLang="en-US" sz="3200" b="1" dirty="0">
              <a:latin typeface="字魂36号-正文宋楷" panose="02000000000000000000" charset="-122"/>
            </a:endParaRPr>
          </a:p>
        </p:txBody>
      </p:sp>
      <p:sp>
        <p:nvSpPr>
          <p:cNvPr id="4" name="矩形 3"/>
          <p:cNvSpPr/>
          <p:nvPr/>
        </p:nvSpPr>
        <p:spPr>
          <a:xfrm>
            <a:off x="400050" y="1565275"/>
            <a:ext cx="8121650" cy="521970"/>
          </a:xfrm>
          <a:prstGeom prst="rect">
            <a:avLst/>
          </a:prstGeom>
          <a:noFill/>
          <a:ln>
            <a:noFill/>
          </a:ln>
        </p:spPr>
        <p:txBody>
          <a:bodyPr>
            <a:spAutoFit/>
          </a:bodyPr>
          <a:lstStyle/>
          <a:p>
            <a:pPr algn="just" eaLnBrk="1" latinLnBrk="0" hangingPunct="1">
              <a:lnSpc>
                <a:spcPct val="100000"/>
              </a:lnSpc>
              <a:defRPr/>
            </a:pPr>
            <a:r>
              <a:rPr lang="en-US" altLang="zh-CN" sz="2800" b="1" dirty="0">
                <a:latin typeface="+mj-lt"/>
                <a:ea typeface="黑体" panose="02010609060101010101" pitchFamily="49" charset="-122"/>
              </a:rPr>
              <a:t>1.</a:t>
            </a:r>
            <a:r>
              <a:rPr lang="zh-CN" altLang="zh-CN" sz="2800" b="1" dirty="0">
                <a:latin typeface="+mj-lt"/>
                <a:ea typeface="黑体" panose="02010609060101010101" pitchFamily="49" charset="-122"/>
              </a:rPr>
              <a:t>图中A→B→C→D是怎样变化的？</a:t>
            </a:r>
            <a:endParaRPr lang="zh-CN" altLang="zh-CN" sz="2800" b="1" dirty="0">
              <a:latin typeface="+mj-lt"/>
              <a:ea typeface="黑体" panose="02010609060101010101" pitchFamily="49" charset="-122"/>
            </a:endParaRPr>
          </a:p>
        </p:txBody>
      </p:sp>
      <p:pic>
        <p:nvPicPr>
          <p:cNvPr id="6" name="Picture 46"/>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29724" y="982821"/>
            <a:ext cx="1770062"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文本框 1"/>
          <p:cNvSpPr txBox="1"/>
          <p:nvPr/>
        </p:nvSpPr>
        <p:spPr>
          <a:xfrm>
            <a:off x="5882269" y="1657509"/>
            <a:ext cx="2077192"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r>
              <a:rPr lang="en-US" altLang="zh-CN" sz="1600" b="1">
                <a:solidFill>
                  <a:srgbClr val="FF7C80"/>
                </a:solidFill>
                <a:latin typeface="+mj-lt"/>
                <a:ea typeface="+mj-ea"/>
              </a:rPr>
              <a:t>【</a:t>
            </a:r>
            <a:r>
              <a:rPr lang="zh-CN" altLang="en-US" sz="1600" b="1">
                <a:solidFill>
                  <a:srgbClr val="FF7C80"/>
                </a:solidFill>
                <a:latin typeface="+mj-lt"/>
                <a:ea typeface="+mj-ea"/>
              </a:rPr>
              <a:t>教材</a:t>
            </a:r>
            <a:r>
              <a:rPr lang="en-US" altLang="zh-CN" sz="1600" b="1">
                <a:solidFill>
                  <a:srgbClr val="FF7C80"/>
                </a:solidFill>
                <a:latin typeface="+mj-lt"/>
                <a:ea typeface="+mj-ea"/>
              </a:rPr>
              <a:t>P91 </a:t>
            </a:r>
            <a:r>
              <a:rPr lang="zh-CN" altLang="en-US" sz="1600" b="1">
                <a:solidFill>
                  <a:srgbClr val="FF7C80"/>
                </a:solidFill>
                <a:latin typeface="+mj-lt"/>
                <a:ea typeface="+mj-ea"/>
              </a:rPr>
              <a:t>做一做</a:t>
            </a:r>
            <a:r>
              <a:rPr lang="en-US" altLang="zh-CN" sz="1600" b="1">
                <a:solidFill>
                  <a:srgbClr val="FF7C80"/>
                </a:solidFill>
                <a:latin typeface="+mj-lt"/>
                <a:ea typeface="+mj-ea"/>
              </a:rPr>
              <a:t>】</a:t>
            </a:r>
            <a:endParaRPr lang="zh-CN" altLang="en-US" sz="1600" b="1" dirty="0">
              <a:solidFill>
                <a:srgbClr val="FF7C80"/>
              </a:solidFill>
              <a:latin typeface="+mj-lt"/>
              <a:ea typeface="+mj-ea"/>
            </a:endParaRPr>
          </a:p>
        </p:txBody>
      </p:sp>
      <p:pic>
        <p:nvPicPr>
          <p:cNvPr id="5" name="图片 4" descr="QQ截图20230911131646"/>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1393508" y="2166620"/>
            <a:ext cx="6356985" cy="1608455"/>
          </a:xfrm>
          <a:prstGeom prst="rect">
            <a:avLst/>
          </a:prstGeom>
        </p:spPr>
      </p:pic>
      <p:sp>
        <p:nvSpPr>
          <p:cNvPr id="7" name="TextBox 1"/>
          <p:cNvSpPr txBox="1"/>
          <p:nvPr/>
        </p:nvSpPr>
        <p:spPr>
          <a:xfrm>
            <a:off x="832485" y="3717925"/>
            <a:ext cx="7479030" cy="970915"/>
          </a:xfrm>
          <a:prstGeom prst="rect">
            <a:avLst/>
          </a:prstGeom>
          <a:noFill/>
          <a:ln w="9525">
            <a:noFill/>
          </a:ln>
        </p:spPr>
        <p:txBody>
          <a:bodyPr wrap="square">
            <a:spAutoFit/>
          </a:bodyPr>
          <a:lstStyle/>
          <a:p>
            <a:pPr eaLnBrk="1" latinLnBrk="0" hangingPunct="1">
              <a:lnSpc>
                <a:spcPct val="110000"/>
              </a:lnSpc>
              <a:buFont typeface="Arial" panose="020B0604020202020204" pitchFamily="34" charset="0"/>
              <a:buNone/>
              <a:defRPr/>
            </a:pPr>
            <a:r>
              <a:rPr lang="en-US" altLang="zh-CN" sz="2600" b="1" dirty="0">
                <a:solidFill>
                  <a:srgbClr val="FF0000"/>
                </a:solidFill>
                <a:latin typeface="+mn-lt"/>
                <a:ea typeface="黑体" panose="02010609060101010101" pitchFamily="49" charset="-122"/>
              </a:rPr>
              <a:t>A</a:t>
            </a:r>
            <a:r>
              <a:rPr lang="zh-CN" altLang="en-US" sz="2600" b="1" dirty="0">
                <a:solidFill>
                  <a:srgbClr val="FF0000"/>
                </a:solidFill>
                <a:latin typeface="+mn-lt"/>
                <a:ea typeface="黑体" panose="02010609060101010101" pitchFamily="49" charset="-122"/>
              </a:rPr>
              <a:t>平移得到</a:t>
            </a:r>
            <a:r>
              <a:rPr lang="en-US" altLang="zh-CN" sz="2600" b="1" dirty="0">
                <a:solidFill>
                  <a:srgbClr val="FF0000"/>
                </a:solidFill>
                <a:latin typeface="+mn-lt"/>
                <a:ea typeface="黑体" panose="02010609060101010101" pitchFamily="49" charset="-122"/>
              </a:rPr>
              <a:t>B</a:t>
            </a:r>
            <a:r>
              <a:rPr lang="zh-CN" altLang="en-US" sz="2600" b="1" dirty="0">
                <a:solidFill>
                  <a:srgbClr val="FF0000"/>
                </a:solidFill>
                <a:latin typeface="+mn-lt"/>
                <a:ea typeface="黑体" panose="02010609060101010101" pitchFamily="49" charset="-122"/>
              </a:rPr>
              <a:t>，</a:t>
            </a:r>
            <a:r>
              <a:rPr lang="en-US" altLang="zh-CN" sz="2600" b="1" dirty="0">
                <a:solidFill>
                  <a:srgbClr val="FF0000"/>
                </a:solidFill>
                <a:latin typeface="+mn-lt"/>
                <a:ea typeface="黑体" panose="02010609060101010101" pitchFamily="49" charset="-122"/>
              </a:rPr>
              <a:t>B</a:t>
            </a:r>
            <a:r>
              <a:rPr lang="zh-CN" altLang="en-US" sz="2600" b="1" dirty="0">
                <a:solidFill>
                  <a:srgbClr val="FF0000"/>
                </a:solidFill>
                <a:latin typeface="+mn-lt"/>
                <a:ea typeface="黑体" panose="02010609060101010101" pitchFamily="49" charset="-122"/>
              </a:rPr>
              <a:t>平移后逆时针旋转</a:t>
            </a:r>
            <a:r>
              <a:rPr lang="en-US" altLang="zh-CN" sz="2600" b="1" dirty="0">
                <a:solidFill>
                  <a:srgbClr val="FF0000"/>
                </a:solidFill>
                <a:latin typeface="+mn-lt"/>
                <a:ea typeface="黑体" panose="02010609060101010101" pitchFamily="49" charset="-122"/>
              </a:rPr>
              <a:t>90°</a:t>
            </a:r>
            <a:r>
              <a:rPr lang="zh-CN" altLang="en-US" sz="2600" b="1" dirty="0">
                <a:solidFill>
                  <a:srgbClr val="FF0000"/>
                </a:solidFill>
                <a:latin typeface="+mn-lt"/>
                <a:ea typeface="黑体" panose="02010609060101010101" pitchFamily="49" charset="-122"/>
              </a:rPr>
              <a:t>得到</a:t>
            </a:r>
            <a:r>
              <a:rPr lang="en-US" altLang="zh-CN" sz="2600" b="1" dirty="0">
                <a:solidFill>
                  <a:srgbClr val="FF0000"/>
                </a:solidFill>
                <a:latin typeface="+mn-lt"/>
                <a:ea typeface="黑体" panose="02010609060101010101" pitchFamily="49" charset="-122"/>
              </a:rPr>
              <a:t>C</a:t>
            </a:r>
            <a:r>
              <a:rPr lang="zh-CN" altLang="en-US" sz="2600" b="1" dirty="0">
                <a:solidFill>
                  <a:srgbClr val="FF0000"/>
                </a:solidFill>
                <a:latin typeface="+mn-lt"/>
                <a:ea typeface="黑体" panose="02010609060101010101" pitchFamily="49" charset="-122"/>
              </a:rPr>
              <a:t>，</a:t>
            </a:r>
            <a:r>
              <a:rPr lang="en-US" altLang="zh-CN" sz="2600" b="1" dirty="0">
                <a:solidFill>
                  <a:srgbClr val="FF0000"/>
                </a:solidFill>
                <a:latin typeface="+mn-lt"/>
                <a:ea typeface="黑体" panose="02010609060101010101" pitchFamily="49" charset="-122"/>
              </a:rPr>
              <a:t>C</a:t>
            </a:r>
            <a:r>
              <a:rPr lang="zh-CN" altLang="en-US" sz="2600" b="1" dirty="0">
                <a:solidFill>
                  <a:srgbClr val="FF0000"/>
                </a:solidFill>
                <a:latin typeface="+mn-lt"/>
                <a:ea typeface="黑体" panose="02010609060101010101" pitchFamily="49" charset="-122"/>
              </a:rPr>
              <a:t>平移后逆时针旋转</a:t>
            </a:r>
            <a:r>
              <a:rPr lang="en-US" altLang="zh-CN" sz="2600" b="1" dirty="0">
                <a:solidFill>
                  <a:srgbClr val="FF0000"/>
                </a:solidFill>
                <a:latin typeface="+mn-lt"/>
                <a:ea typeface="黑体" panose="02010609060101010101" pitchFamily="49" charset="-122"/>
              </a:rPr>
              <a:t>90°</a:t>
            </a:r>
            <a:r>
              <a:rPr lang="zh-CN" altLang="en-US" sz="2600" b="1" dirty="0">
                <a:solidFill>
                  <a:srgbClr val="FF0000"/>
                </a:solidFill>
                <a:latin typeface="+mn-lt"/>
                <a:ea typeface="黑体" panose="02010609060101010101" pitchFamily="49" charset="-122"/>
              </a:rPr>
              <a:t>得到</a:t>
            </a:r>
            <a:r>
              <a:rPr lang="en-US" altLang="zh-CN" sz="2600" b="1" dirty="0">
                <a:solidFill>
                  <a:srgbClr val="FF0000"/>
                </a:solidFill>
                <a:latin typeface="+mn-lt"/>
                <a:ea typeface="黑体" panose="02010609060101010101" pitchFamily="49" charset="-122"/>
              </a:rPr>
              <a:t>D</a:t>
            </a:r>
            <a:r>
              <a:rPr lang="zh-CN" altLang="en-US" sz="2600" b="1" dirty="0">
                <a:solidFill>
                  <a:srgbClr val="FF0000"/>
                </a:solidFill>
                <a:latin typeface="+mn-lt"/>
                <a:ea typeface="黑体" panose="02010609060101010101" pitchFamily="49" charset="-122"/>
              </a:rPr>
              <a:t>。</a:t>
            </a:r>
            <a:endParaRPr lang="zh-CN" altLang="en-US" sz="2600" b="1" dirty="0">
              <a:solidFill>
                <a:srgbClr val="FF0000"/>
              </a:solidFill>
              <a:latin typeface="+mn-lt"/>
              <a:ea typeface="黑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21640" y="1179513"/>
            <a:ext cx="8418513" cy="607695"/>
          </a:xfrm>
          <a:prstGeom prst="rect">
            <a:avLst/>
          </a:prstGeom>
          <a:noFill/>
          <a:ln w="9525">
            <a:noFill/>
          </a:ln>
        </p:spPr>
        <p:txBody>
          <a:bodyPr>
            <a:spAutoFit/>
          </a:bodyPr>
          <a:lstStyle/>
          <a:p>
            <a:pPr eaLnBrk="1" hangingPunct="1">
              <a:lnSpc>
                <a:spcPct val="120000"/>
              </a:lnSpc>
              <a:defRPr/>
            </a:pPr>
            <a:r>
              <a:rPr lang="en-US" altLang="zh-CN" sz="2800" b="1" dirty="0">
                <a:latin typeface="+mj-lt"/>
                <a:ea typeface="黑体" panose="02010609060101010101" pitchFamily="49" charset="-122"/>
              </a:rPr>
              <a:t>2. </a:t>
            </a:r>
            <a:r>
              <a:rPr lang="zh-CN" altLang="en-US" sz="2800" b="1" dirty="0">
                <a:latin typeface="+mj-lt"/>
                <a:ea typeface="黑体" panose="02010609060101010101" pitchFamily="49" charset="-122"/>
              </a:rPr>
              <a:t>下面哪些图形是轴对称图形？画出它们的对称轴。</a:t>
            </a:r>
            <a:endParaRPr lang="zh-CN" altLang="en-US" sz="2800" b="1" dirty="0">
              <a:latin typeface="+mj-lt"/>
              <a:ea typeface="黑体" panose="02010609060101010101" pitchFamily="49" charset="-122"/>
            </a:endParaRPr>
          </a:p>
        </p:txBody>
      </p:sp>
      <p:pic>
        <p:nvPicPr>
          <p:cNvPr id="17411" name="图片 7"/>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852488" y="2189163"/>
            <a:ext cx="7556500" cy="1641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4" name="直接连接符 3"/>
          <p:cNvCxnSpPr/>
          <p:nvPr/>
        </p:nvCxnSpPr>
        <p:spPr>
          <a:xfrm flipH="1">
            <a:off x="5846763" y="2055813"/>
            <a:ext cx="53975" cy="1833562"/>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H="1">
            <a:off x="4989513" y="2746375"/>
            <a:ext cx="1851025" cy="61436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4960938" y="2717800"/>
            <a:ext cx="1851025" cy="712788"/>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5338763" y="2352675"/>
            <a:ext cx="1057275" cy="1446213"/>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5311775" y="2262188"/>
            <a:ext cx="1084263" cy="156845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6931025" y="3130550"/>
            <a:ext cx="1690688"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3" name="文本框 2"/>
          <p:cNvSpPr txBox="1"/>
          <p:nvPr/>
        </p:nvSpPr>
        <p:spPr>
          <a:xfrm>
            <a:off x="852616" y="178779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练习十</a:t>
            </a:r>
            <a:r>
              <a:rPr lang="zh-CN" altLang="en-US" sz="1600" b="1">
                <a:solidFill>
                  <a:srgbClr val="FF7C80"/>
                </a:solidFill>
                <a:latin typeface="+mj-lt"/>
                <a:ea typeface="+mj-ea"/>
                <a:sym typeface="+mn-ea"/>
              </a:rPr>
              <a:t>九</a:t>
            </a:r>
            <a:r>
              <a:rPr lang="en-US" altLang="zh-CN" sz="1600" b="1">
                <a:solidFill>
                  <a:srgbClr val="FF7C80"/>
                </a:solidFill>
                <a:latin typeface="+mj-lt"/>
                <a:ea typeface="+mj-ea"/>
                <a:sym typeface="+mn-ea"/>
              </a:rPr>
              <a:t> 第1题】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wipe(up)">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wipe(up)">
                                      <p:cBhvr>
                                        <p:cTn id="17" dur="500"/>
                                        <p:tgtEl>
                                          <p:spTgt spid="5"/>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down)">
                                      <p:cBhvr>
                                        <p:cTn id="22" dur="500"/>
                                        <p:tgtEl>
                                          <p:spTgt spid="6"/>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down)">
                                      <p:cBhvr>
                                        <p:cTn id="27" dur="500"/>
                                        <p:tgtEl>
                                          <p:spTgt spid="8"/>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8" fill="hold" nodeType="click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wipe(left)">
                                      <p:cBhvr>
                                        <p:cTn id="3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471805" y="862330"/>
            <a:ext cx="8067040" cy="681990"/>
          </a:xfrm>
          <a:prstGeom prst="rect">
            <a:avLst/>
          </a:prstGeom>
          <a:noFill/>
          <a:ln w="9525">
            <a:noFill/>
          </a:ln>
        </p:spPr>
        <p:txBody>
          <a:bodyPr wrap="square">
            <a:spAutoFit/>
          </a:bodyPr>
          <a:lstStyle/>
          <a:p>
            <a:pPr eaLnBrk="1" hangingPunct="1">
              <a:lnSpc>
                <a:spcPct val="120000"/>
              </a:lnSpc>
              <a:defRPr/>
            </a:pPr>
            <a:r>
              <a:rPr lang="en-US" altLang="zh-CN" sz="3200" b="1" dirty="0">
                <a:latin typeface="+mj-lt"/>
                <a:ea typeface="黑体" panose="02010609060101010101" pitchFamily="49" charset="-122"/>
              </a:rPr>
              <a:t>3. </a:t>
            </a:r>
            <a:r>
              <a:rPr lang="zh-CN" altLang="en-US" sz="3200" b="1" dirty="0">
                <a:latin typeface="+mj-lt"/>
                <a:ea typeface="黑体" panose="02010609060101010101" pitchFamily="49" charset="-122"/>
              </a:rPr>
              <a:t>根据给定的对称轴画出图形的另一半。</a:t>
            </a:r>
            <a:endParaRPr lang="zh-CN" altLang="en-US" sz="3200" b="1" dirty="0">
              <a:latin typeface="+mj-lt"/>
              <a:ea typeface="黑体" panose="02010609060101010101" pitchFamily="49" charset="-122"/>
            </a:endParaRPr>
          </a:p>
        </p:txBody>
      </p:sp>
      <p:pic>
        <p:nvPicPr>
          <p:cNvPr id="18435" name="图片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762250" y="1852613"/>
            <a:ext cx="3403600" cy="255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组合 3"/>
          <p:cNvGrpSpPr/>
          <p:nvPr/>
        </p:nvGrpSpPr>
        <p:grpSpPr bwMode="auto">
          <a:xfrm>
            <a:off x="4452939" y="2184400"/>
            <a:ext cx="1054099" cy="1847850"/>
            <a:chOff x="4188401" y="2045511"/>
            <a:chExt cx="1052891" cy="1847833"/>
          </a:xfrm>
        </p:grpSpPr>
        <p:cxnSp>
          <p:nvCxnSpPr>
            <p:cNvPr id="5" name="直接连接符 4"/>
            <p:cNvCxnSpPr/>
            <p:nvPr/>
          </p:nvCxnSpPr>
          <p:spPr>
            <a:xfrm>
              <a:off x="4191571" y="2305859"/>
              <a:ext cx="51851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flipH="1">
              <a:off x="4710088" y="2045511"/>
              <a:ext cx="266394"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flipH="1">
              <a:off x="4976483" y="2305859"/>
              <a:ext cx="252124" cy="25876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flipV="1">
              <a:off x="4976483" y="2045511"/>
              <a:ext cx="264809"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flipV="1">
              <a:off x="4708503" y="2305859"/>
              <a:ext cx="266394" cy="258761"/>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4974898" y="2564619"/>
              <a:ext cx="1585" cy="1068377"/>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4714846" y="3632996"/>
              <a:ext cx="253709"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191571" y="3893344"/>
              <a:ext cx="518517"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H="1">
              <a:off x="4188401" y="3632996"/>
              <a:ext cx="0" cy="26034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p:nvPr/>
          </p:nvCxnSpPr>
          <p:spPr>
            <a:xfrm flipH="1">
              <a:off x="4194743" y="3374237"/>
              <a:ext cx="253709" cy="25876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189985" y="3364712"/>
              <a:ext cx="258466" cy="0"/>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194743" y="2836079"/>
              <a:ext cx="0" cy="538158"/>
            </a:xfrm>
            <a:prstGeom prst="line">
              <a:avLst/>
            </a:prstGeom>
            <a:ln w="19050">
              <a:solidFill>
                <a:srgbClr val="FF0000"/>
              </a:solidFill>
            </a:ln>
          </p:spPr>
          <p:style>
            <a:lnRef idx="1">
              <a:schemeClr val="accent1"/>
            </a:lnRef>
            <a:fillRef idx="0">
              <a:schemeClr val="accent1"/>
            </a:fillRef>
            <a:effectRef idx="0">
              <a:schemeClr val="accent1"/>
            </a:effectRef>
            <a:fontRef idx="minor">
              <a:schemeClr val="tx1"/>
            </a:fontRef>
          </p:style>
        </p:cxnSp>
        <p:sp>
          <p:nvSpPr>
            <p:cNvPr id="17" name="矩形 16"/>
            <p:cNvSpPr/>
            <p:nvPr/>
          </p:nvSpPr>
          <p:spPr>
            <a:xfrm>
              <a:off x="4462722" y="2855129"/>
              <a:ext cx="231509" cy="23653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pSp>
      <p:sp>
        <p:nvSpPr>
          <p:cNvPr id="3" name="文本框 2"/>
          <p:cNvSpPr txBox="1"/>
          <p:nvPr/>
        </p:nvSpPr>
        <p:spPr>
          <a:xfrm>
            <a:off x="978981" y="1502043"/>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练习十</a:t>
            </a:r>
            <a:r>
              <a:rPr lang="zh-CN" altLang="en-US" sz="1600" b="1">
                <a:solidFill>
                  <a:srgbClr val="FF7C80"/>
                </a:solidFill>
                <a:latin typeface="+mj-lt"/>
                <a:ea typeface="+mj-ea"/>
                <a:sym typeface="+mn-ea"/>
              </a:rPr>
              <a:t>九</a:t>
            </a:r>
            <a:r>
              <a:rPr lang="en-US" altLang="zh-CN" sz="1600" b="1">
                <a:solidFill>
                  <a:srgbClr val="FF7C80"/>
                </a:solidFill>
                <a:latin typeface="+mj-lt"/>
                <a:ea typeface="+mj-ea"/>
                <a:sym typeface="+mn-ea"/>
              </a:rPr>
              <a:t> 第2题】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up)">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271780" y="781050"/>
            <a:ext cx="8396605" cy="607695"/>
          </a:xfrm>
          <a:prstGeom prst="rect">
            <a:avLst/>
          </a:prstGeom>
          <a:noFill/>
          <a:ln w="9525">
            <a:noFill/>
          </a:ln>
        </p:spPr>
        <p:txBody>
          <a:bodyPr wrap="square">
            <a:spAutoFit/>
          </a:bodyPr>
          <a:lstStyle/>
          <a:p>
            <a:pPr eaLnBrk="1" hangingPunct="1">
              <a:lnSpc>
                <a:spcPct val="120000"/>
              </a:lnSpc>
              <a:defRPr/>
            </a:pPr>
            <a:r>
              <a:rPr lang="en-US" altLang="zh-CN" sz="2800" b="1" dirty="0">
                <a:latin typeface="+mj-lt"/>
                <a:ea typeface="黑体" panose="02010609060101010101" pitchFamily="49" charset="-122"/>
              </a:rPr>
              <a:t>4. </a:t>
            </a:r>
            <a:r>
              <a:rPr lang="zh-CN" altLang="en-US" sz="2800" b="1" dirty="0">
                <a:latin typeface="+mj-lt"/>
                <a:ea typeface="黑体" panose="02010609060101010101" pitchFamily="49" charset="-122"/>
              </a:rPr>
              <a:t>下面</a:t>
            </a:r>
            <a:r>
              <a:rPr lang="en-US" altLang="zh-CN" sz="2800" b="1" dirty="0">
                <a:latin typeface="+mj-lt"/>
                <a:ea typeface="黑体" panose="02010609060101010101" pitchFamily="49" charset="-122"/>
              </a:rPr>
              <a:t>4</a:t>
            </a:r>
            <a:r>
              <a:rPr lang="zh-CN" altLang="en-US" sz="2800" b="1" dirty="0">
                <a:latin typeface="+mj-lt"/>
                <a:ea typeface="黑体" panose="02010609060101010101" pitchFamily="49" charset="-122"/>
              </a:rPr>
              <a:t>个图形的涂色部分面积相等吗？为什么？</a:t>
            </a:r>
            <a:endParaRPr lang="zh-CN" altLang="en-US" sz="2800" b="1" dirty="0">
              <a:latin typeface="+mj-lt"/>
              <a:ea typeface="黑体" panose="02010609060101010101" pitchFamily="49" charset="-122"/>
            </a:endParaRPr>
          </a:p>
        </p:txBody>
      </p:sp>
      <p:sp>
        <p:nvSpPr>
          <p:cNvPr id="4" name="文本框 3"/>
          <p:cNvSpPr txBox="1"/>
          <p:nvPr/>
        </p:nvSpPr>
        <p:spPr>
          <a:xfrm>
            <a:off x="354330" y="3489325"/>
            <a:ext cx="8434705" cy="970915"/>
          </a:xfrm>
          <a:prstGeom prst="rect">
            <a:avLst/>
          </a:prstGeom>
          <a:noFill/>
          <a:ln w="9525">
            <a:noFill/>
          </a:ln>
        </p:spPr>
        <p:txBody>
          <a:bodyPr wrap="square">
            <a:spAutoFit/>
          </a:bodyPr>
          <a:lstStyle/>
          <a:p>
            <a:pPr lvl="0" algn="l" eaLnBrk="1" hangingPunct="1">
              <a:lnSpc>
                <a:spcPct val="110000"/>
              </a:lnSpc>
              <a:buClrTx/>
              <a:buSzTx/>
              <a:buFont typeface="Arial" panose="020B0604020202020204" pitchFamily="34" charset="0"/>
              <a:defRPr/>
            </a:pPr>
            <a:r>
              <a:rPr lang="en-US" altLang="zh-CN" sz="2600" b="1" dirty="0">
                <a:solidFill>
                  <a:srgbClr val="FF0000"/>
                </a:solidFill>
                <a:latin typeface="+mn-lt"/>
                <a:ea typeface="黑体" panose="02010609060101010101" pitchFamily="49" charset="-122"/>
                <a:sym typeface="+mn-ea"/>
              </a:rPr>
              <a:t>相等。因为这四个图形的涂色部分面积等于一个大圆面积减去一个中间圆的面积，再加上一个小圆的面积的和。</a:t>
            </a:r>
            <a:endParaRPr lang="en-US" altLang="zh-CN" sz="2600" b="1" dirty="0">
              <a:solidFill>
                <a:srgbClr val="FF0000"/>
              </a:solidFill>
              <a:latin typeface="+mn-lt"/>
              <a:ea typeface="黑体" panose="02010609060101010101" pitchFamily="49" charset="-122"/>
              <a:sym typeface="+mn-ea"/>
            </a:endParaRPr>
          </a:p>
        </p:txBody>
      </p:sp>
      <p:pic>
        <p:nvPicPr>
          <p:cNvPr id="3" name="图片 2" descr="C:\Users\nk\Desktop\2023-09-11 13 31 08.jpg2023-09-11 13 31 08"/>
          <p:cNvPicPr>
            <a:picLocks noChangeAspect="1"/>
          </p:cNvPicPr>
          <p:nvPr/>
        </p:nvPicPr>
        <p:blipFill>
          <a:blip r:embed="rId1"/>
          <a:srcRect/>
          <a:stretch>
            <a:fillRect/>
          </a:stretch>
        </p:blipFill>
        <p:spPr>
          <a:xfrm>
            <a:off x="929323" y="1731375"/>
            <a:ext cx="7285355" cy="1680751"/>
          </a:xfrm>
          <a:prstGeom prst="rect">
            <a:avLst/>
          </a:prstGeom>
        </p:spPr>
      </p:pic>
      <p:sp>
        <p:nvSpPr>
          <p:cNvPr id="5" name="文本框 4"/>
          <p:cNvSpPr txBox="1"/>
          <p:nvPr/>
        </p:nvSpPr>
        <p:spPr>
          <a:xfrm>
            <a:off x="693231" y="1329958"/>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练习十</a:t>
            </a:r>
            <a:r>
              <a:rPr lang="zh-CN" altLang="en-US" sz="1600" b="1">
                <a:solidFill>
                  <a:srgbClr val="FF7C80"/>
                </a:solidFill>
                <a:latin typeface="+mj-lt"/>
                <a:ea typeface="+mj-ea"/>
                <a:sym typeface="+mn-ea"/>
              </a:rPr>
              <a:t>九</a:t>
            </a:r>
            <a:r>
              <a:rPr lang="en-US" altLang="zh-CN" sz="1600" b="1">
                <a:solidFill>
                  <a:srgbClr val="FF7C80"/>
                </a:solidFill>
                <a:latin typeface="+mj-lt"/>
                <a:ea typeface="+mj-ea"/>
                <a:sym typeface="+mn-ea"/>
              </a:rPr>
              <a:t> 第4题】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框 1"/>
          <p:cNvSpPr txBox="1"/>
          <p:nvPr/>
        </p:nvSpPr>
        <p:spPr>
          <a:xfrm>
            <a:off x="344805" y="1240155"/>
            <a:ext cx="8454390" cy="1641475"/>
          </a:xfrm>
          <a:prstGeom prst="rect">
            <a:avLst/>
          </a:prstGeom>
          <a:noFill/>
          <a:ln w="9525">
            <a:noFill/>
          </a:ln>
        </p:spPr>
        <p:txBody>
          <a:bodyPr wrap="square">
            <a:spAutoFit/>
          </a:bodyPr>
          <a:lstStyle/>
          <a:p>
            <a:pPr lvl="0" algn="l" eaLnBrk="1" hangingPunct="1">
              <a:lnSpc>
                <a:spcPct val="120000"/>
              </a:lnSpc>
              <a:buClrTx/>
              <a:buSzTx/>
              <a:buFontTx/>
              <a:defRPr/>
            </a:pPr>
            <a:r>
              <a:rPr lang="en-US" altLang="zh-CN" sz="2800" b="1" dirty="0">
                <a:latin typeface="+mj-lt"/>
                <a:ea typeface="黑体" panose="02010609060101010101" pitchFamily="49" charset="-122"/>
                <a:sym typeface="+mn-ea"/>
              </a:rPr>
              <a:t>5. 直角三角形</a:t>
            </a:r>
            <a:r>
              <a:rPr lang="en-US" altLang="zh-CN" sz="2800" b="1" i="1" dirty="0">
                <a:latin typeface="+mj-lt"/>
                <a:ea typeface="黑体" panose="02010609060101010101" pitchFamily="49" charset="-122"/>
                <a:sym typeface="+mn-ea"/>
              </a:rPr>
              <a:t>ABC</a:t>
            </a:r>
            <a:r>
              <a:rPr lang="en-US" altLang="zh-CN" sz="2800" b="1" dirty="0">
                <a:latin typeface="+mj-lt"/>
                <a:ea typeface="黑体" panose="02010609060101010101" pitchFamily="49" charset="-122"/>
                <a:sym typeface="+mn-ea"/>
              </a:rPr>
              <a:t>的两条直角边长分别是3cm和4cm，把它按2∶1放大后得到三角形</a:t>
            </a:r>
            <a:r>
              <a:rPr lang="en-US" altLang="zh-CN" sz="2800" b="1" i="1" dirty="0">
                <a:latin typeface="+mj-lt"/>
                <a:ea typeface="黑体" panose="02010609060101010101" pitchFamily="49" charset="-122"/>
                <a:sym typeface="+mn-ea"/>
              </a:rPr>
              <a:t>DEF</a:t>
            </a:r>
            <a:r>
              <a:rPr lang="en-US" altLang="zh-CN" sz="2800" b="1" dirty="0">
                <a:latin typeface="+mj-lt"/>
                <a:ea typeface="黑体" panose="02010609060101010101" pitchFamily="49" charset="-122"/>
                <a:sym typeface="+mn-ea"/>
              </a:rPr>
              <a:t>。三角形</a:t>
            </a:r>
            <a:r>
              <a:rPr lang="en-US" altLang="zh-CN" sz="2800" b="1" i="1" dirty="0">
                <a:latin typeface="+mj-lt"/>
                <a:ea typeface="黑体" panose="02010609060101010101" pitchFamily="49" charset="-122"/>
                <a:sym typeface="+mn-ea"/>
              </a:rPr>
              <a:t>ABC</a:t>
            </a:r>
            <a:r>
              <a:rPr lang="en-US" altLang="zh-CN" sz="2800" b="1" dirty="0">
                <a:latin typeface="+mj-lt"/>
                <a:ea typeface="黑体" panose="02010609060101010101" pitchFamily="49" charset="-122"/>
                <a:sym typeface="+mn-ea"/>
              </a:rPr>
              <a:t>与三角形</a:t>
            </a:r>
            <a:r>
              <a:rPr lang="en-US" altLang="zh-CN" sz="2800" b="1" i="1" dirty="0">
                <a:latin typeface="+mj-lt"/>
                <a:ea typeface="黑体" panose="02010609060101010101" pitchFamily="49" charset="-122"/>
                <a:sym typeface="+mn-ea"/>
              </a:rPr>
              <a:t>DEF</a:t>
            </a:r>
            <a:r>
              <a:rPr lang="en-US" altLang="zh-CN" sz="2800" b="1" dirty="0">
                <a:latin typeface="+mj-lt"/>
                <a:ea typeface="黑体" panose="02010609060101010101" pitchFamily="49" charset="-122"/>
                <a:sym typeface="+mn-ea"/>
              </a:rPr>
              <a:t>的周长之比是多少？面积之比呢？</a:t>
            </a:r>
            <a:endParaRPr lang="en-US" altLang="zh-CN" sz="2800" b="1" dirty="0">
              <a:latin typeface="+mj-lt"/>
              <a:ea typeface="黑体" panose="02010609060101010101" pitchFamily="49" charset="-122"/>
              <a:sym typeface="+mn-ea"/>
            </a:endParaRPr>
          </a:p>
        </p:txBody>
      </p:sp>
      <p:sp>
        <p:nvSpPr>
          <p:cNvPr id="3" name="文本框 2"/>
          <p:cNvSpPr txBox="1"/>
          <p:nvPr/>
        </p:nvSpPr>
        <p:spPr>
          <a:xfrm>
            <a:off x="1732280" y="3399155"/>
            <a:ext cx="5679440" cy="521970"/>
          </a:xfrm>
          <a:prstGeom prst="rect">
            <a:avLst/>
          </a:prstGeom>
          <a:noFill/>
          <a:ln w="9525">
            <a:noFill/>
          </a:ln>
        </p:spPr>
        <p:txBody>
          <a:bodyPr wrap="square">
            <a:spAutoFit/>
          </a:bodyPr>
          <a:lstStyle/>
          <a:p>
            <a:pPr eaLnBrk="1" latinLnBrk="0" hangingPunct="1">
              <a:lnSpc>
                <a:spcPct val="100000"/>
              </a:lnSpc>
              <a:defRPr/>
            </a:pPr>
            <a:r>
              <a:rPr lang="zh-CN" altLang="en-US" sz="2800" b="1" dirty="0">
                <a:solidFill>
                  <a:srgbClr val="FF0000"/>
                </a:solidFill>
                <a:latin typeface="+mj-lt"/>
                <a:ea typeface="黑体" panose="02010609060101010101" pitchFamily="49" charset="-122"/>
              </a:rPr>
              <a:t>周长之比</a:t>
            </a:r>
            <a:r>
              <a:rPr lang="en-US" altLang="zh-CN" sz="2800" b="1" dirty="0">
                <a:solidFill>
                  <a:srgbClr val="FF0000"/>
                </a:solidFill>
                <a:latin typeface="+mj-lt"/>
                <a:ea typeface="黑体" panose="02010609060101010101" pitchFamily="49" charset="-122"/>
              </a:rPr>
              <a:t>1</a:t>
            </a:r>
            <a:r>
              <a:rPr lang="zh-CN" altLang="en-US" sz="2800" b="1" dirty="0">
                <a:solidFill>
                  <a:srgbClr val="FF0000"/>
                </a:solidFill>
                <a:latin typeface="+mj-lt"/>
                <a:ea typeface="黑体" panose="02010609060101010101" pitchFamily="49" charset="-122"/>
              </a:rPr>
              <a:t>∶</a:t>
            </a:r>
            <a:r>
              <a:rPr lang="en-US" altLang="zh-CN" sz="2800" b="1" dirty="0">
                <a:solidFill>
                  <a:srgbClr val="FF0000"/>
                </a:solidFill>
                <a:latin typeface="+mj-lt"/>
                <a:ea typeface="黑体" panose="02010609060101010101" pitchFamily="49" charset="-122"/>
              </a:rPr>
              <a:t>2</a:t>
            </a:r>
            <a:r>
              <a:rPr lang="zh-CN" altLang="en-US" sz="2800" b="1" dirty="0">
                <a:solidFill>
                  <a:srgbClr val="FF0000"/>
                </a:solidFill>
                <a:latin typeface="+mj-lt"/>
                <a:ea typeface="黑体" panose="02010609060101010101" pitchFamily="49" charset="-122"/>
              </a:rPr>
              <a:t>，面积之比</a:t>
            </a:r>
            <a:r>
              <a:rPr lang="en-US" altLang="zh-CN" sz="2800" b="1" dirty="0">
                <a:solidFill>
                  <a:srgbClr val="FF0000"/>
                </a:solidFill>
                <a:latin typeface="+mj-lt"/>
                <a:ea typeface="黑体" panose="02010609060101010101" pitchFamily="49" charset="-122"/>
              </a:rPr>
              <a:t>1∶4</a:t>
            </a:r>
            <a:r>
              <a:rPr lang="zh-CN" altLang="en-US" sz="2800" b="1" dirty="0">
                <a:solidFill>
                  <a:srgbClr val="FF0000"/>
                </a:solidFill>
                <a:latin typeface="+mj-lt"/>
                <a:ea typeface="黑体" panose="02010609060101010101" pitchFamily="49" charset="-122"/>
              </a:rPr>
              <a:t>。</a:t>
            </a:r>
            <a:endParaRPr lang="zh-CN" altLang="en-US" sz="2800" b="1" dirty="0">
              <a:solidFill>
                <a:srgbClr val="FF0000"/>
              </a:solidFill>
              <a:latin typeface="+mj-lt"/>
              <a:ea typeface="黑体" panose="02010609060101010101" pitchFamily="49" charset="-122"/>
            </a:endParaRPr>
          </a:p>
        </p:txBody>
      </p:sp>
      <p:sp>
        <p:nvSpPr>
          <p:cNvPr id="5" name="文本框 4"/>
          <p:cNvSpPr txBox="1"/>
          <p:nvPr/>
        </p:nvSpPr>
        <p:spPr>
          <a:xfrm>
            <a:off x="521781" y="2860308"/>
            <a:ext cx="3435729" cy="337185"/>
          </a:xfrm>
          <a:prstGeom prst="rect">
            <a:avLst/>
          </a:prstGeom>
          <a:noFill/>
        </p:spPr>
        <p:txBody>
          <a:bodyPr wrap="square" rtlCol="0">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lvl="0" algn="l" latinLnBrk="0">
              <a:buClrTx/>
              <a:buSzTx/>
              <a:buFontTx/>
            </a:pPr>
            <a:r>
              <a:rPr lang="en-US" altLang="zh-CN" sz="1600" b="1">
                <a:solidFill>
                  <a:srgbClr val="FF7C80"/>
                </a:solidFill>
                <a:latin typeface="+mj-lt"/>
                <a:ea typeface="+mj-ea"/>
                <a:sym typeface="+mn-ea"/>
              </a:rPr>
              <a:t>【教材P92 练习十</a:t>
            </a:r>
            <a:r>
              <a:rPr lang="zh-CN" altLang="en-US" sz="1600" b="1">
                <a:solidFill>
                  <a:srgbClr val="FF7C80"/>
                </a:solidFill>
                <a:latin typeface="+mj-lt"/>
                <a:ea typeface="+mj-ea"/>
                <a:sym typeface="+mn-ea"/>
              </a:rPr>
              <a:t>九</a:t>
            </a:r>
            <a:r>
              <a:rPr lang="en-US" altLang="zh-CN" sz="1600" b="1">
                <a:solidFill>
                  <a:srgbClr val="FF7C80"/>
                </a:solidFill>
                <a:latin typeface="+mj-lt"/>
                <a:ea typeface="+mj-ea"/>
                <a:sym typeface="+mn-ea"/>
              </a:rPr>
              <a:t> 第6*题】</a:t>
            </a:r>
            <a:endParaRPr lang="en-US" altLang="zh-CN" sz="1600" b="1">
              <a:solidFill>
                <a:srgbClr val="FF7C80"/>
              </a:solidFill>
              <a:latin typeface="+mj-lt"/>
              <a:ea typeface="+mj-ea"/>
              <a:sym typeface="+mn-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对角圆角矩形 12"/>
          <p:cNvSpPr/>
          <p:nvPr/>
        </p:nvSpPr>
        <p:spPr>
          <a:xfrm>
            <a:off x="146050" y="590550"/>
            <a:ext cx="2224088" cy="520700"/>
          </a:xfrm>
          <a:prstGeom prst="round2DiagRect">
            <a:avLst>
              <a:gd name="adj1" fmla="val 50000"/>
              <a:gd name="adj2" fmla="val 0"/>
            </a:avLst>
          </a:prstGeom>
          <a:solidFill>
            <a:srgbClr val="FDCCB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latin typeface="字魂36号-正文宋楷" panose="02000000000000000000" charset="-122"/>
              </a:rPr>
              <a:t>课堂小结</a:t>
            </a:r>
            <a:endParaRPr lang="zh-CN" altLang="en-US" sz="3200" b="1" dirty="0">
              <a:latin typeface="字魂36号-正文宋楷" panose="02000000000000000000" charset="-122"/>
            </a:endParaRPr>
          </a:p>
        </p:txBody>
      </p:sp>
      <p:sp>
        <p:nvSpPr>
          <p:cNvPr id="2" name="矩形 2"/>
          <p:cNvSpPr>
            <a:spLocks noChangeArrowheads="1"/>
          </p:cNvSpPr>
          <p:nvPr/>
        </p:nvSpPr>
        <p:spPr bwMode="auto">
          <a:xfrm>
            <a:off x="447170" y="1179205"/>
            <a:ext cx="8249660"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2800" b="1">
                <a:solidFill>
                  <a:srgbClr val="000000"/>
                </a:solidFill>
                <a:latin typeface="黑体" panose="02010609060101010101" pitchFamily="49" charset="-122"/>
                <a:ea typeface="黑体" panose="02010609060101010101" pitchFamily="49" charset="-122"/>
              </a:rPr>
              <a:t>同学们，今天的数学课你们有哪些收获呢？</a:t>
            </a:r>
            <a:endParaRPr lang="zh-CN" altLang="en-US" sz="2800" b="1">
              <a:solidFill>
                <a:srgbClr val="000000"/>
              </a:solidFill>
              <a:latin typeface="黑体" panose="02010609060101010101" pitchFamily="49" charset="-122"/>
              <a:ea typeface="黑体" panose="02010609060101010101" pitchFamily="49" charset="-122"/>
            </a:endParaRPr>
          </a:p>
        </p:txBody>
      </p:sp>
      <p:pic>
        <p:nvPicPr>
          <p:cNvPr id="3" name="图片 2"/>
          <p:cNvPicPr>
            <a:picLocks noChangeAspect="1"/>
          </p:cNvPicPr>
          <p:nvPr/>
        </p:nvPicPr>
        <p:blipFill>
          <a:blip r:embed="rId1"/>
          <a:stretch>
            <a:fillRect/>
          </a:stretch>
        </p:blipFill>
        <p:spPr>
          <a:xfrm>
            <a:off x="717768" y="1770380"/>
            <a:ext cx="2815142" cy="2678769"/>
          </a:xfrm>
          <a:prstGeom prst="rect">
            <a:avLst/>
          </a:prstGeom>
        </p:spPr>
      </p:pic>
      <p:sp>
        <p:nvSpPr>
          <p:cNvPr id="4" name="文本框 3"/>
          <p:cNvSpPr txBox="1"/>
          <p:nvPr/>
        </p:nvSpPr>
        <p:spPr>
          <a:xfrm>
            <a:off x="3646170" y="2031365"/>
            <a:ext cx="4959985" cy="1038860"/>
          </a:xfrm>
          <a:prstGeom prst="rect">
            <a:avLst/>
          </a:prstGeom>
          <a:noFill/>
        </p:spPr>
        <p:txBody>
          <a:bodyPr wrap="square" rtlCol="0" anchor="t">
            <a:spAutoFit/>
          </a:bodyPr>
          <a:p>
            <a:pPr latinLnBrk="0">
              <a:lnSpc>
                <a:spcPct val="110000"/>
              </a:lnSpc>
            </a:pPr>
            <a:r>
              <a:rPr lang="zh-CN" altLang="en-US" sz="2800" b="1" dirty="0" smtClean="0">
                <a:latin typeface="黑体" panose="02010609060101010101" pitchFamily="49" charset="-122"/>
                <a:ea typeface="黑体" panose="02010609060101010101" pitchFamily="49" charset="-122"/>
              </a:rPr>
              <a:t>轴对称、平移、旋转：</a:t>
            </a:r>
            <a:r>
              <a:rPr lang="zh-CN" altLang="en-US" sz="2800" b="1" dirty="0" smtClean="0">
                <a:latin typeface="楷体" panose="02010609060101010101" pitchFamily="49" charset="-122"/>
                <a:ea typeface="楷体" panose="02010609060101010101" pitchFamily="49" charset="-122"/>
              </a:rPr>
              <a:t>不改变图形的大小和形状。</a:t>
            </a:r>
            <a:endParaRPr lang="zh-CN" altLang="en-US" sz="2800" b="1" dirty="0" smtClean="0">
              <a:latin typeface="楷体" panose="02010609060101010101" pitchFamily="49" charset="-122"/>
              <a:ea typeface="楷体" panose="02010609060101010101" pitchFamily="49" charset="-122"/>
            </a:endParaRPr>
          </a:p>
        </p:txBody>
      </p:sp>
      <p:sp>
        <p:nvSpPr>
          <p:cNvPr id="5" name="文本框 4"/>
          <p:cNvSpPr txBox="1"/>
          <p:nvPr/>
        </p:nvSpPr>
        <p:spPr>
          <a:xfrm>
            <a:off x="3646170" y="3123565"/>
            <a:ext cx="4959985" cy="1038860"/>
          </a:xfrm>
          <a:prstGeom prst="rect">
            <a:avLst/>
          </a:prstGeom>
          <a:noFill/>
        </p:spPr>
        <p:txBody>
          <a:bodyPr wrap="square" rtlCol="0" anchor="t">
            <a:spAutoFit/>
          </a:bodyPr>
          <a:p>
            <a:pPr eaLnBrk="1" latinLnBrk="0" hangingPunct="1">
              <a:lnSpc>
                <a:spcPct val="110000"/>
              </a:lnSpc>
            </a:pPr>
            <a:r>
              <a:rPr lang="zh-CN" altLang="en-US" sz="2800" b="1" dirty="0" smtClean="0">
                <a:latin typeface="黑体" panose="02010609060101010101" pitchFamily="49" charset="-122"/>
                <a:ea typeface="黑体" panose="02010609060101010101" pitchFamily="49" charset="-122"/>
              </a:rPr>
              <a:t>放大与缩小：</a:t>
            </a:r>
            <a:r>
              <a:rPr lang="zh-CN" altLang="en-US" sz="2800" b="1" dirty="0" smtClean="0">
                <a:latin typeface="楷体" panose="02010609060101010101" pitchFamily="49" charset="-122"/>
                <a:ea typeface="楷体" panose="02010609060101010101" pitchFamily="49" charset="-122"/>
              </a:rPr>
              <a:t>改变图形的大小，不改变形状。</a:t>
            </a:r>
            <a:endParaRPr lang="zh-CN" altLang="en-US" sz="2800" b="1" dirty="0" smtClean="0">
              <a:latin typeface="楷体" panose="02010609060101010101" pitchFamily="49" charset="-122"/>
              <a:ea typeface="楷体" panose="02010609060101010101" pitchFamily="49"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par>
                                <p:cTn id="11" presetID="10" presetClass="entr" presetSubtype="0" fill="hold" nodeType="with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P spid="5" grpId="1"/>
      <p:bldP spid="4" grpId="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对角圆角矩形 12"/>
          <p:cNvSpPr/>
          <p:nvPr/>
        </p:nvSpPr>
        <p:spPr>
          <a:xfrm>
            <a:off x="146050" y="590550"/>
            <a:ext cx="2224088" cy="520700"/>
          </a:xfrm>
          <a:prstGeom prst="round2DiagRect">
            <a:avLst>
              <a:gd name="adj1" fmla="val 50000"/>
              <a:gd name="adj2" fmla="val 0"/>
            </a:avLst>
          </a:prstGeom>
          <a:solidFill>
            <a:srgbClr val="FDCCB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sz="3200" b="1" dirty="0">
                <a:latin typeface="字魂36号-正文宋楷" panose="02000000000000000000" charset="-122"/>
              </a:rPr>
              <a:t>巩固练习</a:t>
            </a:r>
            <a:endParaRPr lang="zh-CN" altLang="en-US" sz="3200" b="1" dirty="0">
              <a:latin typeface="字魂36号-正文宋楷" panose="02000000000000000000" charset="-122"/>
            </a:endParaRPr>
          </a:p>
        </p:txBody>
      </p:sp>
      <p:sp>
        <p:nvSpPr>
          <p:cNvPr id="2" name="矩形 2"/>
          <p:cNvSpPr>
            <a:spLocks noChangeArrowheads="1"/>
          </p:cNvSpPr>
          <p:nvPr/>
        </p:nvSpPr>
        <p:spPr bwMode="auto">
          <a:xfrm>
            <a:off x="447170" y="1309380"/>
            <a:ext cx="8249660" cy="1076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a:lstStyle>
          <a:p>
            <a:pPr eaLnBrk="1" hangingPunct="1"/>
            <a:r>
              <a:rPr lang="zh-CN" altLang="en-US" sz="3200" b="1">
                <a:solidFill>
                  <a:srgbClr val="000000"/>
                </a:solidFill>
                <a:latin typeface="黑体" panose="02010609060101010101" pitchFamily="49" charset="-122"/>
                <a:ea typeface="黑体" panose="02010609060101010101" pitchFamily="49" charset="-122"/>
              </a:rPr>
              <a:t>下面哪</a:t>
            </a:r>
            <a:r>
              <a:rPr lang="zh-CN" altLang="en-US" sz="3200" b="1">
                <a:solidFill>
                  <a:srgbClr val="000000"/>
                </a:solidFill>
                <a:latin typeface="黑体" panose="02010609060101010101" pitchFamily="49" charset="-122"/>
                <a:ea typeface="黑体" panose="02010609060101010101" pitchFamily="49" charset="-122"/>
              </a:rPr>
              <a:t>些图形是轴对称图形？在轴对称图形下面的（   ）里画</a:t>
            </a:r>
            <a:r>
              <a:rPr lang="en-US" altLang="zh-CN" sz="3200" b="1">
                <a:solidFill>
                  <a:srgbClr val="000000"/>
                </a:solidFill>
                <a:latin typeface="黑体" panose="02010609060101010101" pitchFamily="49" charset="-122"/>
                <a:ea typeface="黑体" panose="02010609060101010101" pitchFamily="49" charset="-122"/>
              </a:rPr>
              <a:t>“√”</a:t>
            </a:r>
            <a:endParaRPr lang="en-US" altLang="zh-CN" sz="3200" b="1">
              <a:solidFill>
                <a:srgbClr val="000000"/>
              </a:solidFill>
              <a:latin typeface="黑体" panose="02010609060101010101" pitchFamily="49" charset="-122"/>
              <a:ea typeface="黑体" panose="02010609060101010101" pitchFamily="49" charset="-122"/>
            </a:endParaRPr>
          </a:p>
        </p:txBody>
      </p:sp>
      <p:pic>
        <p:nvPicPr>
          <p:cNvPr id="6" name="图片 5"/>
          <p:cNvPicPr>
            <a:picLocks noChangeAspect="1"/>
          </p:cNvPicPr>
          <p:nvPr/>
        </p:nvPicPr>
        <p:blipFill>
          <a:blip r:embed="rId1">
            <a:clrChange>
              <a:clrFrom>
                <a:srgbClr val="FFFFFF">
                  <a:alpha val="100000"/>
                </a:srgbClr>
              </a:clrFrom>
              <a:clrTo>
                <a:srgbClr val="FFFFFF">
                  <a:alpha val="100000"/>
                  <a:alpha val="0"/>
                </a:srgbClr>
              </a:clrTo>
            </a:clrChange>
          </a:blip>
          <a:stretch>
            <a:fillRect/>
          </a:stretch>
        </p:blipFill>
        <p:spPr>
          <a:xfrm>
            <a:off x="760730" y="2394585"/>
            <a:ext cx="1672590" cy="852805"/>
          </a:xfrm>
          <a:prstGeom prst="rect">
            <a:avLst/>
          </a:prstGeom>
        </p:spPr>
      </p:pic>
      <p:pic>
        <p:nvPicPr>
          <p:cNvPr id="7" name="图片 6"/>
          <p:cNvPicPr>
            <a:picLocks noChangeAspect="1"/>
          </p:cNvPicPr>
          <p:nvPr/>
        </p:nvPicPr>
        <p:blipFill>
          <a:blip r:embed="rId2">
            <a:clrChange>
              <a:clrFrom>
                <a:srgbClr val="FFFFFF">
                  <a:alpha val="100000"/>
                </a:srgbClr>
              </a:clrFrom>
              <a:clrTo>
                <a:srgbClr val="FFFFFF">
                  <a:alpha val="100000"/>
                  <a:alpha val="0"/>
                </a:srgbClr>
              </a:clrTo>
            </a:clrChange>
          </a:blip>
          <a:stretch>
            <a:fillRect/>
          </a:stretch>
        </p:blipFill>
        <p:spPr>
          <a:xfrm>
            <a:off x="3975735" y="2385695"/>
            <a:ext cx="1580515" cy="800100"/>
          </a:xfrm>
          <a:prstGeom prst="rect">
            <a:avLst/>
          </a:prstGeom>
        </p:spPr>
      </p:pic>
      <p:pic>
        <p:nvPicPr>
          <p:cNvPr id="8" name="图片 7"/>
          <p:cNvPicPr>
            <a:picLocks noChangeAspect="1"/>
          </p:cNvPicPr>
          <p:nvPr/>
        </p:nvPicPr>
        <p:blipFill>
          <a:blip r:embed="rId3">
            <a:clrChange>
              <a:clrFrom>
                <a:srgbClr val="FFFFFF">
                  <a:alpha val="100000"/>
                </a:srgbClr>
              </a:clrFrom>
              <a:clrTo>
                <a:srgbClr val="FFFFFF">
                  <a:alpha val="100000"/>
                  <a:alpha val="0"/>
                </a:srgbClr>
              </a:clrTo>
            </a:clrChange>
          </a:blip>
          <a:stretch>
            <a:fillRect/>
          </a:stretch>
        </p:blipFill>
        <p:spPr>
          <a:xfrm>
            <a:off x="6746240" y="2385695"/>
            <a:ext cx="1147445" cy="885190"/>
          </a:xfrm>
          <a:prstGeom prst="rect">
            <a:avLst/>
          </a:prstGeom>
        </p:spPr>
      </p:pic>
      <p:sp>
        <p:nvSpPr>
          <p:cNvPr id="9" name="文本框 8"/>
          <p:cNvSpPr txBox="1"/>
          <p:nvPr/>
        </p:nvSpPr>
        <p:spPr>
          <a:xfrm>
            <a:off x="760730" y="3122295"/>
            <a:ext cx="1691640" cy="829945"/>
          </a:xfrm>
          <a:prstGeom prst="rect">
            <a:avLst/>
          </a:prstGeom>
          <a:noFill/>
        </p:spPr>
        <p:txBody>
          <a:bodyPr wrap="square" rtlCol="0">
            <a:spAutoFit/>
          </a:bodyPr>
          <a:p>
            <a:pPr algn="ctr">
              <a:lnSpc>
                <a:spcPct val="150000"/>
              </a:lnSpc>
            </a:pPr>
            <a:r>
              <a:rPr lang="zh-CN" altLang="en-US" sz="3200" b="1" dirty="0" smtClean="0">
                <a:latin typeface="+mj-lt"/>
                <a:ea typeface="+mj-ea"/>
              </a:rPr>
              <a:t>（      ）</a:t>
            </a:r>
            <a:endParaRPr lang="zh-CN" altLang="en-US" sz="3200" b="1" dirty="0" smtClean="0">
              <a:latin typeface="+mj-lt"/>
              <a:ea typeface="+mj-ea"/>
            </a:endParaRPr>
          </a:p>
        </p:txBody>
      </p:sp>
      <p:sp>
        <p:nvSpPr>
          <p:cNvPr id="10" name="文本框 9"/>
          <p:cNvSpPr txBox="1"/>
          <p:nvPr/>
        </p:nvSpPr>
        <p:spPr>
          <a:xfrm>
            <a:off x="3975735" y="3122295"/>
            <a:ext cx="1691640" cy="829945"/>
          </a:xfrm>
          <a:prstGeom prst="rect">
            <a:avLst/>
          </a:prstGeom>
          <a:noFill/>
        </p:spPr>
        <p:txBody>
          <a:bodyPr wrap="square" rtlCol="0">
            <a:spAutoFit/>
          </a:bodyPr>
          <a:p>
            <a:pPr algn="ctr">
              <a:lnSpc>
                <a:spcPct val="150000"/>
              </a:lnSpc>
            </a:pPr>
            <a:r>
              <a:rPr lang="zh-CN" altLang="en-US" sz="3200" b="1" dirty="0" smtClean="0">
                <a:latin typeface="+mj-lt"/>
                <a:ea typeface="+mj-ea"/>
              </a:rPr>
              <a:t>（      ）</a:t>
            </a:r>
            <a:endParaRPr lang="zh-CN" altLang="en-US" sz="3200" b="1" dirty="0" smtClean="0">
              <a:latin typeface="+mj-lt"/>
              <a:ea typeface="+mj-ea"/>
            </a:endParaRPr>
          </a:p>
        </p:txBody>
      </p:sp>
      <p:sp>
        <p:nvSpPr>
          <p:cNvPr id="11" name="文本框 10"/>
          <p:cNvSpPr txBox="1"/>
          <p:nvPr/>
        </p:nvSpPr>
        <p:spPr>
          <a:xfrm>
            <a:off x="6542405" y="3058795"/>
            <a:ext cx="1691640" cy="829945"/>
          </a:xfrm>
          <a:prstGeom prst="rect">
            <a:avLst/>
          </a:prstGeom>
          <a:noFill/>
        </p:spPr>
        <p:txBody>
          <a:bodyPr wrap="square" rtlCol="0">
            <a:spAutoFit/>
          </a:bodyPr>
          <a:p>
            <a:pPr algn="ctr">
              <a:lnSpc>
                <a:spcPct val="150000"/>
              </a:lnSpc>
            </a:pPr>
            <a:r>
              <a:rPr lang="zh-CN" altLang="en-US" sz="3200" b="1" dirty="0" smtClean="0">
                <a:latin typeface="+mj-lt"/>
                <a:ea typeface="+mj-ea"/>
              </a:rPr>
              <a:t>（      ）</a:t>
            </a:r>
            <a:endParaRPr lang="zh-CN" altLang="en-US" sz="3200" b="1" dirty="0" smtClean="0">
              <a:latin typeface="+mj-lt"/>
              <a:ea typeface="+mj-ea"/>
            </a:endParaRPr>
          </a:p>
        </p:txBody>
      </p:sp>
      <p:sp>
        <p:nvSpPr>
          <p:cNvPr id="12" name="文本框 11"/>
          <p:cNvSpPr txBox="1"/>
          <p:nvPr/>
        </p:nvSpPr>
        <p:spPr>
          <a:xfrm>
            <a:off x="1357630" y="3185795"/>
            <a:ext cx="478790" cy="829945"/>
          </a:xfrm>
          <a:prstGeom prst="rect">
            <a:avLst/>
          </a:prstGeom>
          <a:noFill/>
        </p:spPr>
        <p:txBody>
          <a:bodyPr wrap="square" rtlCol="0">
            <a:spAutoFit/>
          </a:bodyPr>
          <a:p>
            <a:pPr algn="ctr">
              <a:lnSpc>
                <a:spcPct val="150000"/>
              </a:lnSpc>
            </a:pPr>
            <a:r>
              <a:rPr lang="en-US" altLang="zh-CN" sz="3200" b="1" dirty="0" smtClean="0">
                <a:solidFill>
                  <a:srgbClr val="FF0000"/>
                </a:solidFill>
                <a:latin typeface="+mj-lt"/>
                <a:ea typeface="+mj-ea"/>
              </a:rPr>
              <a:t>√</a:t>
            </a:r>
            <a:endParaRPr lang="en-US" altLang="zh-CN" sz="3200" b="1" dirty="0" smtClean="0">
              <a:solidFill>
                <a:srgbClr val="FF0000"/>
              </a:solidFill>
              <a:latin typeface="+mj-lt"/>
              <a:ea typeface="+mj-ea"/>
            </a:endParaRPr>
          </a:p>
        </p:txBody>
      </p:sp>
      <p:sp>
        <p:nvSpPr>
          <p:cNvPr id="14" name="文本框 13"/>
          <p:cNvSpPr txBox="1"/>
          <p:nvPr/>
        </p:nvSpPr>
        <p:spPr>
          <a:xfrm>
            <a:off x="4582160" y="3185795"/>
            <a:ext cx="478790" cy="829945"/>
          </a:xfrm>
          <a:prstGeom prst="rect">
            <a:avLst/>
          </a:prstGeom>
          <a:noFill/>
        </p:spPr>
        <p:txBody>
          <a:bodyPr wrap="square" rtlCol="0">
            <a:spAutoFit/>
          </a:bodyPr>
          <a:p>
            <a:pPr algn="ctr">
              <a:lnSpc>
                <a:spcPct val="150000"/>
              </a:lnSpc>
            </a:pPr>
            <a:r>
              <a:rPr lang="en-US" altLang="zh-CN" sz="3200" b="1" dirty="0" smtClean="0">
                <a:solidFill>
                  <a:srgbClr val="FF0000"/>
                </a:solidFill>
                <a:latin typeface="+mj-lt"/>
                <a:ea typeface="+mj-ea"/>
              </a:rPr>
              <a:t>√</a:t>
            </a:r>
            <a:endParaRPr lang="en-US" altLang="zh-CN" sz="3200" b="1" dirty="0" smtClean="0">
              <a:solidFill>
                <a:srgbClr val="FF0000"/>
              </a:solidFill>
              <a:latin typeface="+mj-lt"/>
              <a:ea typeface="+mj-ea"/>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additive="base">
                                        <p:cTn id="13" dur="500" fill="hold"/>
                                        <p:tgtEl>
                                          <p:spTgt spid="14"/>
                                        </p:tgtEl>
                                        <p:attrNameLst>
                                          <p:attrName>ppt_x</p:attrName>
                                        </p:attrNameLst>
                                      </p:cBhvr>
                                      <p:tavLst>
                                        <p:tav tm="0">
                                          <p:val>
                                            <p:strVal val="#ppt_x"/>
                                          </p:val>
                                        </p:tav>
                                        <p:tav tm="100000">
                                          <p:val>
                                            <p:strVal val="#ppt_x"/>
                                          </p:val>
                                        </p:tav>
                                      </p:tavLst>
                                    </p:anim>
                                    <p:anim calcmode="lin" valueType="num">
                                      <p:cBhvr additive="base">
                                        <p:cTn id="14"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2" grpId="0"/>
    </p:bldLst>
  </p:timing>
</p:sld>
</file>

<file path=ppt/tags/tag1.xml><?xml version="1.0" encoding="utf-8"?>
<p:tagLst xmlns:p="http://schemas.openxmlformats.org/presentationml/2006/main">
  <p:tag name="KSO_WM_BEAUTIFY_FLAG" val=""/>
</p:tagLst>
</file>

<file path=ppt/tags/tag2.xml><?xml version="1.0" encoding="utf-8"?>
<p:tagLst xmlns:p="http://schemas.openxmlformats.org/presentationml/2006/main">
  <p:tag name="KSO_WM_BEAUTIFY_FLAG" val=""/>
</p:tagLst>
</file>

<file path=ppt/tags/tag3.xml><?xml version="1.0" encoding="utf-8"?>
<p:tagLst xmlns:p="http://schemas.openxmlformats.org/presentationml/2006/main">
  <p:tag name="KSO_WM_BEAUTIFY_FLAG" val=""/>
</p:tagLst>
</file>

<file path=ppt/tags/tag4.xml><?xml version="1.0" encoding="utf-8"?>
<p:tagLst xmlns:p="http://schemas.openxmlformats.org/presentationml/2006/main">
  <p:tag name="commondata" val="eyJoZGlkIjoiNjNiYjgwZjIwMDAxNzkyMjVhYzliNzcxNWY3MzhmZGEifQ=="/>
</p:tagLst>
</file>

<file path=ppt/theme/theme1.xml><?xml version="1.0" encoding="utf-8"?>
<a:theme xmlns:a="http://schemas.openxmlformats.org/drawingml/2006/main" name="3_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自定义 1">
      <a:majorFont>
        <a:latin typeface="Times New Roman"/>
        <a:ea typeface="黑体"/>
        <a:cs typeface=""/>
      </a:majorFont>
      <a:minorFont>
        <a:latin typeface="Times New Roman"/>
        <a:ea typeface="黑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rgbClr val="FFFFFF"/>
        </a:solidFill>
        <a:ln w="19050">
          <a:solidFill>
            <a:srgbClr val="3399FF"/>
          </a:solidFill>
          <a:miter lim="800000"/>
        </a:ln>
      </a:spPr>
      <a:bodyPr anchor="ctr"/>
      <a:lstStyle>
        <a:defPPr eaLnBrk="1" fontAlgn="auto" hangingPunct="1">
          <a:lnSpc>
            <a:spcPct val="120000"/>
          </a:lnSpc>
          <a:spcBef>
            <a:spcPts val="0"/>
          </a:spcBef>
          <a:spcAft>
            <a:spcPts val="0"/>
          </a:spcAft>
          <a:defRPr sz="3200" b="1" kern="0" dirty="0">
            <a:solidFill>
              <a:srgbClr val="1C1C1C"/>
            </a:solidFill>
            <a:latin typeface="宋体" panose="02010600030101010101" pitchFamily="2" charset="-122"/>
          </a:defRPr>
        </a:defPPr>
      </a:lstStyle>
    </a:spDef>
    <a:txDef>
      <a:spPr>
        <a:noFill/>
      </a:spPr>
      <a:bodyPr wrap="square" rtlCol="0">
        <a:spAutoFit/>
      </a:bodyPr>
      <a:lstStyle>
        <a:defPPr>
          <a:lnSpc>
            <a:spcPct val="150000"/>
          </a:lnSpc>
          <a:defRPr sz="3200" b="1" dirty="0" smtClean="0">
            <a:latin typeface="+mj-lt"/>
            <a:ea typeface="+mj-ea"/>
          </a:defRPr>
        </a:defPPr>
      </a:lst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732</Words>
  <Application>WPS 演示</Application>
  <PresentationFormat>全屏显示(16:9)</PresentationFormat>
  <Paragraphs>95</Paragraphs>
  <Slides>16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16</vt:i4>
      </vt:variant>
    </vt:vector>
  </HeadingPairs>
  <TitlesOfParts>
    <vt:vector size="28" baseType="lpstr">
      <vt:lpstr>Arial</vt:lpstr>
      <vt:lpstr>宋体</vt:lpstr>
      <vt:lpstr>Wingdings</vt:lpstr>
      <vt:lpstr>Times New Roman</vt:lpstr>
      <vt:lpstr>黑体</vt:lpstr>
      <vt:lpstr>等线</vt:lpstr>
      <vt:lpstr>楷体</vt:lpstr>
      <vt:lpstr>字魂36号-正文宋楷</vt:lpstr>
      <vt:lpstr>幼圆</vt:lpstr>
      <vt:lpstr>微软雅黑</vt:lpstr>
      <vt:lpstr>Arial Unicode MS</vt:lpstr>
      <vt:lpstr>3_Office 主题​​</vt:lpstr>
      <vt:lpstr>PowerPoint 演示文稿</vt:lpstr>
      <vt:lpstr>图形的运动</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状元成才路</dc:title>
  <dc:creator>状元成才路</dc:creator>
  <cp:lastModifiedBy>冰氷</cp:lastModifiedBy>
  <cp:revision>368</cp:revision>
  <dcterms:created xsi:type="dcterms:W3CDTF">2016-01-14T07:05:00Z</dcterms:created>
  <dcterms:modified xsi:type="dcterms:W3CDTF">2023-10-27T01:01:30Z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2052-12.1.0.15374</vt:lpwstr>
  </property>
  <property fmtid="{D5CDD505-2E9C-101B-9397-08002B2CF9AE}" pid="3" name="ICV">
    <vt:lpwstr>9B7A83171FB64697A957D9524E27BC2C</vt:lpwstr>
  </property>
</Properties>
</file>