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379" r:id="rId4"/>
    <p:sldId id="380" r:id="rId5"/>
    <p:sldId id="354" r:id="rId6"/>
    <p:sldId id="381" r:id="rId7"/>
    <p:sldId id="355" r:id="rId8"/>
    <p:sldId id="382" r:id="rId9"/>
    <p:sldId id="356" r:id="rId10"/>
    <p:sldId id="357" r:id="rId11"/>
    <p:sldId id="383" r:id="rId12"/>
    <p:sldId id="384" r:id="rId14"/>
    <p:sldId id="385" r:id="rId15"/>
    <p:sldId id="326" r:id="rId16"/>
    <p:sldId id="360" r:id="rId17"/>
    <p:sldId id="361" r:id="rId18"/>
    <p:sldId id="362" r:id="rId19"/>
    <p:sldId id="369" r:id="rId20"/>
    <p:sldId id="328" r:id="rId21"/>
    <p:sldId id="403" r:id="rId22"/>
    <p:sldId id="364" r:id="rId23"/>
    <p:sldId id="405" r:id="rId24"/>
    <p:sldId id="404" r:id="rId25"/>
    <p:sldId id="365" r:id="rId26"/>
    <p:sldId id="366" r:id="rId27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1D41D5"/>
    <a:srgbClr val="8C6293"/>
    <a:srgbClr val="B7E9FF"/>
    <a:srgbClr val="93E3FF"/>
    <a:srgbClr val="E7F8FF"/>
    <a:srgbClr val="01A0E9"/>
    <a:srgbClr val="00911E"/>
    <a:srgbClr val="F2A0C4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 autoAdjust="0"/>
  </p:normalViewPr>
  <p:slideViewPr>
    <p:cSldViewPr snapToGrid="0">
      <p:cViewPr varScale="1">
        <p:scale>
          <a:sx n="149" d="100"/>
          <a:sy n="149" d="100"/>
        </p:scale>
        <p:origin x="654" y="114"/>
      </p:cViewPr>
      <p:guideLst>
        <p:guide orient="horz" pos="1620"/>
        <p:guide pos="28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4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0753A99-B83D-40C8-BF5A-AFD9123B25B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C1382E9-268E-47D7-B6A6-4E6FEC9A13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099789A-7E3D-48AD-A29A-5DB974B0EA6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3D7F31-74DA-44B9-8600-28392DB497EE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/>
          <p:cNvGrpSpPr/>
          <p:nvPr userDrawn="1"/>
        </p:nvGrpSpPr>
        <p:grpSpPr bwMode="auto">
          <a:xfrm>
            <a:off x="776288" y="742950"/>
            <a:ext cx="6992937" cy="3657600"/>
            <a:chOff x="1996" y="1576"/>
            <a:chExt cx="15588" cy="8149"/>
          </a:xfrm>
        </p:grpSpPr>
        <p:sp>
          <p:nvSpPr>
            <p:cNvPr id="4" name="矩形 3"/>
            <p:cNvSpPr/>
            <p:nvPr/>
          </p:nvSpPr>
          <p:spPr>
            <a:xfrm>
              <a:off x="3468" y="1576"/>
              <a:ext cx="14116" cy="8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52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同心圆 7"/>
            <p:cNvSpPr>
              <a:spLocks noChangeAspect="1"/>
            </p:cNvSpPr>
            <p:nvPr/>
          </p:nvSpPr>
          <p:spPr>
            <a:xfrm>
              <a:off x="1996" y="3871"/>
              <a:ext cx="3553" cy="3555"/>
            </a:xfrm>
            <a:prstGeom prst="donut">
              <a:avLst/>
            </a:prstGeom>
            <a:solidFill>
              <a:srgbClr val="FDCCB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967" y="2064"/>
              <a:ext cx="13122" cy="7169"/>
            </a:xfrm>
            <a:prstGeom prst="rect">
              <a:avLst/>
            </a:prstGeom>
            <a:solidFill>
              <a:srgbClr val="F49283"/>
            </a:solidFill>
            <a:ln>
              <a:noFill/>
            </a:ln>
            <a:effectLst>
              <a:outerShdw blurRad="152400" dist="152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9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95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22275"/>
            <a:ext cx="9144000" cy="4298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22275"/>
            <a:ext cx="9144000" cy="84138"/>
          </a:xfrm>
          <a:prstGeom prst="rect">
            <a:avLst/>
          </a:prstGeom>
          <a:solidFill>
            <a:srgbClr val="F4928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4637088"/>
            <a:ext cx="9144000" cy="84137"/>
          </a:xfrm>
          <a:prstGeom prst="rect">
            <a:avLst/>
          </a:prstGeom>
          <a:solidFill>
            <a:srgbClr val="F4928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>
          <a:xfrm>
            <a:off x="195263" y="211138"/>
            <a:ext cx="8753475" cy="4721225"/>
          </a:xfrm>
          <a:prstGeom prst="roundRect">
            <a:avLst>
              <a:gd name="adj" fmla="val 7552"/>
            </a:avLst>
          </a:prstGeom>
          <a:solidFill>
            <a:schemeClr val="bg1"/>
          </a:solidFill>
          <a:ln w="50800">
            <a:solidFill>
              <a:srgbClr val="F49283"/>
            </a:solidFill>
            <a:prstDash val="lg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018FE8C-4783-4385-9AC2-66E9D353206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652713" y="2646363"/>
            <a:ext cx="376078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357563" y="2655888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>
                <a:solidFill>
                  <a:schemeClr val="bg1"/>
                </a:solidFill>
                <a:ea typeface="楷体" panose="02010609060101010101" pitchFamily="49" charset="-122"/>
              </a:rPr>
              <a:t>R</a:t>
            </a:r>
            <a:r>
              <a:rPr lang="zh-CN" altLang="en-US">
                <a:solidFill>
                  <a:schemeClr val="bg1"/>
                </a:solidFill>
                <a:latin typeface="+mn-ea"/>
              </a:rPr>
              <a:t>·</a:t>
            </a:r>
            <a:r>
              <a:rPr lang="zh-CN" altLang="en-US">
                <a:solidFill>
                  <a:schemeClr val="bg1"/>
                </a:solidFill>
                <a:ea typeface="楷体" panose="02010609060101010101" pitchFamily="49" charset="-122"/>
              </a:rPr>
              <a:t>六年级下册</a:t>
            </a:r>
            <a:endParaRPr lang="zh-CN" altLang="en-US" dirty="0">
              <a:solidFill>
                <a:schemeClr val="bg1"/>
              </a:solidFill>
              <a:ea typeface="楷体" panose="02010609060101010101" pitchFamily="49" charset="-122"/>
            </a:endParaRPr>
          </a:p>
        </p:txBody>
      </p:sp>
      <p:sp>
        <p:nvSpPr>
          <p:cNvPr id="9220" name="标题 5"/>
          <p:cNvSpPr txBox="1">
            <a:spLocks noChangeArrowheads="1"/>
          </p:cNvSpPr>
          <p:nvPr/>
        </p:nvSpPr>
        <p:spPr bwMode="auto">
          <a:xfrm>
            <a:off x="3525838" y="1703388"/>
            <a:ext cx="28384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图形的位置</a:t>
            </a:r>
            <a:endParaRPr lang="zh-CN" altLang="en-US" sz="4000" b="1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Picture 10" descr="E:\完全共享\标\6.pn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7465" y="1522095"/>
            <a:ext cx="94869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对角圆角矩形 9"/>
          <p:cNvSpPr/>
          <p:nvPr/>
        </p:nvSpPr>
        <p:spPr>
          <a:xfrm>
            <a:off x="336550" y="342900"/>
            <a:ext cx="2224088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49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r>
              <a:rPr lang="zh-CN" altLang="en-US" sz="3200" b="1" dirty="0">
                <a:latin typeface="字魂36号-正文宋楷" panose="02000000000000000000" charset="-122"/>
              </a:rPr>
              <a:t>回顾整理</a:t>
            </a:r>
            <a:endParaRPr lang="zh-CN" altLang="en-US" sz="3200" b="1" dirty="0">
              <a:latin typeface="字魂36号-正文宋楷" panose="02000000000000000000" charset="-122"/>
            </a:endParaRPr>
          </a:p>
        </p:txBody>
      </p: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120" y="343376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5593080" y="2409825"/>
            <a:ext cx="2470150" cy="907415"/>
          </a:xfrm>
          <a:prstGeom prst="wedgeRoundRectCallout">
            <a:avLst>
              <a:gd name="adj1" fmla="val 40874"/>
              <a:gd name="adj2" fmla="val 799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从中你得到了哪些数学信息？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9450" y="992505"/>
            <a:ext cx="55048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这是小明家所在街区的平面图。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" name="图片 8" descr="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728" y="1011555"/>
            <a:ext cx="5630545" cy="370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728" y="1011555"/>
            <a:ext cx="5630545" cy="3705225"/>
          </a:xfrm>
          <a:prstGeom prst="rect">
            <a:avLst/>
          </a:prstGeom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 flipH="1">
            <a:off x="1443990" y="384810"/>
            <a:ext cx="5336540" cy="857250"/>
          </a:xfrm>
          <a:prstGeom prst="wedgeRoundRectCallout">
            <a:avLst>
              <a:gd name="adj1" fmla="val 54139"/>
              <a:gd name="adj2" fmla="val 3769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如果我想以学校为中心，准确找到小明家的位置，可以怎样确定位置？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278755" y="2697480"/>
            <a:ext cx="2954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用数对确定位置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278755" y="3390900"/>
            <a:ext cx="35363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用方向和距离确定位置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366" name="Picture 30" descr="94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1169" y="844550"/>
            <a:ext cx="10906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656715" y="1711960"/>
            <a:ext cx="3089910" cy="1287145"/>
          </a:xfrm>
          <a:prstGeom prst="wedgeRoundRectCallout">
            <a:avLst>
              <a:gd name="adj1" fmla="val -59843"/>
              <a:gd name="adj2" fmla="val 4279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我用方格纸上的数对来确定位置。小明家的位置是点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62255" y="710565"/>
            <a:ext cx="29540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用数对确定位置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367" name="Picture 31" descr="10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" y="2524760"/>
            <a:ext cx="1444625" cy="1746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38090" y="1232535"/>
            <a:ext cx="3326765" cy="324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62255" y="710565"/>
            <a:ext cx="29540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用数对确定位置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C:\Users\nk\Desktop\2.jpg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038090" y="1232853"/>
            <a:ext cx="3326765" cy="3246755"/>
          </a:xfrm>
          <a:prstGeom prst="rect">
            <a:avLst/>
          </a:prstGeom>
        </p:spPr>
      </p:pic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" y="2642870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217295" y="1361440"/>
            <a:ext cx="3423285" cy="1388745"/>
          </a:xfrm>
          <a:prstGeom prst="wedgeRoundRectCallout">
            <a:avLst>
              <a:gd name="adj1" fmla="val -45269"/>
              <a:gd name="adj2" fmla="val 69981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latinLnBrk="0" hangingPunct="1">
              <a:lnSpc>
                <a:spcPct val="110000"/>
              </a:lnSpc>
              <a:buClrTx/>
              <a:buSzTx/>
              <a:buFontTx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我也是用方格纸上的数对来确定位置。小明家的位置是点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(3, 3)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495" y="518160"/>
            <a:ext cx="3326765" cy="3247390"/>
          </a:xfrm>
          <a:prstGeom prst="rect">
            <a:avLst/>
          </a:prstGeom>
        </p:spPr>
      </p:pic>
      <p:pic>
        <p:nvPicPr>
          <p:cNvPr id="3" name="图片 2" descr="C:\Users\nk\Desktop\2.jpg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326890" y="517843"/>
            <a:ext cx="3326765" cy="3246755"/>
          </a:xfrm>
          <a:prstGeom prst="rect">
            <a:avLst/>
          </a:prstGeom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655" y="359568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40815" y="4090670"/>
            <a:ext cx="6091555" cy="490855"/>
          </a:xfrm>
          <a:prstGeom prst="wedgeRoundRectCallout">
            <a:avLst>
              <a:gd name="adj1" fmla="val 54044"/>
              <a:gd name="adj2" fmla="val -3818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为什么同样是小明家的位置，数对却不同？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4045" y="3470910"/>
            <a:ext cx="296545" cy="29019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53865" y="3470910"/>
            <a:ext cx="296545" cy="29019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6" grpId="0" animBg="1"/>
      <p:bldP spid="5" grpId="0" animBg="1"/>
      <p:bldP spid="6" grpId="1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495" y="518160"/>
            <a:ext cx="3326765" cy="3247390"/>
          </a:xfrm>
          <a:prstGeom prst="rect">
            <a:avLst/>
          </a:prstGeom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655" y="359568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3113405" y="3865880"/>
            <a:ext cx="4406900" cy="901700"/>
          </a:xfrm>
          <a:prstGeom prst="wedgeRoundRectCallout">
            <a:avLst>
              <a:gd name="adj1" fmla="val 56195"/>
              <a:gd name="adj2" fmla="val -254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请你以学校为(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0, 0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)点，用数对表示出其他地方的位置。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77360" y="1137285"/>
            <a:ext cx="2079625" cy="495935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邮局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(1, 1)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77360" y="1736725"/>
            <a:ext cx="2079625" cy="4902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小明家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(2, 2)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77360" y="2330450"/>
            <a:ext cx="2079625" cy="4902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医院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(4, 1)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61760" y="2330450"/>
            <a:ext cx="2079625" cy="4902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银行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(0, 4)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77360" y="2924175"/>
            <a:ext cx="2079625" cy="4902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公园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(4, 4)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61760" y="1736725"/>
            <a:ext cx="2079625" cy="49022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超市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(3, 0)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4" grpId="0"/>
      <p:bldP spid="4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 flipH="1">
            <a:off x="1458595" y="784860"/>
            <a:ext cx="5869305" cy="483235"/>
          </a:xfrm>
          <a:prstGeom prst="wedgeRoundRectCallout">
            <a:avLst>
              <a:gd name="adj1" fmla="val 54139"/>
              <a:gd name="adj2" fmla="val 3769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你能总结一下用数对表示位置的方法吗？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10"/>
          <p:cNvGrpSpPr/>
          <p:nvPr/>
        </p:nvGrpSpPr>
        <p:grpSpPr bwMode="auto">
          <a:xfrm>
            <a:off x="1704975" y="1504950"/>
            <a:ext cx="6589713" cy="2876550"/>
            <a:chOff x="840981" y="1348240"/>
            <a:chExt cx="7335224" cy="2890037"/>
          </a:xfrm>
        </p:grpSpPr>
        <p:sp>
          <p:nvSpPr>
            <p:cNvPr id="6" name="矩形 5"/>
            <p:cNvSpPr/>
            <p:nvPr/>
          </p:nvSpPr>
          <p:spPr bwMode="auto">
            <a:xfrm>
              <a:off x="840981" y="1429583"/>
              <a:ext cx="7248636" cy="280869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927569" y="1348240"/>
              <a:ext cx="7248636" cy="280869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" name="Oval 21"/>
            <p:cNvSpPr>
              <a:spLocks noChangeArrowheads="1"/>
            </p:cNvSpPr>
            <p:nvPr/>
          </p:nvSpPr>
          <p:spPr bwMode="auto">
            <a:xfrm>
              <a:off x="1054800" y="1479025"/>
              <a:ext cx="227955" cy="18979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941513" y="1593850"/>
            <a:ext cx="631507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先横着看，看在第几列，这个数就是数对当中的第一个数；再竖着看，看在第几行，这个数就是数对中的第二个数，两个数用“，”隔开。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2740" y="83851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6720" y="452120"/>
            <a:ext cx="76765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从学校到邮局大约需要走多少米的路？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9" name="图片 8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728" y="1011555"/>
            <a:ext cx="5630545" cy="370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62255" y="424815"/>
            <a:ext cx="42068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用方向和距离确定位置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2023-09-11 14 43 4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945" y="984885"/>
            <a:ext cx="3693795" cy="3786505"/>
          </a:xfrm>
          <a:prstGeom prst="rect">
            <a:avLst/>
          </a:prstGeom>
        </p:spPr>
      </p:pic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740" y="1029970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4408170" y="1277620"/>
            <a:ext cx="3342005" cy="895985"/>
          </a:xfrm>
          <a:prstGeom prst="wedgeRoundRectCallout">
            <a:avLst>
              <a:gd name="adj1" fmla="val 55187"/>
              <a:gd name="adj2" fmla="val -329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邮局在学校东偏北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°约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280m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的位置。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51630" y="2980055"/>
            <a:ext cx="4538980" cy="95313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说一说用方向和距离表示位置的步骤是什么？</a:t>
            </a:r>
            <a:endParaRPr lang="en-US" altLang="zh-CN" sz="2800" b="1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62255" y="424815"/>
            <a:ext cx="42068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用方向和距离确定位置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2023-09-11 14 43 4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5945" y="984885"/>
            <a:ext cx="3693795" cy="3786505"/>
          </a:xfrm>
          <a:prstGeom prst="rect">
            <a:avLst/>
          </a:prstGeom>
        </p:spPr>
      </p:pic>
      <p:sp>
        <p:nvSpPr>
          <p:cNvPr id="19473" name="矩形 1"/>
          <p:cNvSpPr>
            <a:spLocks noChangeArrowheads="1"/>
          </p:cNvSpPr>
          <p:nvPr/>
        </p:nvSpPr>
        <p:spPr bwMode="auto">
          <a:xfrm>
            <a:off x="4337050" y="1463675"/>
            <a:ext cx="4248150" cy="12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确定观测点，量出相应的角度。</a:t>
            </a:r>
            <a:endParaRPr lang="zh-CN" altLang="en-US" sz="2800" b="1">
              <a:solidFill>
                <a:srgbClr val="1D41D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4337050" y="2778125"/>
            <a:ext cx="4248150" cy="12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1D41D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量出图上距离，根据比例尺计算出实际距离。</a:t>
            </a:r>
            <a:endParaRPr lang="zh-CN" altLang="en-US" sz="2800" b="1">
              <a:solidFill>
                <a:srgbClr val="1D41D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9473" grpId="0"/>
      <p:bldP spid="1947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2023-09-11 15 17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580" y="400050"/>
            <a:ext cx="4054475" cy="2313305"/>
          </a:xfrm>
          <a:prstGeom prst="rect">
            <a:avLst/>
          </a:prstGeom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0" y="161829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4756785" y="1442720"/>
            <a:ext cx="2739390" cy="895985"/>
          </a:xfrm>
          <a:prstGeom prst="wedgeRoundRectCallout">
            <a:avLst>
              <a:gd name="adj1" fmla="val 62378"/>
              <a:gd name="adj2" fmla="val 220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这两种方法有怎样的联系和区别？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4025" y="2818765"/>
            <a:ext cx="83115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latinLnBrk="0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用数对确定位置，一定要先说列，再说行。</a:t>
            </a:r>
            <a:endParaRPr lang="zh-CN" altLang="zh-CN" sz="2400" b="1" kern="100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025" y="3345180"/>
            <a:ext cx="83115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latinLnBrk="0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用方向和距离确定位置时，一定要先找准物体或地点所在的方向区域，一般先说夹角的方向。</a:t>
            </a:r>
            <a:endParaRPr lang="zh-CN" altLang="zh-CN" sz="2400" b="1" kern="100" dirty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4025" y="4241165"/>
            <a:ext cx="83115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 latinLnBrk="0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  <a:r>
              <a:rPr lang="zh-CN" altLang="zh-CN" sz="2400" b="1" kern="100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两种确定位置的方式都要先确定标准，位置具有相对性。</a:t>
            </a:r>
            <a:endParaRPr lang="zh-CN" altLang="zh-CN" sz="2400" b="1" kern="100" dirty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6980" y="1524862"/>
            <a:ext cx="3148301" cy="319370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6550" y="966788"/>
            <a:ext cx="5503863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在右图中标出他们两家的位置。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548313" y="2951163"/>
            <a:ext cx="26177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6826250" y="1851025"/>
            <a:ext cx="0" cy="22494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788150" y="3860800"/>
            <a:ext cx="68263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856413" y="3625850"/>
            <a:ext cx="126523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小梅家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 flipV="1">
            <a:off x="6161088" y="1792288"/>
            <a:ext cx="665162" cy="1103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6157913" y="1801813"/>
            <a:ext cx="68262" cy="619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906963" y="1603375"/>
            <a:ext cx="12668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小方家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对角圆角矩形 16"/>
          <p:cNvSpPr/>
          <p:nvPr/>
        </p:nvSpPr>
        <p:spPr>
          <a:xfrm>
            <a:off x="336550" y="342900"/>
            <a:ext cx="2224088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49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latin typeface="字魂36号-正文宋楷" panose="02000000000000000000" charset="-122"/>
              </a:rPr>
              <a:t>随堂练习</a:t>
            </a:r>
            <a:endParaRPr lang="zh-CN" altLang="en-US" sz="3200" b="1" dirty="0">
              <a:latin typeface="字魂36号-正文宋楷" panose="02000000000000000000" charset="-122"/>
            </a:endParaRPr>
          </a:p>
        </p:txBody>
      </p:sp>
      <p:pic>
        <p:nvPicPr>
          <p:cNvPr id="13" name="图片 12" descr="2023-09-11 15 25 1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9735" y="1649730"/>
            <a:ext cx="4528820" cy="29540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404931" y="11877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3555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4509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573463" y="1643063"/>
            <a:ext cx="5249862" cy="2595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）动物园大门位于点（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5,0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），向北走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100m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到达熊猫馆。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）海洋馆位于点（    ，  ），在大门的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 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约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45325" y="2995613"/>
            <a:ext cx="363538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13650" y="2995613"/>
            <a:ext cx="363538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62538" y="3648075"/>
            <a:ext cx="544512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75350" y="3660775"/>
            <a:ext cx="546100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45263" y="3656013"/>
            <a:ext cx="9048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72°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02513" y="3652838"/>
            <a:ext cx="723900" cy="5635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450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11313" y="4294188"/>
            <a:ext cx="803275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9000" y="3376613"/>
            <a:ext cx="1112838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熊猫馆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3565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417513" y="4429125"/>
            <a:ext cx="547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4261931" y="10607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4509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570288" y="1643063"/>
            <a:ext cx="5297487" cy="2595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）大象馆位于点（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），在大门的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 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约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）狮虎山到熊猫馆和大象馆的距离相等，位于点（    ，  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32088" y="3363913"/>
            <a:ext cx="1112837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大象馆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94288" y="2349500"/>
            <a:ext cx="596900" cy="569913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86463" y="2355850"/>
            <a:ext cx="544512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54788" y="2360613"/>
            <a:ext cx="9048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31°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10450" y="2371725"/>
            <a:ext cx="723900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280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27888" y="3673475"/>
            <a:ext cx="365125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59700" y="3665538"/>
            <a:ext cx="363538" cy="5635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63800" y="2611438"/>
            <a:ext cx="1112838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狮虎山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11313" y="4294188"/>
            <a:ext cx="803275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9000" y="3376613"/>
            <a:ext cx="1112838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熊猫馆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4590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395288" y="4429125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61931" y="10607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22"/>
          <p:cNvSpPr txBox="1">
            <a:spLocks noChangeArrowheads="1"/>
          </p:cNvSpPr>
          <p:nvPr/>
        </p:nvSpPr>
        <p:spPr bwMode="auto">
          <a:xfrm>
            <a:off x="3957638" y="1577975"/>
            <a:ext cx="46863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）鹿苑位于点（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1,8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），向南走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到达猩猩馆；科普馆与这两处距离相等，位于点（    ，  ）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5604" name="图片 2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3112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5159375" y="3560763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5680075" y="3560763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016000" y="1679575"/>
            <a:ext cx="803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鹿苑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969963" y="276066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猩猩馆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427163" y="2217738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科普馆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0" name="文本框 30"/>
          <p:cNvSpPr txBox="1">
            <a:spLocks noChangeArrowheads="1"/>
          </p:cNvSpPr>
          <p:nvPr/>
        </p:nvSpPr>
        <p:spPr bwMode="auto">
          <a:xfrm>
            <a:off x="1611313" y="4154488"/>
            <a:ext cx="803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大门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1" name="文本框 31"/>
          <p:cNvSpPr txBox="1">
            <a:spLocks noChangeArrowheads="1"/>
          </p:cNvSpPr>
          <p:nvPr/>
        </p:nvSpPr>
        <p:spPr bwMode="auto">
          <a:xfrm>
            <a:off x="2732088" y="322421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大象馆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2" name="文本框 32"/>
          <p:cNvSpPr txBox="1">
            <a:spLocks noChangeArrowheads="1"/>
          </p:cNvSpPr>
          <p:nvPr/>
        </p:nvSpPr>
        <p:spPr bwMode="auto">
          <a:xfrm>
            <a:off x="2463800" y="2471738"/>
            <a:ext cx="11128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狮虎山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3" name="文本框 33"/>
          <p:cNvSpPr txBox="1">
            <a:spLocks noChangeArrowheads="1"/>
          </p:cNvSpPr>
          <p:nvPr/>
        </p:nvSpPr>
        <p:spPr bwMode="auto">
          <a:xfrm>
            <a:off x="889000" y="3236913"/>
            <a:ext cx="1112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熊猫馆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561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555625" y="4402138"/>
            <a:ext cx="54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61931" y="10607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22"/>
          <p:cNvSpPr txBox="1">
            <a:spLocks noChangeArrowheads="1"/>
          </p:cNvSpPr>
          <p:nvPr/>
        </p:nvSpPr>
        <p:spPr bwMode="auto">
          <a:xfrm>
            <a:off x="3995738" y="1908175"/>
            <a:ext cx="468630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）设计一条参观路线，并用数学语言对路线加以描述。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5604" name="图片 2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3112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1016000" y="1679575"/>
            <a:ext cx="803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鹿苑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969963" y="276066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猩猩馆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427163" y="2217738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科普馆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0" name="文本框 30"/>
          <p:cNvSpPr txBox="1">
            <a:spLocks noChangeArrowheads="1"/>
          </p:cNvSpPr>
          <p:nvPr/>
        </p:nvSpPr>
        <p:spPr bwMode="auto">
          <a:xfrm>
            <a:off x="1611313" y="4154488"/>
            <a:ext cx="803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大门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1" name="文本框 31"/>
          <p:cNvSpPr txBox="1">
            <a:spLocks noChangeArrowheads="1"/>
          </p:cNvSpPr>
          <p:nvPr/>
        </p:nvSpPr>
        <p:spPr bwMode="auto">
          <a:xfrm>
            <a:off x="2732088" y="322421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大象馆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2" name="文本框 32"/>
          <p:cNvSpPr txBox="1">
            <a:spLocks noChangeArrowheads="1"/>
          </p:cNvSpPr>
          <p:nvPr/>
        </p:nvSpPr>
        <p:spPr bwMode="auto">
          <a:xfrm>
            <a:off x="2463800" y="2471738"/>
            <a:ext cx="11128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狮虎山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13" name="文本框 33"/>
          <p:cNvSpPr txBox="1">
            <a:spLocks noChangeArrowheads="1"/>
          </p:cNvSpPr>
          <p:nvPr/>
        </p:nvSpPr>
        <p:spPr bwMode="auto">
          <a:xfrm>
            <a:off x="889000" y="3236913"/>
            <a:ext cx="1112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熊猫馆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561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555625" y="4402138"/>
            <a:ext cx="54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61931" y="10607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角圆角矩形 12"/>
          <p:cNvSpPr/>
          <p:nvPr/>
        </p:nvSpPr>
        <p:spPr>
          <a:xfrm>
            <a:off x="146050" y="590550"/>
            <a:ext cx="2224088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C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latin typeface="字魂36号-正文宋楷" panose="02000000000000000000" charset="-122"/>
              </a:rPr>
              <a:t>课堂小结</a:t>
            </a:r>
            <a:endParaRPr lang="zh-CN" altLang="en-US" sz="3200" b="1" dirty="0">
              <a:latin typeface="字魂36号-正文宋楷" panose="02000000000000000000" charset="-122"/>
            </a:endParaRPr>
          </a:p>
        </p:txBody>
      </p: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447170" y="1191905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 descr="2023-09-11 15 17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040" y="1791335"/>
            <a:ext cx="4676140" cy="266827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278755" y="2602230"/>
            <a:ext cx="29540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用数对确定位置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278755" y="3295650"/>
            <a:ext cx="35363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用方向和距离确定位置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角圆角矩形 12"/>
          <p:cNvSpPr/>
          <p:nvPr/>
        </p:nvSpPr>
        <p:spPr>
          <a:xfrm>
            <a:off x="146050" y="590550"/>
            <a:ext cx="2224088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C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latin typeface="字魂36号-正文宋楷" panose="02000000000000000000" charset="-122"/>
              </a:rPr>
              <a:t>课后作业</a:t>
            </a:r>
            <a:endParaRPr lang="zh-CN" altLang="en-US" sz="3200" b="1" dirty="0">
              <a:latin typeface="字魂36号-正文宋楷" panose="02000000000000000000" charset="-122"/>
            </a:endParaRPr>
          </a:p>
        </p:txBody>
      </p: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1699895" y="2136140"/>
            <a:ext cx="574484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完成教材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P94“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练习二十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6050" y="935038"/>
            <a:ext cx="7847013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一、</a:t>
            </a:r>
            <a:r>
              <a:rPr lang="zh-CN" sz="2800" b="1" dirty="0">
                <a:latin typeface="+mj-lt"/>
                <a:ea typeface="黑体" panose="02010609060101010101" pitchFamily="49" charset="-122"/>
              </a:rPr>
              <a:t>观察下图，填一填，画一画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3848" y="1881505"/>
            <a:ext cx="4038600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广场在超市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(        )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(        )(        )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°方向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(        )m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处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705" name="文本框 11"/>
          <p:cNvSpPr txBox="1">
            <a:spLocks noChangeArrowheads="1"/>
          </p:cNvSpPr>
          <p:nvPr/>
        </p:nvSpPr>
        <p:spPr bwMode="auto">
          <a:xfrm>
            <a:off x="2955925" y="4427538"/>
            <a:ext cx="2017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100" b="1">
                <a:latin typeface="宋体" panose="02010600030101010101" pitchFamily="2" charset="-122"/>
                <a:cs typeface="Times New Roman" panose="02020603050405020304" pitchFamily="18" charset="0"/>
              </a:rPr>
              <a:t>选自“状元成才路”系列丛书</a:t>
            </a:r>
            <a:endParaRPr lang="zh-CN" altLang="en-US" sz="1100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对角圆角矩形 12"/>
          <p:cNvSpPr/>
          <p:nvPr/>
        </p:nvSpPr>
        <p:spPr>
          <a:xfrm>
            <a:off x="146050" y="590550"/>
            <a:ext cx="2224088" cy="5207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C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latin typeface="字魂36号-正文宋楷" panose="02000000000000000000" charset="-122"/>
              </a:rPr>
              <a:t>巩固练习</a:t>
            </a:r>
            <a:endParaRPr lang="zh-CN" altLang="en-US" sz="3200" b="1" dirty="0">
              <a:latin typeface="字魂36号-正文宋楷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8335" y="1356995"/>
            <a:ext cx="4481195" cy="28105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816225" y="1881505"/>
            <a:ext cx="99123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8515" y="2527935"/>
            <a:ext cx="99123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8985" y="2527935"/>
            <a:ext cx="99123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40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4535" y="3188970"/>
            <a:ext cx="991235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600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4785" y="469900"/>
            <a:ext cx="445706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sz="2800" b="1" dirty="0">
                <a:latin typeface="+mj-lt"/>
                <a:ea typeface="黑体" panose="02010609060101010101" pitchFamily="49" charset="-122"/>
              </a:rPr>
              <a:t>游乐场在超市的西偏南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°方向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600m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处，请在图上标出公园的位置。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超市在公园东偏南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°方向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400m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，请在图上标出公园的位置。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705" name="文本框 11"/>
          <p:cNvSpPr txBox="1">
            <a:spLocks noChangeArrowheads="1"/>
          </p:cNvSpPr>
          <p:nvPr/>
        </p:nvSpPr>
        <p:spPr bwMode="auto">
          <a:xfrm>
            <a:off x="3562985" y="4381818"/>
            <a:ext cx="2017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100" b="1">
                <a:latin typeface="宋体" panose="02010600030101010101" pitchFamily="2" charset="-122"/>
                <a:cs typeface="Times New Roman" panose="02020603050405020304" pitchFamily="18" charset="0"/>
              </a:rPr>
              <a:t>选自“状元成才路”系列丛书</a:t>
            </a:r>
            <a:endParaRPr lang="zh-CN" altLang="en-US" sz="1100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8335" y="1356995"/>
            <a:ext cx="4481195" cy="281051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3562985" y="2927350"/>
            <a:ext cx="2768600" cy="1330960"/>
            <a:chOff x="5611" y="4610"/>
            <a:chExt cx="4360" cy="2096"/>
          </a:xfrm>
        </p:grpSpPr>
        <p:grpSp>
          <p:nvGrpSpPr>
            <p:cNvPr id="20" name="组合 19"/>
            <p:cNvGrpSpPr/>
            <p:nvPr/>
          </p:nvGrpSpPr>
          <p:grpSpPr>
            <a:xfrm>
              <a:off x="5611" y="4894"/>
              <a:ext cx="4361" cy="1812"/>
              <a:chOff x="5611" y="4894"/>
              <a:chExt cx="4361" cy="1812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611" y="5690"/>
                <a:ext cx="1821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游乐场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 flipH="1">
                <a:off x="7380" y="4894"/>
                <a:ext cx="2593" cy="1366"/>
              </a:xfrm>
              <a:prstGeom prst="line">
                <a:avLst/>
              </a:prstGeom>
              <a:ln w="19050" cap="sq">
                <a:solidFill>
                  <a:srgbClr val="FF0000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任意多边形 13"/>
              <p:cNvSpPr/>
              <p:nvPr/>
            </p:nvSpPr>
            <p:spPr>
              <a:xfrm>
                <a:off x="9117" y="4894"/>
                <a:ext cx="131" cy="374"/>
              </a:xfrm>
              <a:custGeom>
                <a:avLst/>
                <a:gdLst>
                  <a:gd name="connsiteX0" fmla="*/ 30 w 130"/>
                  <a:gd name="connsiteY0" fmla="*/ 0 h 374"/>
                  <a:gd name="connsiteX1" fmla="*/ 5 w 130"/>
                  <a:gd name="connsiteY1" fmla="*/ 208 h 374"/>
                  <a:gd name="connsiteX2" fmla="*/ 131 w 130"/>
                  <a:gd name="connsiteY2" fmla="*/ 374 h 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1" h="374">
                    <a:moveTo>
                      <a:pt x="30" y="0"/>
                    </a:moveTo>
                    <a:cubicBezTo>
                      <a:pt x="1" y="107"/>
                      <a:pt x="-6" y="103"/>
                      <a:pt x="5" y="208"/>
                    </a:cubicBezTo>
                    <a:cubicBezTo>
                      <a:pt x="16" y="313"/>
                      <a:pt x="64" y="332"/>
                      <a:pt x="131" y="374"/>
                    </a:cubicBezTo>
                  </a:path>
                </a:pathLst>
              </a:custGeom>
              <a:noFill/>
              <a:ln w="19050">
                <a:solidFill>
                  <a:srgbClr val="E60013"/>
                </a:solidFill>
                <a:miter lim="800000"/>
              </a:ln>
            </p:spPr>
            <p:txBody>
              <a:bodyPr anchor="ctr"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8330" y="4610"/>
              <a:ext cx="1123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30</a:t>
              </a:r>
              <a:r>
                <a:rPr lang="zh-CN" altLang="en-US" sz="2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°</a:t>
              </a:r>
              <a:endParaRPr lang="zh-CN" altLang="en-US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89550" y="1638935"/>
            <a:ext cx="1042670" cy="1530350"/>
            <a:chOff x="8330" y="2581"/>
            <a:chExt cx="1642" cy="2410"/>
          </a:xfrm>
        </p:grpSpPr>
        <p:sp>
          <p:nvSpPr>
            <p:cNvPr id="9" name="矩形 8"/>
            <p:cNvSpPr/>
            <p:nvPr/>
          </p:nvSpPr>
          <p:spPr>
            <a:xfrm>
              <a:off x="8330" y="2581"/>
              <a:ext cx="1511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公园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 flipV="1">
              <a:off x="8588" y="3517"/>
              <a:ext cx="1385" cy="1377"/>
            </a:xfrm>
            <a:prstGeom prst="line">
              <a:avLst/>
            </a:prstGeom>
            <a:ln w="19050" cap="sq"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任意多边形 15"/>
            <p:cNvSpPr/>
            <p:nvPr/>
          </p:nvSpPr>
          <p:spPr>
            <a:xfrm rot="2100000">
              <a:off x="9447" y="4504"/>
              <a:ext cx="131" cy="374"/>
            </a:xfrm>
            <a:custGeom>
              <a:avLst/>
              <a:gdLst>
                <a:gd name="connsiteX0" fmla="*/ 30 w 130"/>
                <a:gd name="connsiteY0" fmla="*/ 0 h 374"/>
                <a:gd name="connsiteX1" fmla="*/ 5 w 130"/>
                <a:gd name="connsiteY1" fmla="*/ 208 h 374"/>
                <a:gd name="connsiteX2" fmla="*/ 131 w 130"/>
                <a:gd name="connsiteY2" fmla="*/ 374 h 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" h="374">
                  <a:moveTo>
                    <a:pt x="30" y="0"/>
                  </a:moveTo>
                  <a:cubicBezTo>
                    <a:pt x="1" y="107"/>
                    <a:pt x="-6" y="103"/>
                    <a:pt x="5" y="208"/>
                  </a:cubicBezTo>
                  <a:cubicBezTo>
                    <a:pt x="16" y="313"/>
                    <a:pt x="64" y="332"/>
                    <a:pt x="131" y="374"/>
                  </a:cubicBezTo>
                </a:path>
              </a:pathLst>
            </a:custGeom>
            <a:noFill/>
            <a:ln w="19050">
              <a:solidFill>
                <a:srgbClr val="E60013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761" y="4121"/>
              <a:ext cx="1123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45</a:t>
              </a:r>
              <a:r>
                <a:rPr lang="zh-CN" altLang="en-US" sz="2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°</a:t>
              </a:r>
              <a:endParaRPr lang="zh-CN" altLang="en-US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1430973"/>
            <a:ext cx="363855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46050" y="636588"/>
            <a:ext cx="7847013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二、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在下面的公园示意图上标出各景点的位置及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名称，量一量，并填空。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3233" y="2020570"/>
            <a:ext cx="4038600" cy="2030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公园的大门在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(3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0)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处，向北走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150m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，到达观鱼台。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6056313" y="4037648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00775" y="3672523"/>
            <a:ext cx="1077913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6056313" y="327882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76963" y="2948623"/>
            <a:ext cx="1587500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观鱼台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705" name="文本框 11"/>
          <p:cNvSpPr txBox="1">
            <a:spLocks noChangeArrowheads="1"/>
          </p:cNvSpPr>
          <p:nvPr/>
        </p:nvSpPr>
        <p:spPr bwMode="auto">
          <a:xfrm>
            <a:off x="2955925" y="4427538"/>
            <a:ext cx="2017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100" b="1">
                <a:latin typeface="宋体" panose="02010600030101010101" pitchFamily="2" charset="-122"/>
                <a:cs typeface="Times New Roman" panose="02020603050405020304" pitchFamily="18" charset="0"/>
              </a:rPr>
              <a:t>选自“状元成才路”系列丛书</a:t>
            </a:r>
            <a:endParaRPr lang="zh-CN" altLang="en-US" sz="1100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/>
      <p:bldP spid="10" grpId="0" bldLvl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0" y="1265238"/>
            <a:ext cx="3640138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74955" y="1103630"/>
            <a:ext cx="426148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溜冰场位于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(1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9)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，向南走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200m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，到达鸟语林。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海洋世界在大门正北方向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250m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处，位于（  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，  ）。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6202363" y="3873500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46825" y="3508375"/>
            <a:ext cx="1077913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202363" y="3113088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23013" y="2782888"/>
            <a:ext cx="1587500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观鱼台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5691188" y="152241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83263" y="1173163"/>
            <a:ext cx="1382712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溜冰场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5691188" y="258921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56125" y="1935163"/>
            <a:ext cx="1382713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鸟语林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43000" y="3586163"/>
            <a:ext cx="1382713" cy="739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3    5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202363" y="258921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3963" y="2233613"/>
            <a:ext cx="1870075" cy="65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海洋世界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0735" name="文本框 11"/>
          <p:cNvSpPr txBox="1">
            <a:spLocks noChangeArrowheads="1"/>
          </p:cNvSpPr>
          <p:nvPr/>
        </p:nvSpPr>
        <p:spPr bwMode="auto">
          <a:xfrm>
            <a:off x="2955925" y="4427538"/>
            <a:ext cx="2017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100" b="1">
                <a:latin typeface="宋体" panose="02010600030101010101" pitchFamily="2" charset="-122"/>
                <a:cs typeface="Times New Roman" panose="02020603050405020304" pitchFamily="18" charset="0"/>
              </a:rPr>
              <a:t>选自“状元成才路”系列丛书</a:t>
            </a:r>
            <a:endParaRPr lang="zh-CN" altLang="en-US" sz="1100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  <p:bldP spid="13" grpId="0"/>
      <p:bldP spid="14" grpId="0"/>
      <p:bldP spid="16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277938"/>
            <a:ext cx="3640138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0500" y="1185863"/>
            <a:ext cx="4562475" cy="2595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游乐场位于（ 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 ，  ），大约在大门的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   ）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  ）（        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°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方向约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  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m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处。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6170613" y="3886200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15075" y="3521075"/>
            <a:ext cx="1077913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170613" y="3125788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91263" y="2795588"/>
            <a:ext cx="1587500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观鱼台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5659438" y="153511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51513" y="1185863"/>
            <a:ext cx="1382712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溜冰场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5656263" y="2574925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24150" y="1112838"/>
            <a:ext cx="1382713" cy="74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8   7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62288" y="1743075"/>
            <a:ext cx="1382712" cy="74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9338" y="2366963"/>
            <a:ext cx="1382712" cy="74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59038" y="2371725"/>
            <a:ext cx="1382712" cy="74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35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77938" y="3040063"/>
            <a:ext cx="1382712" cy="7413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450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26000" y="1890713"/>
            <a:ext cx="1382713" cy="657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鸟语林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6170613" y="2601913"/>
            <a:ext cx="120650" cy="1206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72213" y="2246313"/>
            <a:ext cx="1870075" cy="655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海洋世界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2787" name="文本框 11"/>
          <p:cNvSpPr txBox="1">
            <a:spLocks noChangeArrowheads="1"/>
          </p:cNvSpPr>
          <p:nvPr/>
        </p:nvSpPr>
        <p:spPr bwMode="auto">
          <a:xfrm>
            <a:off x="2955925" y="4427538"/>
            <a:ext cx="20177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100" b="1">
                <a:latin typeface="宋体" panose="02010600030101010101" pitchFamily="2" charset="-122"/>
                <a:cs typeface="Times New Roman" panose="02020603050405020304" pitchFamily="18" charset="0"/>
              </a:rPr>
              <a:t>选自“状元成才路”系列丛书</a:t>
            </a:r>
            <a:endParaRPr lang="zh-CN" altLang="en-US" sz="1100" b="1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1645</Words>
  <Application>WPS 演示</Application>
  <PresentationFormat>全屏显示(16:9)</PresentationFormat>
  <Paragraphs>263</Paragraphs>
  <Slides>26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字魂36号-正文宋楷</vt:lpstr>
      <vt:lpstr>微软雅黑</vt:lpstr>
      <vt:lpstr>Arial Unicode MS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389</cp:revision>
  <dcterms:created xsi:type="dcterms:W3CDTF">2016-01-14T07:05:00Z</dcterms:created>
  <dcterms:modified xsi:type="dcterms:W3CDTF">2023-10-27T00:59:27Z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793FA06AF9F94DD5A7880D0A025B0857</vt:lpwstr>
  </property>
</Properties>
</file>